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395" r:id="rId2"/>
    <p:sldId id="566" r:id="rId3"/>
    <p:sldId id="572" r:id="rId4"/>
    <p:sldId id="568" r:id="rId5"/>
    <p:sldId id="569" r:id="rId6"/>
    <p:sldId id="570" r:id="rId7"/>
    <p:sldId id="571" r:id="rId8"/>
    <p:sldId id="574" r:id="rId9"/>
    <p:sldId id="573" r:id="rId10"/>
    <p:sldId id="55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FFF00"/>
    <a:srgbClr val="01411F"/>
    <a:srgbClr val="EDED11"/>
    <a:srgbClr val="E9EDF4"/>
    <a:srgbClr val="D0D8E8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49AEE-4B21-C248-9C3D-CB99FBE0AA65}" v="1" dt="2023-09-29T15:37:49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19"/>
    <p:restoredTop sz="96260"/>
  </p:normalViewPr>
  <p:slideViewPr>
    <p:cSldViewPr snapToGrid="0">
      <p:cViewPr varScale="1">
        <p:scale>
          <a:sx n="114" d="100"/>
          <a:sy n="114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827A9-A642-4160-8EA9-D3BD5BFF6EDF}" type="datetimeFigureOut">
              <a:rPr lang="en-IN" smtClean="0"/>
              <a:t>19/04/24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195D8-50C7-44D3-81CE-CC0F11F15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9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3904-B15D-4318-8926-062829519B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2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195D8-50C7-44D3-81CE-CC0F11F151C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1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6EF6-BA88-49A4-8E9C-DD9547AA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4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6EF6-BA88-49A4-8E9C-DD9547AA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03/25/2015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6000" y="6349315"/>
            <a:ext cx="2844800" cy="365125"/>
          </a:xfrm>
        </p:spPr>
        <p:txBody>
          <a:bodyPr/>
          <a:lstStyle/>
          <a:p>
            <a:fld id="{B68A6EF6-BA88-49A4-8E9C-DD9547AA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1999" cy="99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6/19/2014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A6EF6-BA88-49A4-8E9C-DD9547AA83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7315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08000" y="6248400"/>
            <a:ext cx="11277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2076093" y="76200"/>
            <a:ext cx="0" cy="800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0230213" y="76200"/>
            <a:ext cx="0" cy="800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F95B8DAE-3A09-A2EC-AE32-933F5563A3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2" y="49306"/>
            <a:ext cx="1605497" cy="88302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D315874-DF67-B0FF-361F-E034AFD274AC}"/>
              </a:ext>
            </a:extLst>
          </p:cNvPr>
          <p:cNvGrpSpPr/>
          <p:nvPr userDrawn="1"/>
        </p:nvGrpSpPr>
        <p:grpSpPr>
          <a:xfrm>
            <a:off x="10160000" y="-56628"/>
            <a:ext cx="2102212" cy="1098404"/>
            <a:chOff x="9518779" y="1585071"/>
            <a:chExt cx="2102212" cy="10984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164257-4136-5A3D-7E86-ADB624A99510}"/>
                </a:ext>
              </a:extLst>
            </p:cNvPr>
            <p:cNvSpPr/>
            <p:nvPr userDrawn="1"/>
          </p:nvSpPr>
          <p:spPr>
            <a:xfrm>
              <a:off x="9664772" y="1685154"/>
              <a:ext cx="1840568" cy="830997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en-US" sz="4800" b="1" i="0" cap="none" spc="0">
                  <a:ln w="6600">
                    <a:noFill/>
                    <a:prstDash val="solid"/>
                  </a:ln>
                  <a:solidFill>
                    <a:srgbClr val="FFFF00"/>
                  </a:solidFill>
                  <a:effectLst>
                    <a:outerShdw dist="25400" dir="2700000" algn="tl" rotWithShape="0">
                      <a:srgbClr val="01411F"/>
                    </a:outerShdw>
                  </a:effectLst>
                  <a:latin typeface="Abadi" panose="020B0604020104020204" pitchFamily="34" charset="0"/>
                  <a:ea typeface="Source Sans Pro Black" panose="020B0803030403020204" pitchFamily="34" charset="0"/>
                </a:rPr>
                <a:t>CMRL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1AA0D6-F5B5-D3F3-F191-38FBE7029826}"/>
                </a:ext>
              </a:extLst>
            </p:cNvPr>
            <p:cNvSpPr txBox="1"/>
            <p:nvPr userDrawn="1"/>
          </p:nvSpPr>
          <p:spPr>
            <a:xfrm>
              <a:off x="9518779" y="1636916"/>
              <a:ext cx="1205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0">
                  <a:solidFill>
                    <a:srgbClr val="FF9E00"/>
                  </a:solidFill>
                  <a:latin typeface="Georgia Pro" panose="020F0502020204030204" pitchFamily="18" charset="0"/>
                </a:rPr>
                <a:t>Computational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2EC10F-B672-E9B3-68D3-F4A44A36C129}"/>
                </a:ext>
              </a:extLst>
            </p:cNvPr>
            <p:cNvSpPr txBox="1"/>
            <p:nvPr userDrawn="1"/>
          </p:nvSpPr>
          <p:spPr>
            <a:xfrm rot="5400000">
              <a:off x="10979807" y="1923626"/>
              <a:ext cx="923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0">
                  <a:solidFill>
                    <a:srgbClr val="FF9E00"/>
                  </a:solidFill>
                  <a:latin typeface="Georgia Pro" panose="02040502050405020303" pitchFamily="18" charset="0"/>
                </a:rPr>
                <a:t>Mechanics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4D5986-4586-D70F-D22A-36AD146CC22C}"/>
                </a:ext>
              </a:extLst>
            </p:cNvPr>
            <p:cNvSpPr txBox="1"/>
            <p:nvPr userDrawn="1"/>
          </p:nvSpPr>
          <p:spPr>
            <a:xfrm>
              <a:off x="10809107" y="2348538"/>
              <a:ext cx="811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0">
                  <a:solidFill>
                    <a:srgbClr val="FF9E00"/>
                  </a:solidFill>
                  <a:latin typeface="Georgia Pro" panose="020F0502020204030204" pitchFamily="18" charset="0"/>
                </a:rPr>
                <a:t>Research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D1C3EC-9444-395F-1D39-47A12B2EAB35}"/>
                </a:ext>
              </a:extLst>
            </p:cNvPr>
            <p:cNvSpPr txBox="1"/>
            <p:nvPr userDrawn="1"/>
          </p:nvSpPr>
          <p:spPr>
            <a:xfrm rot="16200000">
              <a:off x="9274667" y="2087242"/>
              <a:ext cx="9462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0">
                  <a:solidFill>
                    <a:srgbClr val="FF9E00"/>
                  </a:solidFill>
                  <a:latin typeface="Georgia Pro" panose="020F0502020204030204" pitchFamily="18" charset="0"/>
                </a:rPr>
                <a:t>Laboratory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042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i="0" kern="1200" cap="small" baseline="0">
          <a:solidFill>
            <a:schemeClr val="bg1"/>
          </a:solidFill>
          <a:latin typeface="Baskerville Old Face" panose="020206020805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C75075-9CD6-2644-BDCD-6FB687AF3093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2125824" y="26426"/>
                <a:ext cx="8039327" cy="1756636"/>
              </a:xfrm>
              <a:solidFill>
                <a:schemeClr val="tx1"/>
              </a:solidFill>
            </p:spPr>
            <p:txBody>
              <a:bodyPr/>
              <a:lstStyle/>
              <a:p>
                <a:r>
                  <a:rPr lang="en-US" sz="3200" cap="none" dirty="0">
                    <a:latin typeface="Baskerville Old Face"/>
                  </a:rPr>
                  <a:t>Bayesian Analysis of Grain Size Across Variants of </a:t>
                </a:r>
                <a14:m>
                  <m:oMath xmlns:m="http://schemas.openxmlformats.org/officeDocument/2006/math">
                    <m:r>
                      <a:rPr lang="en-US" sz="320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3200" cap="none" dirty="0">
                    <a:latin typeface="Baskerville Old Face"/>
                  </a:rPr>
                  <a:t>-HCP Crystal Laths in Additively Manufactured Ti-6Al-4V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C75075-9CD6-2644-BDCD-6FB687AF3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125824" y="26426"/>
                <a:ext cx="8039327" cy="1756636"/>
              </a:xfrm>
              <a:blipFill>
                <a:blip r:embed="rId3"/>
                <a:stretch>
                  <a:fillRect l="-946" r="-220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CD85B841-3B02-0440-9B16-A55E1653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6618" y="2753366"/>
            <a:ext cx="8118764" cy="182649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3400" dirty="0">
                <a:solidFill>
                  <a:srgbClr val="002060"/>
                </a:solidFill>
                <a:latin typeface="Baskerville Old Face"/>
              </a:rPr>
              <a:t>Presenters: Nolan Strauss and Lucas Prata Ferreira</a:t>
            </a:r>
          </a:p>
          <a:p>
            <a:r>
              <a:rPr lang="en-US" dirty="0">
                <a:solidFill>
                  <a:srgbClr val="002060"/>
                </a:solidFill>
                <a:latin typeface="Baskerville Old Face"/>
              </a:rPr>
              <a:t>Team Name: The Rocket Pilots</a:t>
            </a:r>
          </a:p>
          <a:p>
            <a:r>
              <a:rPr lang="en-US" dirty="0">
                <a:solidFill>
                  <a:srgbClr val="002060"/>
                </a:solidFill>
              </a:rPr>
              <a:t>Course: Bayesian Statistics</a:t>
            </a:r>
          </a:p>
          <a:p>
            <a:r>
              <a:rPr lang="en-US" dirty="0">
                <a:solidFill>
                  <a:srgbClr val="002060"/>
                </a:solidFill>
              </a:rPr>
              <a:t>Professor: Dr. Sergey Kushnarev</a:t>
            </a:r>
          </a:p>
          <a:p>
            <a:r>
              <a:rPr lang="en-US" dirty="0">
                <a:solidFill>
                  <a:srgbClr val="002060"/>
                </a:solidFill>
              </a:rPr>
              <a:t>April 2024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F33F2-AB78-7A9D-BE97-8AFC0B14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6EF6-BA88-49A4-8E9C-DD9547AA8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8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2950F-CDCD-71AB-1910-2E60F6D4B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Final Slide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16C5DD-B66E-7AD8-FB28-865C3CB0A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10980-1DB1-E281-682B-98C91E72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6EF6-BA88-49A4-8E9C-DD9547AA83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4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B6D3-4A9D-F765-3401-98E84903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2B2A-8C65-9761-CD49-60364B1D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Source of Data and Relevant Descriptive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Purpose of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Preliminary 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Methods for Bayesian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Preliminary Findings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BC912-4D1C-D788-A30E-A77969F6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6EF6-BA88-49A4-8E9C-DD9547AA8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AAC3-A8F2-8A6C-7211-3E8409A2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Data and Relevant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EE45-E8B1-4A29-6CFD-07C811C6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6D181-9F62-346E-8666-F714F6FF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6EF6-BA88-49A4-8E9C-DD9547AA8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3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1B5C-8E25-C7BF-2882-04E4DCF8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7A8B-03A5-2356-5D2E-E219C72D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58B8C-0993-0F51-4215-F7282AE2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6EF6-BA88-49A4-8E9C-DD9547AA8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2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0351-3F21-829E-DE18-37E1AE21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09A8-83FA-DAF8-1E13-17973EBF9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7A409-990F-66D3-1893-79ACE79B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6EF6-BA88-49A4-8E9C-DD9547AA8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915F-066A-E89F-6E17-D9B77132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Bayesian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DE5B-FDC7-DD4A-C27A-7F6E6CD8D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7E5C6-8EA0-748D-6FEC-D6E87AA1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6EF6-BA88-49A4-8E9C-DD9547AA83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3D3B-B90F-289A-9BA2-5179F21D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9582-B788-7327-1EB9-52CB2AE38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629B5-312A-A0C5-E37B-C739C603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6EF6-BA88-49A4-8E9C-DD9547AA8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402F-3D54-AF46-703D-D41400B0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11EA-FC32-D765-C5D4-FFEE4736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ACA55-C422-67DA-788D-C7945A73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6EF6-BA88-49A4-8E9C-DD9547AA83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DB1A-BFC3-F394-6EC6-1A1419A5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A660-17E4-B33B-AC0C-DB7A8DAEA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BA12-CE78-D553-D5AC-52C848B7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6EF6-BA88-49A4-8E9C-DD9547AA83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50000"/>
          </a:schemeClr>
        </a:solidFill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600" b="1" cap="small" dirty="0" smtClean="0">
            <a:solidFill>
              <a:schemeClr val="bg1"/>
            </a:solidFill>
            <a:latin typeface="Georgia" panose="02040502050405020303" pitchFamily="18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ctr">
          <a:defRPr b="1" dirty="0" smtClean="0">
            <a:latin typeface="Baskerville Old Face" panose="02020602080505020303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MRL_Template" id="{385E54B6-2323-9C45-8239-5300A53EFF15}" vid="{0B2AAB45-C117-8B4B-AA28-63A1535FDE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100</Words>
  <Application>Microsoft Macintosh PowerPoint</Application>
  <PresentationFormat>Widescreen</PresentationFormat>
  <Paragraphs>32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Abadi</vt:lpstr>
      <vt:lpstr>Arial</vt:lpstr>
      <vt:lpstr>Baskerville Old Face</vt:lpstr>
      <vt:lpstr>Calibri</vt:lpstr>
      <vt:lpstr>Cambria Math</vt:lpstr>
      <vt:lpstr>Georgia Pro</vt:lpstr>
      <vt:lpstr>Office Theme</vt:lpstr>
      <vt:lpstr>Bayesian Analysis of Grain Size Across Variants of α-HCP Crystal Laths in Additively Manufactured Ti-6Al-4V</vt:lpstr>
      <vt:lpstr>Topics:</vt:lpstr>
      <vt:lpstr>Source of Data and Relevant Descriptive Statistics</vt:lpstr>
      <vt:lpstr>Purpose of Project</vt:lpstr>
      <vt:lpstr>Preliminary Literature Review</vt:lpstr>
      <vt:lpstr>Methods for Bayesian Analysis</vt:lpstr>
      <vt:lpstr>Preliminary Findings</vt:lpstr>
      <vt:lpstr>Concluding Remarks</vt:lpstr>
      <vt:lpstr>References</vt:lpstr>
      <vt:lpstr>Final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Analysis of Grain Size Across Variants of α-HCP Crystal Laths in Additively Manufactured Ti-6Al-4V</dc:title>
  <dc:creator>NOLAN CRAIG MCGEE STRAUSS</dc:creator>
  <cp:lastModifiedBy>NOLAN CRAIG MCGEE STRAUSS</cp:lastModifiedBy>
  <cp:revision>1</cp:revision>
  <dcterms:created xsi:type="dcterms:W3CDTF">2024-04-19T17:06:35Z</dcterms:created>
  <dcterms:modified xsi:type="dcterms:W3CDTF">2024-04-20T01:16:45Z</dcterms:modified>
</cp:coreProperties>
</file>