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4"/>
  </p:notesMasterIdLst>
  <p:sldIdLst>
    <p:sldId id="257" r:id="rId2"/>
    <p:sldId id="298" r:id="rId3"/>
    <p:sldId id="355" r:id="rId4"/>
    <p:sldId id="356" r:id="rId5"/>
    <p:sldId id="357" r:id="rId6"/>
    <p:sldId id="358" r:id="rId7"/>
    <p:sldId id="359" r:id="rId8"/>
    <p:sldId id="360" r:id="rId9"/>
    <p:sldId id="361" r:id="rId10"/>
    <p:sldId id="362" r:id="rId11"/>
    <p:sldId id="363" r:id="rId12"/>
    <p:sldId id="364" r:id="rId13"/>
    <p:sldId id="365" r:id="rId14"/>
    <p:sldId id="369" r:id="rId15"/>
    <p:sldId id="366" r:id="rId16"/>
    <p:sldId id="367" r:id="rId17"/>
    <p:sldId id="368" r:id="rId18"/>
    <p:sldId id="370" r:id="rId19"/>
    <p:sldId id="371" r:id="rId20"/>
    <p:sldId id="372" r:id="rId21"/>
    <p:sldId id="373" r:id="rId22"/>
    <p:sldId id="374" r:id="rId23"/>
    <p:sldId id="376" r:id="rId24"/>
    <p:sldId id="377" r:id="rId25"/>
    <p:sldId id="378" r:id="rId26"/>
    <p:sldId id="379" r:id="rId27"/>
    <p:sldId id="380" r:id="rId28"/>
    <p:sldId id="381" r:id="rId29"/>
    <p:sldId id="382" r:id="rId30"/>
    <p:sldId id="375" r:id="rId31"/>
    <p:sldId id="383" r:id="rId32"/>
    <p:sldId id="384"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D203783-92A0-4C77-B4D8-6E2AE70E2BEB}" type="datetimeFigureOut">
              <a:rPr lang="en-US" smtClean="0"/>
              <a:t>1/19/2023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D809641-1E66-46A6-9135-0A0388E0C159}" type="slidenum">
              <a:rPr lang="en-US" smtClean="0"/>
              <a:t>‹#›</a:t>
            </a:fld>
            <a:endParaRPr lang="en-US"/>
          </a:p>
        </p:txBody>
      </p:sp>
    </p:spTree>
    <p:extLst>
      <p:ext uri="{BB962C8B-B14F-4D97-AF65-F5344CB8AC3E}">
        <p14:creationId xmlns:p14="http://schemas.microsoft.com/office/powerpoint/2010/main" val="32192230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Image Placeholder 1">
            <a:extLst>
              <a:ext uri="{FF2B5EF4-FFF2-40B4-BE49-F238E27FC236}">
                <a16:creationId xmlns:a16="http://schemas.microsoft.com/office/drawing/2014/main" id="{511BE136-74A1-4DE6-A56E-5528F168AC2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Notes Placeholder 2">
            <a:extLst>
              <a:ext uri="{FF2B5EF4-FFF2-40B4-BE49-F238E27FC236}">
                <a16:creationId xmlns:a16="http://schemas.microsoft.com/office/drawing/2014/main" id="{83C94D03-4D26-40E1-ABC4-26E20B6E77E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6148" name="Footer Placeholder 3">
            <a:extLst>
              <a:ext uri="{FF2B5EF4-FFF2-40B4-BE49-F238E27FC236}">
                <a16:creationId xmlns:a16="http://schemas.microsoft.com/office/drawing/2014/main" id="{A98114B4-1F60-40DE-A01D-C8B11844D556}"/>
              </a:ext>
            </a:extLst>
          </p:cNvPr>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altLang="en-US" sz="1200"/>
              <a:t>Grand Canyon University</a:t>
            </a:r>
          </a:p>
        </p:txBody>
      </p:sp>
      <p:sp>
        <p:nvSpPr>
          <p:cNvPr id="6149" name="Slide Number Placeholder 4">
            <a:extLst>
              <a:ext uri="{FF2B5EF4-FFF2-40B4-BE49-F238E27FC236}">
                <a16:creationId xmlns:a16="http://schemas.microsoft.com/office/drawing/2014/main" id="{A71BEC2D-E33B-4AEF-866D-1FD11467976C}"/>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fld id="{AB4A0B57-E080-406B-AADE-E9F984650F11}" type="slidenum">
              <a:rPr lang="en-US" altLang="en-US" sz="1200" smtClean="0"/>
              <a:pPr/>
              <a:t>1</a:t>
            </a:fld>
            <a:endParaRPr lang="en-US" altLang="en-US" sz="12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3078" name="Group 6">
            <a:extLst>
              <a:ext uri="{FF2B5EF4-FFF2-40B4-BE49-F238E27FC236}">
                <a16:creationId xmlns:a16="http://schemas.microsoft.com/office/drawing/2014/main" id="{FB39F012-54B0-49D0-9499-A67A16183B56}"/>
              </a:ext>
            </a:extLst>
          </p:cNvPr>
          <p:cNvGrpSpPr>
            <a:grpSpLocks/>
          </p:cNvGrpSpPr>
          <p:nvPr/>
        </p:nvGrpSpPr>
        <p:grpSpPr bwMode="auto">
          <a:xfrm>
            <a:off x="0" y="0"/>
            <a:ext cx="11305117" cy="6173788"/>
            <a:chOff x="0" y="0"/>
            <a:chExt cx="5341" cy="3889"/>
          </a:xfrm>
        </p:grpSpPr>
        <p:sp>
          <p:nvSpPr>
            <p:cNvPr id="3074" name="Freeform 2">
              <a:extLst>
                <a:ext uri="{FF2B5EF4-FFF2-40B4-BE49-F238E27FC236}">
                  <a16:creationId xmlns:a16="http://schemas.microsoft.com/office/drawing/2014/main" id="{C90A1F9A-46CF-4178-95F3-9322548DC6DF}"/>
                </a:ext>
              </a:extLst>
            </p:cNvPr>
            <p:cNvSpPr>
              <a:spLocks/>
            </p:cNvSpPr>
            <p:nvPr/>
          </p:nvSpPr>
          <p:spPr bwMode="ltGray">
            <a:xfrm>
              <a:off x="0" y="0"/>
              <a:ext cx="3863" cy="3889"/>
            </a:xfrm>
            <a:custGeom>
              <a:avLst/>
              <a:gdLst>
                <a:gd name="T0" fmla="*/ 3862 w 3863"/>
                <a:gd name="T1" fmla="*/ 3418 h 3889"/>
                <a:gd name="T2" fmla="*/ 457 w 3863"/>
                <a:gd name="T3" fmla="*/ 0 h 3889"/>
                <a:gd name="T4" fmla="*/ 0 w 3863"/>
                <a:gd name="T5" fmla="*/ 0 h 3889"/>
                <a:gd name="T6" fmla="*/ 0 w 3863"/>
                <a:gd name="T7" fmla="*/ 481 h 3889"/>
                <a:gd name="T8" fmla="*/ 3394 w 3863"/>
                <a:gd name="T9" fmla="*/ 3888 h 3889"/>
                <a:gd name="T10" fmla="*/ 3862 w 3863"/>
                <a:gd name="T11" fmla="*/ 3418 h 3889"/>
              </a:gdLst>
              <a:ahLst/>
              <a:cxnLst>
                <a:cxn ang="0">
                  <a:pos x="T0" y="T1"/>
                </a:cxn>
                <a:cxn ang="0">
                  <a:pos x="T2" y="T3"/>
                </a:cxn>
                <a:cxn ang="0">
                  <a:pos x="T4" y="T5"/>
                </a:cxn>
                <a:cxn ang="0">
                  <a:pos x="T6" y="T7"/>
                </a:cxn>
                <a:cxn ang="0">
                  <a:pos x="T8" y="T9"/>
                </a:cxn>
                <a:cxn ang="0">
                  <a:pos x="T10" y="T11"/>
                </a:cxn>
              </a:cxnLst>
              <a:rect l="0" t="0" r="r" b="b"/>
              <a:pathLst>
                <a:path w="3863" h="3889">
                  <a:moveTo>
                    <a:pt x="3862" y="3418"/>
                  </a:moveTo>
                  <a:lnTo>
                    <a:pt x="457" y="0"/>
                  </a:lnTo>
                  <a:lnTo>
                    <a:pt x="0" y="0"/>
                  </a:lnTo>
                  <a:lnTo>
                    <a:pt x="0" y="481"/>
                  </a:lnTo>
                  <a:lnTo>
                    <a:pt x="3394" y="3888"/>
                  </a:lnTo>
                  <a:lnTo>
                    <a:pt x="3862" y="3418"/>
                  </a:lnTo>
                </a:path>
              </a:pathLst>
            </a:custGeom>
            <a:solidFill>
              <a:schemeClr val="bg1">
                <a:alpha val="50000"/>
              </a:schemeClr>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3075" name="Freeform 3">
              <a:extLst>
                <a:ext uri="{FF2B5EF4-FFF2-40B4-BE49-F238E27FC236}">
                  <a16:creationId xmlns:a16="http://schemas.microsoft.com/office/drawing/2014/main" id="{A5592DC0-A5D5-474A-8ADE-4C39B96F0B06}"/>
                </a:ext>
              </a:extLst>
            </p:cNvPr>
            <p:cNvSpPr>
              <a:spLocks/>
            </p:cNvSpPr>
            <p:nvPr/>
          </p:nvSpPr>
          <p:spPr bwMode="ltGray">
            <a:xfrm>
              <a:off x="860" y="0"/>
              <a:ext cx="3394" cy="3223"/>
            </a:xfrm>
            <a:custGeom>
              <a:avLst/>
              <a:gdLst>
                <a:gd name="T0" fmla="*/ 370 w 3394"/>
                <a:gd name="T1" fmla="*/ 0 h 3223"/>
                <a:gd name="T2" fmla="*/ 3393 w 3394"/>
                <a:gd name="T3" fmla="*/ 3036 h 3223"/>
                <a:gd name="T4" fmla="*/ 3208 w 3394"/>
                <a:gd name="T5" fmla="*/ 3222 h 3223"/>
                <a:gd name="T6" fmla="*/ 0 w 3394"/>
                <a:gd name="T7" fmla="*/ 0 h 3223"/>
                <a:gd name="T8" fmla="*/ 370 w 3394"/>
                <a:gd name="T9" fmla="*/ 0 h 3223"/>
              </a:gdLst>
              <a:ahLst/>
              <a:cxnLst>
                <a:cxn ang="0">
                  <a:pos x="T0" y="T1"/>
                </a:cxn>
                <a:cxn ang="0">
                  <a:pos x="T2" y="T3"/>
                </a:cxn>
                <a:cxn ang="0">
                  <a:pos x="T4" y="T5"/>
                </a:cxn>
                <a:cxn ang="0">
                  <a:pos x="T6" y="T7"/>
                </a:cxn>
                <a:cxn ang="0">
                  <a:pos x="T8" y="T9"/>
                </a:cxn>
              </a:cxnLst>
              <a:rect l="0" t="0" r="r" b="b"/>
              <a:pathLst>
                <a:path w="3394" h="3223">
                  <a:moveTo>
                    <a:pt x="370" y="0"/>
                  </a:moveTo>
                  <a:lnTo>
                    <a:pt x="3393" y="3036"/>
                  </a:lnTo>
                  <a:lnTo>
                    <a:pt x="3208" y="3222"/>
                  </a:lnTo>
                  <a:lnTo>
                    <a:pt x="0" y="0"/>
                  </a:lnTo>
                  <a:lnTo>
                    <a:pt x="370" y="0"/>
                  </a:lnTo>
                </a:path>
              </a:pathLst>
            </a:custGeom>
            <a:solidFill>
              <a:schemeClr val="bg1">
                <a:alpha val="50000"/>
              </a:schemeClr>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3076" name="Freeform 4">
              <a:extLst>
                <a:ext uri="{FF2B5EF4-FFF2-40B4-BE49-F238E27FC236}">
                  <a16:creationId xmlns:a16="http://schemas.microsoft.com/office/drawing/2014/main" id="{B16E9FA3-F241-44F1-95B5-018ADD48FADE}"/>
                </a:ext>
              </a:extLst>
            </p:cNvPr>
            <p:cNvSpPr>
              <a:spLocks/>
            </p:cNvSpPr>
            <p:nvPr/>
          </p:nvSpPr>
          <p:spPr bwMode="ltGray">
            <a:xfrm>
              <a:off x="2187" y="0"/>
              <a:ext cx="2859" cy="2556"/>
            </a:xfrm>
            <a:custGeom>
              <a:avLst/>
              <a:gdLst>
                <a:gd name="T0" fmla="*/ 630 w 2859"/>
                <a:gd name="T1" fmla="*/ 0 h 2556"/>
                <a:gd name="T2" fmla="*/ 2858 w 2859"/>
                <a:gd name="T3" fmla="*/ 2238 h 2556"/>
                <a:gd name="T4" fmla="*/ 2543 w 2859"/>
                <a:gd name="T5" fmla="*/ 2555 h 2556"/>
                <a:gd name="T6" fmla="*/ 0 w 2859"/>
                <a:gd name="T7" fmla="*/ 0 h 2556"/>
                <a:gd name="T8" fmla="*/ 630 w 2859"/>
                <a:gd name="T9" fmla="*/ 0 h 2556"/>
              </a:gdLst>
              <a:ahLst/>
              <a:cxnLst>
                <a:cxn ang="0">
                  <a:pos x="T0" y="T1"/>
                </a:cxn>
                <a:cxn ang="0">
                  <a:pos x="T2" y="T3"/>
                </a:cxn>
                <a:cxn ang="0">
                  <a:pos x="T4" y="T5"/>
                </a:cxn>
                <a:cxn ang="0">
                  <a:pos x="T6" y="T7"/>
                </a:cxn>
                <a:cxn ang="0">
                  <a:pos x="T8" y="T9"/>
                </a:cxn>
              </a:cxnLst>
              <a:rect l="0" t="0" r="r" b="b"/>
              <a:pathLst>
                <a:path w="2859" h="2556">
                  <a:moveTo>
                    <a:pt x="630" y="0"/>
                  </a:moveTo>
                  <a:lnTo>
                    <a:pt x="2858" y="2238"/>
                  </a:lnTo>
                  <a:lnTo>
                    <a:pt x="2543" y="2555"/>
                  </a:lnTo>
                  <a:lnTo>
                    <a:pt x="0" y="0"/>
                  </a:lnTo>
                  <a:lnTo>
                    <a:pt x="630" y="0"/>
                  </a:lnTo>
                </a:path>
              </a:pathLst>
            </a:custGeom>
            <a:solidFill>
              <a:schemeClr val="bg1">
                <a:alpha val="50000"/>
              </a:schemeClr>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3077" name="Freeform 5">
              <a:extLst>
                <a:ext uri="{FF2B5EF4-FFF2-40B4-BE49-F238E27FC236}">
                  <a16:creationId xmlns:a16="http://schemas.microsoft.com/office/drawing/2014/main" id="{725FC23E-C11B-4376-90BC-B03A81875567}"/>
                </a:ext>
              </a:extLst>
            </p:cNvPr>
            <p:cNvSpPr>
              <a:spLocks/>
            </p:cNvSpPr>
            <p:nvPr/>
          </p:nvSpPr>
          <p:spPr bwMode="ltGray">
            <a:xfrm>
              <a:off x="3055" y="0"/>
              <a:ext cx="2286" cy="2121"/>
            </a:xfrm>
            <a:custGeom>
              <a:avLst/>
              <a:gdLst>
                <a:gd name="T0" fmla="*/ 0 w 2286"/>
                <a:gd name="T1" fmla="*/ 0 h 2121"/>
                <a:gd name="T2" fmla="*/ 2111 w 2286"/>
                <a:gd name="T3" fmla="*/ 2120 h 2121"/>
                <a:gd name="T4" fmla="*/ 2285 w 2286"/>
                <a:gd name="T5" fmla="*/ 1945 h 2121"/>
                <a:gd name="T6" fmla="*/ 348 w 2286"/>
                <a:gd name="T7" fmla="*/ 0 h 2121"/>
                <a:gd name="T8" fmla="*/ 0 w 2286"/>
                <a:gd name="T9" fmla="*/ 0 h 2121"/>
              </a:gdLst>
              <a:ahLst/>
              <a:cxnLst>
                <a:cxn ang="0">
                  <a:pos x="T0" y="T1"/>
                </a:cxn>
                <a:cxn ang="0">
                  <a:pos x="T2" y="T3"/>
                </a:cxn>
                <a:cxn ang="0">
                  <a:pos x="T4" y="T5"/>
                </a:cxn>
                <a:cxn ang="0">
                  <a:pos x="T6" y="T7"/>
                </a:cxn>
                <a:cxn ang="0">
                  <a:pos x="T8" y="T9"/>
                </a:cxn>
              </a:cxnLst>
              <a:rect l="0" t="0" r="r" b="b"/>
              <a:pathLst>
                <a:path w="2286" h="2121">
                  <a:moveTo>
                    <a:pt x="0" y="0"/>
                  </a:moveTo>
                  <a:lnTo>
                    <a:pt x="2111" y="2120"/>
                  </a:lnTo>
                  <a:lnTo>
                    <a:pt x="2285" y="1945"/>
                  </a:lnTo>
                  <a:lnTo>
                    <a:pt x="348" y="0"/>
                  </a:lnTo>
                  <a:lnTo>
                    <a:pt x="0" y="0"/>
                  </a:lnTo>
                </a:path>
              </a:pathLst>
            </a:custGeom>
            <a:solidFill>
              <a:schemeClr val="bg1">
                <a:alpha val="50000"/>
              </a:schemeClr>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grpSp>
      <p:sp>
        <p:nvSpPr>
          <p:cNvPr id="3079" name="Rectangle 7">
            <a:extLst>
              <a:ext uri="{FF2B5EF4-FFF2-40B4-BE49-F238E27FC236}">
                <a16:creationId xmlns:a16="http://schemas.microsoft.com/office/drawing/2014/main" id="{F93570D0-EC55-4662-9F98-3A663505B16C}"/>
              </a:ext>
            </a:extLst>
          </p:cNvPr>
          <p:cNvSpPr>
            <a:spLocks noGrp="1" noChangeArrowheads="1"/>
          </p:cNvSpPr>
          <p:nvPr>
            <p:ph type="ctrTitle" sz="quarter"/>
          </p:nvPr>
        </p:nvSpPr>
        <p:spPr>
          <a:xfrm>
            <a:off x="914400" y="1143000"/>
            <a:ext cx="10363200" cy="1143000"/>
          </a:xfrm>
        </p:spPr>
        <p:txBody>
          <a:bodyPr/>
          <a:lstStyle>
            <a:lvl1pPr>
              <a:defRPr/>
            </a:lvl1pPr>
          </a:lstStyle>
          <a:p>
            <a:pPr lvl="0"/>
            <a:r>
              <a:rPr lang="en-US" altLang="en-US" noProof="0"/>
              <a:t>Click to edit Master title style</a:t>
            </a:r>
          </a:p>
        </p:txBody>
      </p:sp>
      <p:sp>
        <p:nvSpPr>
          <p:cNvPr id="3080" name="Rectangle 8">
            <a:extLst>
              <a:ext uri="{FF2B5EF4-FFF2-40B4-BE49-F238E27FC236}">
                <a16:creationId xmlns:a16="http://schemas.microsoft.com/office/drawing/2014/main" id="{0B46E75A-C299-42C7-8C2B-FC138DA3F638}"/>
              </a:ext>
            </a:extLst>
          </p:cNvPr>
          <p:cNvSpPr>
            <a:spLocks noGrp="1" noChangeArrowheads="1"/>
          </p:cNvSpPr>
          <p:nvPr>
            <p:ph type="subTitle" sz="quarter" idx="1"/>
          </p:nvPr>
        </p:nvSpPr>
        <p:spPr>
          <a:xfrm>
            <a:off x="1828800" y="2819400"/>
            <a:ext cx="8534400" cy="1752600"/>
          </a:xfrm>
        </p:spPr>
        <p:txBody>
          <a:bodyPr/>
          <a:lstStyle>
            <a:lvl1pPr marL="0" indent="0" algn="ctr">
              <a:buFont typeface="Monotype Sorts" pitchFamily="2" charset="2"/>
              <a:buNone/>
              <a:defRPr/>
            </a:lvl1pPr>
          </a:lstStyle>
          <a:p>
            <a:pPr lvl="0"/>
            <a:r>
              <a:rPr lang="en-US" altLang="en-US" noProof="0"/>
              <a:t>Click to edit Master subtitle style</a:t>
            </a:r>
          </a:p>
        </p:txBody>
      </p:sp>
      <p:sp>
        <p:nvSpPr>
          <p:cNvPr id="3081" name="Rectangle 9">
            <a:extLst>
              <a:ext uri="{FF2B5EF4-FFF2-40B4-BE49-F238E27FC236}">
                <a16:creationId xmlns:a16="http://schemas.microsoft.com/office/drawing/2014/main" id="{22855EED-7F0D-4FF6-9F34-E7AF6F9A24E4}"/>
              </a:ext>
            </a:extLst>
          </p:cNvPr>
          <p:cNvSpPr>
            <a:spLocks noGrp="1" noChangeArrowheads="1"/>
          </p:cNvSpPr>
          <p:nvPr>
            <p:ph type="dt" sz="quarter" idx="2"/>
          </p:nvPr>
        </p:nvSpPr>
        <p:spPr/>
        <p:txBody>
          <a:bodyPr/>
          <a:lstStyle>
            <a:lvl1pPr>
              <a:defRPr/>
            </a:lvl1pPr>
          </a:lstStyle>
          <a:p>
            <a:endParaRPr lang="en-US" altLang="en-US"/>
          </a:p>
        </p:txBody>
      </p:sp>
      <p:sp>
        <p:nvSpPr>
          <p:cNvPr id="3082" name="Rectangle 10">
            <a:extLst>
              <a:ext uri="{FF2B5EF4-FFF2-40B4-BE49-F238E27FC236}">
                <a16:creationId xmlns:a16="http://schemas.microsoft.com/office/drawing/2014/main" id="{58B542C8-9B57-4A2E-96ED-4526634EB73A}"/>
              </a:ext>
            </a:extLst>
          </p:cNvPr>
          <p:cNvSpPr>
            <a:spLocks noGrp="1" noChangeArrowheads="1"/>
          </p:cNvSpPr>
          <p:nvPr>
            <p:ph type="ftr" sz="quarter" idx="3"/>
          </p:nvPr>
        </p:nvSpPr>
        <p:spPr/>
        <p:txBody>
          <a:bodyPr/>
          <a:lstStyle>
            <a:lvl1pPr>
              <a:defRPr/>
            </a:lvl1pPr>
          </a:lstStyle>
          <a:p>
            <a:r>
              <a:rPr lang="en-US" altLang="en-US"/>
              <a:t>Grand Canyon University</a:t>
            </a:r>
          </a:p>
        </p:txBody>
      </p:sp>
      <p:sp>
        <p:nvSpPr>
          <p:cNvPr id="3083" name="Rectangle 11">
            <a:extLst>
              <a:ext uri="{FF2B5EF4-FFF2-40B4-BE49-F238E27FC236}">
                <a16:creationId xmlns:a16="http://schemas.microsoft.com/office/drawing/2014/main" id="{523DE99E-0801-46B2-9F72-D663DCD23DC7}"/>
              </a:ext>
            </a:extLst>
          </p:cNvPr>
          <p:cNvSpPr>
            <a:spLocks noGrp="1" noChangeArrowheads="1"/>
          </p:cNvSpPr>
          <p:nvPr>
            <p:ph type="sldNum" sz="quarter" idx="4"/>
          </p:nvPr>
        </p:nvSpPr>
        <p:spPr/>
        <p:txBody>
          <a:bodyPr/>
          <a:lstStyle>
            <a:lvl1pPr>
              <a:defRPr/>
            </a:lvl1pPr>
          </a:lstStyle>
          <a:p>
            <a:fld id="{0D4CACE0-67C7-43F2-83EA-E5686ADBD2B9}" type="slidenum">
              <a:rPr lang="en-US" altLang="en-US"/>
              <a:pPr/>
              <a:t>‹#›</a:t>
            </a:fld>
            <a:endParaRPr lang="en-US" altLang="en-US"/>
          </a:p>
        </p:txBody>
      </p:sp>
    </p:spTree>
    <p:extLst>
      <p:ext uri="{BB962C8B-B14F-4D97-AF65-F5344CB8AC3E}">
        <p14:creationId xmlns:p14="http://schemas.microsoft.com/office/powerpoint/2010/main" val="17160647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A0D2A3-DA0C-4436-8AE0-7BC1442D83F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B2DAD7F-8DE9-496C-BB39-03A0CF85EB1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91CBE0-1AFD-4A15-9D81-B89FF701D771}"/>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1FB20F08-FDA8-4E63-9447-DAF0077AE559}"/>
              </a:ext>
            </a:extLst>
          </p:cNvPr>
          <p:cNvSpPr>
            <a:spLocks noGrp="1"/>
          </p:cNvSpPr>
          <p:nvPr>
            <p:ph type="ftr" sz="quarter" idx="11"/>
          </p:nvPr>
        </p:nvSpPr>
        <p:spPr/>
        <p:txBody>
          <a:bodyPr/>
          <a:lstStyle>
            <a:lvl1pPr>
              <a:defRPr/>
            </a:lvl1pPr>
          </a:lstStyle>
          <a:p>
            <a:r>
              <a:rPr lang="en-US" altLang="en-US"/>
              <a:t>Grand Canyon University</a:t>
            </a:r>
          </a:p>
        </p:txBody>
      </p:sp>
      <p:sp>
        <p:nvSpPr>
          <p:cNvPr id="6" name="Slide Number Placeholder 5">
            <a:extLst>
              <a:ext uri="{FF2B5EF4-FFF2-40B4-BE49-F238E27FC236}">
                <a16:creationId xmlns:a16="http://schemas.microsoft.com/office/drawing/2014/main" id="{C3F2D426-3BBD-46E5-A0B1-93472B8B9ABE}"/>
              </a:ext>
            </a:extLst>
          </p:cNvPr>
          <p:cNvSpPr>
            <a:spLocks noGrp="1"/>
          </p:cNvSpPr>
          <p:nvPr>
            <p:ph type="sldNum" sz="quarter" idx="12"/>
          </p:nvPr>
        </p:nvSpPr>
        <p:spPr/>
        <p:txBody>
          <a:bodyPr/>
          <a:lstStyle>
            <a:lvl1pPr>
              <a:defRPr/>
            </a:lvl1pPr>
          </a:lstStyle>
          <a:p>
            <a:fld id="{67DDF0D8-B2DF-456A-8DD9-DA4ED6D7004D}" type="slidenum">
              <a:rPr lang="en-US" altLang="en-US"/>
              <a:pPr/>
              <a:t>‹#›</a:t>
            </a:fld>
            <a:endParaRPr lang="en-US" altLang="en-US"/>
          </a:p>
        </p:txBody>
      </p:sp>
    </p:spTree>
    <p:extLst>
      <p:ext uri="{BB962C8B-B14F-4D97-AF65-F5344CB8AC3E}">
        <p14:creationId xmlns:p14="http://schemas.microsoft.com/office/powerpoint/2010/main" val="332458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0AA15D7-2E72-4577-8822-A832C7F766A5}"/>
              </a:ext>
            </a:extLst>
          </p:cNvPr>
          <p:cNvSpPr>
            <a:spLocks noGrp="1"/>
          </p:cNvSpPr>
          <p:nvPr>
            <p:ph type="title" orient="vert"/>
          </p:nvPr>
        </p:nvSpPr>
        <p:spPr>
          <a:xfrm>
            <a:off x="8686800" y="228600"/>
            <a:ext cx="2590800" cy="5715000"/>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A69C5A4-3485-40B9-AD11-AA56D092B0ED}"/>
              </a:ext>
            </a:extLst>
          </p:cNvPr>
          <p:cNvSpPr>
            <a:spLocks noGrp="1"/>
          </p:cNvSpPr>
          <p:nvPr>
            <p:ph type="body" orient="vert" idx="1"/>
          </p:nvPr>
        </p:nvSpPr>
        <p:spPr>
          <a:xfrm>
            <a:off x="914400" y="228600"/>
            <a:ext cx="7569200" cy="5715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0C1132-F64D-4541-87B1-11464DB5F18C}"/>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DA8F7E0C-646F-404E-8948-9C4C001CAFD5}"/>
              </a:ext>
            </a:extLst>
          </p:cNvPr>
          <p:cNvSpPr>
            <a:spLocks noGrp="1"/>
          </p:cNvSpPr>
          <p:nvPr>
            <p:ph type="ftr" sz="quarter" idx="11"/>
          </p:nvPr>
        </p:nvSpPr>
        <p:spPr/>
        <p:txBody>
          <a:bodyPr/>
          <a:lstStyle>
            <a:lvl1pPr>
              <a:defRPr/>
            </a:lvl1pPr>
          </a:lstStyle>
          <a:p>
            <a:r>
              <a:rPr lang="en-US" altLang="en-US"/>
              <a:t>Grand Canyon University</a:t>
            </a:r>
          </a:p>
        </p:txBody>
      </p:sp>
      <p:sp>
        <p:nvSpPr>
          <p:cNvPr id="6" name="Slide Number Placeholder 5">
            <a:extLst>
              <a:ext uri="{FF2B5EF4-FFF2-40B4-BE49-F238E27FC236}">
                <a16:creationId xmlns:a16="http://schemas.microsoft.com/office/drawing/2014/main" id="{2FEFD208-9D0F-467F-A76C-82490683C7BE}"/>
              </a:ext>
            </a:extLst>
          </p:cNvPr>
          <p:cNvSpPr>
            <a:spLocks noGrp="1"/>
          </p:cNvSpPr>
          <p:nvPr>
            <p:ph type="sldNum" sz="quarter" idx="12"/>
          </p:nvPr>
        </p:nvSpPr>
        <p:spPr/>
        <p:txBody>
          <a:bodyPr/>
          <a:lstStyle>
            <a:lvl1pPr>
              <a:defRPr/>
            </a:lvl1pPr>
          </a:lstStyle>
          <a:p>
            <a:fld id="{0604ED2C-BE49-47EC-B752-5A702D4F568E}" type="slidenum">
              <a:rPr lang="en-US" altLang="en-US"/>
              <a:pPr/>
              <a:t>‹#›</a:t>
            </a:fld>
            <a:endParaRPr lang="en-US" altLang="en-US"/>
          </a:p>
        </p:txBody>
      </p:sp>
    </p:spTree>
    <p:extLst>
      <p:ext uri="{BB962C8B-B14F-4D97-AF65-F5344CB8AC3E}">
        <p14:creationId xmlns:p14="http://schemas.microsoft.com/office/powerpoint/2010/main" val="21376582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5AD508-8A0E-427F-A6D8-740010BCCBD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9AF1390-AFDD-4DCD-886B-9BF4C3DDC15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8174824-DA1B-4F4D-820A-A7A6DD86D71A}"/>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12F15D2F-D448-44C4-9EB7-8F109874EFCC}"/>
              </a:ext>
            </a:extLst>
          </p:cNvPr>
          <p:cNvSpPr>
            <a:spLocks noGrp="1"/>
          </p:cNvSpPr>
          <p:nvPr>
            <p:ph type="ftr" sz="quarter" idx="11"/>
          </p:nvPr>
        </p:nvSpPr>
        <p:spPr/>
        <p:txBody>
          <a:bodyPr/>
          <a:lstStyle>
            <a:lvl1pPr>
              <a:defRPr/>
            </a:lvl1pPr>
          </a:lstStyle>
          <a:p>
            <a:r>
              <a:rPr lang="en-US" altLang="en-US"/>
              <a:t>Grand Canyon University</a:t>
            </a:r>
          </a:p>
        </p:txBody>
      </p:sp>
      <p:sp>
        <p:nvSpPr>
          <p:cNvPr id="6" name="Slide Number Placeholder 5">
            <a:extLst>
              <a:ext uri="{FF2B5EF4-FFF2-40B4-BE49-F238E27FC236}">
                <a16:creationId xmlns:a16="http://schemas.microsoft.com/office/drawing/2014/main" id="{DDB7774F-85E0-4935-BA9F-B924DF22238B}"/>
              </a:ext>
            </a:extLst>
          </p:cNvPr>
          <p:cNvSpPr>
            <a:spLocks noGrp="1"/>
          </p:cNvSpPr>
          <p:nvPr>
            <p:ph type="sldNum" sz="quarter" idx="12"/>
          </p:nvPr>
        </p:nvSpPr>
        <p:spPr/>
        <p:txBody>
          <a:bodyPr/>
          <a:lstStyle>
            <a:lvl1pPr>
              <a:defRPr/>
            </a:lvl1pPr>
          </a:lstStyle>
          <a:p>
            <a:fld id="{5C9551A1-BBC4-4521-85F8-A2CB7175AC15}" type="slidenum">
              <a:rPr lang="en-US" altLang="en-US"/>
              <a:pPr/>
              <a:t>‹#›</a:t>
            </a:fld>
            <a:endParaRPr lang="en-US" altLang="en-US"/>
          </a:p>
        </p:txBody>
      </p:sp>
    </p:spTree>
    <p:extLst>
      <p:ext uri="{BB962C8B-B14F-4D97-AF65-F5344CB8AC3E}">
        <p14:creationId xmlns:p14="http://schemas.microsoft.com/office/powerpoint/2010/main" val="2908102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AA7FBA-AD2E-40CD-86F2-604EBE154B22}"/>
              </a:ext>
            </a:extLst>
          </p:cNvPr>
          <p:cNvSpPr>
            <a:spLocks noGrp="1"/>
          </p:cNvSpPr>
          <p:nvPr>
            <p:ph type="title"/>
          </p:nvPr>
        </p:nvSpPr>
        <p:spPr>
          <a:xfrm>
            <a:off x="831851" y="1709741"/>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1EFCF18-3E03-4D02-9F6E-DBE96F96B096}"/>
              </a:ext>
            </a:extLst>
          </p:cNvPr>
          <p:cNvSpPr>
            <a:spLocks noGrp="1"/>
          </p:cNvSpPr>
          <p:nvPr>
            <p:ph type="body" idx="1"/>
          </p:nvPr>
        </p:nvSpPr>
        <p:spPr>
          <a:xfrm>
            <a:off x="831851" y="4589466"/>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a:extLst>
              <a:ext uri="{FF2B5EF4-FFF2-40B4-BE49-F238E27FC236}">
                <a16:creationId xmlns:a16="http://schemas.microsoft.com/office/drawing/2014/main" id="{A08C6D4F-671C-48B1-8670-F0F363B6F2B2}"/>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2DF704DA-2D34-4447-8C75-98567439B977}"/>
              </a:ext>
            </a:extLst>
          </p:cNvPr>
          <p:cNvSpPr>
            <a:spLocks noGrp="1"/>
          </p:cNvSpPr>
          <p:nvPr>
            <p:ph type="ftr" sz="quarter" idx="11"/>
          </p:nvPr>
        </p:nvSpPr>
        <p:spPr/>
        <p:txBody>
          <a:bodyPr/>
          <a:lstStyle>
            <a:lvl1pPr>
              <a:defRPr/>
            </a:lvl1pPr>
          </a:lstStyle>
          <a:p>
            <a:r>
              <a:rPr lang="en-US" altLang="en-US"/>
              <a:t>Grand Canyon University</a:t>
            </a:r>
          </a:p>
        </p:txBody>
      </p:sp>
      <p:sp>
        <p:nvSpPr>
          <p:cNvPr id="6" name="Slide Number Placeholder 5">
            <a:extLst>
              <a:ext uri="{FF2B5EF4-FFF2-40B4-BE49-F238E27FC236}">
                <a16:creationId xmlns:a16="http://schemas.microsoft.com/office/drawing/2014/main" id="{2CA528CD-38C3-4300-8D9A-2D8D1858DFF4}"/>
              </a:ext>
            </a:extLst>
          </p:cNvPr>
          <p:cNvSpPr>
            <a:spLocks noGrp="1"/>
          </p:cNvSpPr>
          <p:nvPr>
            <p:ph type="sldNum" sz="quarter" idx="12"/>
          </p:nvPr>
        </p:nvSpPr>
        <p:spPr/>
        <p:txBody>
          <a:bodyPr/>
          <a:lstStyle>
            <a:lvl1pPr>
              <a:defRPr/>
            </a:lvl1pPr>
          </a:lstStyle>
          <a:p>
            <a:fld id="{09AC2241-98DA-49AE-8D7B-9EBC472F4F0D}" type="slidenum">
              <a:rPr lang="en-US" altLang="en-US"/>
              <a:pPr/>
              <a:t>‹#›</a:t>
            </a:fld>
            <a:endParaRPr lang="en-US" altLang="en-US"/>
          </a:p>
        </p:txBody>
      </p:sp>
    </p:spTree>
    <p:extLst>
      <p:ext uri="{BB962C8B-B14F-4D97-AF65-F5344CB8AC3E}">
        <p14:creationId xmlns:p14="http://schemas.microsoft.com/office/powerpoint/2010/main" val="13728882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5F3A71-B8E5-4956-8AA4-EC271ADE777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26F3E71-9AB6-42AC-8E62-12F48581D029}"/>
              </a:ext>
            </a:extLst>
          </p:cNvPr>
          <p:cNvSpPr>
            <a:spLocks noGrp="1"/>
          </p:cNvSpPr>
          <p:nvPr>
            <p:ph sz="half" idx="1"/>
          </p:nvPr>
        </p:nvSpPr>
        <p:spPr>
          <a:xfrm>
            <a:off x="914400" y="1828800"/>
            <a:ext cx="508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12C118A-D808-44C4-A8BC-57B21A39636B}"/>
              </a:ext>
            </a:extLst>
          </p:cNvPr>
          <p:cNvSpPr>
            <a:spLocks noGrp="1"/>
          </p:cNvSpPr>
          <p:nvPr>
            <p:ph sz="half" idx="2"/>
          </p:nvPr>
        </p:nvSpPr>
        <p:spPr>
          <a:xfrm>
            <a:off x="6197600" y="1828800"/>
            <a:ext cx="508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AA6561D-2447-4FED-8260-A7D992DD6A3B}"/>
              </a:ext>
            </a:extLst>
          </p:cNvPr>
          <p:cNvSpPr>
            <a:spLocks noGrp="1"/>
          </p:cNvSpPr>
          <p:nvPr>
            <p:ph type="dt" sz="half" idx="10"/>
          </p:nvPr>
        </p:nvSpPr>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95C07C16-0ED9-4E20-91B6-027DA7C3AB43}"/>
              </a:ext>
            </a:extLst>
          </p:cNvPr>
          <p:cNvSpPr>
            <a:spLocks noGrp="1"/>
          </p:cNvSpPr>
          <p:nvPr>
            <p:ph type="ftr" sz="quarter" idx="11"/>
          </p:nvPr>
        </p:nvSpPr>
        <p:spPr/>
        <p:txBody>
          <a:bodyPr/>
          <a:lstStyle>
            <a:lvl1pPr>
              <a:defRPr/>
            </a:lvl1pPr>
          </a:lstStyle>
          <a:p>
            <a:r>
              <a:rPr lang="en-US" altLang="en-US"/>
              <a:t>Grand Canyon University</a:t>
            </a:r>
          </a:p>
        </p:txBody>
      </p:sp>
      <p:sp>
        <p:nvSpPr>
          <p:cNvPr id="7" name="Slide Number Placeholder 6">
            <a:extLst>
              <a:ext uri="{FF2B5EF4-FFF2-40B4-BE49-F238E27FC236}">
                <a16:creationId xmlns:a16="http://schemas.microsoft.com/office/drawing/2014/main" id="{78AB323A-997E-4E6B-9EC7-8FBE75F9FD3F}"/>
              </a:ext>
            </a:extLst>
          </p:cNvPr>
          <p:cNvSpPr>
            <a:spLocks noGrp="1"/>
          </p:cNvSpPr>
          <p:nvPr>
            <p:ph type="sldNum" sz="quarter" idx="12"/>
          </p:nvPr>
        </p:nvSpPr>
        <p:spPr/>
        <p:txBody>
          <a:bodyPr/>
          <a:lstStyle>
            <a:lvl1pPr>
              <a:defRPr/>
            </a:lvl1pPr>
          </a:lstStyle>
          <a:p>
            <a:fld id="{4F4C6D23-8CC9-4A68-82D6-76CE75EAF719}" type="slidenum">
              <a:rPr lang="en-US" altLang="en-US"/>
              <a:pPr/>
              <a:t>‹#›</a:t>
            </a:fld>
            <a:endParaRPr lang="en-US" altLang="en-US"/>
          </a:p>
        </p:txBody>
      </p:sp>
    </p:spTree>
    <p:extLst>
      <p:ext uri="{BB962C8B-B14F-4D97-AF65-F5344CB8AC3E}">
        <p14:creationId xmlns:p14="http://schemas.microsoft.com/office/powerpoint/2010/main" val="34263093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FA98E4-9A3C-4885-B88E-94F5855F5A65}"/>
              </a:ext>
            </a:extLst>
          </p:cNvPr>
          <p:cNvSpPr>
            <a:spLocks noGrp="1"/>
          </p:cNvSpPr>
          <p:nvPr>
            <p:ph type="title"/>
          </p:nvPr>
        </p:nvSpPr>
        <p:spPr>
          <a:xfrm>
            <a:off x="840317" y="365128"/>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80607E4-7C30-4CBC-B4D8-D4AC1EADA4D8}"/>
              </a:ext>
            </a:extLst>
          </p:cNvPr>
          <p:cNvSpPr>
            <a:spLocks noGrp="1"/>
          </p:cNvSpPr>
          <p:nvPr>
            <p:ph type="body" idx="1"/>
          </p:nvPr>
        </p:nvSpPr>
        <p:spPr>
          <a:xfrm>
            <a:off x="840319"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F6F1423-F223-4BE5-9A27-1E4A1EB01A7A}"/>
              </a:ext>
            </a:extLst>
          </p:cNvPr>
          <p:cNvSpPr>
            <a:spLocks noGrp="1"/>
          </p:cNvSpPr>
          <p:nvPr>
            <p:ph sz="half" idx="2"/>
          </p:nvPr>
        </p:nvSpPr>
        <p:spPr>
          <a:xfrm>
            <a:off x="840319" y="2505075"/>
            <a:ext cx="51583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849D193-4C9D-4649-912E-E394EC934816}"/>
              </a:ext>
            </a:extLst>
          </p:cNvPr>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8469358-365F-4E6A-8668-E4F324D90A7A}"/>
              </a:ext>
            </a:extLst>
          </p:cNvPr>
          <p:cNvSpPr>
            <a:spLocks noGrp="1"/>
          </p:cNvSpPr>
          <p:nvPr>
            <p:ph sz="quarter" idx="4"/>
          </p:nvPr>
        </p:nvSpPr>
        <p:spPr>
          <a:xfrm>
            <a:off x="6172200" y="2505075"/>
            <a:ext cx="518371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DE1C5A-C561-419A-A1E8-8F237C1927E3}"/>
              </a:ext>
            </a:extLst>
          </p:cNvPr>
          <p:cNvSpPr>
            <a:spLocks noGrp="1"/>
          </p:cNvSpPr>
          <p:nvPr>
            <p:ph type="dt" sz="half" idx="10"/>
          </p:nvPr>
        </p:nvSpPr>
        <p:spPr/>
        <p:txBody>
          <a:bodyPr/>
          <a:lstStyle>
            <a:lvl1pPr>
              <a:defRPr/>
            </a:lvl1pPr>
          </a:lstStyle>
          <a:p>
            <a:endParaRPr lang="en-US" altLang="en-US"/>
          </a:p>
        </p:txBody>
      </p:sp>
      <p:sp>
        <p:nvSpPr>
          <p:cNvPr id="8" name="Footer Placeholder 7">
            <a:extLst>
              <a:ext uri="{FF2B5EF4-FFF2-40B4-BE49-F238E27FC236}">
                <a16:creationId xmlns:a16="http://schemas.microsoft.com/office/drawing/2014/main" id="{1CC4CA72-6981-4B6B-8611-D68E1A49DA29}"/>
              </a:ext>
            </a:extLst>
          </p:cNvPr>
          <p:cNvSpPr>
            <a:spLocks noGrp="1"/>
          </p:cNvSpPr>
          <p:nvPr>
            <p:ph type="ftr" sz="quarter" idx="11"/>
          </p:nvPr>
        </p:nvSpPr>
        <p:spPr/>
        <p:txBody>
          <a:bodyPr/>
          <a:lstStyle>
            <a:lvl1pPr>
              <a:defRPr/>
            </a:lvl1pPr>
          </a:lstStyle>
          <a:p>
            <a:r>
              <a:rPr lang="en-US" altLang="en-US"/>
              <a:t>Grand Canyon University</a:t>
            </a:r>
          </a:p>
        </p:txBody>
      </p:sp>
      <p:sp>
        <p:nvSpPr>
          <p:cNvPr id="9" name="Slide Number Placeholder 8">
            <a:extLst>
              <a:ext uri="{FF2B5EF4-FFF2-40B4-BE49-F238E27FC236}">
                <a16:creationId xmlns:a16="http://schemas.microsoft.com/office/drawing/2014/main" id="{56F3A621-F357-4124-87AE-5709DEE1781F}"/>
              </a:ext>
            </a:extLst>
          </p:cNvPr>
          <p:cNvSpPr>
            <a:spLocks noGrp="1"/>
          </p:cNvSpPr>
          <p:nvPr>
            <p:ph type="sldNum" sz="quarter" idx="12"/>
          </p:nvPr>
        </p:nvSpPr>
        <p:spPr/>
        <p:txBody>
          <a:bodyPr/>
          <a:lstStyle>
            <a:lvl1pPr>
              <a:defRPr/>
            </a:lvl1pPr>
          </a:lstStyle>
          <a:p>
            <a:fld id="{46BCBCEA-346C-449E-ACE7-C1001E6FA2D9}" type="slidenum">
              <a:rPr lang="en-US" altLang="en-US"/>
              <a:pPr/>
              <a:t>‹#›</a:t>
            </a:fld>
            <a:endParaRPr lang="en-US" altLang="en-US"/>
          </a:p>
        </p:txBody>
      </p:sp>
    </p:spTree>
    <p:extLst>
      <p:ext uri="{BB962C8B-B14F-4D97-AF65-F5344CB8AC3E}">
        <p14:creationId xmlns:p14="http://schemas.microsoft.com/office/powerpoint/2010/main" val="10673853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0EE83A-C45E-4773-BB18-008A78744C4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1CA2A1D-9175-4421-9B8E-607FF6327F6E}"/>
              </a:ext>
            </a:extLst>
          </p:cNvPr>
          <p:cNvSpPr>
            <a:spLocks noGrp="1"/>
          </p:cNvSpPr>
          <p:nvPr>
            <p:ph type="dt" sz="half" idx="10"/>
          </p:nvPr>
        </p:nvSpPr>
        <p:spPr/>
        <p:txBody>
          <a:bodyPr/>
          <a:lstStyle>
            <a:lvl1pPr>
              <a:defRPr/>
            </a:lvl1pPr>
          </a:lstStyle>
          <a:p>
            <a:endParaRPr lang="en-US" altLang="en-US"/>
          </a:p>
        </p:txBody>
      </p:sp>
      <p:sp>
        <p:nvSpPr>
          <p:cNvPr id="4" name="Footer Placeholder 3">
            <a:extLst>
              <a:ext uri="{FF2B5EF4-FFF2-40B4-BE49-F238E27FC236}">
                <a16:creationId xmlns:a16="http://schemas.microsoft.com/office/drawing/2014/main" id="{79CA9C54-CCA2-4641-91C5-CA4C7FCC2EE2}"/>
              </a:ext>
            </a:extLst>
          </p:cNvPr>
          <p:cNvSpPr>
            <a:spLocks noGrp="1"/>
          </p:cNvSpPr>
          <p:nvPr>
            <p:ph type="ftr" sz="quarter" idx="11"/>
          </p:nvPr>
        </p:nvSpPr>
        <p:spPr/>
        <p:txBody>
          <a:bodyPr/>
          <a:lstStyle>
            <a:lvl1pPr>
              <a:defRPr/>
            </a:lvl1pPr>
          </a:lstStyle>
          <a:p>
            <a:r>
              <a:rPr lang="en-US" altLang="en-US"/>
              <a:t>Grand Canyon University</a:t>
            </a:r>
          </a:p>
        </p:txBody>
      </p:sp>
      <p:sp>
        <p:nvSpPr>
          <p:cNvPr id="5" name="Slide Number Placeholder 4">
            <a:extLst>
              <a:ext uri="{FF2B5EF4-FFF2-40B4-BE49-F238E27FC236}">
                <a16:creationId xmlns:a16="http://schemas.microsoft.com/office/drawing/2014/main" id="{BEA3C234-94DB-4668-A8E1-37C7E5BEBA18}"/>
              </a:ext>
            </a:extLst>
          </p:cNvPr>
          <p:cNvSpPr>
            <a:spLocks noGrp="1"/>
          </p:cNvSpPr>
          <p:nvPr>
            <p:ph type="sldNum" sz="quarter" idx="12"/>
          </p:nvPr>
        </p:nvSpPr>
        <p:spPr/>
        <p:txBody>
          <a:bodyPr/>
          <a:lstStyle>
            <a:lvl1pPr>
              <a:defRPr/>
            </a:lvl1pPr>
          </a:lstStyle>
          <a:p>
            <a:fld id="{040F95C5-80F2-4DBD-AF7B-6871AAC44F09}" type="slidenum">
              <a:rPr lang="en-US" altLang="en-US"/>
              <a:pPr/>
              <a:t>‹#›</a:t>
            </a:fld>
            <a:endParaRPr lang="en-US" altLang="en-US"/>
          </a:p>
        </p:txBody>
      </p:sp>
    </p:spTree>
    <p:extLst>
      <p:ext uri="{BB962C8B-B14F-4D97-AF65-F5344CB8AC3E}">
        <p14:creationId xmlns:p14="http://schemas.microsoft.com/office/powerpoint/2010/main" val="33020913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D355781-F573-4982-BDDF-44FB49ECEA98}"/>
              </a:ext>
            </a:extLst>
          </p:cNvPr>
          <p:cNvSpPr>
            <a:spLocks noGrp="1"/>
          </p:cNvSpPr>
          <p:nvPr>
            <p:ph type="dt" sz="half" idx="10"/>
          </p:nvPr>
        </p:nvSpPr>
        <p:spPr/>
        <p:txBody>
          <a:bodyPr/>
          <a:lstStyle>
            <a:lvl1pPr>
              <a:defRPr/>
            </a:lvl1pPr>
          </a:lstStyle>
          <a:p>
            <a:endParaRPr lang="en-US" altLang="en-US"/>
          </a:p>
        </p:txBody>
      </p:sp>
      <p:sp>
        <p:nvSpPr>
          <p:cNvPr id="3" name="Footer Placeholder 2">
            <a:extLst>
              <a:ext uri="{FF2B5EF4-FFF2-40B4-BE49-F238E27FC236}">
                <a16:creationId xmlns:a16="http://schemas.microsoft.com/office/drawing/2014/main" id="{07684EB5-D900-4C07-8A0B-4B21ABCB5A97}"/>
              </a:ext>
            </a:extLst>
          </p:cNvPr>
          <p:cNvSpPr>
            <a:spLocks noGrp="1"/>
          </p:cNvSpPr>
          <p:nvPr>
            <p:ph type="ftr" sz="quarter" idx="11"/>
          </p:nvPr>
        </p:nvSpPr>
        <p:spPr/>
        <p:txBody>
          <a:bodyPr/>
          <a:lstStyle>
            <a:lvl1pPr>
              <a:defRPr/>
            </a:lvl1pPr>
          </a:lstStyle>
          <a:p>
            <a:r>
              <a:rPr lang="en-US" altLang="en-US"/>
              <a:t>Grand Canyon University</a:t>
            </a:r>
          </a:p>
        </p:txBody>
      </p:sp>
      <p:sp>
        <p:nvSpPr>
          <p:cNvPr id="4" name="Slide Number Placeholder 3">
            <a:extLst>
              <a:ext uri="{FF2B5EF4-FFF2-40B4-BE49-F238E27FC236}">
                <a16:creationId xmlns:a16="http://schemas.microsoft.com/office/drawing/2014/main" id="{ACECC9E5-1070-4E91-8034-31ECD02514B5}"/>
              </a:ext>
            </a:extLst>
          </p:cNvPr>
          <p:cNvSpPr>
            <a:spLocks noGrp="1"/>
          </p:cNvSpPr>
          <p:nvPr>
            <p:ph type="sldNum" sz="quarter" idx="12"/>
          </p:nvPr>
        </p:nvSpPr>
        <p:spPr/>
        <p:txBody>
          <a:bodyPr/>
          <a:lstStyle>
            <a:lvl1pPr>
              <a:defRPr/>
            </a:lvl1pPr>
          </a:lstStyle>
          <a:p>
            <a:fld id="{7CD55F37-7C3F-4E08-B1F2-8BC743063731}" type="slidenum">
              <a:rPr lang="en-US" altLang="en-US"/>
              <a:pPr/>
              <a:t>‹#›</a:t>
            </a:fld>
            <a:endParaRPr lang="en-US" altLang="en-US"/>
          </a:p>
        </p:txBody>
      </p:sp>
    </p:spTree>
    <p:extLst>
      <p:ext uri="{BB962C8B-B14F-4D97-AF65-F5344CB8AC3E}">
        <p14:creationId xmlns:p14="http://schemas.microsoft.com/office/powerpoint/2010/main" val="40865688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AF5054-2884-4368-9AED-626113A4D4EA}"/>
              </a:ext>
            </a:extLst>
          </p:cNvPr>
          <p:cNvSpPr>
            <a:spLocks noGrp="1"/>
          </p:cNvSpPr>
          <p:nvPr>
            <p:ph type="title"/>
          </p:nvPr>
        </p:nvSpPr>
        <p:spPr>
          <a:xfrm>
            <a:off x="840319" y="457200"/>
            <a:ext cx="393276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E95CE9D-FBF4-4E50-AF52-F0F10B15AC1A}"/>
              </a:ext>
            </a:extLst>
          </p:cNvPr>
          <p:cNvSpPr>
            <a:spLocks noGrp="1"/>
          </p:cNvSpPr>
          <p:nvPr>
            <p:ph idx="1"/>
          </p:nvPr>
        </p:nvSpPr>
        <p:spPr>
          <a:xfrm>
            <a:off x="5183717" y="987428"/>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0DB3B7E-8385-4037-9D12-7F6759FA5E53}"/>
              </a:ext>
            </a:extLst>
          </p:cNvPr>
          <p:cNvSpPr>
            <a:spLocks noGrp="1"/>
          </p:cNvSpPr>
          <p:nvPr>
            <p:ph type="body" sz="half" idx="2"/>
          </p:nvPr>
        </p:nvSpPr>
        <p:spPr>
          <a:xfrm>
            <a:off x="840319"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22FCA4B-7F39-4834-B523-1A88CFD270DD}"/>
              </a:ext>
            </a:extLst>
          </p:cNvPr>
          <p:cNvSpPr>
            <a:spLocks noGrp="1"/>
          </p:cNvSpPr>
          <p:nvPr>
            <p:ph type="dt" sz="half" idx="10"/>
          </p:nvPr>
        </p:nvSpPr>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711D57DF-5F40-4902-9A5A-44DD43DA50CA}"/>
              </a:ext>
            </a:extLst>
          </p:cNvPr>
          <p:cNvSpPr>
            <a:spLocks noGrp="1"/>
          </p:cNvSpPr>
          <p:nvPr>
            <p:ph type="ftr" sz="quarter" idx="11"/>
          </p:nvPr>
        </p:nvSpPr>
        <p:spPr/>
        <p:txBody>
          <a:bodyPr/>
          <a:lstStyle>
            <a:lvl1pPr>
              <a:defRPr/>
            </a:lvl1pPr>
          </a:lstStyle>
          <a:p>
            <a:r>
              <a:rPr lang="en-US" altLang="en-US"/>
              <a:t>Grand Canyon University</a:t>
            </a:r>
          </a:p>
        </p:txBody>
      </p:sp>
      <p:sp>
        <p:nvSpPr>
          <p:cNvPr id="7" name="Slide Number Placeholder 6">
            <a:extLst>
              <a:ext uri="{FF2B5EF4-FFF2-40B4-BE49-F238E27FC236}">
                <a16:creationId xmlns:a16="http://schemas.microsoft.com/office/drawing/2014/main" id="{23C4F70C-6F6F-4D35-8D58-C1C0D5907DE0}"/>
              </a:ext>
            </a:extLst>
          </p:cNvPr>
          <p:cNvSpPr>
            <a:spLocks noGrp="1"/>
          </p:cNvSpPr>
          <p:nvPr>
            <p:ph type="sldNum" sz="quarter" idx="12"/>
          </p:nvPr>
        </p:nvSpPr>
        <p:spPr/>
        <p:txBody>
          <a:bodyPr/>
          <a:lstStyle>
            <a:lvl1pPr>
              <a:defRPr/>
            </a:lvl1pPr>
          </a:lstStyle>
          <a:p>
            <a:fld id="{B68E8A9D-665E-4032-9C4D-EC90349D3682}" type="slidenum">
              <a:rPr lang="en-US" altLang="en-US"/>
              <a:pPr/>
              <a:t>‹#›</a:t>
            </a:fld>
            <a:endParaRPr lang="en-US" altLang="en-US"/>
          </a:p>
        </p:txBody>
      </p:sp>
    </p:spTree>
    <p:extLst>
      <p:ext uri="{BB962C8B-B14F-4D97-AF65-F5344CB8AC3E}">
        <p14:creationId xmlns:p14="http://schemas.microsoft.com/office/powerpoint/2010/main" val="38504268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1C3258-0AAB-40D4-9EA0-E33D91F8BA60}"/>
              </a:ext>
            </a:extLst>
          </p:cNvPr>
          <p:cNvSpPr>
            <a:spLocks noGrp="1"/>
          </p:cNvSpPr>
          <p:nvPr>
            <p:ph type="title"/>
          </p:nvPr>
        </p:nvSpPr>
        <p:spPr>
          <a:xfrm>
            <a:off x="840319" y="457200"/>
            <a:ext cx="393276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28196C6-0650-4EAA-BDBD-2FCC68CEDEC3}"/>
              </a:ext>
            </a:extLst>
          </p:cNvPr>
          <p:cNvSpPr>
            <a:spLocks noGrp="1"/>
          </p:cNvSpPr>
          <p:nvPr>
            <p:ph type="pic" idx="1"/>
          </p:nvPr>
        </p:nvSpPr>
        <p:spPr>
          <a:xfrm>
            <a:off x="5183717" y="987428"/>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CC9B271-F402-4993-96C1-2D6D6ADE3318}"/>
              </a:ext>
            </a:extLst>
          </p:cNvPr>
          <p:cNvSpPr>
            <a:spLocks noGrp="1"/>
          </p:cNvSpPr>
          <p:nvPr>
            <p:ph type="body" sz="half" idx="2"/>
          </p:nvPr>
        </p:nvSpPr>
        <p:spPr>
          <a:xfrm>
            <a:off x="840319"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C5A3428-D3AB-48EC-A09F-023EC200F3FE}"/>
              </a:ext>
            </a:extLst>
          </p:cNvPr>
          <p:cNvSpPr>
            <a:spLocks noGrp="1"/>
          </p:cNvSpPr>
          <p:nvPr>
            <p:ph type="dt" sz="half" idx="10"/>
          </p:nvPr>
        </p:nvSpPr>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DCE5CEBA-81C5-44F6-93D0-2C4F2DAF3E3C}"/>
              </a:ext>
            </a:extLst>
          </p:cNvPr>
          <p:cNvSpPr>
            <a:spLocks noGrp="1"/>
          </p:cNvSpPr>
          <p:nvPr>
            <p:ph type="ftr" sz="quarter" idx="11"/>
          </p:nvPr>
        </p:nvSpPr>
        <p:spPr/>
        <p:txBody>
          <a:bodyPr/>
          <a:lstStyle>
            <a:lvl1pPr>
              <a:defRPr/>
            </a:lvl1pPr>
          </a:lstStyle>
          <a:p>
            <a:r>
              <a:rPr lang="en-US" altLang="en-US"/>
              <a:t>Grand Canyon University</a:t>
            </a:r>
          </a:p>
        </p:txBody>
      </p:sp>
      <p:sp>
        <p:nvSpPr>
          <p:cNvPr id="7" name="Slide Number Placeholder 6">
            <a:extLst>
              <a:ext uri="{FF2B5EF4-FFF2-40B4-BE49-F238E27FC236}">
                <a16:creationId xmlns:a16="http://schemas.microsoft.com/office/drawing/2014/main" id="{558D4203-52A7-49E4-BEE5-743E33002326}"/>
              </a:ext>
            </a:extLst>
          </p:cNvPr>
          <p:cNvSpPr>
            <a:spLocks noGrp="1"/>
          </p:cNvSpPr>
          <p:nvPr>
            <p:ph type="sldNum" sz="quarter" idx="12"/>
          </p:nvPr>
        </p:nvSpPr>
        <p:spPr/>
        <p:txBody>
          <a:bodyPr/>
          <a:lstStyle>
            <a:lvl1pPr>
              <a:defRPr/>
            </a:lvl1pPr>
          </a:lstStyle>
          <a:p>
            <a:fld id="{2C1FE540-CC1E-414E-9AEF-25F2FB202051}" type="slidenum">
              <a:rPr lang="en-US" altLang="en-US"/>
              <a:pPr/>
              <a:t>‹#›</a:t>
            </a:fld>
            <a:endParaRPr lang="en-US" altLang="en-US"/>
          </a:p>
        </p:txBody>
      </p:sp>
    </p:spTree>
    <p:extLst>
      <p:ext uri="{BB962C8B-B14F-4D97-AF65-F5344CB8AC3E}">
        <p14:creationId xmlns:p14="http://schemas.microsoft.com/office/powerpoint/2010/main" val="34735929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s>
            <a:gs pos="100000">
              <a:schemeClr val="bg2"/>
            </a:gs>
          </a:gsLst>
          <a:lin ang="5400000" scaled="1"/>
        </a:gradFill>
        <a:effectLst/>
      </p:bgPr>
    </p:bg>
    <p:spTree>
      <p:nvGrpSpPr>
        <p:cNvPr id="1" name=""/>
        <p:cNvGrpSpPr/>
        <p:nvPr/>
      </p:nvGrpSpPr>
      <p:grpSpPr>
        <a:xfrm>
          <a:off x="0" y="0"/>
          <a:ext cx="0" cy="0"/>
          <a:chOff x="0" y="0"/>
          <a:chExt cx="0" cy="0"/>
        </a:xfrm>
      </p:grpSpPr>
      <p:grpSp>
        <p:nvGrpSpPr>
          <p:cNvPr id="1030" name="Group 6">
            <a:extLst>
              <a:ext uri="{FF2B5EF4-FFF2-40B4-BE49-F238E27FC236}">
                <a16:creationId xmlns:a16="http://schemas.microsoft.com/office/drawing/2014/main" id="{0D7CD51E-3884-4655-B822-18C063C6FAAC}"/>
              </a:ext>
            </a:extLst>
          </p:cNvPr>
          <p:cNvGrpSpPr>
            <a:grpSpLocks/>
          </p:cNvGrpSpPr>
          <p:nvPr/>
        </p:nvGrpSpPr>
        <p:grpSpPr bwMode="auto">
          <a:xfrm>
            <a:off x="0" y="0"/>
            <a:ext cx="11305117" cy="6173788"/>
            <a:chOff x="0" y="0"/>
            <a:chExt cx="5341" cy="3889"/>
          </a:xfrm>
        </p:grpSpPr>
        <p:sp>
          <p:nvSpPr>
            <p:cNvPr id="1026" name="Freeform 2">
              <a:extLst>
                <a:ext uri="{FF2B5EF4-FFF2-40B4-BE49-F238E27FC236}">
                  <a16:creationId xmlns:a16="http://schemas.microsoft.com/office/drawing/2014/main" id="{86B14759-DFD1-4495-92F3-DC36E0162445}"/>
                </a:ext>
              </a:extLst>
            </p:cNvPr>
            <p:cNvSpPr>
              <a:spLocks/>
            </p:cNvSpPr>
            <p:nvPr/>
          </p:nvSpPr>
          <p:spPr bwMode="ltGray">
            <a:xfrm>
              <a:off x="0" y="0"/>
              <a:ext cx="3863" cy="3889"/>
            </a:xfrm>
            <a:custGeom>
              <a:avLst/>
              <a:gdLst>
                <a:gd name="T0" fmla="*/ 3862 w 3863"/>
                <a:gd name="T1" fmla="*/ 3418 h 3889"/>
                <a:gd name="T2" fmla="*/ 457 w 3863"/>
                <a:gd name="T3" fmla="*/ 0 h 3889"/>
                <a:gd name="T4" fmla="*/ 0 w 3863"/>
                <a:gd name="T5" fmla="*/ 0 h 3889"/>
                <a:gd name="T6" fmla="*/ 0 w 3863"/>
                <a:gd name="T7" fmla="*/ 481 h 3889"/>
                <a:gd name="T8" fmla="*/ 3394 w 3863"/>
                <a:gd name="T9" fmla="*/ 3888 h 3889"/>
                <a:gd name="T10" fmla="*/ 3862 w 3863"/>
                <a:gd name="T11" fmla="*/ 3418 h 3889"/>
              </a:gdLst>
              <a:ahLst/>
              <a:cxnLst>
                <a:cxn ang="0">
                  <a:pos x="T0" y="T1"/>
                </a:cxn>
                <a:cxn ang="0">
                  <a:pos x="T2" y="T3"/>
                </a:cxn>
                <a:cxn ang="0">
                  <a:pos x="T4" y="T5"/>
                </a:cxn>
                <a:cxn ang="0">
                  <a:pos x="T6" y="T7"/>
                </a:cxn>
                <a:cxn ang="0">
                  <a:pos x="T8" y="T9"/>
                </a:cxn>
                <a:cxn ang="0">
                  <a:pos x="T10" y="T11"/>
                </a:cxn>
              </a:cxnLst>
              <a:rect l="0" t="0" r="r" b="b"/>
              <a:pathLst>
                <a:path w="3863" h="3889">
                  <a:moveTo>
                    <a:pt x="3862" y="3418"/>
                  </a:moveTo>
                  <a:lnTo>
                    <a:pt x="457" y="0"/>
                  </a:lnTo>
                  <a:lnTo>
                    <a:pt x="0" y="0"/>
                  </a:lnTo>
                  <a:lnTo>
                    <a:pt x="0" y="481"/>
                  </a:lnTo>
                  <a:lnTo>
                    <a:pt x="3394" y="3888"/>
                  </a:lnTo>
                  <a:lnTo>
                    <a:pt x="3862" y="3418"/>
                  </a:lnTo>
                </a:path>
              </a:pathLst>
            </a:custGeom>
            <a:solidFill>
              <a:schemeClr val="bg1">
                <a:alpha val="50000"/>
              </a:schemeClr>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1027" name="Freeform 3">
              <a:extLst>
                <a:ext uri="{FF2B5EF4-FFF2-40B4-BE49-F238E27FC236}">
                  <a16:creationId xmlns:a16="http://schemas.microsoft.com/office/drawing/2014/main" id="{103E2B5F-0616-458E-9114-E9A04B3569E5}"/>
                </a:ext>
              </a:extLst>
            </p:cNvPr>
            <p:cNvSpPr>
              <a:spLocks/>
            </p:cNvSpPr>
            <p:nvPr/>
          </p:nvSpPr>
          <p:spPr bwMode="ltGray">
            <a:xfrm>
              <a:off x="860" y="0"/>
              <a:ext cx="3394" cy="3223"/>
            </a:xfrm>
            <a:custGeom>
              <a:avLst/>
              <a:gdLst>
                <a:gd name="T0" fmla="*/ 370 w 3394"/>
                <a:gd name="T1" fmla="*/ 0 h 3223"/>
                <a:gd name="T2" fmla="*/ 3393 w 3394"/>
                <a:gd name="T3" fmla="*/ 3036 h 3223"/>
                <a:gd name="T4" fmla="*/ 3208 w 3394"/>
                <a:gd name="T5" fmla="*/ 3222 h 3223"/>
                <a:gd name="T6" fmla="*/ 0 w 3394"/>
                <a:gd name="T7" fmla="*/ 0 h 3223"/>
                <a:gd name="T8" fmla="*/ 370 w 3394"/>
                <a:gd name="T9" fmla="*/ 0 h 3223"/>
              </a:gdLst>
              <a:ahLst/>
              <a:cxnLst>
                <a:cxn ang="0">
                  <a:pos x="T0" y="T1"/>
                </a:cxn>
                <a:cxn ang="0">
                  <a:pos x="T2" y="T3"/>
                </a:cxn>
                <a:cxn ang="0">
                  <a:pos x="T4" y="T5"/>
                </a:cxn>
                <a:cxn ang="0">
                  <a:pos x="T6" y="T7"/>
                </a:cxn>
                <a:cxn ang="0">
                  <a:pos x="T8" y="T9"/>
                </a:cxn>
              </a:cxnLst>
              <a:rect l="0" t="0" r="r" b="b"/>
              <a:pathLst>
                <a:path w="3394" h="3223">
                  <a:moveTo>
                    <a:pt x="370" y="0"/>
                  </a:moveTo>
                  <a:lnTo>
                    <a:pt x="3393" y="3036"/>
                  </a:lnTo>
                  <a:lnTo>
                    <a:pt x="3208" y="3222"/>
                  </a:lnTo>
                  <a:lnTo>
                    <a:pt x="0" y="0"/>
                  </a:lnTo>
                  <a:lnTo>
                    <a:pt x="370" y="0"/>
                  </a:lnTo>
                </a:path>
              </a:pathLst>
            </a:custGeom>
            <a:solidFill>
              <a:schemeClr val="bg1">
                <a:alpha val="50000"/>
              </a:schemeClr>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1028" name="Freeform 4">
              <a:extLst>
                <a:ext uri="{FF2B5EF4-FFF2-40B4-BE49-F238E27FC236}">
                  <a16:creationId xmlns:a16="http://schemas.microsoft.com/office/drawing/2014/main" id="{EC10FFD8-4CE4-4856-9749-6E908CA2DB74}"/>
                </a:ext>
              </a:extLst>
            </p:cNvPr>
            <p:cNvSpPr>
              <a:spLocks/>
            </p:cNvSpPr>
            <p:nvPr/>
          </p:nvSpPr>
          <p:spPr bwMode="ltGray">
            <a:xfrm>
              <a:off x="2187" y="0"/>
              <a:ext cx="2859" cy="2556"/>
            </a:xfrm>
            <a:custGeom>
              <a:avLst/>
              <a:gdLst>
                <a:gd name="T0" fmla="*/ 630 w 2859"/>
                <a:gd name="T1" fmla="*/ 0 h 2556"/>
                <a:gd name="T2" fmla="*/ 2858 w 2859"/>
                <a:gd name="T3" fmla="*/ 2238 h 2556"/>
                <a:gd name="T4" fmla="*/ 2543 w 2859"/>
                <a:gd name="T5" fmla="*/ 2555 h 2556"/>
                <a:gd name="T6" fmla="*/ 0 w 2859"/>
                <a:gd name="T7" fmla="*/ 0 h 2556"/>
                <a:gd name="T8" fmla="*/ 630 w 2859"/>
                <a:gd name="T9" fmla="*/ 0 h 2556"/>
              </a:gdLst>
              <a:ahLst/>
              <a:cxnLst>
                <a:cxn ang="0">
                  <a:pos x="T0" y="T1"/>
                </a:cxn>
                <a:cxn ang="0">
                  <a:pos x="T2" y="T3"/>
                </a:cxn>
                <a:cxn ang="0">
                  <a:pos x="T4" y="T5"/>
                </a:cxn>
                <a:cxn ang="0">
                  <a:pos x="T6" y="T7"/>
                </a:cxn>
                <a:cxn ang="0">
                  <a:pos x="T8" y="T9"/>
                </a:cxn>
              </a:cxnLst>
              <a:rect l="0" t="0" r="r" b="b"/>
              <a:pathLst>
                <a:path w="2859" h="2556">
                  <a:moveTo>
                    <a:pt x="630" y="0"/>
                  </a:moveTo>
                  <a:lnTo>
                    <a:pt x="2858" y="2238"/>
                  </a:lnTo>
                  <a:lnTo>
                    <a:pt x="2543" y="2555"/>
                  </a:lnTo>
                  <a:lnTo>
                    <a:pt x="0" y="0"/>
                  </a:lnTo>
                  <a:lnTo>
                    <a:pt x="630" y="0"/>
                  </a:lnTo>
                </a:path>
              </a:pathLst>
            </a:custGeom>
            <a:solidFill>
              <a:schemeClr val="bg1">
                <a:alpha val="50000"/>
              </a:schemeClr>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1029" name="Freeform 5">
              <a:extLst>
                <a:ext uri="{FF2B5EF4-FFF2-40B4-BE49-F238E27FC236}">
                  <a16:creationId xmlns:a16="http://schemas.microsoft.com/office/drawing/2014/main" id="{B8A3AE81-E2AA-4A93-8BF9-E60D3066BF99}"/>
                </a:ext>
              </a:extLst>
            </p:cNvPr>
            <p:cNvSpPr>
              <a:spLocks/>
            </p:cNvSpPr>
            <p:nvPr/>
          </p:nvSpPr>
          <p:spPr bwMode="ltGray">
            <a:xfrm>
              <a:off x="3055" y="0"/>
              <a:ext cx="2286" cy="2121"/>
            </a:xfrm>
            <a:custGeom>
              <a:avLst/>
              <a:gdLst>
                <a:gd name="T0" fmla="*/ 0 w 2286"/>
                <a:gd name="T1" fmla="*/ 0 h 2121"/>
                <a:gd name="T2" fmla="*/ 2111 w 2286"/>
                <a:gd name="T3" fmla="*/ 2120 h 2121"/>
                <a:gd name="T4" fmla="*/ 2285 w 2286"/>
                <a:gd name="T5" fmla="*/ 1945 h 2121"/>
                <a:gd name="T6" fmla="*/ 348 w 2286"/>
                <a:gd name="T7" fmla="*/ 0 h 2121"/>
                <a:gd name="T8" fmla="*/ 0 w 2286"/>
                <a:gd name="T9" fmla="*/ 0 h 2121"/>
              </a:gdLst>
              <a:ahLst/>
              <a:cxnLst>
                <a:cxn ang="0">
                  <a:pos x="T0" y="T1"/>
                </a:cxn>
                <a:cxn ang="0">
                  <a:pos x="T2" y="T3"/>
                </a:cxn>
                <a:cxn ang="0">
                  <a:pos x="T4" y="T5"/>
                </a:cxn>
                <a:cxn ang="0">
                  <a:pos x="T6" y="T7"/>
                </a:cxn>
                <a:cxn ang="0">
                  <a:pos x="T8" y="T9"/>
                </a:cxn>
              </a:cxnLst>
              <a:rect l="0" t="0" r="r" b="b"/>
              <a:pathLst>
                <a:path w="2286" h="2121">
                  <a:moveTo>
                    <a:pt x="0" y="0"/>
                  </a:moveTo>
                  <a:lnTo>
                    <a:pt x="2111" y="2120"/>
                  </a:lnTo>
                  <a:lnTo>
                    <a:pt x="2285" y="1945"/>
                  </a:lnTo>
                  <a:lnTo>
                    <a:pt x="348" y="0"/>
                  </a:lnTo>
                  <a:lnTo>
                    <a:pt x="0" y="0"/>
                  </a:lnTo>
                </a:path>
              </a:pathLst>
            </a:custGeom>
            <a:solidFill>
              <a:schemeClr val="bg1">
                <a:alpha val="50000"/>
              </a:schemeClr>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grpSp>
      <p:sp>
        <p:nvSpPr>
          <p:cNvPr id="1031" name="Rectangle 7">
            <a:extLst>
              <a:ext uri="{FF2B5EF4-FFF2-40B4-BE49-F238E27FC236}">
                <a16:creationId xmlns:a16="http://schemas.microsoft.com/office/drawing/2014/main" id="{74327139-5306-4E70-A5BD-278631030801}"/>
              </a:ext>
            </a:extLst>
          </p:cNvPr>
          <p:cNvSpPr>
            <a:spLocks noGrp="1" noChangeArrowheads="1"/>
          </p:cNvSpPr>
          <p:nvPr>
            <p:ph type="title"/>
          </p:nvPr>
        </p:nvSpPr>
        <p:spPr bwMode="auto">
          <a:xfrm>
            <a:off x="914400" y="228600"/>
            <a:ext cx="10363200" cy="121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p>
            <a:pPr lvl="0"/>
            <a:r>
              <a:rPr lang="en-US" altLang="en-US"/>
              <a:t>Click to edit Master title style</a:t>
            </a:r>
          </a:p>
        </p:txBody>
      </p:sp>
      <p:sp>
        <p:nvSpPr>
          <p:cNvPr id="1032" name="Rectangle 8">
            <a:extLst>
              <a:ext uri="{FF2B5EF4-FFF2-40B4-BE49-F238E27FC236}">
                <a16:creationId xmlns:a16="http://schemas.microsoft.com/office/drawing/2014/main" id="{81E1AF42-F196-4F77-B5E8-2E5B73EF09C8}"/>
              </a:ext>
            </a:extLst>
          </p:cNvPr>
          <p:cNvSpPr>
            <a:spLocks noGrp="1" noChangeArrowheads="1"/>
          </p:cNvSpPr>
          <p:nvPr>
            <p:ph type="body" idx="1"/>
          </p:nvPr>
        </p:nvSpPr>
        <p:spPr bwMode="auto">
          <a:xfrm>
            <a:off x="914400" y="1828800"/>
            <a:ext cx="10363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33" name="Rectangle 9">
            <a:extLst>
              <a:ext uri="{FF2B5EF4-FFF2-40B4-BE49-F238E27FC236}">
                <a16:creationId xmlns:a16="http://schemas.microsoft.com/office/drawing/2014/main" id="{781B71F5-6AD6-411D-B4E9-B1C5C9E779E6}"/>
              </a:ext>
            </a:extLst>
          </p:cNvPr>
          <p:cNvSpPr>
            <a:spLocks noGrp="1" noChangeArrowheads="1"/>
          </p:cNvSpPr>
          <p:nvPr>
            <p:ph type="dt" sz="half" idx="2"/>
          </p:nvPr>
        </p:nvSpPr>
        <p:spPr bwMode="auto">
          <a:xfrm>
            <a:off x="914400" y="6248400"/>
            <a:ext cx="2540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8" rIns="92075" bIns="46038" numCol="1" anchor="ctr" anchorCtr="0" compatLnSpc="1">
            <a:prstTxWarp prst="textNoShape">
              <a:avLst/>
            </a:prstTxWarp>
          </a:bodyPr>
          <a:lstStyle>
            <a:lvl1pPr>
              <a:defRPr sz="1400"/>
            </a:lvl1pPr>
          </a:lstStyle>
          <a:p>
            <a:endParaRPr lang="en-US" altLang="en-US"/>
          </a:p>
        </p:txBody>
      </p:sp>
      <p:sp>
        <p:nvSpPr>
          <p:cNvPr id="1034" name="Rectangle 10">
            <a:extLst>
              <a:ext uri="{FF2B5EF4-FFF2-40B4-BE49-F238E27FC236}">
                <a16:creationId xmlns:a16="http://schemas.microsoft.com/office/drawing/2014/main" id="{A2DDE895-1725-4CDD-B42B-E3C71D54A97D}"/>
              </a:ext>
            </a:extLst>
          </p:cNvPr>
          <p:cNvSpPr>
            <a:spLocks noGrp="1" noChangeArrowheads="1"/>
          </p:cNvSpPr>
          <p:nvPr>
            <p:ph type="ftr" sz="quarter" idx="3"/>
          </p:nvPr>
        </p:nvSpPr>
        <p:spPr bwMode="auto">
          <a:xfrm>
            <a:off x="4165600" y="6248400"/>
            <a:ext cx="3860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8" rIns="92075" bIns="46038" numCol="1" anchor="ctr" anchorCtr="0" compatLnSpc="1">
            <a:prstTxWarp prst="textNoShape">
              <a:avLst/>
            </a:prstTxWarp>
          </a:bodyPr>
          <a:lstStyle>
            <a:lvl1pPr algn="ctr">
              <a:defRPr sz="1400"/>
            </a:lvl1pPr>
          </a:lstStyle>
          <a:p>
            <a:r>
              <a:rPr lang="en-US" altLang="en-US"/>
              <a:t>Grand Canyon University</a:t>
            </a:r>
          </a:p>
        </p:txBody>
      </p:sp>
      <p:sp>
        <p:nvSpPr>
          <p:cNvPr id="1035" name="Rectangle 11">
            <a:extLst>
              <a:ext uri="{FF2B5EF4-FFF2-40B4-BE49-F238E27FC236}">
                <a16:creationId xmlns:a16="http://schemas.microsoft.com/office/drawing/2014/main" id="{3212D620-4332-4E18-BE52-312B5BCCC9A6}"/>
              </a:ext>
            </a:extLst>
          </p:cNvPr>
          <p:cNvSpPr>
            <a:spLocks noGrp="1" noChangeArrowheads="1"/>
          </p:cNvSpPr>
          <p:nvPr>
            <p:ph type="sldNum" sz="quarter" idx="4"/>
          </p:nvPr>
        </p:nvSpPr>
        <p:spPr bwMode="auto">
          <a:xfrm>
            <a:off x="8737600" y="6248400"/>
            <a:ext cx="2540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8" rIns="92075" bIns="46038" numCol="1" anchor="ctr" anchorCtr="0" compatLnSpc="1">
            <a:prstTxWarp prst="textNoShape">
              <a:avLst/>
            </a:prstTxWarp>
          </a:bodyPr>
          <a:lstStyle>
            <a:lvl1pPr algn="r">
              <a:defRPr sz="1400"/>
            </a:lvl1pPr>
          </a:lstStyle>
          <a:p>
            <a:fld id="{C294B0C0-1E84-485E-AAD9-E0BC636D2C6F}" type="slidenum">
              <a:rPr lang="en-US" altLang="en-US"/>
              <a:pPr/>
              <a:t>‹#›</a:t>
            </a:fld>
            <a:endParaRPr lang="en-US" altLang="en-US"/>
          </a:p>
        </p:txBody>
      </p:sp>
    </p:spTree>
    <p:extLst>
      <p:ext uri="{BB962C8B-B14F-4D97-AF65-F5344CB8AC3E}">
        <p14:creationId xmlns:p14="http://schemas.microsoft.com/office/powerpoint/2010/main" val="109506253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ctr" rtl="0" eaLnBrk="0" fontAlgn="base" hangingPunct="0">
        <a:spcBef>
          <a:spcPct val="0"/>
        </a:spcBef>
        <a:spcAft>
          <a:spcPct val="0"/>
        </a:spcAft>
        <a:defRPr sz="4400" kern="1200">
          <a:solidFill>
            <a:schemeClr val="tx2"/>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sz="4400">
          <a:solidFill>
            <a:schemeClr val="tx2"/>
          </a:solidFill>
          <a:effectLst>
            <a:outerShdw blurRad="38100" dist="38100" dir="2700000" algn="tl">
              <a:srgbClr val="C0C0C0"/>
            </a:outerShdw>
          </a:effectLst>
          <a:latin typeface="Times New Roman" panose="02020603050405020304" pitchFamily="18" charset="0"/>
        </a:defRPr>
      </a:lvl2pPr>
      <a:lvl3pPr algn="ctr" rtl="0" eaLnBrk="0" fontAlgn="base" hangingPunct="0">
        <a:spcBef>
          <a:spcPct val="0"/>
        </a:spcBef>
        <a:spcAft>
          <a:spcPct val="0"/>
        </a:spcAft>
        <a:defRPr sz="4400">
          <a:solidFill>
            <a:schemeClr val="tx2"/>
          </a:solidFill>
          <a:effectLst>
            <a:outerShdw blurRad="38100" dist="38100" dir="2700000" algn="tl">
              <a:srgbClr val="C0C0C0"/>
            </a:outerShdw>
          </a:effectLst>
          <a:latin typeface="Times New Roman" panose="02020603050405020304" pitchFamily="18" charset="0"/>
        </a:defRPr>
      </a:lvl3pPr>
      <a:lvl4pPr algn="ctr" rtl="0" eaLnBrk="0" fontAlgn="base" hangingPunct="0">
        <a:spcBef>
          <a:spcPct val="0"/>
        </a:spcBef>
        <a:spcAft>
          <a:spcPct val="0"/>
        </a:spcAft>
        <a:defRPr sz="4400">
          <a:solidFill>
            <a:schemeClr val="tx2"/>
          </a:solidFill>
          <a:effectLst>
            <a:outerShdw blurRad="38100" dist="38100" dir="2700000" algn="tl">
              <a:srgbClr val="C0C0C0"/>
            </a:outerShdw>
          </a:effectLst>
          <a:latin typeface="Times New Roman" panose="02020603050405020304" pitchFamily="18" charset="0"/>
        </a:defRPr>
      </a:lvl4pPr>
      <a:lvl5pPr algn="ctr" rtl="0" eaLnBrk="0" fontAlgn="base" hangingPunct="0">
        <a:spcBef>
          <a:spcPct val="0"/>
        </a:spcBef>
        <a:spcAft>
          <a:spcPct val="0"/>
        </a:spcAft>
        <a:defRPr sz="4400">
          <a:solidFill>
            <a:schemeClr val="tx2"/>
          </a:solidFill>
          <a:effectLst>
            <a:outerShdw blurRad="38100" dist="38100" dir="2700000" algn="tl">
              <a:srgbClr val="C0C0C0"/>
            </a:outerShdw>
          </a:effectLst>
          <a:latin typeface="Times New Roman" panose="02020603050405020304" pitchFamily="18" charset="0"/>
        </a:defRPr>
      </a:lvl5pPr>
      <a:lvl6pPr marL="457200" algn="ctr" rtl="0" eaLnBrk="0" fontAlgn="base" hangingPunct="0">
        <a:spcBef>
          <a:spcPct val="0"/>
        </a:spcBef>
        <a:spcAft>
          <a:spcPct val="0"/>
        </a:spcAft>
        <a:defRPr sz="4400">
          <a:solidFill>
            <a:schemeClr val="tx2"/>
          </a:solidFill>
          <a:effectLst>
            <a:outerShdw blurRad="38100" dist="38100" dir="2700000" algn="tl">
              <a:srgbClr val="C0C0C0"/>
            </a:outerShdw>
          </a:effectLst>
          <a:latin typeface="Times New Roman" panose="02020603050405020304" pitchFamily="18" charset="0"/>
        </a:defRPr>
      </a:lvl6pPr>
      <a:lvl7pPr marL="914400" algn="ctr" rtl="0" eaLnBrk="0" fontAlgn="base" hangingPunct="0">
        <a:spcBef>
          <a:spcPct val="0"/>
        </a:spcBef>
        <a:spcAft>
          <a:spcPct val="0"/>
        </a:spcAft>
        <a:defRPr sz="4400">
          <a:solidFill>
            <a:schemeClr val="tx2"/>
          </a:solidFill>
          <a:effectLst>
            <a:outerShdw blurRad="38100" dist="38100" dir="2700000" algn="tl">
              <a:srgbClr val="C0C0C0"/>
            </a:outerShdw>
          </a:effectLst>
          <a:latin typeface="Times New Roman" panose="02020603050405020304" pitchFamily="18" charset="0"/>
        </a:defRPr>
      </a:lvl7pPr>
      <a:lvl8pPr marL="1371600" algn="ctr" rtl="0" eaLnBrk="0" fontAlgn="base" hangingPunct="0">
        <a:spcBef>
          <a:spcPct val="0"/>
        </a:spcBef>
        <a:spcAft>
          <a:spcPct val="0"/>
        </a:spcAft>
        <a:defRPr sz="4400">
          <a:solidFill>
            <a:schemeClr val="tx2"/>
          </a:solidFill>
          <a:effectLst>
            <a:outerShdw blurRad="38100" dist="38100" dir="2700000" algn="tl">
              <a:srgbClr val="C0C0C0"/>
            </a:outerShdw>
          </a:effectLst>
          <a:latin typeface="Times New Roman" panose="02020603050405020304" pitchFamily="18" charset="0"/>
        </a:defRPr>
      </a:lvl8pPr>
      <a:lvl9pPr marL="1828800" algn="ctr" rtl="0" eaLnBrk="0" fontAlgn="base" hangingPunct="0">
        <a:spcBef>
          <a:spcPct val="0"/>
        </a:spcBef>
        <a:spcAft>
          <a:spcPct val="0"/>
        </a:spcAft>
        <a:defRPr sz="4400">
          <a:solidFill>
            <a:schemeClr val="tx2"/>
          </a:solidFill>
          <a:effectLst>
            <a:outerShdw blurRad="38100" dist="38100" dir="2700000" algn="tl">
              <a:srgbClr val="C0C0C0"/>
            </a:outerShdw>
          </a:effectLst>
          <a:latin typeface="Times New Roman" panose="02020603050405020304" pitchFamily="18" charset="0"/>
        </a:defRPr>
      </a:lvl9pPr>
    </p:titleStyle>
    <p:bodyStyle>
      <a:lvl1pPr marL="342900" indent="-342900" algn="l" rtl="0" eaLnBrk="0" fontAlgn="base" hangingPunct="0">
        <a:spcBef>
          <a:spcPct val="20000"/>
        </a:spcBef>
        <a:spcAft>
          <a:spcPct val="0"/>
        </a:spcAft>
        <a:buClr>
          <a:schemeClr val="tx2"/>
        </a:buClr>
        <a:buSzPct val="75000"/>
        <a:buFont typeface="Monotype Sorts" pitchFamily="2" charset="2"/>
        <a:buChar char="n"/>
        <a:defRPr sz="3200" kern="1200">
          <a:solidFill>
            <a:schemeClr val="tx1"/>
          </a:solidFill>
          <a:effectLst>
            <a:outerShdw blurRad="38100" dist="38100" dir="2700000" algn="tl">
              <a:srgbClr val="C0C0C0"/>
            </a:outerShdw>
          </a:effectLst>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effectLst>
            <a:outerShdw blurRad="38100" dist="38100" dir="2700000" algn="tl">
              <a:srgbClr val="C0C0C0"/>
            </a:outerShdw>
          </a:effectLst>
          <a:latin typeface="+mn-lt"/>
          <a:ea typeface="+mn-ea"/>
          <a:cs typeface="+mn-cs"/>
        </a:defRPr>
      </a:lvl2pPr>
      <a:lvl3pPr marL="1143000" indent="-228600" algn="l" rtl="0" eaLnBrk="0" fontAlgn="base" hangingPunct="0">
        <a:spcBef>
          <a:spcPct val="20000"/>
        </a:spcBef>
        <a:spcAft>
          <a:spcPct val="0"/>
        </a:spcAft>
        <a:buClr>
          <a:schemeClr val="tx1"/>
        </a:buClr>
        <a:buChar char="»"/>
        <a:defRPr sz="2400" kern="1200">
          <a:solidFill>
            <a:schemeClr val="tx1"/>
          </a:solidFill>
          <a:effectLst>
            <a:outerShdw blurRad="38100" dist="38100" dir="2700000" algn="tl">
              <a:srgbClr val="C0C0C0"/>
            </a:outerShdw>
          </a:effectLst>
          <a:latin typeface="+mn-lt"/>
          <a:ea typeface="+mn-ea"/>
          <a:cs typeface="+mn-cs"/>
        </a:defRPr>
      </a:lvl3pPr>
      <a:lvl4pPr marL="1600200" indent="-228600" algn="l" rtl="0" eaLnBrk="0" fontAlgn="base" hangingPunct="0">
        <a:spcBef>
          <a:spcPct val="20000"/>
        </a:spcBef>
        <a:spcAft>
          <a:spcPct val="0"/>
        </a:spcAft>
        <a:buClr>
          <a:schemeClr val="tx2"/>
        </a:buClr>
        <a:buSzPct val="65000"/>
        <a:buFont typeface="Monotype Sorts" pitchFamily="2" charset="2"/>
        <a:buChar char="n"/>
        <a:defRPr sz="2000" kern="1200">
          <a:solidFill>
            <a:schemeClr val="tx1"/>
          </a:solidFill>
          <a:effectLst>
            <a:outerShdw blurRad="38100" dist="38100" dir="2700000" algn="tl">
              <a:srgbClr val="C0C0C0"/>
            </a:outerShdw>
          </a:effectLst>
          <a:latin typeface="+mn-lt"/>
          <a:ea typeface="+mn-ea"/>
          <a:cs typeface="+mn-cs"/>
        </a:defRPr>
      </a:lvl4pPr>
      <a:lvl5pPr marL="2057400" indent="-228600" algn="l" rtl="0" eaLnBrk="0" fontAlgn="base" hangingPunct="0">
        <a:spcBef>
          <a:spcPct val="20000"/>
        </a:spcBef>
        <a:spcAft>
          <a:spcPct val="0"/>
        </a:spcAft>
        <a:buClr>
          <a:schemeClr val="tx1"/>
        </a:buClr>
        <a:buChar char="–"/>
        <a:defRPr sz="2000" kern="1200">
          <a:solidFill>
            <a:schemeClr val="tx1"/>
          </a:solidFill>
          <a:effectLst>
            <a:outerShdw blurRad="38100" dist="38100" dir="2700000" algn="tl">
              <a:srgbClr val="C0C0C0"/>
            </a:outerShdw>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72B0A602-EAA4-4A28-9B92-CE6B4F805CC8}"/>
              </a:ext>
            </a:extLst>
          </p:cNvPr>
          <p:cNvSpPr>
            <a:spLocks noGrp="1" noChangeArrowheads="1"/>
          </p:cNvSpPr>
          <p:nvPr>
            <p:ph type="ctrTitle"/>
          </p:nvPr>
        </p:nvSpPr>
        <p:spPr>
          <a:xfrm>
            <a:off x="2089078" y="152400"/>
            <a:ext cx="7772400" cy="685800"/>
          </a:xfrm>
        </p:spPr>
        <p:txBody>
          <a:bodyPr/>
          <a:lstStyle/>
          <a:p>
            <a:pPr eaLnBrk="1" hangingPunct="1"/>
            <a:r>
              <a:rPr lang="en-US" altLang="en-US" sz="2800" dirty="0"/>
              <a:t>Operating Systems Concepts CST-221</a:t>
            </a:r>
          </a:p>
        </p:txBody>
      </p:sp>
      <p:sp>
        <p:nvSpPr>
          <p:cNvPr id="5123" name="Rectangle 3">
            <a:extLst>
              <a:ext uri="{FF2B5EF4-FFF2-40B4-BE49-F238E27FC236}">
                <a16:creationId xmlns:a16="http://schemas.microsoft.com/office/drawing/2014/main" id="{987EE038-35D6-4760-9C39-92CE404D3448}"/>
              </a:ext>
            </a:extLst>
          </p:cNvPr>
          <p:cNvSpPr>
            <a:spLocks noGrp="1" noChangeArrowheads="1"/>
          </p:cNvSpPr>
          <p:nvPr>
            <p:ph type="subTitle" idx="1"/>
          </p:nvPr>
        </p:nvSpPr>
        <p:spPr>
          <a:xfrm>
            <a:off x="2574533" y="1147280"/>
            <a:ext cx="6400800" cy="2119901"/>
          </a:xfrm>
        </p:spPr>
        <p:txBody>
          <a:bodyPr/>
          <a:lstStyle/>
          <a:p>
            <a:pPr eaLnBrk="1" hangingPunct="1"/>
            <a:r>
              <a:rPr lang="en-US" altLang="en-US" dirty="0"/>
              <a:t>Topic 2 – Lecture 1</a:t>
            </a:r>
          </a:p>
          <a:p>
            <a:pPr eaLnBrk="1" hangingPunct="1"/>
            <a:r>
              <a:rPr lang="en-US" altLang="en-US" dirty="0"/>
              <a:t>Chapter 2 </a:t>
            </a:r>
          </a:p>
          <a:p>
            <a:pPr eaLnBrk="1" hangingPunct="1"/>
            <a:r>
              <a:rPr lang="en-US" altLang="en-US" dirty="0"/>
              <a:t>Processes and Threads</a:t>
            </a:r>
          </a:p>
        </p:txBody>
      </p:sp>
      <p:sp>
        <p:nvSpPr>
          <p:cNvPr id="5124" name="Footer Placeholder 1">
            <a:extLst>
              <a:ext uri="{FF2B5EF4-FFF2-40B4-BE49-F238E27FC236}">
                <a16:creationId xmlns:a16="http://schemas.microsoft.com/office/drawing/2014/main" id="{02D76174-163A-43F6-983A-37EEF14BFC70}"/>
              </a:ext>
            </a:extLst>
          </p:cNvPr>
          <p:cNvSpPr>
            <a:spLocks noGrp="1"/>
          </p:cNvSpPr>
          <p:nvPr>
            <p:ph type="ftr" sz="quarter" idx="11"/>
          </p:nvPr>
        </p:nvSpPr>
        <p:spPr bwMode="auto">
          <a:xfrm>
            <a:off x="34290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defPPr>
              <a:defRPr lang="en-US"/>
            </a:defPPr>
            <a:lvl1pPr algn="ctr" rtl="0" eaLnBrk="1" fontAlgn="base" hangingPunct="1">
              <a:spcBef>
                <a:spcPct val="0"/>
              </a:spcBef>
              <a:spcAft>
                <a:spcPct val="0"/>
              </a:spcAft>
              <a:defRPr sz="1400" kern="1200">
                <a:solidFill>
                  <a:schemeClr val="bg2"/>
                </a:solidFill>
                <a:latin typeface="Tahoma" panose="020B0604030504040204" pitchFamily="34" charset="0"/>
                <a:ea typeface="+mn-ea"/>
                <a:cs typeface="+mn-cs"/>
              </a:defRPr>
            </a:lvl1pPr>
            <a:lvl2pPr marL="457200" algn="l" rtl="0" eaLnBrk="0" fontAlgn="base" hangingPunct="0">
              <a:spcBef>
                <a:spcPct val="0"/>
              </a:spcBef>
              <a:spcAft>
                <a:spcPct val="0"/>
              </a:spcAft>
              <a:defRPr sz="2400"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sz="2400"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sz="2400"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sz="2400" kern="1200">
                <a:solidFill>
                  <a:schemeClr val="tx1"/>
                </a:solidFill>
                <a:latin typeface="Tahoma" panose="020B0604030504040204" pitchFamily="34" charset="0"/>
                <a:ea typeface="+mn-ea"/>
                <a:cs typeface="+mn-cs"/>
              </a:defRPr>
            </a:lvl5pPr>
            <a:lvl6pPr marL="2286000" algn="l" defTabSz="914400" rtl="0" eaLnBrk="1" latinLnBrk="0" hangingPunct="1">
              <a:defRPr sz="2400" kern="1200">
                <a:solidFill>
                  <a:schemeClr val="tx1"/>
                </a:solidFill>
                <a:latin typeface="Tahoma" panose="020B0604030504040204" pitchFamily="34" charset="0"/>
                <a:ea typeface="+mn-ea"/>
                <a:cs typeface="+mn-cs"/>
              </a:defRPr>
            </a:lvl6pPr>
            <a:lvl7pPr marL="2743200" algn="l" defTabSz="914400" rtl="0" eaLnBrk="1" latinLnBrk="0" hangingPunct="1">
              <a:defRPr sz="2400" kern="1200">
                <a:solidFill>
                  <a:schemeClr val="tx1"/>
                </a:solidFill>
                <a:latin typeface="Tahoma" panose="020B0604030504040204" pitchFamily="34" charset="0"/>
                <a:ea typeface="+mn-ea"/>
                <a:cs typeface="+mn-cs"/>
              </a:defRPr>
            </a:lvl7pPr>
            <a:lvl8pPr marL="3200400" algn="l" defTabSz="914400" rtl="0" eaLnBrk="1" latinLnBrk="0" hangingPunct="1">
              <a:defRPr sz="2400" kern="1200">
                <a:solidFill>
                  <a:schemeClr val="tx1"/>
                </a:solidFill>
                <a:latin typeface="Tahoma" panose="020B0604030504040204" pitchFamily="34" charset="0"/>
                <a:ea typeface="+mn-ea"/>
                <a:cs typeface="+mn-cs"/>
              </a:defRPr>
            </a:lvl8pPr>
            <a:lvl9pPr marL="3657600" algn="l" defTabSz="914400" rtl="0" eaLnBrk="1" latinLnBrk="0" hangingPunct="1">
              <a:defRPr sz="2400" kern="1200">
                <a:solidFill>
                  <a:schemeClr val="tx1"/>
                </a:solidFill>
                <a:latin typeface="Tahoma" panose="020B0604030504040204" pitchFamily="34" charset="0"/>
                <a:ea typeface="+mn-ea"/>
                <a:cs typeface="+mn-cs"/>
              </a:defRPr>
            </a:lvl9pPr>
          </a:lstStyle>
          <a:p>
            <a:pPr>
              <a:spcBef>
                <a:spcPct val="0"/>
              </a:spcBef>
              <a:buClrTx/>
              <a:buSzTx/>
              <a:buFontTx/>
              <a:buNone/>
            </a:pPr>
            <a:r>
              <a:rPr lang="en-US" altLang="en-US"/>
              <a:t>Grand Canyon University</a:t>
            </a:r>
            <a:endParaRPr lang="en-US" altLang="en-US" sz="1400" b="1">
              <a:solidFill>
                <a:srgbClr val="9933FF"/>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FAEC4-A197-4729-A5DE-68DB7492979C}"/>
              </a:ext>
            </a:extLst>
          </p:cNvPr>
          <p:cNvSpPr>
            <a:spLocks noGrp="1"/>
          </p:cNvSpPr>
          <p:nvPr>
            <p:ph type="title"/>
          </p:nvPr>
        </p:nvSpPr>
        <p:spPr>
          <a:xfrm>
            <a:off x="914400" y="0"/>
            <a:ext cx="10363200" cy="685800"/>
          </a:xfrm>
        </p:spPr>
        <p:txBody>
          <a:bodyPr/>
          <a:lstStyle/>
          <a:p>
            <a:r>
              <a:rPr lang="en-US" sz="3600" dirty="0"/>
              <a:t>Process Model</a:t>
            </a:r>
          </a:p>
        </p:txBody>
      </p:sp>
      <p:sp>
        <p:nvSpPr>
          <p:cNvPr id="3" name="Content Placeholder 2">
            <a:extLst>
              <a:ext uri="{FF2B5EF4-FFF2-40B4-BE49-F238E27FC236}">
                <a16:creationId xmlns:a16="http://schemas.microsoft.com/office/drawing/2014/main" id="{4F67220D-1A9E-4A2D-A40E-8C9BB7440BD6}"/>
              </a:ext>
            </a:extLst>
          </p:cNvPr>
          <p:cNvSpPr>
            <a:spLocks noGrp="1"/>
          </p:cNvSpPr>
          <p:nvPr>
            <p:ph idx="1"/>
          </p:nvPr>
        </p:nvSpPr>
        <p:spPr>
          <a:xfrm>
            <a:off x="1627009" y="736231"/>
            <a:ext cx="9650591" cy="856264"/>
          </a:xfrm>
        </p:spPr>
        <p:txBody>
          <a:bodyPr/>
          <a:lstStyle/>
          <a:p>
            <a:r>
              <a:rPr lang="en-US" sz="2400" dirty="0"/>
              <a:t>Viewed over a long enough time interval, all the processes have made progress, but at any given instant only one process is actually running.</a:t>
            </a:r>
          </a:p>
        </p:txBody>
      </p:sp>
      <p:sp>
        <p:nvSpPr>
          <p:cNvPr id="4" name="Footer Placeholder 3">
            <a:extLst>
              <a:ext uri="{FF2B5EF4-FFF2-40B4-BE49-F238E27FC236}">
                <a16:creationId xmlns:a16="http://schemas.microsoft.com/office/drawing/2014/main" id="{BB055136-37BC-4B4B-88D0-17444A681E50}"/>
              </a:ext>
            </a:extLst>
          </p:cNvPr>
          <p:cNvSpPr>
            <a:spLocks noGrp="1"/>
          </p:cNvSpPr>
          <p:nvPr>
            <p:ph type="ftr" sz="quarter" idx="11"/>
          </p:nvPr>
        </p:nvSpPr>
        <p:spPr/>
        <p:txBody>
          <a:bodyPr/>
          <a:lstStyle/>
          <a:p>
            <a:pPr>
              <a:defRPr/>
            </a:pPr>
            <a:r>
              <a:rPr lang="en-US" altLang="en-US" b="1" dirty="0">
                <a:solidFill>
                  <a:srgbClr val="9933FF"/>
                </a:solidFill>
              </a:rPr>
              <a:t>Grand Canyon University</a:t>
            </a:r>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46525" y="2249241"/>
            <a:ext cx="4298950" cy="3479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041622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FAEC4-A197-4729-A5DE-68DB7492979C}"/>
              </a:ext>
            </a:extLst>
          </p:cNvPr>
          <p:cNvSpPr>
            <a:spLocks noGrp="1"/>
          </p:cNvSpPr>
          <p:nvPr>
            <p:ph type="title"/>
          </p:nvPr>
        </p:nvSpPr>
        <p:spPr>
          <a:xfrm>
            <a:off x="914400" y="0"/>
            <a:ext cx="10363200" cy="583058"/>
          </a:xfrm>
        </p:spPr>
        <p:txBody>
          <a:bodyPr/>
          <a:lstStyle/>
          <a:p>
            <a:r>
              <a:rPr lang="en-US" sz="3600" dirty="0"/>
              <a:t>Process Model</a:t>
            </a:r>
          </a:p>
        </p:txBody>
      </p:sp>
      <p:sp>
        <p:nvSpPr>
          <p:cNvPr id="3" name="Content Placeholder 2">
            <a:extLst>
              <a:ext uri="{FF2B5EF4-FFF2-40B4-BE49-F238E27FC236}">
                <a16:creationId xmlns:a16="http://schemas.microsoft.com/office/drawing/2014/main" id="{4F67220D-1A9E-4A2D-A40E-8C9BB7440BD6}"/>
              </a:ext>
            </a:extLst>
          </p:cNvPr>
          <p:cNvSpPr>
            <a:spLocks noGrp="1"/>
          </p:cNvSpPr>
          <p:nvPr>
            <p:ph idx="1"/>
          </p:nvPr>
        </p:nvSpPr>
        <p:spPr>
          <a:xfrm>
            <a:off x="914400" y="747445"/>
            <a:ext cx="10363200" cy="4471827"/>
          </a:xfrm>
        </p:spPr>
        <p:txBody>
          <a:bodyPr/>
          <a:lstStyle/>
          <a:p>
            <a:r>
              <a:rPr lang="en-US" sz="2400" dirty="0"/>
              <a:t>For the time being, it is simpler just to think of one CPU at a time.</a:t>
            </a:r>
          </a:p>
          <a:p>
            <a:r>
              <a:rPr lang="en-US" sz="2400" dirty="0"/>
              <a:t>when we say that a CPU can really run only one process at a time, if there are two cores (or CPUs) each of them can run only one process at a time.</a:t>
            </a:r>
          </a:p>
          <a:p>
            <a:r>
              <a:rPr lang="en-US" sz="2400" dirty="0"/>
              <a:t>The difference between a process and a program is subtle, but absolutely crucial.</a:t>
            </a:r>
          </a:p>
          <a:p>
            <a:r>
              <a:rPr lang="en-US" sz="2400" dirty="0"/>
              <a:t>The key idea here is that a process is an activity of some kind. It has a program, input, output, and a state. </a:t>
            </a:r>
          </a:p>
          <a:p>
            <a:r>
              <a:rPr lang="en-US" sz="2400" dirty="0"/>
              <a:t>A single processor may be shared among several processes, with some scheduling algorithm being accustomed to determine when to stop work on one process and service a different one. </a:t>
            </a:r>
          </a:p>
          <a:p>
            <a:r>
              <a:rPr lang="en-US" sz="2400" dirty="0"/>
              <a:t>In contrast, a program is something that may be stored on disk, not doing anything.</a:t>
            </a:r>
          </a:p>
        </p:txBody>
      </p:sp>
      <p:sp>
        <p:nvSpPr>
          <p:cNvPr id="4" name="Footer Placeholder 3">
            <a:extLst>
              <a:ext uri="{FF2B5EF4-FFF2-40B4-BE49-F238E27FC236}">
                <a16:creationId xmlns:a16="http://schemas.microsoft.com/office/drawing/2014/main" id="{BB055136-37BC-4B4B-88D0-17444A681E50}"/>
              </a:ext>
            </a:extLst>
          </p:cNvPr>
          <p:cNvSpPr>
            <a:spLocks noGrp="1"/>
          </p:cNvSpPr>
          <p:nvPr>
            <p:ph type="ftr" sz="quarter" idx="11"/>
          </p:nvPr>
        </p:nvSpPr>
        <p:spPr/>
        <p:txBody>
          <a:bodyPr/>
          <a:lstStyle/>
          <a:p>
            <a:pPr>
              <a:defRPr/>
            </a:pPr>
            <a:r>
              <a:rPr lang="en-US" altLang="en-US" b="1" dirty="0">
                <a:solidFill>
                  <a:srgbClr val="9933FF"/>
                </a:solidFill>
              </a:rPr>
              <a:t>Grand Canyon University</a:t>
            </a:r>
          </a:p>
        </p:txBody>
      </p:sp>
    </p:spTree>
    <p:extLst>
      <p:ext uri="{BB962C8B-B14F-4D97-AF65-F5344CB8AC3E}">
        <p14:creationId xmlns:p14="http://schemas.microsoft.com/office/powerpoint/2010/main" val="6420332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FAEC4-A197-4729-A5DE-68DB7492979C}"/>
              </a:ext>
            </a:extLst>
          </p:cNvPr>
          <p:cNvSpPr>
            <a:spLocks noGrp="1"/>
          </p:cNvSpPr>
          <p:nvPr>
            <p:ph type="title"/>
          </p:nvPr>
        </p:nvSpPr>
        <p:spPr>
          <a:xfrm>
            <a:off x="914400" y="24829"/>
            <a:ext cx="10363200" cy="762000"/>
          </a:xfrm>
        </p:spPr>
        <p:txBody>
          <a:bodyPr/>
          <a:lstStyle/>
          <a:p>
            <a:r>
              <a:rPr lang="en-US" sz="3600" dirty="0"/>
              <a:t>Process Model</a:t>
            </a:r>
          </a:p>
        </p:txBody>
      </p:sp>
      <p:sp>
        <p:nvSpPr>
          <p:cNvPr id="3" name="Content Placeholder 2">
            <a:extLst>
              <a:ext uri="{FF2B5EF4-FFF2-40B4-BE49-F238E27FC236}">
                <a16:creationId xmlns:a16="http://schemas.microsoft.com/office/drawing/2014/main" id="{4F67220D-1A9E-4A2D-A40E-8C9BB7440BD6}"/>
              </a:ext>
            </a:extLst>
          </p:cNvPr>
          <p:cNvSpPr>
            <a:spLocks noGrp="1"/>
          </p:cNvSpPr>
          <p:nvPr>
            <p:ph idx="1"/>
          </p:nvPr>
        </p:nvSpPr>
        <p:spPr>
          <a:xfrm>
            <a:off x="1368309" y="1016030"/>
            <a:ext cx="9455381" cy="2928876"/>
          </a:xfrm>
        </p:spPr>
        <p:txBody>
          <a:bodyPr/>
          <a:lstStyle/>
          <a:p>
            <a:r>
              <a:rPr lang="en-US" sz="2800" dirty="0"/>
              <a:t>It is worth noting that if a program is running twice, it counts as two processes.</a:t>
            </a:r>
          </a:p>
          <a:p>
            <a:r>
              <a:rPr lang="en-US" sz="2800" dirty="0"/>
              <a:t>It is often possible to start a word processor twice or print two files at the same time if two printers are available. </a:t>
            </a:r>
          </a:p>
          <a:p>
            <a:r>
              <a:rPr lang="en-US" sz="2800" dirty="0"/>
              <a:t>The fact that two processes happen to be running the same program does not matter; they are distinct processes</a:t>
            </a:r>
          </a:p>
        </p:txBody>
      </p:sp>
      <p:sp>
        <p:nvSpPr>
          <p:cNvPr id="4" name="Footer Placeholder 3">
            <a:extLst>
              <a:ext uri="{FF2B5EF4-FFF2-40B4-BE49-F238E27FC236}">
                <a16:creationId xmlns:a16="http://schemas.microsoft.com/office/drawing/2014/main" id="{BB055136-37BC-4B4B-88D0-17444A681E50}"/>
              </a:ext>
            </a:extLst>
          </p:cNvPr>
          <p:cNvSpPr>
            <a:spLocks noGrp="1"/>
          </p:cNvSpPr>
          <p:nvPr>
            <p:ph type="ftr" sz="quarter" idx="11"/>
          </p:nvPr>
        </p:nvSpPr>
        <p:spPr/>
        <p:txBody>
          <a:bodyPr/>
          <a:lstStyle/>
          <a:p>
            <a:pPr>
              <a:defRPr/>
            </a:pPr>
            <a:r>
              <a:rPr lang="en-US" altLang="en-US"/>
              <a:t>Grand Canyon University</a:t>
            </a:r>
          </a:p>
        </p:txBody>
      </p:sp>
    </p:spTree>
    <p:extLst>
      <p:ext uri="{BB962C8B-B14F-4D97-AF65-F5344CB8AC3E}">
        <p14:creationId xmlns:p14="http://schemas.microsoft.com/office/powerpoint/2010/main" val="3296813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FAEC4-A197-4729-A5DE-68DB7492979C}"/>
              </a:ext>
            </a:extLst>
          </p:cNvPr>
          <p:cNvSpPr>
            <a:spLocks noGrp="1"/>
          </p:cNvSpPr>
          <p:nvPr>
            <p:ph type="title"/>
          </p:nvPr>
        </p:nvSpPr>
        <p:spPr>
          <a:xfrm>
            <a:off x="821933" y="0"/>
            <a:ext cx="10363200" cy="624155"/>
          </a:xfrm>
        </p:spPr>
        <p:txBody>
          <a:bodyPr/>
          <a:lstStyle/>
          <a:p>
            <a:r>
              <a:rPr lang="en-US" sz="3600" dirty="0"/>
              <a:t>Process Creation</a:t>
            </a:r>
          </a:p>
        </p:txBody>
      </p:sp>
      <p:sp>
        <p:nvSpPr>
          <p:cNvPr id="3" name="Content Placeholder 2">
            <a:extLst>
              <a:ext uri="{FF2B5EF4-FFF2-40B4-BE49-F238E27FC236}">
                <a16:creationId xmlns:a16="http://schemas.microsoft.com/office/drawing/2014/main" id="{4F67220D-1A9E-4A2D-A40E-8C9BB7440BD6}"/>
              </a:ext>
            </a:extLst>
          </p:cNvPr>
          <p:cNvSpPr>
            <a:spLocks noGrp="1"/>
          </p:cNvSpPr>
          <p:nvPr>
            <p:ph idx="1"/>
          </p:nvPr>
        </p:nvSpPr>
        <p:spPr>
          <a:xfrm>
            <a:off x="1640709" y="1149964"/>
            <a:ext cx="9383462" cy="3165182"/>
          </a:xfrm>
        </p:spPr>
        <p:txBody>
          <a:bodyPr/>
          <a:lstStyle/>
          <a:p>
            <a:pPr marL="0" indent="0" eaLnBrk="1" hangingPunct="1">
              <a:buNone/>
              <a:defRPr/>
            </a:pPr>
            <a:r>
              <a:rPr lang="en-US" sz="2800" dirty="0"/>
              <a:t>Four principal events that cause processes to be created:</a:t>
            </a:r>
          </a:p>
          <a:p>
            <a:pPr marL="514350" indent="-514350" eaLnBrk="1" hangingPunct="1">
              <a:buFont typeface="+mj-lt"/>
              <a:buAutoNum type="arabicPeriod"/>
              <a:defRPr/>
            </a:pPr>
            <a:r>
              <a:rPr lang="en-US" sz="2800" dirty="0"/>
              <a:t>System initialization.</a:t>
            </a:r>
          </a:p>
          <a:p>
            <a:pPr marL="514350" indent="-514350" eaLnBrk="1" hangingPunct="1">
              <a:buFont typeface="+mj-lt"/>
              <a:buAutoNum type="arabicPeriod"/>
              <a:defRPr/>
            </a:pPr>
            <a:r>
              <a:rPr lang="en-US" sz="2800" dirty="0"/>
              <a:t>Execution of a process creation system call by a running process.</a:t>
            </a:r>
          </a:p>
          <a:p>
            <a:pPr marL="514350" indent="-514350" eaLnBrk="1" hangingPunct="1">
              <a:buFont typeface="+mj-lt"/>
              <a:buAutoNum type="arabicPeriod"/>
              <a:defRPr/>
            </a:pPr>
            <a:r>
              <a:rPr lang="en-US" sz="2800" dirty="0"/>
              <a:t>A user request to create a new process.</a:t>
            </a:r>
          </a:p>
          <a:p>
            <a:pPr marL="514350" indent="-514350" eaLnBrk="1" hangingPunct="1">
              <a:buFont typeface="+mj-lt"/>
              <a:buAutoNum type="arabicPeriod"/>
              <a:defRPr/>
            </a:pPr>
            <a:r>
              <a:rPr lang="en-US" sz="2800" dirty="0"/>
              <a:t>Initiation of a batch job.</a:t>
            </a:r>
          </a:p>
        </p:txBody>
      </p:sp>
      <p:sp>
        <p:nvSpPr>
          <p:cNvPr id="4" name="Footer Placeholder 3">
            <a:extLst>
              <a:ext uri="{FF2B5EF4-FFF2-40B4-BE49-F238E27FC236}">
                <a16:creationId xmlns:a16="http://schemas.microsoft.com/office/drawing/2014/main" id="{BB055136-37BC-4B4B-88D0-17444A681E50}"/>
              </a:ext>
            </a:extLst>
          </p:cNvPr>
          <p:cNvSpPr>
            <a:spLocks noGrp="1"/>
          </p:cNvSpPr>
          <p:nvPr>
            <p:ph type="ftr" sz="quarter" idx="11"/>
          </p:nvPr>
        </p:nvSpPr>
        <p:spPr/>
        <p:txBody>
          <a:bodyPr/>
          <a:lstStyle/>
          <a:p>
            <a:pPr>
              <a:defRPr/>
            </a:pPr>
            <a:r>
              <a:rPr lang="en-US" altLang="en-US"/>
              <a:t>Grand Canyon University</a:t>
            </a:r>
          </a:p>
        </p:txBody>
      </p:sp>
    </p:spTree>
    <p:extLst>
      <p:ext uri="{BB962C8B-B14F-4D97-AF65-F5344CB8AC3E}">
        <p14:creationId xmlns:p14="http://schemas.microsoft.com/office/powerpoint/2010/main" val="30873369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FAEC4-A197-4729-A5DE-68DB7492979C}"/>
              </a:ext>
            </a:extLst>
          </p:cNvPr>
          <p:cNvSpPr>
            <a:spLocks noGrp="1"/>
          </p:cNvSpPr>
          <p:nvPr>
            <p:ph type="title"/>
          </p:nvPr>
        </p:nvSpPr>
        <p:spPr>
          <a:xfrm>
            <a:off x="914400" y="0"/>
            <a:ext cx="10363200" cy="624155"/>
          </a:xfrm>
        </p:spPr>
        <p:txBody>
          <a:bodyPr/>
          <a:lstStyle/>
          <a:p>
            <a:r>
              <a:rPr lang="en-US" sz="3600" dirty="0"/>
              <a:t>Process Creation</a:t>
            </a:r>
          </a:p>
        </p:txBody>
      </p:sp>
      <p:sp>
        <p:nvSpPr>
          <p:cNvPr id="3" name="Content Placeholder 2">
            <a:extLst>
              <a:ext uri="{FF2B5EF4-FFF2-40B4-BE49-F238E27FC236}">
                <a16:creationId xmlns:a16="http://schemas.microsoft.com/office/drawing/2014/main" id="{4F67220D-1A9E-4A2D-A40E-8C9BB7440BD6}"/>
              </a:ext>
            </a:extLst>
          </p:cNvPr>
          <p:cNvSpPr>
            <a:spLocks noGrp="1"/>
          </p:cNvSpPr>
          <p:nvPr>
            <p:ph idx="1"/>
          </p:nvPr>
        </p:nvSpPr>
        <p:spPr>
          <a:xfrm>
            <a:off x="1966912" y="814799"/>
            <a:ext cx="8258175" cy="4639066"/>
          </a:xfrm>
        </p:spPr>
        <p:txBody>
          <a:bodyPr/>
          <a:lstStyle/>
          <a:p>
            <a:pPr marL="0" indent="0">
              <a:spcBef>
                <a:spcPct val="0"/>
              </a:spcBef>
              <a:buClrTx/>
              <a:buSzTx/>
              <a:buNone/>
            </a:pPr>
            <a:r>
              <a:rPr lang="en-US" sz="2000" dirty="0"/>
              <a:t>#include &lt;</a:t>
            </a:r>
            <a:r>
              <a:rPr lang="en-US" sz="2000" dirty="0" err="1"/>
              <a:t>stdio.h</a:t>
            </a:r>
            <a:r>
              <a:rPr lang="en-US" sz="2000" dirty="0"/>
              <a:t>&gt; </a:t>
            </a:r>
          </a:p>
          <a:p>
            <a:pPr marL="0" indent="0">
              <a:spcBef>
                <a:spcPct val="0"/>
              </a:spcBef>
              <a:buClrTx/>
              <a:buSzTx/>
              <a:buNone/>
            </a:pPr>
            <a:r>
              <a:rPr lang="en-US" sz="2000" dirty="0"/>
              <a:t>#include &lt;</a:t>
            </a:r>
            <a:r>
              <a:rPr lang="en-US" sz="2000" dirty="0" err="1"/>
              <a:t>pthread.h</a:t>
            </a:r>
            <a:r>
              <a:rPr lang="en-US" sz="2000" dirty="0"/>
              <a:t>&gt; </a:t>
            </a:r>
          </a:p>
          <a:p>
            <a:pPr marL="0" indent="0">
              <a:spcBef>
                <a:spcPct val="0"/>
              </a:spcBef>
              <a:buClrTx/>
              <a:buSzTx/>
              <a:buNone/>
            </a:pPr>
            <a:r>
              <a:rPr lang="en-US" sz="2000" dirty="0"/>
              <a:t>// remember to set compilation option -</a:t>
            </a:r>
            <a:r>
              <a:rPr lang="en-US" sz="2000" dirty="0" err="1"/>
              <a:t>pthread</a:t>
            </a:r>
            <a:r>
              <a:rPr lang="en-US" sz="2000" dirty="0"/>
              <a:t> </a:t>
            </a:r>
          </a:p>
          <a:p>
            <a:pPr marL="0" indent="0">
              <a:spcBef>
                <a:spcPct val="0"/>
              </a:spcBef>
              <a:buClrTx/>
              <a:buSzTx/>
              <a:buNone/>
            </a:pPr>
            <a:r>
              <a:rPr lang="en-US" sz="2000" dirty="0"/>
              <a:t>void *busy(void *</a:t>
            </a:r>
            <a:r>
              <a:rPr lang="en-US" sz="2000" dirty="0" err="1"/>
              <a:t>ptr</a:t>
            </a:r>
            <a:r>
              <a:rPr lang="en-US" sz="2000" dirty="0"/>
              <a:t>) </a:t>
            </a:r>
          </a:p>
          <a:p>
            <a:pPr marL="0" indent="0">
              <a:spcBef>
                <a:spcPct val="0"/>
              </a:spcBef>
              <a:buClrTx/>
              <a:buSzTx/>
              <a:buNone/>
            </a:pPr>
            <a:r>
              <a:rPr lang="en-US" sz="2000" dirty="0"/>
              <a:t>{ </a:t>
            </a:r>
          </a:p>
          <a:p>
            <a:pPr marL="0" indent="0">
              <a:spcBef>
                <a:spcPct val="0"/>
              </a:spcBef>
              <a:buClrTx/>
              <a:buSzTx/>
              <a:buNone/>
            </a:pPr>
            <a:r>
              <a:rPr lang="en-US" sz="2000" dirty="0"/>
              <a:t>// </a:t>
            </a:r>
            <a:r>
              <a:rPr lang="en-US" sz="2000" dirty="0" err="1"/>
              <a:t>ptr</a:t>
            </a:r>
            <a:r>
              <a:rPr lang="en-US" sz="2000" dirty="0"/>
              <a:t> will point to "Hi" </a:t>
            </a:r>
          </a:p>
          <a:p>
            <a:pPr marL="0" indent="0">
              <a:spcBef>
                <a:spcPct val="0"/>
              </a:spcBef>
              <a:buClrTx/>
              <a:buSzTx/>
              <a:buNone/>
            </a:pPr>
            <a:r>
              <a:rPr lang="en-US" sz="2000" dirty="0"/>
              <a:t>puts("Hello World"); </a:t>
            </a:r>
          </a:p>
          <a:p>
            <a:pPr marL="0" indent="0">
              <a:spcBef>
                <a:spcPct val="0"/>
              </a:spcBef>
              <a:buClrTx/>
              <a:buSzTx/>
              <a:buNone/>
            </a:pPr>
            <a:r>
              <a:rPr lang="en-US" sz="2000" dirty="0"/>
              <a:t>return NULL; </a:t>
            </a:r>
          </a:p>
          <a:p>
            <a:pPr marL="0" indent="0">
              <a:spcBef>
                <a:spcPct val="0"/>
              </a:spcBef>
              <a:buClrTx/>
              <a:buSzTx/>
              <a:buNone/>
            </a:pPr>
            <a:r>
              <a:rPr lang="en-US" sz="2000" dirty="0"/>
              <a:t>} </a:t>
            </a:r>
          </a:p>
          <a:p>
            <a:pPr marL="0" indent="0">
              <a:spcBef>
                <a:spcPct val="0"/>
              </a:spcBef>
              <a:buClrTx/>
              <a:buSzTx/>
              <a:buNone/>
            </a:pPr>
            <a:r>
              <a:rPr lang="en-US" sz="2000" dirty="0" err="1"/>
              <a:t>int</a:t>
            </a:r>
            <a:r>
              <a:rPr lang="en-US" sz="2000" dirty="0"/>
              <a:t> main() </a:t>
            </a:r>
          </a:p>
          <a:p>
            <a:pPr marL="0" indent="0">
              <a:spcBef>
                <a:spcPct val="0"/>
              </a:spcBef>
              <a:buClrTx/>
              <a:buSzTx/>
              <a:buNone/>
            </a:pPr>
            <a:r>
              <a:rPr lang="en-US" sz="2000" dirty="0"/>
              <a:t>{ </a:t>
            </a:r>
          </a:p>
          <a:p>
            <a:pPr marL="0" indent="0">
              <a:spcBef>
                <a:spcPct val="0"/>
              </a:spcBef>
              <a:buClrTx/>
              <a:buSzTx/>
              <a:buNone/>
            </a:pPr>
            <a:r>
              <a:rPr lang="en-US" sz="2000" dirty="0" err="1"/>
              <a:t>pthread_t</a:t>
            </a:r>
            <a:r>
              <a:rPr lang="en-US" sz="2000" dirty="0"/>
              <a:t> id;</a:t>
            </a:r>
          </a:p>
          <a:p>
            <a:pPr marL="0" indent="0">
              <a:spcBef>
                <a:spcPct val="0"/>
              </a:spcBef>
              <a:buClrTx/>
              <a:buSzTx/>
              <a:buNone/>
            </a:pPr>
            <a:r>
              <a:rPr lang="en-US" sz="2000" dirty="0" err="1"/>
              <a:t>pthread_create</a:t>
            </a:r>
            <a:r>
              <a:rPr lang="en-US" sz="2000" dirty="0"/>
              <a:t>(&amp;id, NULL, busy, "Hi"); </a:t>
            </a:r>
            <a:r>
              <a:rPr lang="en-US" sz="2000" dirty="0">
                <a:sym typeface="Wingdings" panose="05000000000000000000" pitchFamily="2" charset="2"/>
              </a:rPr>
              <a:t>----create a process</a:t>
            </a:r>
            <a:endParaRPr lang="en-US" sz="2000" dirty="0"/>
          </a:p>
          <a:p>
            <a:pPr marL="0" indent="0">
              <a:spcBef>
                <a:spcPct val="0"/>
              </a:spcBef>
              <a:buClrTx/>
              <a:buSzTx/>
              <a:buNone/>
            </a:pPr>
            <a:r>
              <a:rPr lang="en-US" sz="2000" dirty="0"/>
              <a:t>while (1) {} // Loop forever </a:t>
            </a:r>
          </a:p>
          <a:p>
            <a:pPr marL="0" indent="0">
              <a:spcBef>
                <a:spcPct val="0"/>
              </a:spcBef>
              <a:buClrTx/>
              <a:buSzTx/>
              <a:buNone/>
            </a:pPr>
            <a:r>
              <a:rPr lang="en-US" sz="2000" dirty="0"/>
              <a:t>}</a:t>
            </a:r>
            <a:endParaRPr lang="en-US" altLang="en-US" sz="2000" dirty="0">
              <a:latin typeface="Arial" panose="020B0604020202020204" pitchFamily="34" charset="0"/>
            </a:endParaRPr>
          </a:p>
          <a:p>
            <a:pPr lvl="1"/>
            <a:endParaRPr lang="en-US" sz="1800" dirty="0"/>
          </a:p>
        </p:txBody>
      </p:sp>
      <p:sp>
        <p:nvSpPr>
          <p:cNvPr id="4" name="Footer Placeholder 3">
            <a:extLst>
              <a:ext uri="{FF2B5EF4-FFF2-40B4-BE49-F238E27FC236}">
                <a16:creationId xmlns:a16="http://schemas.microsoft.com/office/drawing/2014/main" id="{BB055136-37BC-4B4B-88D0-17444A681E50}"/>
              </a:ext>
            </a:extLst>
          </p:cNvPr>
          <p:cNvSpPr>
            <a:spLocks noGrp="1"/>
          </p:cNvSpPr>
          <p:nvPr>
            <p:ph type="ftr" sz="quarter" idx="11"/>
          </p:nvPr>
        </p:nvSpPr>
        <p:spPr/>
        <p:txBody>
          <a:bodyPr/>
          <a:lstStyle/>
          <a:p>
            <a:pPr>
              <a:defRPr/>
            </a:pPr>
            <a:r>
              <a:rPr lang="en-US" altLang="en-US"/>
              <a:t>Grand Canyon University</a:t>
            </a:r>
          </a:p>
        </p:txBody>
      </p:sp>
    </p:spTree>
    <p:extLst>
      <p:ext uri="{BB962C8B-B14F-4D97-AF65-F5344CB8AC3E}">
        <p14:creationId xmlns:p14="http://schemas.microsoft.com/office/powerpoint/2010/main" val="31620102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FAEC4-A197-4729-A5DE-68DB7492979C}"/>
              </a:ext>
            </a:extLst>
          </p:cNvPr>
          <p:cNvSpPr>
            <a:spLocks noGrp="1"/>
          </p:cNvSpPr>
          <p:nvPr>
            <p:ph type="title"/>
          </p:nvPr>
        </p:nvSpPr>
        <p:spPr>
          <a:xfrm>
            <a:off x="914400" y="0"/>
            <a:ext cx="10363200" cy="603607"/>
          </a:xfrm>
        </p:spPr>
        <p:txBody>
          <a:bodyPr/>
          <a:lstStyle/>
          <a:p>
            <a:r>
              <a:rPr lang="en-US" sz="3600" dirty="0"/>
              <a:t>Process Termination</a:t>
            </a:r>
          </a:p>
        </p:txBody>
      </p:sp>
      <p:sp>
        <p:nvSpPr>
          <p:cNvPr id="3" name="Content Placeholder 2">
            <a:extLst>
              <a:ext uri="{FF2B5EF4-FFF2-40B4-BE49-F238E27FC236}">
                <a16:creationId xmlns:a16="http://schemas.microsoft.com/office/drawing/2014/main" id="{4F67220D-1A9E-4A2D-A40E-8C9BB7440BD6}"/>
              </a:ext>
            </a:extLst>
          </p:cNvPr>
          <p:cNvSpPr>
            <a:spLocks noGrp="1"/>
          </p:cNvSpPr>
          <p:nvPr>
            <p:ph idx="1"/>
          </p:nvPr>
        </p:nvSpPr>
        <p:spPr>
          <a:xfrm>
            <a:off x="1846192" y="913659"/>
            <a:ext cx="8258175" cy="2853532"/>
          </a:xfrm>
        </p:spPr>
        <p:txBody>
          <a:bodyPr/>
          <a:lstStyle/>
          <a:p>
            <a:pPr marL="0" indent="0" eaLnBrk="1" hangingPunct="1">
              <a:buNone/>
              <a:defRPr/>
            </a:pPr>
            <a:r>
              <a:rPr lang="en-US" sz="2800" dirty="0"/>
              <a:t>Typical conditions which terminate a process:</a:t>
            </a:r>
          </a:p>
          <a:p>
            <a:pPr marL="514350" indent="-514350" eaLnBrk="1" hangingPunct="1">
              <a:buFont typeface="+mj-lt"/>
              <a:buAutoNum type="arabicPeriod"/>
              <a:defRPr/>
            </a:pPr>
            <a:r>
              <a:rPr lang="en-US" sz="2800" dirty="0"/>
              <a:t>Normal exit (voluntary).</a:t>
            </a:r>
          </a:p>
          <a:p>
            <a:pPr marL="514350" indent="-514350" eaLnBrk="1" hangingPunct="1">
              <a:buFont typeface="+mj-lt"/>
              <a:buAutoNum type="arabicPeriod"/>
              <a:defRPr/>
            </a:pPr>
            <a:r>
              <a:rPr lang="en-US" sz="2800" dirty="0"/>
              <a:t>Error exit (voluntary).</a:t>
            </a:r>
          </a:p>
          <a:p>
            <a:pPr marL="514350" indent="-514350" eaLnBrk="1" hangingPunct="1">
              <a:buFont typeface="+mj-lt"/>
              <a:buAutoNum type="arabicPeriod"/>
              <a:defRPr/>
            </a:pPr>
            <a:r>
              <a:rPr lang="en-US" sz="2800" dirty="0"/>
              <a:t>Fatal error (involuntary).</a:t>
            </a:r>
          </a:p>
          <a:p>
            <a:pPr marL="514350" indent="-514350" eaLnBrk="1" hangingPunct="1">
              <a:buFont typeface="+mj-lt"/>
              <a:buAutoNum type="arabicPeriod"/>
              <a:defRPr/>
            </a:pPr>
            <a:r>
              <a:rPr lang="en-US" sz="2800" dirty="0"/>
              <a:t>Killed by another process (involuntary).</a:t>
            </a:r>
          </a:p>
        </p:txBody>
      </p:sp>
      <p:sp>
        <p:nvSpPr>
          <p:cNvPr id="4" name="Footer Placeholder 3">
            <a:extLst>
              <a:ext uri="{FF2B5EF4-FFF2-40B4-BE49-F238E27FC236}">
                <a16:creationId xmlns:a16="http://schemas.microsoft.com/office/drawing/2014/main" id="{BB055136-37BC-4B4B-88D0-17444A681E50}"/>
              </a:ext>
            </a:extLst>
          </p:cNvPr>
          <p:cNvSpPr>
            <a:spLocks noGrp="1"/>
          </p:cNvSpPr>
          <p:nvPr>
            <p:ph type="ftr" sz="quarter" idx="11"/>
          </p:nvPr>
        </p:nvSpPr>
        <p:spPr/>
        <p:txBody>
          <a:bodyPr/>
          <a:lstStyle/>
          <a:p>
            <a:pPr>
              <a:defRPr/>
            </a:pPr>
            <a:r>
              <a:rPr lang="en-US" altLang="en-US"/>
              <a:t>Grand Canyon University</a:t>
            </a:r>
          </a:p>
        </p:txBody>
      </p:sp>
      <p:sp>
        <p:nvSpPr>
          <p:cNvPr id="5" name="Content Placeholder 2">
            <a:extLst>
              <a:ext uri="{FF2B5EF4-FFF2-40B4-BE49-F238E27FC236}">
                <a16:creationId xmlns:a16="http://schemas.microsoft.com/office/drawing/2014/main" id="{4F67220D-1A9E-4A2D-A40E-8C9BB7440BD6}"/>
              </a:ext>
            </a:extLst>
          </p:cNvPr>
          <p:cNvSpPr txBox="1">
            <a:spLocks/>
          </p:cNvSpPr>
          <p:nvPr/>
        </p:nvSpPr>
        <p:spPr bwMode="auto">
          <a:xfrm>
            <a:off x="1248881" y="3668047"/>
            <a:ext cx="9854628" cy="20256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1" hangingPunct="1">
              <a:buNone/>
              <a:defRPr/>
            </a:pPr>
            <a:r>
              <a:rPr lang="en-US" sz="2800" dirty="0"/>
              <a:t>In Linux we can kill a stubborn process with the shell command</a:t>
            </a:r>
          </a:p>
          <a:p>
            <a:pPr marL="0" indent="0" eaLnBrk="1" hangingPunct="1">
              <a:buNone/>
              <a:defRPr/>
            </a:pPr>
            <a:r>
              <a:rPr lang="en-US" sz="2800" dirty="0"/>
              <a:t>Kill </a:t>
            </a:r>
            <a:r>
              <a:rPr lang="en-US" sz="2800" dirty="0" err="1"/>
              <a:t>pid</a:t>
            </a:r>
            <a:r>
              <a:rPr lang="en-US" sz="2800" dirty="0"/>
              <a:t> (kill processor id) or in the case the process is not terminated use a more drastic option</a:t>
            </a:r>
          </a:p>
          <a:p>
            <a:pPr marL="0" indent="0" eaLnBrk="1" hangingPunct="1">
              <a:buNone/>
              <a:defRPr/>
            </a:pPr>
            <a:r>
              <a:rPr lang="en-US" sz="2800" dirty="0"/>
              <a:t>Kill -9 </a:t>
            </a:r>
            <a:r>
              <a:rPr lang="en-US" sz="2800" dirty="0" err="1"/>
              <a:t>pid</a:t>
            </a:r>
            <a:endParaRPr lang="en-US" sz="2800" dirty="0"/>
          </a:p>
        </p:txBody>
      </p:sp>
    </p:spTree>
    <p:extLst>
      <p:ext uri="{BB962C8B-B14F-4D97-AF65-F5344CB8AC3E}">
        <p14:creationId xmlns:p14="http://schemas.microsoft.com/office/powerpoint/2010/main" val="17564459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FAEC4-A197-4729-A5DE-68DB7492979C}"/>
              </a:ext>
            </a:extLst>
          </p:cNvPr>
          <p:cNvSpPr>
            <a:spLocks noGrp="1"/>
          </p:cNvSpPr>
          <p:nvPr>
            <p:ph type="title"/>
          </p:nvPr>
        </p:nvSpPr>
        <p:spPr>
          <a:xfrm>
            <a:off x="914400" y="0"/>
            <a:ext cx="10363200" cy="562510"/>
          </a:xfrm>
        </p:spPr>
        <p:txBody>
          <a:bodyPr/>
          <a:lstStyle/>
          <a:p>
            <a:r>
              <a:rPr lang="en-US" sz="3600" dirty="0"/>
              <a:t>Process termination</a:t>
            </a:r>
          </a:p>
        </p:txBody>
      </p:sp>
      <p:sp>
        <p:nvSpPr>
          <p:cNvPr id="3" name="Content Placeholder 2">
            <a:extLst>
              <a:ext uri="{FF2B5EF4-FFF2-40B4-BE49-F238E27FC236}">
                <a16:creationId xmlns:a16="http://schemas.microsoft.com/office/drawing/2014/main" id="{4F67220D-1A9E-4A2D-A40E-8C9BB7440BD6}"/>
              </a:ext>
            </a:extLst>
          </p:cNvPr>
          <p:cNvSpPr>
            <a:spLocks noGrp="1"/>
          </p:cNvSpPr>
          <p:nvPr>
            <p:ph idx="1"/>
          </p:nvPr>
        </p:nvSpPr>
        <p:spPr>
          <a:xfrm>
            <a:off x="1970070" y="562510"/>
            <a:ext cx="9307530" cy="5858838"/>
          </a:xfrm>
        </p:spPr>
        <p:txBody>
          <a:bodyPr/>
          <a:lstStyle/>
          <a:p>
            <a:pPr marL="0" indent="0">
              <a:spcBef>
                <a:spcPct val="0"/>
              </a:spcBef>
              <a:buClrTx/>
              <a:buSzTx/>
              <a:buNone/>
            </a:pPr>
            <a:r>
              <a:rPr lang="en-US" sz="1800" dirty="0"/>
              <a:t>#include &lt;</a:t>
            </a:r>
            <a:r>
              <a:rPr lang="en-US" sz="1800" dirty="0" err="1"/>
              <a:t>stdio.h</a:t>
            </a:r>
            <a:r>
              <a:rPr lang="en-US" sz="1800" dirty="0"/>
              <a:t>&gt; </a:t>
            </a:r>
          </a:p>
          <a:p>
            <a:pPr marL="0" indent="0">
              <a:spcBef>
                <a:spcPct val="0"/>
              </a:spcBef>
              <a:buClrTx/>
              <a:buSzTx/>
              <a:buNone/>
            </a:pPr>
            <a:r>
              <a:rPr lang="en-US" sz="1800" dirty="0"/>
              <a:t>#include &lt;</a:t>
            </a:r>
            <a:r>
              <a:rPr lang="en-US" sz="1800" dirty="0" err="1"/>
              <a:t>pthread.h</a:t>
            </a:r>
            <a:r>
              <a:rPr lang="en-US" sz="1800" dirty="0"/>
              <a:t>&gt; </a:t>
            </a:r>
          </a:p>
          <a:p>
            <a:pPr marL="0" indent="0">
              <a:spcBef>
                <a:spcPct val="0"/>
              </a:spcBef>
              <a:buClrTx/>
              <a:buSzTx/>
              <a:buNone/>
            </a:pPr>
            <a:r>
              <a:rPr lang="en-US" sz="1800" dirty="0"/>
              <a:t>// remember to set compilation option -</a:t>
            </a:r>
            <a:r>
              <a:rPr lang="en-US" sz="1800" dirty="0" err="1"/>
              <a:t>pthread</a:t>
            </a:r>
            <a:r>
              <a:rPr lang="en-US" sz="1800" dirty="0"/>
              <a:t> </a:t>
            </a:r>
          </a:p>
          <a:p>
            <a:pPr marL="0" indent="0">
              <a:spcBef>
                <a:spcPct val="0"/>
              </a:spcBef>
              <a:buClrTx/>
              <a:buSzTx/>
              <a:buNone/>
            </a:pPr>
            <a:r>
              <a:rPr lang="en-US" sz="1800" dirty="0"/>
              <a:t>void *busy(void *</a:t>
            </a:r>
            <a:r>
              <a:rPr lang="en-US" sz="1800" dirty="0" err="1"/>
              <a:t>ptr</a:t>
            </a:r>
            <a:r>
              <a:rPr lang="en-US" sz="1800" dirty="0"/>
              <a:t>) </a:t>
            </a:r>
          </a:p>
          <a:p>
            <a:pPr marL="0" indent="0">
              <a:spcBef>
                <a:spcPct val="0"/>
              </a:spcBef>
              <a:buClrTx/>
              <a:buSzTx/>
              <a:buNone/>
            </a:pPr>
            <a:r>
              <a:rPr lang="en-US" sz="1800" dirty="0"/>
              <a:t>{ </a:t>
            </a:r>
          </a:p>
          <a:p>
            <a:pPr marL="0" indent="0">
              <a:spcBef>
                <a:spcPct val="0"/>
              </a:spcBef>
              <a:buClrTx/>
              <a:buSzTx/>
              <a:buNone/>
            </a:pPr>
            <a:r>
              <a:rPr lang="en-US" sz="1800" dirty="0"/>
              <a:t>// </a:t>
            </a:r>
            <a:r>
              <a:rPr lang="en-US" sz="1800" dirty="0" err="1"/>
              <a:t>ptr</a:t>
            </a:r>
            <a:r>
              <a:rPr lang="en-US" sz="1800" dirty="0"/>
              <a:t> will point to "Hi" </a:t>
            </a:r>
          </a:p>
          <a:p>
            <a:pPr marL="0" indent="0">
              <a:spcBef>
                <a:spcPct val="0"/>
              </a:spcBef>
              <a:buClrTx/>
              <a:buSzTx/>
              <a:buNone/>
            </a:pPr>
            <a:r>
              <a:rPr lang="en-US" sz="1800" dirty="0"/>
              <a:t>puts("Hello World"); </a:t>
            </a:r>
          </a:p>
          <a:p>
            <a:pPr marL="0" indent="0">
              <a:spcBef>
                <a:spcPct val="0"/>
              </a:spcBef>
              <a:buClrTx/>
              <a:buSzTx/>
              <a:buNone/>
            </a:pPr>
            <a:r>
              <a:rPr lang="en-US" sz="1800" dirty="0"/>
              <a:t>return NULL; </a:t>
            </a:r>
          </a:p>
          <a:p>
            <a:pPr marL="0" indent="0">
              <a:spcBef>
                <a:spcPct val="0"/>
              </a:spcBef>
              <a:buClrTx/>
              <a:buSzTx/>
              <a:buNone/>
            </a:pPr>
            <a:r>
              <a:rPr lang="en-US" sz="1800" dirty="0"/>
              <a:t>} </a:t>
            </a:r>
          </a:p>
          <a:p>
            <a:pPr marL="0" indent="0">
              <a:spcBef>
                <a:spcPct val="0"/>
              </a:spcBef>
              <a:buClrTx/>
              <a:buSzTx/>
              <a:buNone/>
            </a:pPr>
            <a:r>
              <a:rPr lang="en-US" sz="1800" dirty="0"/>
              <a:t>Void *busy1(void *</a:t>
            </a:r>
            <a:r>
              <a:rPr lang="en-US" sz="1800" dirty="0" err="1"/>
              <a:t>ptr</a:t>
            </a:r>
            <a:r>
              <a:rPr lang="en-US" sz="1800" dirty="0"/>
              <a:t>)</a:t>
            </a:r>
          </a:p>
          <a:p>
            <a:pPr marL="0" indent="0">
              <a:spcBef>
                <a:spcPct val="0"/>
              </a:spcBef>
              <a:buClrTx/>
              <a:buSzTx/>
              <a:buNone/>
            </a:pPr>
            <a:r>
              <a:rPr lang="en-US" sz="1800" dirty="0"/>
              <a:t>{</a:t>
            </a:r>
          </a:p>
          <a:p>
            <a:pPr marL="0" indent="0">
              <a:spcBef>
                <a:spcPct val="0"/>
              </a:spcBef>
              <a:buClrTx/>
              <a:buSzTx/>
              <a:buNone/>
            </a:pPr>
            <a:r>
              <a:rPr lang="en-US" sz="1800" dirty="0"/>
              <a:t>puts(“I am hanging you"); </a:t>
            </a:r>
          </a:p>
          <a:p>
            <a:pPr marL="0" indent="0">
              <a:spcBef>
                <a:spcPct val="0"/>
              </a:spcBef>
              <a:buClrTx/>
              <a:buSzTx/>
              <a:buNone/>
            </a:pPr>
            <a:r>
              <a:rPr lang="en-US" sz="1800" dirty="0"/>
              <a:t>return NULL; </a:t>
            </a:r>
          </a:p>
          <a:p>
            <a:pPr marL="0" indent="0">
              <a:spcBef>
                <a:spcPct val="0"/>
              </a:spcBef>
              <a:buClrTx/>
              <a:buSzTx/>
              <a:buNone/>
            </a:pPr>
            <a:r>
              <a:rPr lang="en-US" sz="1800" dirty="0"/>
              <a:t>}</a:t>
            </a:r>
          </a:p>
          <a:p>
            <a:pPr marL="0" indent="0">
              <a:spcBef>
                <a:spcPct val="0"/>
              </a:spcBef>
              <a:buClrTx/>
              <a:buSzTx/>
              <a:buNone/>
            </a:pPr>
            <a:r>
              <a:rPr lang="en-US" sz="1800" dirty="0" err="1"/>
              <a:t>int</a:t>
            </a:r>
            <a:r>
              <a:rPr lang="en-US" sz="1800" dirty="0"/>
              <a:t> main() </a:t>
            </a:r>
          </a:p>
          <a:p>
            <a:pPr marL="0" indent="0">
              <a:spcBef>
                <a:spcPct val="0"/>
              </a:spcBef>
              <a:buClrTx/>
              <a:buSzTx/>
              <a:buNone/>
            </a:pPr>
            <a:r>
              <a:rPr lang="en-US" sz="1800" dirty="0"/>
              <a:t>{ </a:t>
            </a:r>
          </a:p>
          <a:p>
            <a:pPr marL="0" indent="0">
              <a:spcBef>
                <a:spcPct val="0"/>
              </a:spcBef>
              <a:buClrTx/>
              <a:buSzTx/>
              <a:buNone/>
            </a:pPr>
            <a:r>
              <a:rPr lang="en-US" sz="1800" dirty="0" err="1"/>
              <a:t>pthread_t</a:t>
            </a:r>
            <a:r>
              <a:rPr lang="en-US" sz="1800" dirty="0"/>
              <a:t> id;</a:t>
            </a:r>
          </a:p>
          <a:p>
            <a:pPr marL="0" indent="0">
              <a:spcBef>
                <a:spcPct val="0"/>
              </a:spcBef>
              <a:buClrTx/>
              <a:buSzTx/>
              <a:buNone/>
            </a:pPr>
            <a:r>
              <a:rPr lang="en-US" sz="1800" dirty="0" err="1"/>
              <a:t>pthread_create</a:t>
            </a:r>
            <a:r>
              <a:rPr lang="en-US" sz="1800" dirty="0"/>
              <a:t>(&amp;id, NULL, busy, "Hi"); </a:t>
            </a:r>
          </a:p>
          <a:p>
            <a:pPr marL="0" indent="0">
              <a:spcBef>
                <a:spcPct val="0"/>
              </a:spcBef>
              <a:buClrTx/>
              <a:buSzTx/>
              <a:buNone/>
            </a:pPr>
            <a:r>
              <a:rPr lang="en-US" sz="1800" dirty="0" err="1"/>
              <a:t>Pthread_create</a:t>
            </a:r>
            <a:r>
              <a:rPr lang="en-US" sz="1800" dirty="0"/>
              <a:t>(&amp;id, NULL, busy1, “Ola”);</a:t>
            </a:r>
          </a:p>
          <a:p>
            <a:pPr marL="0" indent="0">
              <a:spcBef>
                <a:spcPct val="0"/>
              </a:spcBef>
              <a:buClrTx/>
              <a:buSzTx/>
              <a:buNone/>
            </a:pPr>
            <a:r>
              <a:rPr lang="en-US" sz="1800" dirty="0"/>
              <a:t>while (1) {} // Loop forever </a:t>
            </a:r>
          </a:p>
          <a:p>
            <a:pPr marL="0" indent="0">
              <a:spcBef>
                <a:spcPct val="0"/>
              </a:spcBef>
              <a:buClrTx/>
              <a:buSzTx/>
              <a:buNone/>
            </a:pPr>
            <a:r>
              <a:rPr lang="en-US" sz="1800" dirty="0"/>
              <a:t>}</a:t>
            </a:r>
            <a:endParaRPr lang="en-US" altLang="en-US" sz="1800" dirty="0">
              <a:latin typeface="Arial" panose="020B0604020202020204" pitchFamily="34" charset="0"/>
            </a:endParaRPr>
          </a:p>
          <a:p>
            <a:pPr lvl="1"/>
            <a:endParaRPr lang="en-US" sz="1800" dirty="0"/>
          </a:p>
        </p:txBody>
      </p:sp>
      <p:sp>
        <p:nvSpPr>
          <p:cNvPr id="4" name="Footer Placeholder 3">
            <a:extLst>
              <a:ext uri="{FF2B5EF4-FFF2-40B4-BE49-F238E27FC236}">
                <a16:creationId xmlns:a16="http://schemas.microsoft.com/office/drawing/2014/main" id="{BB055136-37BC-4B4B-88D0-17444A681E50}"/>
              </a:ext>
            </a:extLst>
          </p:cNvPr>
          <p:cNvSpPr>
            <a:spLocks noGrp="1"/>
          </p:cNvSpPr>
          <p:nvPr>
            <p:ph type="ftr" sz="quarter" idx="11"/>
          </p:nvPr>
        </p:nvSpPr>
        <p:spPr/>
        <p:txBody>
          <a:bodyPr/>
          <a:lstStyle/>
          <a:p>
            <a:pPr>
              <a:defRPr/>
            </a:pPr>
            <a:r>
              <a:rPr lang="en-US" altLang="en-US"/>
              <a:t>Grand Canyon University</a:t>
            </a:r>
          </a:p>
        </p:txBody>
      </p:sp>
    </p:spTree>
    <p:extLst>
      <p:ext uri="{BB962C8B-B14F-4D97-AF65-F5344CB8AC3E}">
        <p14:creationId xmlns:p14="http://schemas.microsoft.com/office/powerpoint/2010/main" val="5520879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FAEC4-A197-4729-A5DE-68DB7492979C}"/>
              </a:ext>
            </a:extLst>
          </p:cNvPr>
          <p:cNvSpPr>
            <a:spLocks noGrp="1"/>
          </p:cNvSpPr>
          <p:nvPr>
            <p:ph type="title"/>
          </p:nvPr>
        </p:nvSpPr>
        <p:spPr>
          <a:xfrm>
            <a:off x="914400" y="0"/>
            <a:ext cx="10363200" cy="654978"/>
          </a:xfrm>
        </p:spPr>
        <p:txBody>
          <a:bodyPr/>
          <a:lstStyle/>
          <a:p>
            <a:r>
              <a:rPr lang="en-US" sz="3600" dirty="0"/>
              <a:t>Process termination</a:t>
            </a:r>
          </a:p>
        </p:txBody>
      </p:sp>
      <p:sp>
        <p:nvSpPr>
          <p:cNvPr id="3" name="Content Placeholder 2">
            <a:extLst>
              <a:ext uri="{FF2B5EF4-FFF2-40B4-BE49-F238E27FC236}">
                <a16:creationId xmlns:a16="http://schemas.microsoft.com/office/drawing/2014/main" id="{4F67220D-1A9E-4A2D-A40E-8C9BB7440BD6}"/>
              </a:ext>
            </a:extLst>
          </p:cNvPr>
          <p:cNvSpPr>
            <a:spLocks noGrp="1"/>
          </p:cNvSpPr>
          <p:nvPr>
            <p:ph idx="1"/>
          </p:nvPr>
        </p:nvSpPr>
        <p:spPr>
          <a:xfrm>
            <a:off x="1172112" y="958638"/>
            <a:ext cx="9554109" cy="3818845"/>
          </a:xfrm>
        </p:spPr>
        <p:txBody>
          <a:bodyPr/>
          <a:lstStyle/>
          <a:p>
            <a:pPr marL="457200" lvl="1" indent="0">
              <a:buNone/>
            </a:pPr>
            <a:r>
              <a:rPr lang="en-US" sz="2400" dirty="0"/>
              <a:t>Run the program thread. First with</a:t>
            </a:r>
          </a:p>
          <a:p>
            <a:pPr lvl="1"/>
            <a:r>
              <a:rPr lang="en-US" sz="2400" dirty="0"/>
              <a:t>./run</a:t>
            </a:r>
          </a:p>
          <a:p>
            <a:pPr marL="457200" lvl="1" indent="0">
              <a:buNone/>
            </a:pPr>
            <a:r>
              <a:rPr lang="en-US" sz="2400" dirty="0"/>
              <a:t>Second run with</a:t>
            </a:r>
          </a:p>
          <a:p>
            <a:pPr lvl="1"/>
            <a:r>
              <a:rPr lang="en-US" sz="2400" dirty="0"/>
              <a:t>./run &amp;</a:t>
            </a:r>
          </a:p>
          <a:p>
            <a:pPr marL="457200" lvl="1" indent="0">
              <a:buNone/>
            </a:pPr>
            <a:r>
              <a:rPr lang="en-US" sz="2400" dirty="0"/>
              <a:t>Two options:</a:t>
            </a:r>
          </a:p>
          <a:p>
            <a:pPr marL="800100" lvl="1" indent="-342900">
              <a:buFont typeface="+mj-lt"/>
              <a:buAutoNum type="arabicPeriod"/>
            </a:pPr>
            <a:r>
              <a:rPr lang="en-US" sz="2400" dirty="0" err="1"/>
              <a:t>Cntr</a:t>
            </a:r>
            <a:r>
              <a:rPr lang="en-US" sz="2400" dirty="0"/>
              <a:t>-C (terminate the process)</a:t>
            </a:r>
          </a:p>
          <a:p>
            <a:pPr marL="800100" lvl="1" indent="-342900">
              <a:buFont typeface="+mj-lt"/>
              <a:buAutoNum type="arabicPeriod"/>
            </a:pPr>
            <a:r>
              <a:rPr lang="en-US" sz="2400" dirty="0"/>
              <a:t>Execute the program with a ‘&amp;’ after the command. The process will run in background. We cannot terminate the process just by invoking ctrl-c. Now use the ‘kill’ shell command.</a:t>
            </a:r>
          </a:p>
        </p:txBody>
      </p:sp>
      <p:sp>
        <p:nvSpPr>
          <p:cNvPr id="4" name="Footer Placeholder 3">
            <a:extLst>
              <a:ext uri="{FF2B5EF4-FFF2-40B4-BE49-F238E27FC236}">
                <a16:creationId xmlns:a16="http://schemas.microsoft.com/office/drawing/2014/main" id="{BB055136-37BC-4B4B-88D0-17444A681E50}"/>
              </a:ext>
            </a:extLst>
          </p:cNvPr>
          <p:cNvSpPr>
            <a:spLocks noGrp="1"/>
          </p:cNvSpPr>
          <p:nvPr>
            <p:ph type="ftr" sz="quarter" idx="11"/>
          </p:nvPr>
        </p:nvSpPr>
        <p:spPr/>
        <p:txBody>
          <a:bodyPr/>
          <a:lstStyle/>
          <a:p>
            <a:pPr>
              <a:defRPr/>
            </a:pPr>
            <a:r>
              <a:rPr lang="en-US" altLang="en-US"/>
              <a:t>Grand Canyon University</a:t>
            </a:r>
          </a:p>
        </p:txBody>
      </p:sp>
    </p:spTree>
    <p:extLst>
      <p:ext uri="{BB962C8B-B14F-4D97-AF65-F5344CB8AC3E}">
        <p14:creationId xmlns:p14="http://schemas.microsoft.com/office/powerpoint/2010/main" val="3798586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FAEC4-A197-4729-A5DE-68DB7492979C}"/>
              </a:ext>
            </a:extLst>
          </p:cNvPr>
          <p:cNvSpPr>
            <a:spLocks noGrp="1"/>
          </p:cNvSpPr>
          <p:nvPr>
            <p:ph type="title"/>
          </p:nvPr>
        </p:nvSpPr>
        <p:spPr>
          <a:xfrm>
            <a:off x="914400" y="0"/>
            <a:ext cx="10363200" cy="696074"/>
          </a:xfrm>
        </p:spPr>
        <p:txBody>
          <a:bodyPr/>
          <a:lstStyle/>
          <a:p>
            <a:r>
              <a:rPr lang="en-US" sz="3600" dirty="0"/>
              <a:t>Process Hierarchies</a:t>
            </a:r>
          </a:p>
        </p:txBody>
      </p:sp>
      <p:sp>
        <p:nvSpPr>
          <p:cNvPr id="3" name="Content Placeholder 2">
            <a:extLst>
              <a:ext uri="{FF2B5EF4-FFF2-40B4-BE49-F238E27FC236}">
                <a16:creationId xmlns:a16="http://schemas.microsoft.com/office/drawing/2014/main" id="{4F67220D-1A9E-4A2D-A40E-8C9BB7440BD6}"/>
              </a:ext>
            </a:extLst>
          </p:cNvPr>
          <p:cNvSpPr>
            <a:spLocks noGrp="1"/>
          </p:cNvSpPr>
          <p:nvPr>
            <p:ph idx="1"/>
          </p:nvPr>
        </p:nvSpPr>
        <p:spPr>
          <a:xfrm>
            <a:off x="798817" y="652837"/>
            <a:ext cx="10882899" cy="5552326"/>
          </a:xfrm>
        </p:spPr>
        <p:txBody>
          <a:bodyPr/>
          <a:lstStyle/>
          <a:p>
            <a:r>
              <a:rPr lang="en-US" sz="2400" dirty="0"/>
              <a:t>In some systems, when a process creates another process, the parent process and child process continue to be associated in certain ways. The child process can itself create more processes, forming a process hierarchy.</a:t>
            </a:r>
          </a:p>
          <a:p>
            <a:r>
              <a:rPr lang="en-US" sz="2400" dirty="0"/>
              <a:t>In UNIX, a process and all of its children and further descendants together form a process group. </a:t>
            </a:r>
          </a:p>
          <a:p>
            <a:r>
              <a:rPr lang="en-US" sz="2400" dirty="0"/>
              <a:t>When a user sends a signal from the keyboard, the signal is delivered to all members of the process group currently associated with the keyboard.</a:t>
            </a:r>
          </a:p>
          <a:p>
            <a:r>
              <a:rPr lang="en-US" sz="2400" dirty="0"/>
              <a:t>Individually, each process can catch the signal, ignore the signal, or take the default action, which is to be killed by the signal.</a:t>
            </a:r>
          </a:p>
          <a:p>
            <a:r>
              <a:rPr lang="en-US" sz="2400" dirty="0"/>
              <a:t>As another example of where the process hierarchy plays a key role, let us look at how UNIX initializes itself when it is started, just after the computer is booted.</a:t>
            </a:r>
          </a:p>
          <a:p>
            <a:r>
              <a:rPr lang="en-US" sz="2400" dirty="0"/>
              <a:t>A special process, called </a:t>
            </a:r>
            <a:r>
              <a:rPr lang="en-US" sz="2400" i="1" dirty="0" err="1"/>
              <a:t>init</a:t>
            </a:r>
            <a:r>
              <a:rPr lang="en-US" sz="2400" dirty="0"/>
              <a:t>, is present in the boot image. When it starts running, it reads a file telling how many terminals there are. Then it forks off a new process</a:t>
            </a:r>
          </a:p>
        </p:txBody>
      </p:sp>
      <p:sp>
        <p:nvSpPr>
          <p:cNvPr id="4" name="Footer Placeholder 3">
            <a:extLst>
              <a:ext uri="{FF2B5EF4-FFF2-40B4-BE49-F238E27FC236}">
                <a16:creationId xmlns:a16="http://schemas.microsoft.com/office/drawing/2014/main" id="{BB055136-37BC-4B4B-88D0-17444A681E50}"/>
              </a:ext>
            </a:extLst>
          </p:cNvPr>
          <p:cNvSpPr>
            <a:spLocks noGrp="1"/>
          </p:cNvSpPr>
          <p:nvPr>
            <p:ph type="ftr" sz="quarter" idx="11"/>
          </p:nvPr>
        </p:nvSpPr>
        <p:spPr/>
        <p:txBody>
          <a:bodyPr/>
          <a:lstStyle/>
          <a:p>
            <a:pPr>
              <a:defRPr/>
            </a:pPr>
            <a:r>
              <a:rPr lang="en-US" altLang="en-US" b="1" dirty="0">
                <a:solidFill>
                  <a:srgbClr val="9933FF"/>
                </a:solidFill>
              </a:rPr>
              <a:t>Grand Canyon University</a:t>
            </a:r>
          </a:p>
        </p:txBody>
      </p:sp>
    </p:spTree>
    <p:extLst>
      <p:ext uri="{BB962C8B-B14F-4D97-AF65-F5344CB8AC3E}">
        <p14:creationId xmlns:p14="http://schemas.microsoft.com/office/powerpoint/2010/main" val="15522679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FAEC4-A197-4729-A5DE-68DB7492979C}"/>
              </a:ext>
            </a:extLst>
          </p:cNvPr>
          <p:cNvSpPr>
            <a:spLocks noGrp="1"/>
          </p:cNvSpPr>
          <p:nvPr>
            <p:ph type="title"/>
          </p:nvPr>
        </p:nvSpPr>
        <p:spPr>
          <a:xfrm>
            <a:off x="914400" y="0"/>
            <a:ext cx="10363200" cy="726897"/>
          </a:xfrm>
        </p:spPr>
        <p:txBody>
          <a:bodyPr/>
          <a:lstStyle/>
          <a:p>
            <a:r>
              <a:rPr lang="en-US" sz="3600" dirty="0"/>
              <a:t>Process Hierarchies</a:t>
            </a:r>
          </a:p>
        </p:txBody>
      </p:sp>
      <p:sp>
        <p:nvSpPr>
          <p:cNvPr id="3" name="Content Placeholder 2">
            <a:extLst>
              <a:ext uri="{FF2B5EF4-FFF2-40B4-BE49-F238E27FC236}">
                <a16:creationId xmlns:a16="http://schemas.microsoft.com/office/drawing/2014/main" id="{4F67220D-1A9E-4A2D-A40E-8C9BB7440BD6}"/>
              </a:ext>
            </a:extLst>
          </p:cNvPr>
          <p:cNvSpPr>
            <a:spLocks noGrp="1"/>
          </p:cNvSpPr>
          <p:nvPr>
            <p:ph idx="1"/>
          </p:nvPr>
        </p:nvSpPr>
        <p:spPr>
          <a:xfrm>
            <a:off x="1009437" y="997449"/>
            <a:ext cx="9901718" cy="4139630"/>
          </a:xfrm>
        </p:spPr>
        <p:txBody>
          <a:bodyPr/>
          <a:lstStyle/>
          <a:p>
            <a:r>
              <a:rPr lang="en-US" sz="2400" dirty="0"/>
              <a:t>A special process, called </a:t>
            </a:r>
            <a:r>
              <a:rPr lang="en-US" sz="2400" i="1" dirty="0" err="1"/>
              <a:t>init</a:t>
            </a:r>
            <a:r>
              <a:rPr lang="en-US" sz="2400" dirty="0"/>
              <a:t>, is present in the boot image. When it starts running, it reads a file telling how many terminals there are. Then it forks off a new process per terminal. These processes wait for someone to log in.</a:t>
            </a:r>
          </a:p>
          <a:p>
            <a:r>
              <a:rPr lang="en-US" sz="2400" dirty="0"/>
              <a:t>If a login is successful, the login process executes a shell to accept commands. These commands may start up more processes, and so forth. </a:t>
            </a:r>
          </a:p>
          <a:p>
            <a:r>
              <a:rPr lang="en-US" sz="2400" dirty="0"/>
              <a:t>All the processes in the whole system belong to a single tree, with </a:t>
            </a:r>
            <a:r>
              <a:rPr lang="en-US" sz="2400" i="1" dirty="0" err="1"/>
              <a:t>init</a:t>
            </a:r>
            <a:r>
              <a:rPr lang="en-US" sz="2400" i="1" dirty="0"/>
              <a:t> </a:t>
            </a:r>
            <a:r>
              <a:rPr lang="en-US" sz="2400" dirty="0"/>
              <a:t>at the root.</a:t>
            </a:r>
          </a:p>
          <a:p>
            <a:r>
              <a:rPr lang="en-US" sz="2400" dirty="0"/>
              <a:t>In contrast, Windows has no concept of a process hierarchy. All processes are equal.</a:t>
            </a:r>
          </a:p>
          <a:p>
            <a:r>
              <a:rPr lang="en-US" sz="2400" dirty="0"/>
              <a:t>Processes in UNIX cannot disinherit their children.</a:t>
            </a:r>
          </a:p>
        </p:txBody>
      </p:sp>
      <p:sp>
        <p:nvSpPr>
          <p:cNvPr id="4" name="Footer Placeholder 3">
            <a:extLst>
              <a:ext uri="{FF2B5EF4-FFF2-40B4-BE49-F238E27FC236}">
                <a16:creationId xmlns:a16="http://schemas.microsoft.com/office/drawing/2014/main" id="{BB055136-37BC-4B4B-88D0-17444A681E50}"/>
              </a:ext>
            </a:extLst>
          </p:cNvPr>
          <p:cNvSpPr>
            <a:spLocks noGrp="1"/>
          </p:cNvSpPr>
          <p:nvPr>
            <p:ph type="ftr" sz="quarter" idx="11"/>
          </p:nvPr>
        </p:nvSpPr>
        <p:spPr/>
        <p:txBody>
          <a:bodyPr/>
          <a:lstStyle/>
          <a:p>
            <a:pPr>
              <a:defRPr/>
            </a:pPr>
            <a:r>
              <a:rPr lang="en-US" altLang="en-US" b="1" dirty="0">
                <a:solidFill>
                  <a:srgbClr val="9933FF"/>
                </a:solidFill>
              </a:rPr>
              <a:t>Grand Canyon University</a:t>
            </a:r>
          </a:p>
        </p:txBody>
      </p:sp>
    </p:spTree>
    <p:extLst>
      <p:ext uri="{BB962C8B-B14F-4D97-AF65-F5344CB8AC3E}">
        <p14:creationId xmlns:p14="http://schemas.microsoft.com/office/powerpoint/2010/main" val="27065288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6B38ABCE-068F-411D-A5CC-18346FDD6EEB}"/>
              </a:ext>
            </a:extLst>
          </p:cNvPr>
          <p:cNvSpPr>
            <a:spLocks noGrp="1" noChangeArrowheads="1"/>
          </p:cNvSpPr>
          <p:nvPr>
            <p:ph type="title"/>
          </p:nvPr>
        </p:nvSpPr>
        <p:spPr>
          <a:xfrm>
            <a:off x="2362200" y="0"/>
            <a:ext cx="7793038" cy="769938"/>
          </a:xfrm>
        </p:spPr>
        <p:txBody>
          <a:bodyPr/>
          <a:lstStyle/>
          <a:p>
            <a:pPr eaLnBrk="1" hangingPunct="1"/>
            <a:r>
              <a:rPr lang="en-US" altLang="en-US" sz="3200" dirty="0"/>
              <a:t> Lecture for Topic 2 – Week 3</a:t>
            </a:r>
          </a:p>
        </p:txBody>
      </p:sp>
      <p:sp>
        <p:nvSpPr>
          <p:cNvPr id="3" name="Rectangle 2">
            <a:extLst>
              <a:ext uri="{FF2B5EF4-FFF2-40B4-BE49-F238E27FC236}">
                <a16:creationId xmlns:a16="http://schemas.microsoft.com/office/drawing/2014/main" id="{D9DD39BF-69DA-4F8B-88AC-7D14E741B71D}"/>
              </a:ext>
            </a:extLst>
          </p:cNvPr>
          <p:cNvSpPr/>
          <p:nvPr/>
        </p:nvSpPr>
        <p:spPr>
          <a:xfrm>
            <a:off x="1992330" y="1214319"/>
            <a:ext cx="7315200" cy="2739211"/>
          </a:xfrm>
          <a:prstGeom prst="rect">
            <a:avLst/>
          </a:prstGeom>
        </p:spPr>
        <p:txBody>
          <a:bodyPr>
            <a:spAutoFit/>
          </a:bodyPr>
          <a:lstStyle/>
          <a:p>
            <a:pPr marL="514350" indent="-514350">
              <a:buFont typeface="+mj-lt"/>
              <a:buAutoNum type="arabicPeriod"/>
              <a:defRPr/>
            </a:pPr>
            <a:r>
              <a:rPr lang="en-US" altLang="en-US" sz="2800" dirty="0"/>
              <a:t>Verify Linux </a:t>
            </a:r>
            <a:r>
              <a:rPr lang="en-US" altLang="en-US" sz="2800" dirty="0" err="1"/>
              <a:t>pthreads</a:t>
            </a:r>
            <a:r>
              <a:rPr lang="en-US" altLang="en-US" sz="2800" dirty="0"/>
              <a:t> works in your installation</a:t>
            </a:r>
          </a:p>
          <a:p>
            <a:pPr marL="228600" indent="-228600">
              <a:buFont typeface="+mj-lt"/>
              <a:buAutoNum type="arabicPeriod"/>
              <a:defRPr/>
            </a:pPr>
            <a:r>
              <a:rPr lang="en-US" altLang="en-US" sz="2800" dirty="0">
                <a:solidFill>
                  <a:schemeClr val="tx1">
                    <a:lumMod val="75000"/>
                    <a:lumOff val="25000"/>
                  </a:schemeClr>
                </a:solidFill>
              </a:rPr>
              <a:t> Processes</a:t>
            </a:r>
          </a:p>
          <a:p>
            <a:pPr marL="228600" indent="-228600">
              <a:buFont typeface="+mj-lt"/>
              <a:buAutoNum type="arabicPeriod"/>
              <a:defRPr/>
            </a:pPr>
            <a:r>
              <a:rPr lang="en-US" altLang="en-US" sz="2800" dirty="0">
                <a:solidFill>
                  <a:schemeClr val="tx1">
                    <a:lumMod val="75000"/>
                    <a:lumOff val="25000"/>
                  </a:schemeClr>
                </a:solidFill>
              </a:rPr>
              <a:t> Threads</a:t>
            </a:r>
          </a:p>
          <a:p>
            <a:pPr marL="228600" indent="-228600">
              <a:buFont typeface="+mj-lt"/>
              <a:buAutoNum type="arabicPeriod"/>
              <a:defRPr/>
            </a:pPr>
            <a:endParaRPr lang="en-US" altLang="en-US" dirty="0">
              <a:solidFill>
                <a:schemeClr val="tx1">
                  <a:lumMod val="75000"/>
                  <a:lumOff val="25000"/>
                </a:schemeClr>
              </a:solidFill>
            </a:endParaRPr>
          </a:p>
          <a:p>
            <a:pPr algn="ctr">
              <a:defRPr/>
            </a:pPr>
            <a:endParaRPr lang="en-US" altLang="en-US" dirty="0"/>
          </a:p>
          <a:p>
            <a:pPr algn="ctr">
              <a:defRPr/>
            </a:pPr>
            <a:endParaRPr lang="en-US" altLang="en-US" sz="800" dirty="0"/>
          </a:p>
          <a:p>
            <a:pPr algn="ctr">
              <a:defRPr/>
            </a:pPr>
            <a:endParaRPr lang="en-US" altLang="en-US" sz="800" dirty="0"/>
          </a:p>
          <a:p>
            <a:pPr algn="ctr">
              <a:defRPr/>
            </a:pPr>
            <a:endParaRPr lang="en-US" altLang="en-US" sz="800" dirty="0"/>
          </a:p>
        </p:txBody>
      </p:sp>
      <p:sp>
        <p:nvSpPr>
          <p:cNvPr id="7172" name="Footer Placeholder 1">
            <a:extLst>
              <a:ext uri="{FF2B5EF4-FFF2-40B4-BE49-F238E27FC236}">
                <a16:creationId xmlns:a16="http://schemas.microsoft.com/office/drawing/2014/main" id="{E883FFC4-E131-4E54-9AF3-9F660567D1C7}"/>
              </a:ext>
            </a:extLst>
          </p:cNvPr>
          <p:cNvSpPr>
            <a:spLocks noGrp="1"/>
          </p:cNvSpPr>
          <p:nvPr>
            <p:ph type="ftr" sz="quarter" idx="11"/>
          </p:nvPr>
        </p:nvSpPr>
        <p:spPr>
          <a:noFill/>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400" b="1">
                <a:solidFill>
                  <a:srgbClr val="9933FF"/>
                </a:solidFill>
              </a:rPr>
              <a:t>Grand Canyon University</a:t>
            </a: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FAEC4-A197-4729-A5DE-68DB7492979C}"/>
              </a:ext>
            </a:extLst>
          </p:cNvPr>
          <p:cNvSpPr>
            <a:spLocks noGrp="1"/>
          </p:cNvSpPr>
          <p:nvPr>
            <p:ph type="title"/>
          </p:nvPr>
        </p:nvSpPr>
        <p:spPr>
          <a:xfrm>
            <a:off x="914400" y="0"/>
            <a:ext cx="10363200" cy="511139"/>
          </a:xfrm>
        </p:spPr>
        <p:txBody>
          <a:bodyPr/>
          <a:lstStyle/>
          <a:p>
            <a:r>
              <a:rPr lang="en-US" sz="3600" dirty="0"/>
              <a:t>Process States</a:t>
            </a:r>
          </a:p>
        </p:txBody>
      </p:sp>
      <p:sp>
        <p:nvSpPr>
          <p:cNvPr id="3" name="Content Placeholder 2">
            <a:extLst>
              <a:ext uri="{FF2B5EF4-FFF2-40B4-BE49-F238E27FC236}">
                <a16:creationId xmlns:a16="http://schemas.microsoft.com/office/drawing/2014/main" id="{4F67220D-1A9E-4A2D-A40E-8C9BB7440BD6}"/>
              </a:ext>
            </a:extLst>
          </p:cNvPr>
          <p:cNvSpPr>
            <a:spLocks noGrp="1"/>
          </p:cNvSpPr>
          <p:nvPr>
            <p:ph idx="1"/>
          </p:nvPr>
        </p:nvSpPr>
        <p:spPr>
          <a:xfrm>
            <a:off x="914400" y="648127"/>
            <a:ext cx="10096927" cy="4930740"/>
          </a:xfrm>
        </p:spPr>
        <p:txBody>
          <a:bodyPr/>
          <a:lstStyle/>
          <a:p>
            <a:r>
              <a:rPr lang="en-US" sz="2800" dirty="0"/>
              <a:t>In the shell command</a:t>
            </a:r>
          </a:p>
          <a:p>
            <a:pPr marL="0" indent="0">
              <a:buNone/>
            </a:pPr>
            <a:r>
              <a:rPr lang="en-US" sz="2800" dirty="0"/>
              <a:t>         cat chapter1 chapter2 chapter3 | </a:t>
            </a:r>
            <a:r>
              <a:rPr lang="en-US" sz="2800" dirty="0" err="1"/>
              <a:t>grep</a:t>
            </a:r>
            <a:r>
              <a:rPr lang="en-US" sz="2800" dirty="0"/>
              <a:t> tree</a:t>
            </a:r>
          </a:p>
          <a:p>
            <a:r>
              <a:rPr lang="en-US" sz="2800" dirty="0"/>
              <a:t>the first process, running </a:t>
            </a:r>
            <a:r>
              <a:rPr lang="en-US" sz="2800" i="1" dirty="0"/>
              <a:t>cat</a:t>
            </a:r>
            <a:r>
              <a:rPr lang="en-US" sz="2800" dirty="0"/>
              <a:t>, concatenates and outputs three files.</a:t>
            </a:r>
          </a:p>
          <a:p>
            <a:r>
              <a:rPr lang="en-US" sz="2800" dirty="0"/>
              <a:t>The second process, running </a:t>
            </a:r>
            <a:r>
              <a:rPr lang="en-US" sz="2800" i="1" dirty="0" err="1"/>
              <a:t>grep</a:t>
            </a:r>
            <a:r>
              <a:rPr lang="en-US" sz="2800" dirty="0"/>
              <a:t>, selects all lines containing the word ‘‘tree.’’ </a:t>
            </a:r>
          </a:p>
          <a:p>
            <a:r>
              <a:rPr lang="en-US" sz="2800" dirty="0"/>
              <a:t>Depending on the relative speeds of the two processes (which depends on both the relative complexity of the programs and how much CPU time each one has had), it may happen that </a:t>
            </a:r>
            <a:r>
              <a:rPr lang="en-US" sz="2800" i="1" dirty="0" err="1"/>
              <a:t>grep</a:t>
            </a:r>
            <a:r>
              <a:rPr lang="en-US" sz="2800" i="1" dirty="0"/>
              <a:t> </a:t>
            </a:r>
            <a:r>
              <a:rPr lang="en-US" sz="2800" dirty="0"/>
              <a:t>is ready to run, but there is no input waiting for it. It must then block until some input is available.</a:t>
            </a:r>
          </a:p>
        </p:txBody>
      </p:sp>
      <p:sp>
        <p:nvSpPr>
          <p:cNvPr id="4" name="Footer Placeholder 3">
            <a:extLst>
              <a:ext uri="{FF2B5EF4-FFF2-40B4-BE49-F238E27FC236}">
                <a16:creationId xmlns:a16="http://schemas.microsoft.com/office/drawing/2014/main" id="{BB055136-37BC-4B4B-88D0-17444A681E50}"/>
              </a:ext>
            </a:extLst>
          </p:cNvPr>
          <p:cNvSpPr>
            <a:spLocks noGrp="1"/>
          </p:cNvSpPr>
          <p:nvPr>
            <p:ph type="ftr" sz="quarter" idx="11"/>
          </p:nvPr>
        </p:nvSpPr>
        <p:spPr/>
        <p:txBody>
          <a:bodyPr/>
          <a:lstStyle/>
          <a:p>
            <a:pPr>
              <a:defRPr/>
            </a:pPr>
            <a:r>
              <a:rPr lang="en-US" altLang="en-US" b="1" dirty="0">
                <a:solidFill>
                  <a:srgbClr val="9933FF"/>
                </a:solidFill>
              </a:rPr>
              <a:t>Grand Canyon University</a:t>
            </a:r>
          </a:p>
        </p:txBody>
      </p:sp>
    </p:spTree>
    <p:extLst>
      <p:ext uri="{BB962C8B-B14F-4D97-AF65-F5344CB8AC3E}">
        <p14:creationId xmlns:p14="http://schemas.microsoft.com/office/powerpoint/2010/main" val="7682596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FAEC4-A197-4729-A5DE-68DB7492979C}"/>
              </a:ext>
            </a:extLst>
          </p:cNvPr>
          <p:cNvSpPr>
            <a:spLocks noGrp="1"/>
          </p:cNvSpPr>
          <p:nvPr>
            <p:ph type="title"/>
          </p:nvPr>
        </p:nvSpPr>
        <p:spPr>
          <a:xfrm>
            <a:off x="914400" y="0"/>
            <a:ext cx="10363200" cy="696074"/>
          </a:xfrm>
        </p:spPr>
        <p:txBody>
          <a:bodyPr/>
          <a:lstStyle/>
          <a:p>
            <a:r>
              <a:rPr lang="en-US" sz="3600" dirty="0"/>
              <a:t>Process States</a:t>
            </a:r>
          </a:p>
        </p:txBody>
      </p:sp>
      <p:sp>
        <p:nvSpPr>
          <p:cNvPr id="3" name="Content Placeholder 2">
            <a:extLst>
              <a:ext uri="{FF2B5EF4-FFF2-40B4-BE49-F238E27FC236}">
                <a16:creationId xmlns:a16="http://schemas.microsoft.com/office/drawing/2014/main" id="{4F67220D-1A9E-4A2D-A40E-8C9BB7440BD6}"/>
              </a:ext>
            </a:extLst>
          </p:cNvPr>
          <p:cNvSpPr>
            <a:spLocks noGrp="1"/>
          </p:cNvSpPr>
          <p:nvPr>
            <p:ph idx="1"/>
          </p:nvPr>
        </p:nvSpPr>
        <p:spPr>
          <a:xfrm>
            <a:off x="1410129" y="696074"/>
            <a:ext cx="9778428" cy="2651124"/>
          </a:xfrm>
        </p:spPr>
        <p:txBody>
          <a:bodyPr/>
          <a:lstStyle/>
          <a:p>
            <a:r>
              <a:rPr lang="en-US" sz="2800" dirty="0"/>
              <a:t>Basically, a process has three states:</a:t>
            </a:r>
          </a:p>
          <a:p>
            <a:pPr marL="514350" indent="-514350" eaLnBrk="1" hangingPunct="1">
              <a:buFont typeface="+mj-lt"/>
              <a:buAutoNum type="arabicPeriod"/>
              <a:defRPr/>
            </a:pPr>
            <a:r>
              <a:rPr lang="en-US" sz="2800" dirty="0"/>
              <a:t>Running (actually using the CPU at that instant).</a:t>
            </a:r>
          </a:p>
          <a:p>
            <a:pPr marL="514350" indent="-514350" eaLnBrk="1" hangingPunct="1">
              <a:buFont typeface="+mj-lt"/>
              <a:buAutoNum type="arabicPeriod"/>
              <a:defRPr/>
            </a:pPr>
            <a:r>
              <a:rPr lang="en-US" sz="2800" dirty="0"/>
              <a:t>Ready (runnable; temporarily stopped to let another process run).</a:t>
            </a:r>
          </a:p>
          <a:p>
            <a:pPr marL="514350" indent="-514350" eaLnBrk="1" hangingPunct="1">
              <a:buFont typeface="+mj-lt"/>
              <a:buAutoNum type="arabicPeriod"/>
              <a:defRPr/>
            </a:pPr>
            <a:r>
              <a:rPr lang="en-US" sz="2800" dirty="0"/>
              <a:t>Blocked (unable to run until some external event happens).</a:t>
            </a:r>
          </a:p>
          <a:p>
            <a:endParaRPr lang="en-US" sz="1800" dirty="0"/>
          </a:p>
          <a:p>
            <a:endParaRPr lang="en-US" sz="1800" dirty="0"/>
          </a:p>
        </p:txBody>
      </p:sp>
      <p:sp>
        <p:nvSpPr>
          <p:cNvPr id="4" name="Footer Placeholder 3">
            <a:extLst>
              <a:ext uri="{FF2B5EF4-FFF2-40B4-BE49-F238E27FC236}">
                <a16:creationId xmlns:a16="http://schemas.microsoft.com/office/drawing/2014/main" id="{BB055136-37BC-4B4B-88D0-17444A681E50}"/>
              </a:ext>
            </a:extLst>
          </p:cNvPr>
          <p:cNvSpPr>
            <a:spLocks noGrp="1"/>
          </p:cNvSpPr>
          <p:nvPr>
            <p:ph type="ftr" sz="quarter" idx="11"/>
          </p:nvPr>
        </p:nvSpPr>
        <p:spPr/>
        <p:txBody>
          <a:bodyPr/>
          <a:lstStyle/>
          <a:p>
            <a:pPr>
              <a:defRPr/>
            </a:pPr>
            <a:r>
              <a:rPr lang="en-US" altLang="en-US" b="1" dirty="0">
                <a:solidFill>
                  <a:srgbClr val="9933FF"/>
                </a:solidFill>
              </a:rPr>
              <a:t>Grand Canyon University</a:t>
            </a:r>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1" y="3733800"/>
            <a:ext cx="8226425" cy="22780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302809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FAEC4-A197-4729-A5DE-68DB7492979C}"/>
              </a:ext>
            </a:extLst>
          </p:cNvPr>
          <p:cNvSpPr>
            <a:spLocks noGrp="1"/>
          </p:cNvSpPr>
          <p:nvPr>
            <p:ph type="title"/>
          </p:nvPr>
        </p:nvSpPr>
        <p:spPr>
          <a:xfrm>
            <a:off x="914400" y="0"/>
            <a:ext cx="10363200" cy="747445"/>
          </a:xfrm>
        </p:spPr>
        <p:txBody>
          <a:bodyPr/>
          <a:lstStyle/>
          <a:p>
            <a:r>
              <a:rPr lang="en-US" sz="3600" dirty="0"/>
              <a:t>Process States</a:t>
            </a:r>
          </a:p>
        </p:txBody>
      </p:sp>
      <p:sp>
        <p:nvSpPr>
          <p:cNvPr id="3" name="Content Placeholder 2">
            <a:extLst>
              <a:ext uri="{FF2B5EF4-FFF2-40B4-BE49-F238E27FC236}">
                <a16:creationId xmlns:a16="http://schemas.microsoft.com/office/drawing/2014/main" id="{4F67220D-1A9E-4A2D-A40E-8C9BB7440BD6}"/>
              </a:ext>
            </a:extLst>
          </p:cNvPr>
          <p:cNvSpPr>
            <a:spLocks noGrp="1"/>
          </p:cNvSpPr>
          <p:nvPr>
            <p:ph idx="1"/>
          </p:nvPr>
        </p:nvSpPr>
        <p:spPr>
          <a:xfrm>
            <a:off x="1178657" y="628204"/>
            <a:ext cx="9983912" cy="2869058"/>
          </a:xfrm>
        </p:spPr>
        <p:txBody>
          <a:bodyPr/>
          <a:lstStyle/>
          <a:p>
            <a:r>
              <a:rPr lang="en-US" sz="2800" dirty="0"/>
              <a:t>Logically, the first two states are similar. </a:t>
            </a:r>
          </a:p>
          <a:p>
            <a:r>
              <a:rPr lang="en-US" sz="2800" dirty="0"/>
              <a:t>In both cases the process is willing to run, only in the second one, there is temporarily no CPU available for it. </a:t>
            </a:r>
          </a:p>
          <a:p>
            <a:r>
              <a:rPr lang="en-US" sz="2800" dirty="0"/>
              <a:t>The third state is fundamentally different from the first two in that the process cannot run,</a:t>
            </a:r>
          </a:p>
          <a:p>
            <a:r>
              <a:rPr lang="en-US" sz="2800" dirty="0"/>
              <a:t>even if the CPU is idle and has nothing else to do.</a:t>
            </a:r>
          </a:p>
          <a:p>
            <a:endParaRPr lang="en-US" sz="1800" dirty="0"/>
          </a:p>
        </p:txBody>
      </p:sp>
      <p:sp>
        <p:nvSpPr>
          <p:cNvPr id="4" name="Footer Placeholder 3">
            <a:extLst>
              <a:ext uri="{FF2B5EF4-FFF2-40B4-BE49-F238E27FC236}">
                <a16:creationId xmlns:a16="http://schemas.microsoft.com/office/drawing/2014/main" id="{BB055136-37BC-4B4B-88D0-17444A681E50}"/>
              </a:ext>
            </a:extLst>
          </p:cNvPr>
          <p:cNvSpPr>
            <a:spLocks noGrp="1"/>
          </p:cNvSpPr>
          <p:nvPr>
            <p:ph type="ftr" sz="quarter" idx="11"/>
          </p:nvPr>
        </p:nvSpPr>
        <p:spPr/>
        <p:txBody>
          <a:bodyPr/>
          <a:lstStyle/>
          <a:p>
            <a:pPr>
              <a:defRPr/>
            </a:pPr>
            <a:r>
              <a:rPr lang="en-US" altLang="en-US" b="1" dirty="0">
                <a:solidFill>
                  <a:srgbClr val="9933FF"/>
                </a:solidFill>
              </a:rPr>
              <a:t>Grand Canyon University</a:t>
            </a:r>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1" y="3733800"/>
            <a:ext cx="8226425" cy="22780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550501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FAEC4-A197-4729-A5DE-68DB7492979C}"/>
              </a:ext>
            </a:extLst>
          </p:cNvPr>
          <p:cNvSpPr>
            <a:spLocks noGrp="1"/>
          </p:cNvSpPr>
          <p:nvPr>
            <p:ph type="title"/>
          </p:nvPr>
        </p:nvSpPr>
        <p:spPr>
          <a:xfrm>
            <a:off x="801384" y="92596"/>
            <a:ext cx="10363200" cy="576808"/>
          </a:xfrm>
        </p:spPr>
        <p:txBody>
          <a:bodyPr/>
          <a:lstStyle/>
          <a:p>
            <a:r>
              <a:rPr lang="en-US" sz="3600" dirty="0"/>
              <a:t>Process States</a:t>
            </a:r>
          </a:p>
        </p:txBody>
      </p:sp>
      <p:sp>
        <p:nvSpPr>
          <p:cNvPr id="3" name="Content Placeholder 2">
            <a:extLst>
              <a:ext uri="{FF2B5EF4-FFF2-40B4-BE49-F238E27FC236}">
                <a16:creationId xmlns:a16="http://schemas.microsoft.com/office/drawing/2014/main" id="{4F67220D-1A9E-4A2D-A40E-8C9BB7440BD6}"/>
              </a:ext>
            </a:extLst>
          </p:cNvPr>
          <p:cNvSpPr>
            <a:spLocks noGrp="1"/>
          </p:cNvSpPr>
          <p:nvPr>
            <p:ph idx="1"/>
          </p:nvPr>
        </p:nvSpPr>
        <p:spPr>
          <a:xfrm>
            <a:off x="987176" y="729208"/>
            <a:ext cx="10177408" cy="3266327"/>
          </a:xfrm>
        </p:spPr>
        <p:txBody>
          <a:bodyPr/>
          <a:lstStyle/>
          <a:p>
            <a:r>
              <a:rPr lang="en-US" sz="2400" dirty="0"/>
              <a:t>Transitions 2 and 3 are caused by the process scheduler, a part of the operating system, without the process even knowing about them. </a:t>
            </a:r>
          </a:p>
          <a:p>
            <a:r>
              <a:rPr lang="en-US" sz="2400" dirty="0"/>
              <a:t>Transition 2 occurs when the scheduler decides that the running process has run long enough, and it is time to let another process have some CPU time.</a:t>
            </a:r>
          </a:p>
          <a:p>
            <a:r>
              <a:rPr lang="en-US" sz="2400" dirty="0"/>
              <a:t>Transition 3 occurs when all the other processes have had their fair share and it is time for the first process to get the CPU to run again.</a:t>
            </a:r>
          </a:p>
          <a:p>
            <a:r>
              <a:rPr lang="en-US" sz="2400" dirty="0"/>
              <a:t>The subject of scheduling, that is, deciding which process should run when and for how long, is an important one; we will look at it later in this class.</a:t>
            </a:r>
          </a:p>
          <a:p>
            <a:endParaRPr lang="en-US" sz="1800" dirty="0"/>
          </a:p>
        </p:txBody>
      </p:sp>
      <p:sp>
        <p:nvSpPr>
          <p:cNvPr id="4" name="Footer Placeholder 3">
            <a:extLst>
              <a:ext uri="{FF2B5EF4-FFF2-40B4-BE49-F238E27FC236}">
                <a16:creationId xmlns:a16="http://schemas.microsoft.com/office/drawing/2014/main" id="{BB055136-37BC-4B4B-88D0-17444A681E50}"/>
              </a:ext>
            </a:extLst>
          </p:cNvPr>
          <p:cNvSpPr>
            <a:spLocks noGrp="1"/>
          </p:cNvSpPr>
          <p:nvPr>
            <p:ph type="ftr" sz="quarter" idx="11"/>
          </p:nvPr>
        </p:nvSpPr>
        <p:spPr/>
        <p:txBody>
          <a:bodyPr/>
          <a:lstStyle/>
          <a:p>
            <a:pPr>
              <a:defRPr/>
            </a:pPr>
            <a:r>
              <a:rPr lang="en-US" altLang="en-US" b="1" dirty="0">
                <a:solidFill>
                  <a:srgbClr val="9933FF"/>
                </a:solidFill>
              </a:rPr>
              <a:t>Grand Canyon University</a:t>
            </a:r>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14700" y="4196138"/>
            <a:ext cx="5562600" cy="154039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480001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FAEC4-A197-4729-A5DE-68DB7492979C}"/>
              </a:ext>
            </a:extLst>
          </p:cNvPr>
          <p:cNvSpPr>
            <a:spLocks noGrp="1"/>
          </p:cNvSpPr>
          <p:nvPr>
            <p:ph type="title"/>
          </p:nvPr>
        </p:nvSpPr>
        <p:spPr>
          <a:xfrm>
            <a:off x="914400" y="0"/>
            <a:ext cx="10363200" cy="651615"/>
          </a:xfrm>
        </p:spPr>
        <p:txBody>
          <a:bodyPr/>
          <a:lstStyle/>
          <a:p>
            <a:r>
              <a:rPr lang="en-US" sz="3600" dirty="0"/>
              <a:t>Process States</a:t>
            </a:r>
          </a:p>
        </p:txBody>
      </p:sp>
      <p:sp>
        <p:nvSpPr>
          <p:cNvPr id="3" name="Content Placeholder 2">
            <a:extLst>
              <a:ext uri="{FF2B5EF4-FFF2-40B4-BE49-F238E27FC236}">
                <a16:creationId xmlns:a16="http://schemas.microsoft.com/office/drawing/2014/main" id="{4F67220D-1A9E-4A2D-A40E-8C9BB7440BD6}"/>
              </a:ext>
            </a:extLst>
          </p:cNvPr>
          <p:cNvSpPr>
            <a:spLocks noGrp="1"/>
          </p:cNvSpPr>
          <p:nvPr>
            <p:ph idx="1"/>
          </p:nvPr>
        </p:nvSpPr>
        <p:spPr>
          <a:xfrm>
            <a:off x="1354477" y="726422"/>
            <a:ext cx="9483046" cy="2438018"/>
          </a:xfrm>
        </p:spPr>
        <p:txBody>
          <a:bodyPr/>
          <a:lstStyle/>
          <a:p>
            <a:r>
              <a:rPr lang="en-US" sz="2400" dirty="0"/>
              <a:t>Transition 4 occurs when the external event for which a process was waiting (such as the arrival of some input) happens. </a:t>
            </a:r>
          </a:p>
          <a:p>
            <a:r>
              <a:rPr lang="en-US" sz="2400" dirty="0"/>
              <a:t>If no other process is running at that instant, transition 3 will be triggered and the process will start running. </a:t>
            </a:r>
          </a:p>
          <a:p>
            <a:r>
              <a:rPr lang="en-US" sz="2400" dirty="0"/>
              <a:t>Otherwise, it may have to wait in </a:t>
            </a:r>
            <a:r>
              <a:rPr lang="en-US" sz="2400" i="1" dirty="0"/>
              <a:t>ready </a:t>
            </a:r>
            <a:r>
              <a:rPr lang="en-US" sz="2400" dirty="0"/>
              <a:t>state for a little while until the CPU is available and its turn comes.</a:t>
            </a:r>
          </a:p>
        </p:txBody>
      </p:sp>
      <p:sp>
        <p:nvSpPr>
          <p:cNvPr id="4" name="Footer Placeholder 3">
            <a:extLst>
              <a:ext uri="{FF2B5EF4-FFF2-40B4-BE49-F238E27FC236}">
                <a16:creationId xmlns:a16="http://schemas.microsoft.com/office/drawing/2014/main" id="{BB055136-37BC-4B4B-88D0-17444A681E50}"/>
              </a:ext>
            </a:extLst>
          </p:cNvPr>
          <p:cNvSpPr>
            <a:spLocks noGrp="1"/>
          </p:cNvSpPr>
          <p:nvPr>
            <p:ph type="ftr" sz="quarter" idx="11"/>
          </p:nvPr>
        </p:nvSpPr>
        <p:spPr/>
        <p:txBody>
          <a:bodyPr/>
          <a:lstStyle/>
          <a:p>
            <a:pPr>
              <a:defRPr/>
            </a:pPr>
            <a:r>
              <a:rPr lang="en-US" altLang="en-US" b="1" dirty="0">
                <a:solidFill>
                  <a:srgbClr val="9933FF"/>
                </a:solidFill>
              </a:rPr>
              <a:t>Grand Canyon University</a:t>
            </a:r>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2406" y="3429000"/>
            <a:ext cx="6746072" cy="18681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156679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FAEC4-A197-4729-A5DE-68DB7492979C}"/>
              </a:ext>
            </a:extLst>
          </p:cNvPr>
          <p:cNvSpPr>
            <a:spLocks noGrp="1"/>
          </p:cNvSpPr>
          <p:nvPr>
            <p:ph type="title"/>
          </p:nvPr>
        </p:nvSpPr>
        <p:spPr>
          <a:xfrm>
            <a:off x="914400" y="0"/>
            <a:ext cx="10363200" cy="593204"/>
          </a:xfrm>
        </p:spPr>
        <p:txBody>
          <a:bodyPr/>
          <a:lstStyle/>
          <a:p>
            <a:r>
              <a:rPr lang="en-US" sz="3600" dirty="0"/>
              <a:t>Process States</a:t>
            </a:r>
          </a:p>
        </p:txBody>
      </p:sp>
      <p:sp>
        <p:nvSpPr>
          <p:cNvPr id="3" name="Content Placeholder 2">
            <a:extLst>
              <a:ext uri="{FF2B5EF4-FFF2-40B4-BE49-F238E27FC236}">
                <a16:creationId xmlns:a16="http://schemas.microsoft.com/office/drawing/2014/main" id="{4F67220D-1A9E-4A2D-A40E-8C9BB7440BD6}"/>
              </a:ext>
            </a:extLst>
          </p:cNvPr>
          <p:cNvSpPr>
            <a:spLocks noGrp="1"/>
          </p:cNvSpPr>
          <p:nvPr>
            <p:ph idx="1"/>
          </p:nvPr>
        </p:nvSpPr>
        <p:spPr>
          <a:xfrm>
            <a:off x="914400" y="805408"/>
            <a:ext cx="10547278" cy="2853047"/>
          </a:xfrm>
        </p:spPr>
        <p:txBody>
          <a:bodyPr/>
          <a:lstStyle/>
          <a:p>
            <a:r>
              <a:rPr lang="en-US" sz="2500" dirty="0"/>
              <a:t>When a disk interrupt occurs, the system makes a decision to stop running the current process and run the disk process, which was blocked waiting for that interrupt. </a:t>
            </a:r>
          </a:p>
          <a:p>
            <a:r>
              <a:rPr lang="en-US" sz="2500" dirty="0"/>
              <a:t>instead of thinking about interrupts, we can think about user processes, disk processes, terminal processes, and so on, which block when they are waiting for something to happen. When the disk has been read or the character typed, the process waiting for it is unblocked and is eligible to run again.</a:t>
            </a:r>
          </a:p>
        </p:txBody>
      </p:sp>
      <p:sp>
        <p:nvSpPr>
          <p:cNvPr id="4" name="Footer Placeholder 3">
            <a:extLst>
              <a:ext uri="{FF2B5EF4-FFF2-40B4-BE49-F238E27FC236}">
                <a16:creationId xmlns:a16="http://schemas.microsoft.com/office/drawing/2014/main" id="{BB055136-37BC-4B4B-88D0-17444A681E50}"/>
              </a:ext>
            </a:extLst>
          </p:cNvPr>
          <p:cNvSpPr>
            <a:spLocks noGrp="1"/>
          </p:cNvSpPr>
          <p:nvPr>
            <p:ph type="ftr" sz="quarter" idx="11"/>
          </p:nvPr>
        </p:nvSpPr>
        <p:spPr/>
        <p:txBody>
          <a:bodyPr/>
          <a:lstStyle/>
          <a:p>
            <a:pPr>
              <a:defRPr/>
            </a:pPr>
            <a:r>
              <a:rPr lang="en-US" altLang="en-US" b="1" dirty="0">
                <a:solidFill>
                  <a:srgbClr val="9933FF"/>
                </a:solidFill>
              </a:rPr>
              <a:t>Grand Canyon University</a:t>
            </a:r>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36049" y="3870659"/>
            <a:ext cx="6919902" cy="191625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730525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FAEC4-A197-4729-A5DE-68DB7492979C}"/>
              </a:ext>
            </a:extLst>
          </p:cNvPr>
          <p:cNvSpPr>
            <a:spLocks noGrp="1"/>
          </p:cNvSpPr>
          <p:nvPr>
            <p:ph type="title"/>
          </p:nvPr>
        </p:nvSpPr>
        <p:spPr>
          <a:xfrm>
            <a:off x="914400" y="20450"/>
            <a:ext cx="10363200" cy="603607"/>
          </a:xfrm>
        </p:spPr>
        <p:txBody>
          <a:bodyPr/>
          <a:lstStyle/>
          <a:p>
            <a:r>
              <a:rPr lang="en-US" sz="3600" dirty="0"/>
              <a:t>Process States</a:t>
            </a:r>
          </a:p>
        </p:txBody>
      </p:sp>
      <p:sp>
        <p:nvSpPr>
          <p:cNvPr id="3" name="Content Placeholder 2">
            <a:extLst>
              <a:ext uri="{FF2B5EF4-FFF2-40B4-BE49-F238E27FC236}">
                <a16:creationId xmlns:a16="http://schemas.microsoft.com/office/drawing/2014/main" id="{4F67220D-1A9E-4A2D-A40E-8C9BB7440BD6}"/>
              </a:ext>
            </a:extLst>
          </p:cNvPr>
          <p:cNvSpPr>
            <a:spLocks noGrp="1"/>
          </p:cNvSpPr>
          <p:nvPr>
            <p:ph idx="1"/>
          </p:nvPr>
        </p:nvSpPr>
        <p:spPr>
          <a:xfrm>
            <a:off x="1011150" y="611776"/>
            <a:ext cx="9797264" cy="2855150"/>
          </a:xfrm>
        </p:spPr>
        <p:txBody>
          <a:bodyPr/>
          <a:lstStyle/>
          <a:p>
            <a:r>
              <a:rPr lang="en-US" sz="2400" dirty="0"/>
              <a:t>The lowest level of the operating system is the scheduler, with a variety of processes on top of it. </a:t>
            </a:r>
          </a:p>
          <a:p>
            <a:r>
              <a:rPr lang="en-US" sz="2400" dirty="0"/>
              <a:t>All the interrupt handling and details of actually starting and stopping processes are hidden away in what is here called the scheduler, which is actually not much code.</a:t>
            </a:r>
          </a:p>
          <a:p>
            <a:r>
              <a:rPr lang="en-US" sz="2400" dirty="0"/>
              <a:t>The rest of the operating system is nicely structured in process form. Few real systems are as nicely structured as this, however.</a:t>
            </a:r>
          </a:p>
        </p:txBody>
      </p:sp>
      <p:sp>
        <p:nvSpPr>
          <p:cNvPr id="4" name="Footer Placeholder 3">
            <a:extLst>
              <a:ext uri="{FF2B5EF4-FFF2-40B4-BE49-F238E27FC236}">
                <a16:creationId xmlns:a16="http://schemas.microsoft.com/office/drawing/2014/main" id="{BB055136-37BC-4B4B-88D0-17444A681E50}"/>
              </a:ext>
            </a:extLst>
          </p:cNvPr>
          <p:cNvSpPr>
            <a:spLocks noGrp="1"/>
          </p:cNvSpPr>
          <p:nvPr>
            <p:ph type="ftr" sz="quarter" idx="11"/>
          </p:nvPr>
        </p:nvSpPr>
        <p:spPr/>
        <p:txBody>
          <a:bodyPr/>
          <a:lstStyle/>
          <a:p>
            <a:pPr>
              <a:defRPr/>
            </a:pPr>
            <a:r>
              <a:rPr lang="en-US" altLang="en-US" b="1" dirty="0">
                <a:solidFill>
                  <a:srgbClr val="9933FF"/>
                </a:solidFill>
              </a:rPr>
              <a:t>Grand Canyon University</a:t>
            </a:r>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7294" y="3486310"/>
            <a:ext cx="4782781" cy="26982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Rectangle 6"/>
          <p:cNvSpPr/>
          <p:nvPr/>
        </p:nvSpPr>
        <p:spPr>
          <a:xfrm>
            <a:off x="6283505" y="3951115"/>
            <a:ext cx="4661201" cy="1323439"/>
          </a:xfrm>
          <a:prstGeom prst="rect">
            <a:avLst/>
          </a:prstGeom>
        </p:spPr>
        <p:txBody>
          <a:bodyPr wrap="square">
            <a:spAutoFit/>
          </a:bodyPr>
          <a:lstStyle/>
          <a:p>
            <a:pPr eaLnBrk="1" hangingPunct="1"/>
            <a:r>
              <a:rPr lang="en-US" altLang="en-US" sz="2000" dirty="0"/>
              <a:t>The lowest layer of a process-structured operating system handles interrupts and scheduling. Above that layer are sequential processes.</a:t>
            </a:r>
          </a:p>
        </p:txBody>
      </p:sp>
    </p:spTree>
    <p:extLst>
      <p:ext uri="{BB962C8B-B14F-4D97-AF65-F5344CB8AC3E}">
        <p14:creationId xmlns:p14="http://schemas.microsoft.com/office/powerpoint/2010/main" val="294373617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FAEC4-A197-4729-A5DE-68DB7492979C}"/>
              </a:ext>
            </a:extLst>
          </p:cNvPr>
          <p:cNvSpPr>
            <a:spLocks noGrp="1"/>
          </p:cNvSpPr>
          <p:nvPr>
            <p:ph type="title"/>
          </p:nvPr>
        </p:nvSpPr>
        <p:spPr>
          <a:xfrm>
            <a:off x="842481" y="152400"/>
            <a:ext cx="10363200" cy="572784"/>
          </a:xfrm>
        </p:spPr>
        <p:txBody>
          <a:bodyPr/>
          <a:lstStyle/>
          <a:p>
            <a:r>
              <a:rPr lang="en-US" sz="3200" dirty="0"/>
              <a:t>Implementation of Processes</a:t>
            </a:r>
          </a:p>
        </p:txBody>
      </p:sp>
      <p:sp>
        <p:nvSpPr>
          <p:cNvPr id="3" name="Content Placeholder 2">
            <a:extLst>
              <a:ext uri="{FF2B5EF4-FFF2-40B4-BE49-F238E27FC236}">
                <a16:creationId xmlns:a16="http://schemas.microsoft.com/office/drawing/2014/main" id="{4F67220D-1A9E-4A2D-A40E-8C9BB7440BD6}"/>
              </a:ext>
            </a:extLst>
          </p:cNvPr>
          <p:cNvSpPr>
            <a:spLocks noGrp="1"/>
          </p:cNvSpPr>
          <p:nvPr>
            <p:ph idx="1"/>
          </p:nvPr>
        </p:nvSpPr>
        <p:spPr>
          <a:xfrm>
            <a:off x="914400" y="903269"/>
            <a:ext cx="10363200" cy="3473521"/>
          </a:xfrm>
        </p:spPr>
        <p:txBody>
          <a:bodyPr/>
          <a:lstStyle/>
          <a:p>
            <a:r>
              <a:rPr lang="en-US" sz="2400" dirty="0"/>
              <a:t>To implement the process model, the operating system maintains a table (an array of structures), called the </a:t>
            </a:r>
            <a:r>
              <a:rPr lang="en-US" sz="2400" b="1" dirty="0"/>
              <a:t>process table</a:t>
            </a:r>
            <a:r>
              <a:rPr lang="en-US" sz="2400" dirty="0"/>
              <a:t>, with one entry per process.  </a:t>
            </a:r>
          </a:p>
          <a:p>
            <a:r>
              <a:rPr lang="en-US" sz="2400" dirty="0"/>
              <a:t>Others call these entries </a:t>
            </a:r>
            <a:r>
              <a:rPr lang="en-US" sz="2400" b="1" dirty="0"/>
              <a:t>process control blocks</a:t>
            </a:r>
            <a:r>
              <a:rPr lang="en-US" sz="2400" dirty="0"/>
              <a:t>.</a:t>
            </a:r>
          </a:p>
          <a:p>
            <a:r>
              <a:rPr lang="en-US" sz="2400" dirty="0"/>
              <a:t>This entry contains important information about the process’ state, including its program counter, stack pointer, memory allocation, the status of its open files, its accounting and scheduling information, and everything else about the process that must be saved when the process is switched from </a:t>
            </a:r>
            <a:r>
              <a:rPr lang="en-US" sz="2400" i="1" dirty="0"/>
              <a:t>running </a:t>
            </a:r>
            <a:r>
              <a:rPr lang="en-US" sz="2400" dirty="0"/>
              <a:t>to </a:t>
            </a:r>
            <a:r>
              <a:rPr lang="en-US" sz="2400" i="1" dirty="0"/>
              <a:t>ready </a:t>
            </a:r>
            <a:r>
              <a:rPr lang="en-US" sz="2400" dirty="0"/>
              <a:t>or </a:t>
            </a:r>
            <a:r>
              <a:rPr lang="en-US" sz="2400" i="1" dirty="0"/>
              <a:t>blocked </a:t>
            </a:r>
            <a:r>
              <a:rPr lang="en-US" sz="2400" dirty="0"/>
              <a:t>state so that it can be restarted later as if it had never been stopped.</a:t>
            </a:r>
          </a:p>
        </p:txBody>
      </p:sp>
      <p:sp>
        <p:nvSpPr>
          <p:cNvPr id="4" name="Footer Placeholder 3">
            <a:extLst>
              <a:ext uri="{FF2B5EF4-FFF2-40B4-BE49-F238E27FC236}">
                <a16:creationId xmlns:a16="http://schemas.microsoft.com/office/drawing/2014/main" id="{BB055136-37BC-4B4B-88D0-17444A681E50}"/>
              </a:ext>
            </a:extLst>
          </p:cNvPr>
          <p:cNvSpPr>
            <a:spLocks noGrp="1"/>
          </p:cNvSpPr>
          <p:nvPr>
            <p:ph type="ftr" sz="quarter" idx="11"/>
          </p:nvPr>
        </p:nvSpPr>
        <p:spPr/>
        <p:txBody>
          <a:bodyPr/>
          <a:lstStyle/>
          <a:p>
            <a:pPr>
              <a:defRPr/>
            </a:pPr>
            <a:r>
              <a:rPr lang="en-US" altLang="en-US" b="1" dirty="0">
                <a:solidFill>
                  <a:srgbClr val="9933FF"/>
                </a:solidFill>
              </a:rPr>
              <a:t>Grand Canyon University</a:t>
            </a:r>
          </a:p>
        </p:txBody>
      </p:sp>
    </p:spTree>
    <p:extLst>
      <p:ext uri="{BB962C8B-B14F-4D97-AF65-F5344CB8AC3E}">
        <p14:creationId xmlns:p14="http://schemas.microsoft.com/office/powerpoint/2010/main" val="33522075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FAEC4-A197-4729-A5DE-68DB7492979C}"/>
              </a:ext>
            </a:extLst>
          </p:cNvPr>
          <p:cNvSpPr>
            <a:spLocks noGrp="1"/>
          </p:cNvSpPr>
          <p:nvPr>
            <p:ph type="title"/>
          </p:nvPr>
        </p:nvSpPr>
        <p:spPr>
          <a:xfrm>
            <a:off x="914400" y="2267"/>
            <a:ext cx="10363200" cy="552236"/>
          </a:xfrm>
        </p:spPr>
        <p:txBody>
          <a:bodyPr/>
          <a:lstStyle/>
          <a:p>
            <a:r>
              <a:rPr lang="en-US" sz="3200" dirty="0"/>
              <a:t>Implementation of Processes</a:t>
            </a:r>
          </a:p>
        </p:txBody>
      </p:sp>
      <p:sp>
        <p:nvSpPr>
          <p:cNvPr id="4" name="Footer Placeholder 3">
            <a:extLst>
              <a:ext uri="{FF2B5EF4-FFF2-40B4-BE49-F238E27FC236}">
                <a16:creationId xmlns:a16="http://schemas.microsoft.com/office/drawing/2014/main" id="{BB055136-37BC-4B4B-88D0-17444A681E50}"/>
              </a:ext>
            </a:extLst>
          </p:cNvPr>
          <p:cNvSpPr>
            <a:spLocks noGrp="1"/>
          </p:cNvSpPr>
          <p:nvPr>
            <p:ph type="ftr" sz="quarter" idx="11"/>
          </p:nvPr>
        </p:nvSpPr>
        <p:spPr/>
        <p:txBody>
          <a:bodyPr/>
          <a:lstStyle/>
          <a:p>
            <a:pPr>
              <a:defRPr/>
            </a:pPr>
            <a:r>
              <a:rPr lang="en-US" altLang="en-US" b="1" dirty="0">
                <a:solidFill>
                  <a:srgbClr val="9933FF"/>
                </a:solidFill>
              </a:rPr>
              <a:t>Grand Canyon University</a:t>
            </a:r>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72812" y="678094"/>
            <a:ext cx="7742006" cy="44677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Rectangle 6"/>
          <p:cNvSpPr/>
          <p:nvPr/>
        </p:nvSpPr>
        <p:spPr>
          <a:xfrm>
            <a:off x="3632770" y="5269446"/>
            <a:ext cx="5486400" cy="369332"/>
          </a:xfrm>
          <a:prstGeom prst="rect">
            <a:avLst/>
          </a:prstGeom>
        </p:spPr>
        <p:txBody>
          <a:bodyPr wrap="square">
            <a:spAutoFit/>
          </a:bodyPr>
          <a:lstStyle/>
          <a:p>
            <a:pPr eaLnBrk="1" hangingPunct="1"/>
            <a:r>
              <a:rPr lang="en-US" altLang="en-US" dirty="0"/>
              <a:t>Some of the fields of a typical process table entry.</a:t>
            </a:r>
          </a:p>
        </p:txBody>
      </p:sp>
    </p:spTree>
    <p:extLst>
      <p:ext uri="{BB962C8B-B14F-4D97-AF65-F5344CB8AC3E}">
        <p14:creationId xmlns:p14="http://schemas.microsoft.com/office/powerpoint/2010/main" val="336224425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FAEC4-A197-4729-A5DE-68DB7492979C}"/>
              </a:ext>
            </a:extLst>
          </p:cNvPr>
          <p:cNvSpPr>
            <a:spLocks noGrp="1"/>
          </p:cNvSpPr>
          <p:nvPr>
            <p:ph type="title"/>
          </p:nvPr>
        </p:nvSpPr>
        <p:spPr>
          <a:xfrm>
            <a:off x="914400" y="0"/>
            <a:ext cx="10363200" cy="603607"/>
          </a:xfrm>
        </p:spPr>
        <p:txBody>
          <a:bodyPr/>
          <a:lstStyle/>
          <a:p>
            <a:r>
              <a:rPr lang="en-US" sz="3200" dirty="0"/>
              <a:t>Implementation of Processes</a:t>
            </a:r>
          </a:p>
        </p:txBody>
      </p:sp>
      <p:sp>
        <p:nvSpPr>
          <p:cNvPr id="4" name="Footer Placeholder 3">
            <a:extLst>
              <a:ext uri="{FF2B5EF4-FFF2-40B4-BE49-F238E27FC236}">
                <a16:creationId xmlns:a16="http://schemas.microsoft.com/office/drawing/2014/main" id="{BB055136-37BC-4B4B-88D0-17444A681E50}"/>
              </a:ext>
            </a:extLst>
          </p:cNvPr>
          <p:cNvSpPr>
            <a:spLocks noGrp="1"/>
          </p:cNvSpPr>
          <p:nvPr>
            <p:ph type="ftr" sz="quarter" idx="11"/>
          </p:nvPr>
        </p:nvSpPr>
        <p:spPr/>
        <p:txBody>
          <a:bodyPr/>
          <a:lstStyle/>
          <a:p>
            <a:pPr>
              <a:defRPr/>
            </a:pPr>
            <a:r>
              <a:rPr lang="en-US" altLang="en-US" b="1" dirty="0">
                <a:solidFill>
                  <a:srgbClr val="9933FF"/>
                </a:solidFill>
              </a:rPr>
              <a:t>Grand Canyon University</a:t>
            </a:r>
          </a:p>
        </p:txBody>
      </p:sp>
      <p:sp>
        <p:nvSpPr>
          <p:cNvPr id="7" name="Rectangle 6"/>
          <p:cNvSpPr/>
          <p:nvPr/>
        </p:nvSpPr>
        <p:spPr>
          <a:xfrm>
            <a:off x="1941442" y="4570350"/>
            <a:ext cx="8551033" cy="369332"/>
          </a:xfrm>
          <a:prstGeom prst="rect">
            <a:avLst/>
          </a:prstGeom>
        </p:spPr>
        <p:txBody>
          <a:bodyPr wrap="square">
            <a:spAutoFit/>
          </a:bodyPr>
          <a:lstStyle/>
          <a:p>
            <a:pPr eaLnBrk="1" hangingPunct="1"/>
            <a:r>
              <a:rPr lang="en-US" altLang="en-US" dirty="0"/>
              <a:t>Skeleton of what the lowest level of the operating system does when an interrupt occurs.</a:t>
            </a:r>
          </a:p>
        </p:txBody>
      </p:sp>
      <p:pic>
        <p:nvPicPr>
          <p:cNvPr id="8"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49837" y="1167914"/>
            <a:ext cx="8442638" cy="32536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890921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6B38ABCE-068F-411D-A5CC-18346FDD6EEB}"/>
              </a:ext>
            </a:extLst>
          </p:cNvPr>
          <p:cNvSpPr>
            <a:spLocks noGrp="1" noChangeArrowheads="1"/>
          </p:cNvSpPr>
          <p:nvPr>
            <p:ph type="title"/>
          </p:nvPr>
        </p:nvSpPr>
        <p:spPr>
          <a:xfrm>
            <a:off x="2362200" y="-5695"/>
            <a:ext cx="7793038" cy="769938"/>
          </a:xfrm>
        </p:spPr>
        <p:txBody>
          <a:bodyPr/>
          <a:lstStyle/>
          <a:p>
            <a:pPr eaLnBrk="1" hangingPunct="1"/>
            <a:r>
              <a:rPr lang="en-US" altLang="en-US" sz="3200" dirty="0"/>
              <a:t> General Overview of </a:t>
            </a:r>
            <a:r>
              <a:rPr lang="en-US" altLang="en-US" sz="3200" dirty="0" err="1"/>
              <a:t>pthreads</a:t>
            </a:r>
            <a:endParaRPr lang="en-US" altLang="en-US" sz="3200" dirty="0"/>
          </a:p>
        </p:txBody>
      </p:sp>
      <p:sp>
        <p:nvSpPr>
          <p:cNvPr id="3" name="Rectangle 2">
            <a:extLst>
              <a:ext uri="{FF2B5EF4-FFF2-40B4-BE49-F238E27FC236}">
                <a16:creationId xmlns:a16="http://schemas.microsoft.com/office/drawing/2014/main" id="{D9DD39BF-69DA-4F8B-88AC-7D14E741B71D}"/>
              </a:ext>
            </a:extLst>
          </p:cNvPr>
          <p:cNvSpPr/>
          <p:nvPr/>
        </p:nvSpPr>
        <p:spPr>
          <a:xfrm>
            <a:off x="2012879" y="1091028"/>
            <a:ext cx="7315200" cy="2431435"/>
          </a:xfrm>
          <a:prstGeom prst="rect">
            <a:avLst/>
          </a:prstGeom>
        </p:spPr>
        <p:txBody>
          <a:bodyPr>
            <a:spAutoFit/>
          </a:bodyPr>
          <a:lstStyle/>
          <a:p>
            <a:pPr marL="342900" indent="-342900">
              <a:buFont typeface="Arial" panose="020B0604020202020204" pitchFamily="34" charset="0"/>
              <a:buChar char="•"/>
            </a:pPr>
            <a:r>
              <a:rPr lang="en-US" altLang="en-US" sz="2400" dirty="0"/>
              <a:t>a POSIX standard (IEEE 1003.1c) API (Application Programming Interface) for thread creation and synchronization.</a:t>
            </a:r>
          </a:p>
          <a:p>
            <a:pPr marL="342900" indent="-342900">
              <a:buFont typeface="Arial" panose="020B0604020202020204" pitchFamily="34" charset="0"/>
              <a:buChar char="•"/>
            </a:pPr>
            <a:r>
              <a:rPr lang="en-US" altLang="en-US" sz="2400" dirty="0"/>
              <a:t>API specifies behavior of the thread library, implementation is up to development of the library.</a:t>
            </a:r>
          </a:p>
          <a:p>
            <a:pPr marL="342900" indent="-342900">
              <a:buFont typeface="Arial" panose="020B0604020202020204" pitchFamily="34" charset="0"/>
              <a:buChar char="•"/>
            </a:pPr>
            <a:r>
              <a:rPr lang="en-US" altLang="en-US" sz="2400" dirty="0"/>
              <a:t>Common in UNIX operating systems.</a:t>
            </a:r>
            <a:endParaRPr lang="en-US" altLang="en-US" sz="800" dirty="0"/>
          </a:p>
          <a:p>
            <a:pPr algn="ctr">
              <a:defRPr/>
            </a:pPr>
            <a:endParaRPr lang="en-US" altLang="en-US" sz="800" dirty="0"/>
          </a:p>
        </p:txBody>
      </p:sp>
      <p:sp>
        <p:nvSpPr>
          <p:cNvPr id="7172" name="Footer Placeholder 1">
            <a:extLst>
              <a:ext uri="{FF2B5EF4-FFF2-40B4-BE49-F238E27FC236}">
                <a16:creationId xmlns:a16="http://schemas.microsoft.com/office/drawing/2014/main" id="{E883FFC4-E131-4E54-9AF3-9F660567D1C7}"/>
              </a:ext>
            </a:extLst>
          </p:cNvPr>
          <p:cNvSpPr>
            <a:spLocks noGrp="1"/>
          </p:cNvSpPr>
          <p:nvPr>
            <p:ph type="ftr" sz="quarter" idx="11"/>
          </p:nvPr>
        </p:nvSpPr>
        <p:spPr>
          <a:noFill/>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400" b="1">
                <a:solidFill>
                  <a:srgbClr val="9933FF"/>
                </a:solidFill>
              </a:rPr>
              <a:t>Grand Canyon University</a:t>
            </a:r>
          </a:p>
        </p:txBody>
      </p:sp>
    </p:spTree>
    <p:extLst>
      <p:ext uri="{BB962C8B-B14F-4D97-AF65-F5344CB8AC3E}">
        <p14:creationId xmlns:p14="http://schemas.microsoft.com/office/powerpoint/2010/main" val="3118672767"/>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FAEC4-A197-4729-A5DE-68DB7492979C}"/>
              </a:ext>
            </a:extLst>
          </p:cNvPr>
          <p:cNvSpPr>
            <a:spLocks noGrp="1"/>
          </p:cNvSpPr>
          <p:nvPr>
            <p:ph type="title"/>
          </p:nvPr>
        </p:nvSpPr>
        <p:spPr>
          <a:xfrm>
            <a:off x="914399" y="53664"/>
            <a:ext cx="10363200" cy="617538"/>
          </a:xfrm>
        </p:spPr>
        <p:txBody>
          <a:bodyPr/>
          <a:lstStyle/>
          <a:p>
            <a:r>
              <a:rPr lang="en-US" sz="3600" dirty="0"/>
              <a:t>In-Class </a:t>
            </a:r>
            <a:r>
              <a:rPr lang="en-US" sz="3600"/>
              <a:t>Activity (10 </a:t>
            </a:r>
            <a:r>
              <a:rPr lang="en-US" sz="3600" dirty="0"/>
              <a:t>minutes)</a:t>
            </a:r>
          </a:p>
        </p:txBody>
      </p:sp>
      <p:sp>
        <p:nvSpPr>
          <p:cNvPr id="3" name="Content Placeholder 2">
            <a:extLst>
              <a:ext uri="{FF2B5EF4-FFF2-40B4-BE49-F238E27FC236}">
                <a16:creationId xmlns:a16="http://schemas.microsoft.com/office/drawing/2014/main" id="{4F67220D-1A9E-4A2D-A40E-8C9BB7440BD6}"/>
              </a:ext>
            </a:extLst>
          </p:cNvPr>
          <p:cNvSpPr>
            <a:spLocks noGrp="1"/>
          </p:cNvSpPr>
          <p:nvPr>
            <p:ph idx="1"/>
          </p:nvPr>
        </p:nvSpPr>
        <p:spPr>
          <a:xfrm>
            <a:off x="1605338" y="789470"/>
            <a:ext cx="9336640" cy="2087293"/>
          </a:xfrm>
        </p:spPr>
        <p:txBody>
          <a:bodyPr/>
          <a:lstStyle/>
          <a:p>
            <a:r>
              <a:rPr lang="en-US" sz="2400" dirty="0"/>
              <a:t>Write a program in C that implements the three states. It must have as an </a:t>
            </a:r>
            <a:r>
              <a:rPr lang="en-US" sz="2400" dirty="0" err="1"/>
              <a:t>stdin</a:t>
            </a:r>
            <a:r>
              <a:rPr lang="en-US" sz="2400" dirty="0"/>
              <a:t> a state choice and then the state machine must go to the appropriate state and prints the status. </a:t>
            </a:r>
          </a:p>
          <a:p>
            <a:r>
              <a:rPr lang="en-US" sz="2400" dirty="0"/>
              <a:t>If not able to conclude in class, finish in home and bring the code for next class.</a:t>
            </a:r>
          </a:p>
          <a:p>
            <a:endParaRPr lang="en-US" sz="1800" dirty="0"/>
          </a:p>
        </p:txBody>
      </p:sp>
      <p:sp>
        <p:nvSpPr>
          <p:cNvPr id="4" name="Footer Placeholder 3">
            <a:extLst>
              <a:ext uri="{FF2B5EF4-FFF2-40B4-BE49-F238E27FC236}">
                <a16:creationId xmlns:a16="http://schemas.microsoft.com/office/drawing/2014/main" id="{BB055136-37BC-4B4B-88D0-17444A681E50}"/>
              </a:ext>
            </a:extLst>
          </p:cNvPr>
          <p:cNvSpPr>
            <a:spLocks noGrp="1"/>
          </p:cNvSpPr>
          <p:nvPr>
            <p:ph type="ftr" sz="quarter" idx="11"/>
          </p:nvPr>
        </p:nvSpPr>
        <p:spPr/>
        <p:txBody>
          <a:bodyPr/>
          <a:lstStyle/>
          <a:p>
            <a:pPr>
              <a:defRPr/>
            </a:pPr>
            <a:r>
              <a:rPr lang="en-US" altLang="en-US"/>
              <a:t>Grand Canyon University</a:t>
            </a:r>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2787" y="3113300"/>
            <a:ext cx="8226425" cy="22780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5243397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FAEC4-A197-4729-A5DE-68DB7492979C}"/>
              </a:ext>
            </a:extLst>
          </p:cNvPr>
          <p:cNvSpPr>
            <a:spLocks noGrp="1"/>
          </p:cNvSpPr>
          <p:nvPr>
            <p:ph type="title"/>
          </p:nvPr>
        </p:nvSpPr>
        <p:spPr>
          <a:xfrm>
            <a:off x="914399" y="53664"/>
            <a:ext cx="10363200" cy="617538"/>
          </a:xfrm>
        </p:spPr>
        <p:txBody>
          <a:bodyPr/>
          <a:lstStyle/>
          <a:p>
            <a:r>
              <a:rPr lang="en-US" sz="3600" dirty="0"/>
              <a:t>How To Use the </a:t>
            </a:r>
            <a:r>
              <a:rPr lang="en-US" sz="3600" dirty="0" err="1"/>
              <a:t>chmod</a:t>
            </a:r>
            <a:r>
              <a:rPr lang="en-US" sz="3600" dirty="0"/>
              <a:t> command in Linux</a:t>
            </a:r>
          </a:p>
        </p:txBody>
      </p:sp>
      <p:sp>
        <p:nvSpPr>
          <p:cNvPr id="3" name="Content Placeholder 2">
            <a:extLst>
              <a:ext uri="{FF2B5EF4-FFF2-40B4-BE49-F238E27FC236}">
                <a16:creationId xmlns:a16="http://schemas.microsoft.com/office/drawing/2014/main" id="{4F67220D-1A9E-4A2D-A40E-8C9BB7440BD6}"/>
              </a:ext>
            </a:extLst>
          </p:cNvPr>
          <p:cNvSpPr>
            <a:spLocks noGrp="1"/>
          </p:cNvSpPr>
          <p:nvPr>
            <p:ph idx="1"/>
          </p:nvPr>
        </p:nvSpPr>
        <p:spPr>
          <a:xfrm>
            <a:off x="1079355" y="1038044"/>
            <a:ext cx="10033287" cy="3675999"/>
          </a:xfrm>
        </p:spPr>
        <p:txBody>
          <a:bodyPr/>
          <a:lstStyle/>
          <a:p>
            <a:pPr algn="just">
              <a:buFont typeface="Arial" panose="020B0604020202020204" pitchFamily="34" charset="0"/>
              <a:buChar char="•"/>
            </a:pPr>
            <a:r>
              <a:rPr lang="en-US" sz="2400" dirty="0"/>
              <a:t>We use indicators to represent short “permissions statements” such as </a:t>
            </a:r>
            <a:r>
              <a:rPr lang="en-US" sz="2400" dirty="0" err="1"/>
              <a:t>u+x</a:t>
            </a:r>
            <a:r>
              <a:rPr lang="en-US" sz="2400" dirty="0"/>
              <a:t>, where “u” means ” user”, “+” means add, and “x” means the execute permission.</a:t>
            </a:r>
            <a:endParaRPr lang="en-US" dirty="0"/>
          </a:p>
          <a:p>
            <a:pPr marL="800100" lvl="2" indent="0" algn="just">
              <a:buNone/>
            </a:pPr>
            <a:r>
              <a:rPr lang="en-US" dirty="0"/>
              <a:t>u: User, meaning the owner of the file. </a:t>
            </a:r>
          </a:p>
          <a:p>
            <a:pPr marL="800100" lvl="2" indent="0" algn="just">
              <a:buNone/>
            </a:pPr>
            <a:r>
              <a:rPr lang="en-US" dirty="0"/>
              <a:t>g: Group, meaning members of the group the file belongs to.</a:t>
            </a:r>
          </a:p>
          <a:p>
            <a:pPr marL="800100" lvl="2" indent="0" algn="just">
              <a:buNone/>
            </a:pPr>
            <a:r>
              <a:rPr lang="en-US" dirty="0"/>
              <a:t>o: Others, meaning people not governed by the u and g permissions.</a:t>
            </a:r>
          </a:p>
          <a:p>
            <a:pPr marL="800100" lvl="2" indent="0" algn="just">
              <a:buNone/>
            </a:pPr>
            <a:r>
              <a:rPr lang="en-US" dirty="0"/>
              <a:t>a: All, meaning all of the above.</a:t>
            </a:r>
          </a:p>
          <a:p>
            <a:pPr algn="just">
              <a:buFont typeface="Arial" panose="020B0604020202020204" pitchFamily="34" charset="0"/>
              <a:buChar char="•"/>
            </a:pPr>
            <a:r>
              <a:rPr lang="en-US" sz="2400" dirty="0"/>
              <a:t>If none of these are used, </a:t>
            </a:r>
            <a:r>
              <a:rPr lang="en-US" sz="2400" dirty="0" err="1"/>
              <a:t>chmod</a:t>
            </a:r>
            <a:r>
              <a:rPr lang="en-US" sz="2400" dirty="0"/>
              <a:t> behaves as if “a” had been used.</a:t>
            </a:r>
          </a:p>
          <a:p>
            <a:pPr marL="0" indent="0">
              <a:buNone/>
            </a:pPr>
            <a:endParaRPr lang="en-US" sz="1800" dirty="0"/>
          </a:p>
        </p:txBody>
      </p:sp>
      <p:sp>
        <p:nvSpPr>
          <p:cNvPr id="4" name="Footer Placeholder 3">
            <a:extLst>
              <a:ext uri="{FF2B5EF4-FFF2-40B4-BE49-F238E27FC236}">
                <a16:creationId xmlns:a16="http://schemas.microsoft.com/office/drawing/2014/main" id="{BB055136-37BC-4B4B-88D0-17444A681E50}"/>
              </a:ext>
            </a:extLst>
          </p:cNvPr>
          <p:cNvSpPr>
            <a:spLocks noGrp="1"/>
          </p:cNvSpPr>
          <p:nvPr>
            <p:ph type="ftr" sz="quarter" idx="11"/>
          </p:nvPr>
        </p:nvSpPr>
        <p:spPr/>
        <p:txBody>
          <a:bodyPr/>
          <a:lstStyle/>
          <a:p>
            <a:pPr>
              <a:defRPr/>
            </a:pPr>
            <a:r>
              <a:rPr lang="en-US" altLang="en-US"/>
              <a:t>Grand Canyon University</a:t>
            </a:r>
          </a:p>
        </p:txBody>
      </p:sp>
    </p:spTree>
    <p:extLst>
      <p:ext uri="{BB962C8B-B14F-4D97-AF65-F5344CB8AC3E}">
        <p14:creationId xmlns:p14="http://schemas.microsoft.com/office/powerpoint/2010/main" val="29359806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FAEC4-A197-4729-A5DE-68DB7492979C}"/>
              </a:ext>
            </a:extLst>
          </p:cNvPr>
          <p:cNvSpPr>
            <a:spLocks noGrp="1"/>
          </p:cNvSpPr>
          <p:nvPr>
            <p:ph type="title"/>
          </p:nvPr>
        </p:nvSpPr>
        <p:spPr>
          <a:xfrm>
            <a:off x="914399" y="53664"/>
            <a:ext cx="10363200" cy="617538"/>
          </a:xfrm>
        </p:spPr>
        <p:txBody>
          <a:bodyPr/>
          <a:lstStyle/>
          <a:p>
            <a:r>
              <a:rPr lang="en-US" sz="3600" dirty="0"/>
              <a:t>How To Use the </a:t>
            </a:r>
            <a:r>
              <a:rPr lang="en-US" sz="3600" dirty="0" err="1"/>
              <a:t>chmod</a:t>
            </a:r>
            <a:r>
              <a:rPr lang="en-US" sz="3600" dirty="0"/>
              <a:t> command in Linux</a:t>
            </a:r>
          </a:p>
        </p:txBody>
      </p:sp>
      <p:sp>
        <p:nvSpPr>
          <p:cNvPr id="3" name="Content Placeholder 2">
            <a:extLst>
              <a:ext uri="{FF2B5EF4-FFF2-40B4-BE49-F238E27FC236}">
                <a16:creationId xmlns:a16="http://schemas.microsoft.com/office/drawing/2014/main" id="{4F67220D-1A9E-4A2D-A40E-8C9BB7440BD6}"/>
              </a:ext>
            </a:extLst>
          </p:cNvPr>
          <p:cNvSpPr>
            <a:spLocks noGrp="1"/>
          </p:cNvSpPr>
          <p:nvPr>
            <p:ph idx="1"/>
          </p:nvPr>
        </p:nvSpPr>
        <p:spPr>
          <a:xfrm>
            <a:off x="1605338" y="789470"/>
            <a:ext cx="9336640" cy="5389388"/>
          </a:xfrm>
        </p:spPr>
        <p:txBody>
          <a:bodyPr/>
          <a:lstStyle/>
          <a:p>
            <a:pPr marL="0" indent="0" algn="just">
              <a:buNone/>
            </a:pPr>
            <a:r>
              <a:rPr lang="en-US" sz="2400" dirty="0"/>
              <a:t>–: Minus sign. Removes the permission.</a:t>
            </a:r>
          </a:p>
          <a:p>
            <a:pPr marL="0" indent="0" algn="just">
              <a:buNone/>
            </a:pPr>
            <a:r>
              <a:rPr lang="en-US" sz="2400" dirty="0"/>
              <a:t>+: Plus sign. Grants the permission. The permission is added to the existing permissions. If you want to have this permission and only this permission set, use the = option, described below.</a:t>
            </a:r>
          </a:p>
          <a:p>
            <a:pPr marL="0" indent="0" algn="just">
              <a:buNone/>
            </a:pPr>
            <a:r>
              <a:rPr lang="en-US" sz="2400" dirty="0"/>
              <a:t>=: Equals sign. Set a permission and remove others.</a:t>
            </a:r>
          </a:p>
          <a:p>
            <a:pPr marL="0" indent="0" algn="just">
              <a:buNone/>
            </a:pPr>
            <a:r>
              <a:rPr lang="en-US" sz="2400" dirty="0"/>
              <a:t>r:  The read permission.</a:t>
            </a:r>
          </a:p>
          <a:p>
            <a:pPr marL="0" indent="0" algn="just">
              <a:buNone/>
            </a:pPr>
            <a:r>
              <a:rPr lang="en-US" sz="2400" dirty="0"/>
              <a:t>w: The write permission.</a:t>
            </a:r>
          </a:p>
          <a:p>
            <a:pPr marL="0" indent="0" algn="just">
              <a:buNone/>
            </a:pPr>
            <a:r>
              <a:rPr lang="en-US" sz="2400" dirty="0"/>
              <a:t>We want the user </a:t>
            </a:r>
            <a:r>
              <a:rPr lang="en-US" sz="2400" dirty="0" err="1"/>
              <a:t>dave</a:t>
            </a:r>
            <a:r>
              <a:rPr lang="en-US" sz="2400" dirty="0"/>
              <a:t> to have read and write permissions and the group and other users to have read permissions only. We can do using the following command:</a:t>
            </a:r>
          </a:p>
          <a:p>
            <a:pPr marL="0" indent="0" algn="just">
              <a:buNone/>
            </a:pPr>
            <a:r>
              <a:rPr lang="en-US" sz="2400" dirty="0" err="1"/>
              <a:t>chmod</a:t>
            </a:r>
            <a:r>
              <a:rPr lang="en-US" sz="2400" dirty="0"/>
              <a:t> u=</a:t>
            </a:r>
            <a:r>
              <a:rPr lang="en-US" sz="2400" dirty="0" err="1"/>
              <a:t>rw,og</a:t>
            </a:r>
            <a:r>
              <a:rPr lang="en-US" sz="2400" dirty="0"/>
              <a:t>=r new_file.txt</a:t>
            </a:r>
          </a:p>
          <a:p>
            <a:pPr marL="0" indent="0" algn="just">
              <a:buNone/>
            </a:pPr>
            <a:endParaRPr lang="en-US" sz="2400" dirty="0"/>
          </a:p>
          <a:p>
            <a:pPr marL="0" indent="0" algn="just">
              <a:buNone/>
            </a:pPr>
            <a:r>
              <a:rPr lang="en-US" sz="2400" dirty="0" err="1"/>
              <a:t>chmod</a:t>
            </a:r>
            <a:r>
              <a:rPr lang="en-US" sz="2400" dirty="0"/>
              <a:t> -R 777 . New_file.txt avoids permission denied issues.</a:t>
            </a:r>
          </a:p>
        </p:txBody>
      </p:sp>
      <p:sp>
        <p:nvSpPr>
          <p:cNvPr id="4" name="Footer Placeholder 3">
            <a:extLst>
              <a:ext uri="{FF2B5EF4-FFF2-40B4-BE49-F238E27FC236}">
                <a16:creationId xmlns:a16="http://schemas.microsoft.com/office/drawing/2014/main" id="{BB055136-37BC-4B4B-88D0-17444A681E50}"/>
              </a:ext>
            </a:extLst>
          </p:cNvPr>
          <p:cNvSpPr>
            <a:spLocks noGrp="1"/>
          </p:cNvSpPr>
          <p:nvPr>
            <p:ph type="ftr" sz="quarter" idx="11"/>
          </p:nvPr>
        </p:nvSpPr>
        <p:spPr/>
        <p:txBody>
          <a:bodyPr/>
          <a:lstStyle/>
          <a:p>
            <a:pPr>
              <a:defRPr/>
            </a:pPr>
            <a:r>
              <a:rPr lang="en-US" altLang="en-US" dirty="0"/>
              <a:t>Grand Canyon University</a:t>
            </a:r>
          </a:p>
        </p:txBody>
      </p:sp>
    </p:spTree>
    <p:extLst>
      <p:ext uri="{BB962C8B-B14F-4D97-AF65-F5344CB8AC3E}">
        <p14:creationId xmlns:p14="http://schemas.microsoft.com/office/powerpoint/2010/main" val="106393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ED6852-BE0B-4B54-B8CD-6F30E972E24D}"/>
              </a:ext>
            </a:extLst>
          </p:cNvPr>
          <p:cNvSpPr>
            <a:spLocks noGrp="1"/>
          </p:cNvSpPr>
          <p:nvPr>
            <p:ph type="title"/>
          </p:nvPr>
        </p:nvSpPr>
        <p:spPr>
          <a:xfrm>
            <a:off x="2333625" y="0"/>
            <a:ext cx="7877175" cy="1227138"/>
          </a:xfrm>
        </p:spPr>
        <p:txBody>
          <a:bodyPr/>
          <a:lstStyle/>
          <a:p>
            <a:r>
              <a:rPr lang="en-US" sz="3600" dirty="0"/>
              <a:t>Linux </a:t>
            </a:r>
            <a:r>
              <a:rPr lang="en-US" sz="3600" dirty="0" err="1"/>
              <a:t>pthreads</a:t>
            </a:r>
            <a:endParaRPr lang="en-US" sz="3600" dirty="0"/>
          </a:p>
        </p:txBody>
      </p:sp>
      <p:sp>
        <p:nvSpPr>
          <p:cNvPr id="3" name="Content Placeholder 2">
            <a:extLst>
              <a:ext uri="{FF2B5EF4-FFF2-40B4-BE49-F238E27FC236}">
                <a16:creationId xmlns:a16="http://schemas.microsoft.com/office/drawing/2014/main" id="{EA620826-6C28-4C54-B687-9F89688E6751}"/>
              </a:ext>
            </a:extLst>
          </p:cNvPr>
          <p:cNvSpPr>
            <a:spLocks noGrp="1"/>
          </p:cNvSpPr>
          <p:nvPr>
            <p:ph idx="1"/>
          </p:nvPr>
        </p:nvSpPr>
        <p:spPr>
          <a:xfrm>
            <a:off x="1811676" y="1156387"/>
            <a:ext cx="7772400" cy="2581381"/>
          </a:xfrm>
        </p:spPr>
        <p:txBody>
          <a:bodyPr/>
          <a:lstStyle/>
          <a:p>
            <a:r>
              <a:rPr lang="en-US" altLang="en-US" sz="2800" dirty="0"/>
              <a:t>Linux refers to them as </a:t>
            </a:r>
            <a:r>
              <a:rPr lang="en-US" altLang="en-US" sz="2800" i="1" dirty="0"/>
              <a:t>tasks</a:t>
            </a:r>
            <a:r>
              <a:rPr lang="en-US" altLang="en-US" sz="2800" dirty="0"/>
              <a:t> rather than </a:t>
            </a:r>
            <a:r>
              <a:rPr lang="en-US" altLang="en-US" sz="2800" i="1" dirty="0"/>
              <a:t>threads</a:t>
            </a:r>
            <a:r>
              <a:rPr lang="en-US" altLang="en-US" sz="2800" dirty="0"/>
              <a:t>.</a:t>
            </a:r>
          </a:p>
          <a:p>
            <a:r>
              <a:rPr lang="en-US" altLang="en-US" sz="2800" dirty="0"/>
              <a:t>Thread creation is done through clone() system call.</a:t>
            </a:r>
          </a:p>
          <a:p>
            <a:r>
              <a:rPr lang="en-US" altLang="en-US" sz="2800" dirty="0"/>
              <a:t>Clone() allows a child task to share the address space of the parent task (process)</a:t>
            </a:r>
          </a:p>
          <a:p>
            <a:pPr lvl="1">
              <a:buFont typeface="Wingdings" panose="05000000000000000000" pitchFamily="2" charset="2"/>
              <a:buChar char="Ø"/>
            </a:pPr>
            <a:endParaRPr lang="en-US" dirty="0"/>
          </a:p>
        </p:txBody>
      </p:sp>
      <p:sp>
        <p:nvSpPr>
          <p:cNvPr id="4" name="Footer Placeholder 3">
            <a:extLst>
              <a:ext uri="{FF2B5EF4-FFF2-40B4-BE49-F238E27FC236}">
                <a16:creationId xmlns:a16="http://schemas.microsoft.com/office/drawing/2014/main" id="{F3C9D5EF-F2CC-4265-91D0-06AF51558A06}"/>
              </a:ext>
            </a:extLst>
          </p:cNvPr>
          <p:cNvSpPr>
            <a:spLocks noGrp="1"/>
          </p:cNvSpPr>
          <p:nvPr>
            <p:ph type="ftr" sz="quarter" idx="11"/>
          </p:nvPr>
        </p:nvSpPr>
        <p:spPr/>
        <p:txBody>
          <a:bodyPr/>
          <a:lstStyle/>
          <a:p>
            <a:pPr>
              <a:defRPr/>
            </a:pPr>
            <a:r>
              <a:rPr lang="en-US" altLang="en-US" b="1" dirty="0">
                <a:solidFill>
                  <a:srgbClr val="9933FF"/>
                </a:solidFill>
              </a:rPr>
              <a:t>Grand Canyon University</a:t>
            </a:r>
          </a:p>
        </p:txBody>
      </p:sp>
    </p:spTree>
    <p:extLst>
      <p:ext uri="{BB962C8B-B14F-4D97-AF65-F5344CB8AC3E}">
        <p14:creationId xmlns:p14="http://schemas.microsoft.com/office/powerpoint/2010/main" val="37316253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FAEC4-A197-4729-A5DE-68DB7492979C}"/>
              </a:ext>
            </a:extLst>
          </p:cNvPr>
          <p:cNvSpPr>
            <a:spLocks noGrp="1"/>
          </p:cNvSpPr>
          <p:nvPr>
            <p:ph type="title"/>
          </p:nvPr>
        </p:nvSpPr>
        <p:spPr>
          <a:xfrm>
            <a:off x="952501" y="0"/>
            <a:ext cx="10363200" cy="739739"/>
          </a:xfrm>
        </p:spPr>
        <p:txBody>
          <a:bodyPr/>
          <a:lstStyle/>
          <a:p>
            <a:r>
              <a:rPr lang="en-US" sz="3600" dirty="0"/>
              <a:t>Linux </a:t>
            </a:r>
            <a:r>
              <a:rPr lang="en-US" sz="3600" dirty="0" err="1"/>
              <a:t>pthreads</a:t>
            </a:r>
            <a:endParaRPr lang="en-US" sz="3600" dirty="0"/>
          </a:p>
        </p:txBody>
      </p:sp>
      <p:sp>
        <p:nvSpPr>
          <p:cNvPr id="3" name="Content Placeholder 2">
            <a:extLst>
              <a:ext uri="{FF2B5EF4-FFF2-40B4-BE49-F238E27FC236}">
                <a16:creationId xmlns:a16="http://schemas.microsoft.com/office/drawing/2014/main" id="{4F67220D-1A9E-4A2D-A40E-8C9BB7440BD6}"/>
              </a:ext>
            </a:extLst>
          </p:cNvPr>
          <p:cNvSpPr>
            <a:spLocks noGrp="1"/>
          </p:cNvSpPr>
          <p:nvPr>
            <p:ph idx="1"/>
          </p:nvPr>
        </p:nvSpPr>
        <p:spPr>
          <a:xfrm>
            <a:off x="1131872" y="941798"/>
            <a:ext cx="10363200" cy="4114800"/>
          </a:xfrm>
        </p:spPr>
        <p:txBody>
          <a:bodyPr/>
          <a:lstStyle/>
          <a:p>
            <a:pPr>
              <a:buFont typeface="Arial" panose="020B0604020202020204" pitchFamily="34" charset="0"/>
              <a:buChar char="•"/>
            </a:pPr>
            <a:r>
              <a:rPr lang="en-US" sz="2800" dirty="0"/>
              <a:t>Hello world </a:t>
            </a:r>
            <a:r>
              <a:rPr lang="en-US" sz="2800" dirty="0" err="1"/>
              <a:t>pthread</a:t>
            </a:r>
            <a:r>
              <a:rPr lang="en-US" sz="2800" dirty="0"/>
              <a:t> example.</a:t>
            </a:r>
          </a:p>
          <a:p>
            <a:pPr>
              <a:buFont typeface="Arial" panose="020B0604020202020204" pitchFamily="34" charset="0"/>
              <a:buChar char="•"/>
            </a:pPr>
            <a:r>
              <a:rPr lang="en-US" sz="2800" dirty="0"/>
              <a:t>To use </a:t>
            </a:r>
            <a:r>
              <a:rPr lang="en-US" sz="2800" dirty="0" err="1"/>
              <a:t>pthreads</a:t>
            </a:r>
            <a:r>
              <a:rPr lang="en-US" sz="2800" dirty="0"/>
              <a:t> you will need to include </a:t>
            </a:r>
            <a:r>
              <a:rPr lang="en-US" sz="2800" dirty="0" err="1"/>
              <a:t>pthread.h</a:t>
            </a:r>
            <a:r>
              <a:rPr lang="en-US" sz="2800" dirty="0"/>
              <a:t> in your program</a:t>
            </a:r>
          </a:p>
          <a:p>
            <a:pPr>
              <a:spcBef>
                <a:spcPct val="0"/>
              </a:spcBef>
              <a:buClrTx/>
              <a:buSzTx/>
              <a:buFont typeface="Arial" panose="020B0604020202020204" pitchFamily="34" charset="0"/>
              <a:buChar char="•"/>
            </a:pPr>
            <a:r>
              <a:rPr lang="en-US" sz="2800" dirty="0"/>
              <a:t>To compile use –</a:t>
            </a:r>
            <a:r>
              <a:rPr lang="en-US" sz="2800" dirty="0" err="1"/>
              <a:t>pthread</a:t>
            </a:r>
            <a:r>
              <a:rPr lang="en-US" sz="2800" dirty="0"/>
              <a:t> (or –</a:t>
            </a:r>
            <a:r>
              <a:rPr lang="en-US" sz="2800" dirty="0" err="1"/>
              <a:t>lpthread</a:t>
            </a:r>
            <a:r>
              <a:rPr lang="en-US" sz="2800" dirty="0"/>
              <a:t>) option. </a:t>
            </a:r>
            <a:r>
              <a:rPr lang="en-US" altLang="en-US" sz="2800" dirty="0">
                <a:solidFill>
                  <a:srgbClr val="2A2A3F"/>
                </a:solidFill>
                <a:latin typeface="Roboto"/>
              </a:rPr>
              <a:t>This option tells the compiler that your program requires threading support</a:t>
            </a:r>
            <a:endParaRPr lang="en-US" altLang="en-US" sz="2800" dirty="0"/>
          </a:p>
          <a:p>
            <a:pPr>
              <a:spcBef>
                <a:spcPct val="0"/>
              </a:spcBef>
              <a:buClrTx/>
              <a:buSzTx/>
              <a:buFont typeface="Arial" panose="020B0604020202020204" pitchFamily="34" charset="0"/>
              <a:buChar char="•"/>
            </a:pPr>
            <a:r>
              <a:rPr lang="en-US" altLang="en-US" sz="2800" dirty="0">
                <a:solidFill>
                  <a:srgbClr val="2A2A3F"/>
                </a:solidFill>
                <a:latin typeface="Roboto"/>
              </a:rPr>
              <a:t>To create a thread use the function </a:t>
            </a:r>
            <a:r>
              <a:rPr lang="en-US" altLang="en-US" sz="2800" dirty="0" err="1">
                <a:solidFill>
                  <a:srgbClr val="337AB7"/>
                </a:solidFill>
                <a:latin typeface="Menlo"/>
              </a:rPr>
              <a:t>pthread_create</a:t>
            </a:r>
            <a:r>
              <a:rPr lang="en-US" altLang="en-US" sz="2800" dirty="0">
                <a:solidFill>
                  <a:srgbClr val="2A2A3F"/>
                </a:solidFill>
                <a:latin typeface="Roboto"/>
              </a:rPr>
              <a:t> </a:t>
            </a:r>
          </a:p>
          <a:p>
            <a:pPr>
              <a:spcBef>
                <a:spcPct val="0"/>
              </a:spcBef>
              <a:buClrTx/>
              <a:buSzTx/>
              <a:buFont typeface="Arial" panose="020B0604020202020204" pitchFamily="34" charset="0"/>
              <a:buChar char="•"/>
            </a:pPr>
            <a:r>
              <a:rPr lang="en-US" altLang="en-US" sz="2800" dirty="0">
                <a:solidFill>
                  <a:srgbClr val="2A2A3F"/>
                </a:solidFill>
                <a:latin typeface="Roboto"/>
              </a:rPr>
              <a:t>This function takes four arguments:</a:t>
            </a:r>
          </a:p>
          <a:p>
            <a:pPr>
              <a:spcBef>
                <a:spcPct val="0"/>
              </a:spcBef>
              <a:buClrTx/>
              <a:buSzTx/>
              <a:buFont typeface="Arial" panose="020B0604020202020204" pitchFamily="34" charset="0"/>
              <a:buChar char="•"/>
            </a:pPr>
            <a:endParaRPr lang="en-US" altLang="en-US" sz="2800" dirty="0">
              <a:solidFill>
                <a:srgbClr val="2A2A3F"/>
              </a:solidFill>
              <a:latin typeface="Roboto"/>
            </a:endParaRPr>
          </a:p>
          <a:p>
            <a:pPr marL="0" indent="0">
              <a:spcBef>
                <a:spcPct val="0"/>
              </a:spcBef>
              <a:buClrTx/>
              <a:buSzTx/>
              <a:buNone/>
            </a:pPr>
            <a:r>
              <a:rPr lang="en-US" sz="2800" dirty="0" err="1"/>
              <a:t>int</a:t>
            </a:r>
            <a:r>
              <a:rPr lang="en-US" sz="2800" dirty="0"/>
              <a:t> </a:t>
            </a:r>
            <a:r>
              <a:rPr lang="en-US" sz="2800" dirty="0" err="1"/>
              <a:t>pthread_create</a:t>
            </a:r>
            <a:r>
              <a:rPr lang="en-US" sz="2800" dirty="0"/>
              <a:t>(</a:t>
            </a:r>
            <a:r>
              <a:rPr lang="en-US" sz="2800" dirty="0" err="1"/>
              <a:t>pthread_t</a:t>
            </a:r>
            <a:r>
              <a:rPr lang="en-US" sz="2800" dirty="0"/>
              <a:t> *thread, </a:t>
            </a:r>
            <a:r>
              <a:rPr lang="en-US" sz="2800" dirty="0" err="1"/>
              <a:t>const</a:t>
            </a:r>
            <a:r>
              <a:rPr lang="en-US" sz="2800" dirty="0"/>
              <a:t> </a:t>
            </a:r>
            <a:r>
              <a:rPr lang="en-US" sz="2800" dirty="0" err="1"/>
              <a:t>pthread_attr_t</a:t>
            </a:r>
            <a:r>
              <a:rPr lang="en-US" sz="2800" dirty="0"/>
              <a:t> *</a:t>
            </a:r>
            <a:r>
              <a:rPr lang="en-US" sz="2800" dirty="0" err="1"/>
              <a:t>attr</a:t>
            </a:r>
            <a:r>
              <a:rPr lang="en-US" sz="2800" dirty="0"/>
              <a:t>, void *(*</a:t>
            </a:r>
            <a:r>
              <a:rPr lang="en-US" sz="2800" dirty="0" err="1"/>
              <a:t>start_routine</a:t>
            </a:r>
            <a:r>
              <a:rPr lang="en-US" sz="2800" dirty="0"/>
              <a:t>) (void *), void *</a:t>
            </a:r>
            <a:r>
              <a:rPr lang="en-US" sz="2800" dirty="0" err="1"/>
              <a:t>arg</a:t>
            </a:r>
            <a:r>
              <a:rPr lang="en-US" sz="2800" dirty="0"/>
              <a:t>);</a:t>
            </a:r>
            <a:endParaRPr lang="en-US" altLang="en-US" sz="2800"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
        <p:nvSpPr>
          <p:cNvPr id="4" name="Footer Placeholder 3">
            <a:extLst>
              <a:ext uri="{FF2B5EF4-FFF2-40B4-BE49-F238E27FC236}">
                <a16:creationId xmlns:a16="http://schemas.microsoft.com/office/drawing/2014/main" id="{BB055136-37BC-4B4B-88D0-17444A681E50}"/>
              </a:ext>
            </a:extLst>
          </p:cNvPr>
          <p:cNvSpPr>
            <a:spLocks noGrp="1"/>
          </p:cNvSpPr>
          <p:nvPr>
            <p:ph type="ftr" sz="quarter" idx="11"/>
          </p:nvPr>
        </p:nvSpPr>
        <p:spPr/>
        <p:txBody>
          <a:bodyPr/>
          <a:lstStyle/>
          <a:p>
            <a:pPr>
              <a:defRPr/>
            </a:pPr>
            <a:r>
              <a:rPr lang="en-US" altLang="en-US" b="1" dirty="0">
                <a:solidFill>
                  <a:srgbClr val="9933FF"/>
                </a:solidFill>
              </a:rPr>
              <a:t>Grand Canyon University</a:t>
            </a:r>
          </a:p>
        </p:txBody>
      </p:sp>
    </p:spTree>
    <p:extLst>
      <p:ext uri="{BB962C8B-B14F-4D97-AF65-F5344CB8AC3E}">
        <p14:creationId xmlns:p14="http://schemas.microsoft.com/office/powerpoint/2010/main" val="9757695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FAEC4-A197-4729-A5DE-68DB7492979C}"/>
              </a:ext>
            </a:extLst>
          </p:cNvPr>
          <p:cNvSpPr>
            <a:spLocks noGrp="1"/>
          </p:cNvSpPr>
          <p:nvPr>
            <p:ph type="title"/>
          </p:nvPr>
        </p:nvSpPr>
        <p:spPr>
          <a:xfrm>
            <a:off x="914400" y="0"/>
            <a:ext cx="10363200" cy="644703"/>
          </a:xfrm>
        </p:spPr>
        <p:txBody>
          <a:bodyPr/>
          <a:lstStyle/>
          <a:p>
            <a:r>
              <a:rPr lang="en-US" sz="3600" dirty="0"/>
              <a:t>Linux </a:t>
            </a:r>
            <a:r>
              <a:rPr lang="en-US" sz="3600" dirty="0" err="1"/>
              <a:t>pthread</a:t>
            </a:r>
            <a:endParaRPr lang="en-US" sz="3600" dirty="0"/>
          </a:p>
        </p:txBody>
      </p:sp>
      <p:sp>
        <p:nvSpPr>
          <p:cNvPr id="3" name="Content Placeholder 2">
            <a:extLst>
              <a:ext uri="{FF2B5EF4-FFF2-40B4-BE49-F238E27FC236}">
                <a16:creationId xmlns:a16="http://schemas.microsoft.com/office/drawing/2014/main" id="{4F67220D-1A9E-4A2D-A40E-8C9BB7440BD6}"/>
              </a:ext>
            </a:extLst>
          </p:cNvPr>
          <p:cNvSpPr>
            <a:spLocks noGrp="1"/>
          </p:cNvSpPr>
          <p:nvPr>
            <p:ph idx="1"/>
          </p:nvPr>
        </p:nvSpPr>
        <p:spPr>
          <a:xfrm>
            <a:off x="802241" y="896326"/>
            <a:ext cx="10735637" cy="3716771"/>
          </a:xfrm>
        </p:spPr>
        <p:txBody>
          <a:bodyPr/>
          <a:lstStyle/>
          <a:p>
            <a:pPr marL="0" indent="0">
              <a:spcBef>
                <a:spcPct val="0"/>
              </a:spcBef>
              <a:buClrTx/>
              <a:buSzTx/>
              <a:buNone/>
            </a:pPr>
            <a:endParaRPr lang="en-US" altLang="en-US" sz="1800" dirty="0">
              <a:solidFill>
                <a:srgbClr val="2A2A3F"/>
              </a:solidFill>
              <a:latin typeface="Roboto"/>
            </a:endParaRPr>
          </a:p>
          <a:p>
            <a:pPr marL="0" indent="0">
              <a:spcBef>
                <a:spcPct val="0"/>
              </a:spcBef>
              <a:buClrTx/>
              <a:buSzTx/>
              <a:buNone/>
            </a:pPr>
            <a:r>
              <a:rPr lang="en-US" sz="2400" dirty="0" err="1"/>
              <a:t>int</a:t>
            </a:r>
            <a:r>
              <a:rPr lang="en-US" sz="2400" dirty="0"/>
              <a:t> </a:t>
            </a:r>
            <a:r>
              <a:rPr lang="en-US" sz="2400" dirty="0" err="1"/>
              <a:t>pthread_create</a:t>
            </a:r>
            <a:r>
              <a:rPr lang="en-US" sz="2400" dirty="0"/>
              <a:t>(</a:t>
            </a:r>
            <a:r>
              <a:rPr lang="en-US" sz="2400" dirty="0" err="1"/>
              <a:t>pthread_t</a:t>
            </a:r>
            <a:r>
              <a:rPr lang="en-US" sz="2400" dirty="0"/>
              <a:t> *thread, </a:t>
            </a:r>
            <a:r>
              <a:rPr lang="en-US" sz="2400" dirty="0" err="1"/>
              <a:t>const</a:t>
            </a:r>
            <a:r>
              <a:rPr lang="en-US" sz="2400" dirty="0"/>
              <a:t> </a:t>
            </a:r>
            <a:r>
              <a:rPr lang="en-US" sz="2400" dirty="0" err="1"/>
              <a:t>pthread_attr_t</a:t>
            </a:r>
            <a:r>
              <a:rPr lang="en-US" sz="2400" dirty="0"/>
              <a:t> *</a:t>
            </a:r>
            <a:r>
              <a:rPr lang="en-US" sz="2400" dirty="0" err="1"/>
              <a:t>attr</a:t>
            </a:r>
            <a:r>
              <a:rPr lang="en-US" sz="2400" dirty="0"/>
              <a:t>, void *(*</a:t>
            </a:r>
            <a:r>
              <a:rPr lang="en-US" sz="2400" dirty="0" err="1"/>
              <a:t>start_routine</a:t>
            </a:r>
            <a:r>
              <a:rPr lang="en-US" sz="2400" dirty="0"/>
              <a:t>) (void *), void *</a:t>
            </a:r>
            <a:r>
              <a:rPr lang="en-US" sz="2400" dirty="0" err="1"/>
              <a:t>arg</a:t>
            </a:r>
            <a:r>
              <a:rPr lang="en-US" sz="2400" dirty="0"/>
              <a:t>);</a:t>
            </a:r>
            <a:endParaRPr lang="en-US" altLang="en-US" sz="2400" dirty="0"/>
          </a:p>
          <a:p>
            <a:pPr marL="0" indent="0">
              <a:spcBef>
                <a:spcPct val="0"/>
              </a:spcBef>
              <a:buClrTx/>
              <a:buSzTx/>
              <a:buNone/>
            </a:pPr>
            <a:endParaRPr lang="en-US" altLang="en-US" sz="2400" dirty="0">
              <a:solidFill>
                <a:srgbClr val="2A2A3F"/>
              </a:solidFill>
              <a:latin typeface="Roboto"/>
            </a:endParaRPr>
          </a:p>
          <a:p>
            <a:r>
              <a:rPr lang="en-US" sz="2400" dirty="0"/>
              <a:t>The first is a pointer to a variable that will hold the id of the newly created thread.</a:t>
            </a:r>
          </a:p>
          <a:p>
            <a:r>
              <a:rPr lang="en-US" sz="2400" dirty="0"/>
              <a:t>The second is a pointer to attributes that we can use to tweak and tune some of the advanced features of </a:t>
            </a:r>
            <a:r>
              <a:rPr lang="en-US" sz="2400" dirty="0" err="1"/>
              <a:t>pthreads</a:t>
            </a:r>
            <a:r>
              <a:rPr lang="en-US" sz="2400" dirty="0"/>
              <a:t>.</a:t>
            </a:r>
          </a:p>
          <a:p>
            <a:r>
              <a:rPr lang="en-US" sz="2400" dirty="0"/>
              <a:t>The third is a pointer to a function that we want to run</a:t>
            </a:r>
          </a:p>
          <a:p>
            <a:r>
              <a:rPr lang="en-US" sz="2400" dirty="0"/>
              <a:t>Fourth is a pointer that will be given to our function</a:t>
            </a:r>
          </a:p>
          <a:p>
            <a:pPr marL="0" indent="0">
              <a:spcBef>
                <a:spcPct val="0"/>
              </a:spcBef>
              <a:buClrTx/>
              <a:buSzTx/>
              <a:buNone/>
            </a:pPr>
            <a:endParaRPr lang="en-US" altLang="en-US" sz="1800" dirty="0">
              <a:latin typeface="Arial" panose="020B0604020202020204" pitchFamily="34" charset="0"/>
            </a:endParaRPr>
          </a:p>
          <a:p>
            <a:pPr lvl="1"/>
            <a:endParaRPr lang="en-US" sz="1800" dirty="0"/>
          </a:p>
        </p:txBody>
      </p:sp>
      <p:sp>
        <p:nvSpPr>
          <p:cNvPr id="4" name="Footer Placeholder 3">
            <a:extLst>
              <a:ext uri="{FF2B5EF4-FFF2-40B4-BE49-F238E27FC236}">
                <a16:creationId xmlns:a16="http://schemas.microsoft.com/office/drawing/2014/main" id="{BB055136-37BC-4B4B-88D0-17444A681E50}"/>
              </a:ext>
            </a:extLst>
          </p:cNvPr>
          <p:cNvSpPr>
            <a:spLocks noGrp="1"/>
          </p:cNvSpPr>
          <p:nvPr>
            <p:ph type="ftr" sz="quarter" idx="11"/>
          </p:nvPr>
        </p:nvSpPr>
        <p:spPr/>
        <p:txBody>
          <a:bodyPr/>
          <a:lstStyle/>
          <a:p>
            <a:pPr>
              <a:defRPr/>
            </a:pPr>
            <a:r>
              <a:rPr lang="en-US" altLang="en-US" b="1" dirty="0">
                <a:solidFill>
                  <a:srgbClr val="9933FF"/>
                </a:solidFill>
              </a:rPr>
              <a:t>Grand Canyon University</a:t>
            </a:r>
          </a:p>
        </p:txBody>
      </p:sp>
    </p:spTree>
    <p:extLst>
      <p:ext uri="{BB962C8B-B14F-4D97-AF65-F5344CB8AC3E}">
        <p14:creationId xmlns:p14="http://schemas.microsoft.com/office/powerpoint/2010/main" val="38408495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FAEC4-A197-4729-A5DE-68DB7492979C}"/>
              </a:ext>
            </a:extLst>
          </p:cNvPr>
          <p:cNvSpPr>
            <a:spLocks noGrp="1"/>
          </p:cNvSpPr>
          <p:nvPr>
            <p:ph type="title"/>
          </p:nvPr>
        </p:nvSpPr>
        <p:spPr>
          <a:xfrm>
            <a:off x="914400" y="-12415"/>
            <a:ext cx="10363200" cy="634429"/>
          </a:xfrm>
        </p:spPr>
        <p:txBody>
          <a:bodyPr/>
          <a:lstStyle/>
          <a:p>
            <a:r>
              <a:rPr lang="en-US" sz="3600" dirty="0"/>
              <a:t>Linux </a:t>
            </a:r>
            <a:r>
              <a:rPr lang="en-US" sz="3600" dirty="0" err="1"/>
              <a:t>pthread</a:t>
            </a:r>
            <a:endParaRPr lang="en-US" sz="3600" dirty="0"/>
          </a:p>
        </p:txBody>
      </p:sp>
      <p:sp>
        <p:nvSpPr>
          <p:cNvPr id="3" name="Content Placeholder 2">
            <a:extLst>
              <a:ext uri="{FF2B5EF4-FFF2-40B4-BE49-F238E27FC236}">
                <a16:creationId xmlns:a16="http://schemas.microsoft.com/office/drawing/2014/main" id="{4F67220D-1A9E-4A2D-A40E-8C9BB7440BD6}"/>
              </a:ext>
            </a:extLst>
          </p:cNvPr>
          <p:cNvSpPr>
            <a:spLocks noGrp="1"/>
          </p:cNvSpPr>
          <p:nvPr>
            <p:ph idx="1"/>
          </p:nvPr>
        </p:nvSpPr>
        <p:spPr>
          <a:xfrm>
            <a:off x="1966912" y="999734"/>
            <a:ext cx="8258175" cy="4639066"/>
          </a:xfrm>
        </p:spPr>
        <p:txBody>
          <a:bodyPr/>
          <a:lstStyle/>
          <a:p>
            <a:pPr marL="0" indent="0">
              <a:spcBef>
                <a:spcPct val="0"/>
              </a:spcBef>
              <a:buClrTx/>
              <a:buSzTx/>
              <a:buNone/>
            </a:pPr>
            <a:r>
              <a:rPr lang="en-US" sz="2000" dirty="0"/>
              <a:t>#include &lt;</a:t>
            </a:r>
            <a:r>
              <a:rPr lang="en-US" sz="2000" dirty="0" err="1"/>
              <a:t>stdio.h</a:t>
            </a:r>
            <a:r>
              <a:rPr lang="en-US" sz="2000" dirty="0"/>
              <a:t>&gt; </a:t>
            </a:r>
          </a:p>
          <a:p>
            <a:pPr marL="0" indent="0">
              <a:spcBef>
                <a:spcPct val="0"/>
              </a:spcBef>
              <a:buClrTx/>
              <a:buSzTx/>
              <a:buNone/>
            </a:pPr>
            <a:r>
              <a:rPr lang="en-US" sz="2000" dirty="0"/>
              <a:t>#include &lt;</a:t>
            </a:r>
            <a:r>
              <a:rPr lang="en-US" sz="2000" dirty="0" err="1"/>
              <a:t>pthread.h</a:t>
            </a:r>
            <a:r>
              <a:rPr lang="en-US" sz="2000" dirty="0"/>
              <a:t>&gt; </a:t>
            </a:r>
          </a:p>
          <a:p>
            <a:pPr marL="0" indent="0">
              <a:spcBef>
                <a:spcPct val="0"/>
              </a:spcBef>
              <a:buClrTx/>
              <a:buSzTx/>
              <a:buNone/>
            </a:pPr>
            <a:r>
              <a:rPr lang="en-US" sz="2000" dirty="0"/>
              <a:t>// remember to set compilation option -</a:t>
            </a:r>
            <a:r>
              <a:rPr lang="en-US" sz="2000" dirty="0" err="1"/>
              <a:t>pthread</a:t>
            </a:r>
            <a:r>
              <a:rPr lang="en-US" sz="2000" dirty="0"/>
              <a:t> </a:t>
            </a:r>
          </a:p>
          <a:p>
            <a:pPr marL="0" indent="0">
              <a:spcBef>
                <a:spcPct val="0"/>
              </a:spcBef>
              <a:buClrTx/>
              <a:buSzTx/>
              <a:buNone/>
            </a:pPr>
            <a:r>
              <a:rPr lang="en-US" sz="2000" dirty="0"/>
              <a:t>void *busy(void *</a:t>
            </a:r>
            <a:r>
              <a:rPr lang="en-US" sz="2000" dirty="0" err="1"/>
              <a:t>ptr</a:t>
            </a:r>
            <a:r>
              <a:rPr lang="en-US" sz="2000" dirty="0"/>
              <a:t>) </a:t>
            </a:r>
          </a:p>
          <a:p>
            <a:pPr marL="0" indent="0">
              <a:spcBef>
                <a:spcPct val="0"/>
              </a:spcBef>
              <a:buClrTx/>
              <a:buSzTx/>
              <a:buNone/>
            </a:pPr>
            <a:r>
              <a:rPr lang="en-US" sz="2000" dirty="0"/>
              <a:t>{ </a:t>
            </a:r>
          </a:p>
          <a:p>
            <a:pPr marL="0" indent="0">
              <a:spcBef>
                <a:spcPct val="0"/>
              </a:spcBef>
              <a:buClrTx/>
              <a:buSzTx/>
              <a:buNone/>
            </a:pPr>
            <a:r>
              <a:rPr lang="en-US" sz="2000" dirty="0"/>
              <a:t>// </a:t>
            </a:r>
            <a:r>
              <a:rPr lang="en-US" sz="2000" dirty="0" err="1"/>
              <a:t>ptr</a:t>
            </a:r>
            <a:r>
              <a:rPr lang="en-US" sz="2000" dirty="0"/>
              <a:t> will point to "Hi" </a:t>
            </a:r>
          </a:p>
          <a:p>
            <a:pPr marL="0" indent="0">
              <a:spcBef>
                <a:spcPct val="0"/>
              </a:spcBef>
              <a:buClrTx/>
              <a:buSzTx/>
              <a:buNone/>
            </a:pPr>
            <a:r>
              <a:rPr lang="en-US" sz="2000" dirty="0"/>
              <a:t>puts("Hello World"); </a:t>
            </a:r>
          </a:p>
          <a:p>
            <a:pPr marL="0" indent="0">
              <a:spcBef>
                <a:spcPct val="0"/>
              </a:spcBef>
              <a:buClrTx/>
              <a:buSzTx/>
              <a:buNone/>
            </a:pPr>
            <a:r>
              <a:rPr lang="en-US" sz="2000" dirty="0"/>
              <a:t>return NULL; </a:t>
            </a:r>
          </a:p>
          <a:p>
            <a:pPr marL="0" indent="0">
              <a:spcBef>
                <a:spcPct val="0"/>
              </a:spcBef>
              <a:buClrTx/>
              <a:buSzTx/>
              <a:buNone/>
            </a:pPr>
            <a:r>
              <a:rPr lang="en-US" sz="2000" dirty="0"/>
              <a:t>} </a:t>
            </a:r>
          </a:p>
          <a:p>
            <a:pPr marL="0" indent="0">
              <a:spcBef>
                <a:spcPct val="0"/>
              </a:spcBef>
              <a:buClrTx/>
              <a:buSzTx/>
              <a:buNone/>
            </a:pPr>
            <a:r>
              <a:rPr lang="en-US" sz="2000" dirty="0" err="1"/>
              <a:t>int</a:t>
            </a:r>
            <a:r>
              <a:rPr lang="en-US" sz="2000" dirty="0"/>
              <a:t> main() </a:t>
            </a:r>
          </a:p>
          <a:p>
            <a:pPr marL="0" indent="0">
              <a:spcBef>
                <a:spcPct val="0"/>
              </a:spcBef>
              <a:buClrTx/>
              <a:buSzTx/>
              <a:buNone/>
            </a:pPr>
            <a:r>
              <a:rPr lang="en-US" sz="2000" dirty="0"/>
              <a:t>{ </a:t>
            </a:r>
          </a:p>
          <a:p>
            <a:pPr marL="0" indent="0">
              <a:spcBef>
                <a:spcPct val="0"/>
              </a:spcBef>
              <a:buClrTx/>
              <a:buSzTx/>
              <a:buNone/>
            </a:pPr>
            <a:r>
              <a:rPr lang="en-US" sz="2000" dirty="0" err="1"/>
              <a:t>pthread_t</a:t>
            </a:r>
            <a:r>
              <a:rPr lang="en-US" sz="2000" dirty="0"/>
              <a:t> id;</a:t>
            </a:r>
          </a:p>
          <a:p>
            <a:pPr marL="0" indent="0">
              <a:spcBef>
                <a:spcPct val="0"/>
              </a:spcBef>
              <a:buClrTx/>
              <a:buSzTx/>
              <a:buNone/>
            </a:pPr>
            <a:r>
              <a:rPr lang="en-US" sz="2000" dirty="0" err="1"/>
              <a:t>pthread_create</a:t>
            </a:r>
            <a:r>
              <a:rPr lang="en-US" sz="2000" dirty="0"/>
              <a:t>(&amp;id, NULL, busy, "Hi"); </a:t>
            </a:r>
          </a:p>
          <a:p>
            <a:pPr marL="0" indent="0">
              <a:spcBef>
                <a:spcPct val="0"/>
              </a:spcBef>
              <a:buClrTx/>
              <a:buSzTx/>
              <a:buNone/>
            </a:pPr>
            <a:r>
              <a:rPr lang="en-US" sz="2000" dirty="0"/>
              <a:t>while (1) {} // Loop forever </a:t>
            </a:r>
          </a:p>
          <a:p>
            <a:pPr marL="0" indent="0">
              <a:spcBef>
                <a:spcPct val="0"/>
              </a:spcBef>
              <a:buClrTx/>
              <a:buSzTx/>
              <a:buNone/>
            </a:pPr>
            <a:r>
              <a:rPr lang="en-US" sz="2000" dirty="0"/>
              <a:t>}</a:t>
            </a:r>
            <a:endParaRPr lang="en-US" altLang="en-US" sz="2000" dirty="0">
              <a:latin typeface="Arial" panose="020B0604020202020204" pitchFamily="34" charset="0"/>
            </a:endParaRPr>
          </a:p>
          <a:p>
            <a:pPr lvl="1"/>
            <a:endParaRPr lang="en-US" sz="1800" dirty="0"/>
          </a:p>
        </p:txBody>
      </p:sp>
      <p:sp>
        <p:nvSpPr>
          <p:cNvPr id="4" name="Footer Placeholder 3">
            <a:extLst>
              <a:ext uri="{FF2B5EF4-FFF2-40B4-BE49-F238E27FC236}">
                <a16:creationId xmlns:a16="http://schemas.microsoft.com/office/drawing/2014/main" id="{BB055136-37BC-4B4B-88D0-17444A681E50}"/>
              </a:ext>
            </a:extLst>
          </p:cNvPr>
          <p:cNvSpPr>
            <a:spLocks noGrp="1"/>
          </p:cNvSpPr>
          <p:nvPr>
            <p:ph type="ftr" sz="quarter" idx="11"/>
          </p:nvPr>
        </p:nvSpPr>
        <p:spPr/>
        <p:txBody>
          <a:bodyPr/>
          <a:lstStyle/>
          <a:p>
            <a:pPr>
              <a:defRPr/>
            </a:pPr>
            <a:r>
              <a:rPr lang="en-US" altLang="en-US" b="1" dirty="0">
                <a:solidFill>
                  <a:srgbClr val="9933FF"/>
                </a:solidFill>
              </a:rPr>
              <a:t>Grand Canyon University</a:t>
            </a:r>
          </a:p>
        </p:txBody>
      </p:sp>
    </p:spTree>
    <p:extLst>
      <p:ext uri="{BB962C8B-B14F-4D97-AF65-F5344CB8AC3E}">
        <p14:creationId xmlns:p14="http://schemas.microsoft.com/office/powerpoint/2010/main" val="39674939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FAEC4-A197-4729-A5DE-68DB7492979C}"/>
              </a:ext>
            </a:extLst>
          </p:cNvPr>
          <p:cNvSpPr>
            <a:spLocks noGrp="1"/>
          </p:cNvSpPr>
          <p:nvPr>
            <p:ph type="title"/>
          </p:nvPr>
        </p:nvSpPr>
        <p:spPr>
          <a:xfrm>
            <a:off x="842481" y="0"/>
            <a:ext cx="10363200" cy="521413"/>
          </a:xfrm>
        </p:spPr>
        <p:txBody>
          <a:bodyPr/>
          <a:lstStyle/>
          <a:p>
            <a:r>
              <a:rPr lang="en-US" sz="3600" dirty="0"/>
              <a:t>Processes</a:t>
            </a:r>
          </a:p>
        </p:txBody>
      </p:sp>
      <p:sp>
        <p:nvSpPr>
          <p:cNvPr id="3" name="Content Placeholder 2">
            <a:extLst>
              <a:ext uri="{FF2B5EF4-FFF2-40B4-BE49-F238E27FC236}">
                <a16:creationId xmlns:a16="http://schemas.microsoft.com/office/drawing/2014/main" id="{4F67220D-1A9E-4A2D-A40E-8C9BB7440BD6}"/>
              </a:ext>
            </a:extLst>
          </p:cNvPr>
          <p:cNvSpPr>
            <a:spLocks noGrp="1"/>
          </p:cNvSpPr>
          <p:nvPr>
            <p:ph idx="1"/>
          </p:nvPr>
        </p:nvSpPr>
        <p:spPr>
          <a:xfrm>
            <a:off x="1137007" y="888715"/>
            <a:ext cx="9774148" cy="3267466"/>
          </a:xfrm>
        </p:spPr>
        <p:txBody>
          <a:bodyPr/>
          <a:lstStyle/>
          <a:p>
            <a:r>
              <a:rPr lang="en-US" sz="2400" dirty="0"/>
              <a:t>A process is just an instance of an executing program, including the current values of the program counter, registers, and variables.</a:t>
            </a:r>
          </a:p>
          <a:p>
            <a:r>
              <a:rPr lang="en-US" sz="2400" dirty="0"/>
              <a:t>Conceptually, each process has its own virtual CPU. </a:t>
            </a:r>
          </a:p>
          <a:p>
            <a:r>
              <a:rPr lang="en-US" sz="2400" dirty="0"/>
              <a:t>In reality, the real CPU switches back and forth from process to process, but to understand the system, it is much easier to think about a collection of processes running in parallel than to try to keep track of how the CPU switches from program to program. </a:t>
            </a:r>
          </a:p>
          <a:p>
            <a:r>
              <a:rPr lang="en-US" sz="2400" dirty="0"/>
              <a:t>This rapid switching back and forth is called </a:t>
            </a:r>
            <a:r>
              <a:rPr lang="en-US" sz="2400" b="1" dirty="0"/>
              <a:t>multiprogramming</a:t>
            </a:r>
            <a:r>
              <a:rPr lang="en-US" sz="2400" dirty="0"/>
              <a:t>.</a:t>
            </a:r>
          </a:p>
        </p:txBody>
      </p:sp>
      <p:sp>
        <p:nvSpPr>
          <p:cNvPr id="4" name="Footer Placeholder 3">
            <a:extLst>
              <a:ext uri="{FF2B5EF4-FFF2-40B4-BE49-F238E27FC236}">
                <a16:creationId xmlns:a16="http://schemas.microsoft.com/office/drawing/2014/main" id="{BB055136-37BC-4B4B-88D0-17444A681E50}"/>
              </a:ext>
            </a:extLst>
          </p:cNvPr>
          <p:cNvSpPr>
            <a:spLocks noGrp="1"/>
          </p:cNvSpPr>
          <p:nvPr>
            <p:ph type="ftr" sz="quarter" idx="11"/>
          </p:nvPr>
        </p:nvSpPr>
        <p:spPr/>
        <p:txBody>
          <a:bodyPr/>
          <a:lstStyle/>
          <a:p>
            <a:pPr>
              <a:defRPr/>
            </a:pPr>
            <a:r>
              <a:rPr lang="en-US" altLang="en-US" b="1" dirty="0">
                <a:solidFill>
                  <a:srgbClr val="9933FF"/>
                </a:solidFill>
              </a:rPr>
              <a:t>Grand Canyon University</a:t>
            </a:r>
          </a:p>
        </p:txBody>
      </p:sp>
    </p:spTree>
    <p:extLst>
      <p:ext uri="{BB962C8B-B14F-4D97-AF65-F5344CB8AC3E}">
        <p14:creationId xmlns:p14="http://schemas.microsoft.com/office/powerpoint/2010/main" val="33939763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FAEC4-A197-4729-A5DE-68DB7492979C}"/>
              </a:ext>
            </a:extLst>
          </p:cNvPr>
          <p:cNvSpPr>
            <a:spLocks noGrp="1"/>
          </p:cNvSpPr>
          <p:nvPr>
            <p:ph type="title"/>
          </p:nvPr>
        </p:nvSpPr>
        <p:spPr>
          <a:xfrm>
            <a:off x="914400" y="0"/>
            <a:ext cx="10363200" cy="665252"/>
          </a:xfrm>
        </p:spPr>
        <p:txBody>
          <a:bodyPr/>
          <a:lstStyle/>
          <a:p>
            <a:r>
              <a:rPr lang="en-US" sz="3600" dirty="0"/>
              <a:t>Process Model</a:t>
            </a:r>
          </a:p>
        </p:txBody>
      </p:sp>
      <p:sp>
        <p:nvSpPr>
          <p:cNvPr id="3" name="Content Placeholder 2">
            <a:extLst>
              <a:ext uri="{FF2B5EF4-FFF2-40B4-BE49-F238E27FC236}">
                <a16:creationId xmlns:a16="http://schemas.microsoft.com/office/drawing/2014/main" id="{4F67220D-1A9E-4A2D-A40E-8C9BB7440BD6}"/>
              </a:ext>
            </a:extLst>
          </p:cNvPr>
          <p:cNvSpPr>
            <a:spLocks noGrp="1"/>
          </p:cNvSpPr>
          <p:nvPr>
            <p:ph idx="1"/>
          </p:nvPr>
        </p:nvSpPr>
        <p:spPr>
          <a:xfrm>
            <a:off x="1966912" y="821135"/>
            <a:ext cx="8258175" cy="1253331"/>
          </a:xfrm>
        </p:spPr>
        <p:txBody>
          <a:bodyPr/>
          <a:lstStyle/>
          <a:p>
            <a:r>
              <a:rPr lang="en-US" sz="2400" dirty="0"/>
              <a:t>A Multiprogramming four programs.</a:t>
            </a:r>
          </a:p>
          <a:p>
            <a:r>
              <a:rPr lang="en-US" sz="2400" dirty="0"/>
              <a:t>Conceptual model of four independent, sequential processes. </a:t>
            </a:r>
          </a:p>
          <a:p>
            <a:r>
              <a:rPr lang="en-US" sz="2400" dirty="0"/>
              <a:t>(c) Only one program is active at once.</a:t>
            </a:r>
          </a:p>
        </p:txBody>
      </p:sp>
      <p:sp>
        <p:nvSpPr>
          <p:cNvPr id="4" name="Footer Placeholder 3">
            <a:extLst>
              <a:ext uri="{FF2B5EF4-FFF2-40B4-BE49-F238E27FC236}">
                <a16:creationId xmlns:a16="http://schemas.microsoft.com/office/drawing/2014/main" id="{BB055136-37BC-4B4B-88D0-17444A681E50}"/>
              </a:ext>
            </a:extLst>
          </p:cNvPr>
          <p:cNvSpPr>
            <a:spLocks noGrp="1"/>
          </p:cNvSpPr>
          <p:nvPr>
            <p:ph type="ftr" sz="quarter" idx="11"/>
          </p:nvPr>
        </p:nvSpPr>
        <p:spPr/>
        <p:txBody>
          <a:bodyPr/>
          <a:lstStyle/>
          <a:p>
            <a:pPr>
              <a:defRPr/>
            </a:pPr>
            <a:r>
              <a:rPr lang="en-US" altLang="en-US" b="1" dirty="0">
                <a:solidFill>
                  <a:srgbClr val="9933FF"/>
                </a:solidFill>
              </a:rPr>
              <a:t>Grand Canyon University</a:t>
            </a:r>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66912" y="2471492"/>
            <a:ext cx="3124200" cy="337988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91112" y="2471492"/>
            <a:ext cx="4464050" cy="337988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53409688"/>
      </p:ext>
    </p:extLst>
  </p:cSld>
  <p:clrMapOvr>
    <a:masterClrMapping/>
  </p:clrMapOvr>
</p:sld>
</file>

<file path=ppt/theme/theme1.xml><?xml version="1.0" encoding="utf-8"?>
<a:theme xmlns:a="http://schemas.openxmlformats.org/drawingml/2006/main" name="Blue Diagonal">
  <a:themeElements>
    <a:clrScheme name="Blue Diagonal 4">
      <a:dk1>
        <a:srgbClr val="000000"/>
      </a:dk1>
      <a:lt1>
        <a:srgbClr val="FFFFFF"/>
      </a:lt1>
      <a:dk2>
        <a:srgbClr val="000000"/>
      </a:dk2>
      <a:lt2>
        <a:srgbClr val="CBCBCB"/>
      </a:lt2>
      <a:accent1>
        <a:srgbClr val="DDDDDD"/>
      </a:accent1>
      <a:accent2>
        <a:srgbClr val="B2B2B2"/>
      </a:accent2>
      <a:accent3>
        <a:srgbClr val="FFFFFF"/>
      </a:accent3>
      <a:accent4>
        <a:srgbClr val="000000"/>
      </a:accent4>
      <a:accent5>
        <a:srgbClr val="EBEBEB"/>
      </a:accent5>
      <a:accent6>
        <a:srgbClr val="A1A1A1"/>
      </a:accent6>
      <a:hlink>
        <a:srgbClr val="4D4D4D"/>
      </a:hlink>
      <a:folHlink>
        <a:srgbClr val="777777"/>
      </a:folHlink>
    </a:clrScheme>
    <a:fontScheme name="Blue Diagonal">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2400" b="0" i="0" u="none" strike="noStrike" cap="none" normalizeH="0" baseline="0" smtClean="0">
            <a:ln>
              <a:noFill/>
            </a:ln>
            <a:solidFill>
              <a:schemeClr val="tx1"/>
            </a:solidFill>
            <a:effectLst/>
            <a:latin typeface="Times New Roman" panose="02020603050405020304"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2400" b="0" i="0" u="none" strike="noStrike" cap="none" normalizeH="0" baseline="0" smtClean="0">
            <a:ln>
              <a:noFill/>
            </a:ln>
            <a:solidFill>
              <a:schemeClr val="tx1"/>
            </a:solidFill>
            <a:effectLst/>
            <a:latin typeface="Times New Roman" panose="02020603050405020304" pitchFamily="18" charset="0"/>
          </a:defRPr>
        </a:defPPr>
      </a:lstStyle>
    </a:lnDef>
  </a:objectDefaults>
  <a:extraClrSchemeLst>
    <a:extraClrScheme>
      <a:clrScheme name="Blue Diagonal 1">
        <a:dk1>
          <a:srgbClr val="000000"/>
        </a:dk1>
        <a:lt1>
          <a:srgbClr val="FFFFFF"/>
        </a:lt1>
        <a:dk2>
          <a:srgbClr val="000099"/>
        </a:dk2>
        <a:lt2>
          <a:srgbClr val="FFFF00"/>
        </a:lt2>
        <a:accent1>
          <a:srgbClr val="00CCCC"/>
        </a:accent1>
        <a:accent2>
          <a:srgbClr val="FF33CC"/>
        </a:accent2>
        <a:accent3>
          <a:srgbClr val="AAAACA"/>
        </a:accent3>
        <a:accent4>
          <a:srgbClr val="DADADA"/>
        </a:accent4>
        <a:accent5>
          <a:srgbClr val="AAE2E2"/>
        </a:accent5>
        <a:accent6>
          <a:srgbClr val="E72DB9"/>
        </a:accent6>
        <a:hlink>
          <a:srgbClr val="FF0033"/>
        </a:hlink>
        <a:folHlink>
          <a:srgbClr val="3366FF"/>
        </a:folHlink>
      </a:clrScheme>
      <a:clrMap bg1="dk2" tx1="lt1" bg2="dk1" tx2="lt2" accent1="accent1" accent2="accent2" accent3="accent3" accent4="accent4" accent5="accent5" accent6="accent6" hlink="hlink" folHlink="folHlink"/>
    </a:extraClrScheme>
    <a:extraClrScheme>
      <a:clrScheme name="Blue Diagonal 2">
        <a:dk1>
          <a:srgbClr val="000000"/>
        </a:dk1>
        <a:lt1>
          <a:srgbClr val="FFFFFF"/>
        </a:lt1>
        <a:dk2>
          <a:srgbClr val="0066FF"/>
        </a:dk2>
        <a:lt2>
          <a:srgbClr val="FFFF00"/>
        </a:lt2>
        <a:accent1>
          <a:srgbClr val="00CCCC"/>
        </a:accent1>
        <a:accent2>
          <a:srgbClr val="FF33CC"/>
        </a:accent2>
        <a:accent3>
          <a:srgbClr val="AAB8FF"/>
        </a:accent3>
        <a:accent4>
          <a:srgbClr val="DADADA"/>
        </a:accent4>
        <a:accent5>
          <a:srgbClr val="AAE2E2"/>
        </a:accent5>
        <a:accent6>
          <a:srgbClr val="E72DB9"/>
        </a:accent6>
        <a:hlink>
          <a:srgbClr val="FF0033"/>
        </a:hlink>
        <a:folHlink>
          <a:srgbClr val="3366FF"/>
        </a:folHlink>
      </a:clrScheme>
      <a:clrMap bg1="dk2" tx1="lt1" bg2="dk1" tx2="lt2" accent1="accent1" accent2="accent2" accent3="accent3" accent4="accent4" accent5="accent5" accent6="accent6" hlink="hlink" folHlink="folHlink"/>
    </a:extraClrScheme>
    <a:extraClrScheme>
      <a:clrScheme name="Blue Diagonal 3">
        <a:dk1>
          <a:srgbClr val="000000"/>
        </a:dk1>
        <a:lt1>
          <a:srgbClr val="9999FF"/>
        </a:lt1>
        <a:dk2>
          <a:srgbClr val="6600FF"/>
        </a:dk2>
        <a:lt2>
          <a:srgbClr val="FFFFFF"/>
        </a:lt2>
        <a:accent1>
          <a:srgbClr val="CCCCFF"/>
        </a:accent1>
        <a:accent2>
          <a:srgbClr val="FF99FF"/>
        </a:accent2>
        <a:accent3>
          <a:srgbClr val="CACAFF"/>
        </a:accent3>
        <a:accent4>
          <a:srgbClr val="000000"/>
        </a:accent4>
        <a:accent5>
          <a:srgbClr val="E2E2FF"/>
        </a:accent5>
        <a:accent6>
          <a:srgbClr val="E78AE7"/>
        </a:accent6>
        <a:hlink>
          <a:srgbClr val="00CC66"/>
        </a:hlink>
        <a:folHlink>
          <a:srgbClr val="6666FF"/>
        </a:folHlink>
      </a:clrScheme>
      <a:clrMap bg1="lt1" tx1="dk1" bg2="lt2" tx2="dk2" accent1="accent1" accent2="accent2" accent3="accent3" accent4="accent4" accent5="accent5" accent6="accent6" hlink="hlink" folHlink="folHlink"/>
    </a:extraClrScheme>
    <a:extraClrScheme>
      <a:clrScheme name="Blue Diagonal 4">
        <a:dk1>
          <a:srgbClr val="000000"/>
        </a:dk1>
        <a:lt1>
          <a:srgbClr val="FFFFFF"/>
        </a:lt1>
        <a:dk2>
          <a:srgbClr val="000000"/>
        </a:dk2>
        <a:lt2>
          <a:srgbClr val="CBCBCB"/>
        </a:lt2>
        <a:accent1>
          <a:srgbClr val="DDDDDD"/>
        </a:accent1>
        <a:accent2>
          <a:srgbClr val="B2B2B2"/>
        </a:accent2>
        <a:accent3>
          <a:srgbClr val="FFFFFF"/>
        </a:accent3>
        <a:accent4>
          <a:srgbClr val="000000"/>
        </a:accent4>
        <a:accent5>
          <a:srgbClr val="EBEBEB"/>
        </a:accent5>
        <a:accent6>
          <a:srgbClr val="A1A1A1"/>
        </a:accent6>
        <a:hlink>
          <a:srgbClr val="4D4D4D"/>
        </a:hlink>
        <a:folHlink>
          <a:srgbClr val="777777"/>
        </a:folHlink>
      </a:clrScheme>
      <a:clrMap bg1="lt1" tx1="dk1" bg2="lt2" tx2="dk2" accent1="accent1" accent2="accent2" accent3="accent3" accent4="accent4" accent5="accent5" accent6="accent6" hlink="hlink" folHlink="folHlink"/>
    </a:extraClrScheme>
    <a:extraClrScheme>
      <a:clrScheme name="Blue Diagonal 5">
        <a:dk1>
          <a:srgbClr val="000000"/>
        </a:dk1>
        <a:lt1>
          <a:srgbClr val="FFFFFF"/>
        </a:lt1>
        <a:dk2>
          <a:srgbClr val="990066"/>
        </a:dk2>
        <a:lt2>
          <a:srgbClr val="FFFF00"/>
        </a:lt2>
        <a:accent1>
          <a:srgbClr val="996633"/>
        </a:accent1>
        <a:accent2>
          <a:srgbClr val="CC6600"/>
        </a:accent2>
        <a:accent3>
          <a:srgbClr val="CAAAB8"/>
        </a:accent3>
        <a:accent4>
          <a:srgbClr val="DADADA"/>
        </a:accent4>
        <a:accent5>
          <a:srgbClr val="CAB8AD"/>
        </a:accent5>
        <a:accent6>
          <a:srgbClr val="B95C00"/>
        </a:accent6>
        <a:hlink>
          <a:srgbClr val="999933"/>
        </a:hlink>
        <a:folHlink>
          <a:srgbClr val="CC0099"/>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65</TotalTime>
  <Words>2589</Words>
  <Application>Microsoft Office PowerPoint</Application>
  <PresentationFormat>Widescreen</PresentationFormat>
  <Paragraphs>244</Paragraphs>
  <Slides>32</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32</vt:i4>
      </vt:variant>
    </vt:vector>
  </HeadingPairs>
  <TitlesOfParts>
    <vt:vector size="41" baseType="lpstr">
      <vt:lpstr>Arial</vt:lpstr>
      <vt:lpstr>Calibri</vt:lpstr>
      <vt:lpstr>Menlo</vt:lpstr>
      <vt:lpstr>Monotype Sorts</vt:lpstr>
      <vt:lpstr>Roboto</vt:lpstr>
      <vt:lpstr>Tahoma</vt:lpstr>
      <vt:lpstr>Times New Roman</vt:lpstr>
      <vt:lpstr>Wingdings</vt:lpstr>
      <vt:lpstr>Blue Diagonal</vt:lpstr>
      <vt:lpstr>Operating Systems Concepts CST-221</vt:lpstr>
      <vt:lpstr> Lecture for Topic 2 – Week 3</vt:lpstr>
      <vt:lpstr> General Overview of pthreads</vt:lpstr>
      <vt:lpstr>Linux pthreads</vt:lpstr>
      <vt:lpstr>Linux pthreads</vt:lpstr>
      <vt:lpstr>Linux pthread</vt:lpstr>
      <vt:lpstr>Linux pthread</vt:lpstr>
      <vt:lpstr>Processes</vt:lpstr>
      <vt:lpstr>Process Model</vt:lpstr>
      <vt:lpstr>Process Model</vt:lpstr>
      <vt:lpstr>Process Model</vt:lpstr>
      <vt:lpstr>Process Model</vt:lpstr>
      <vt:lpstr>Process Creation</vt:lpstr>
      <vt:lpstr>Process Creation</vt:lpstr>
      <vt:lpstr>Process Termination</vt:lpstr>
      <vt:lpstr>Process termination</vt:lpstr>
      <vt:lpstr>Process termination</vt:lpstr>
      <vt:lpstr>Process Hierarchies</vt:lpstr>
      <vt:lpstr>Process Hierarchies</vt:lpstr>
      <vt:lpstr>Process States</vt:lpstr>
      <vt:lpstr>Process States</vt:lpstr>
      <vt:lpstr>Process States</vt:lpstr>
      <vt:lpstr>Process States</vt:lpstr>
      <vt:lpstr>Process States</vt:lpstr>
      <vt:lpstr>Process States</vt:lpstr>
      <vt:lpstr>Process States</vt:lpstr>
      <vt:lpstr>Implementation of Processes</vt:lpstr>
      <vt:lpstr>Implementation of Processes</vt:lpstr>
      <vt:lpstr>Implementation of Processes</vt:lpstr>
      <vt:lpstr>In-Class Activity (10 minutes)</vt:lpstr>
      <vt:lpstr>How To Use the chmod command in Linux</vt:lpstr>
      <vt:lpstr>How To Use the chmod command in Linux</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CST-415: AI in Games and Simulations</dc:title>
  <dc:creator>Ricardo Citro</dc:creator>
  <cp:lastModifiedBy>Ricardo Citro</cp:lastModifiedBy>
  <cp:revision>54</cp:revision>
  <dcterms:created xsi:type="dcterms:W3CDTF">2020-11-22T21:20:23Z</dcterms:created>
  <dcterms:modified xsi:type="dcterms:W3CDTF">2023-01-19T21:31:47Z</dcterms:modified>
</cp:coreProperties>
</file>