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98" r:id="rId3"/>
    <p:sldId id="387" r:id="rId4"/>
    <p:sldId id="355" r:id="rId5"/>
    <p:sldId id="376" r:id="rId6"/>
    <p:sldId id="377" r:id="rId7"/>
    <p:sldId id="378" r:id="rId8"/>
    <p:sldId id="379" r:id="rId9"/>
    <p:sldId id="380" r:id="rId10"/>
    <p:sldId id="381" r:id="rId11"/>
    <p:sldId id="382" r:id="rId12"/>
    <p:sldId id="383" r:id="rId13"/>
    <p:sldId id="384" r:id="rId14"/>
    <p:sldId id="3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3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03783-92A0-4C77-B4D8-6E2AE70E2BEB}"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09641-1E66-46A6-9135-0A0388E0C159}" type="slidenum">
              <a:rPr lang="en-US" smtClean="0"/>
              <a:t>‹#›</a:t>
            </a:fld>
            <a:endParaRPr lang="en-US"/>
          </a:p>
        </p:txBody>
      </p:sp>
    </p:spTree>
    <p:extLst>
      <p:ext uri="{BB962C8B-B14F-4D97-AF65-F5344CB8AC3E}">
        <p14:creationId xmlns:p14="http://schemas.microsoft.com/office/powerpoint/2010/main" val="321922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511BE136-74A1-4DE6-A56E-5528F168AC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83C94D03-4D26-40E1-ABC4-26E20B6E77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Footer Placeholder 3">
            <a:extLst>
              <a:ext uri="{FF2B5EF4-FFF2-40B4-BE49-F238E27FC236}">
                <a16:creationId xmlns:a16="http://schemas.microsoft.com/office/drawing/2014/main" id="{A98114B4-1F60-40DE-A01D-C8B11844D556}"/>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6149" name="Slide Number Placeholder 4">
            <a:extLst>
              <a:ext uri="{FF2B5EF4-FFF2-40B4-BE49-F238E27FC236}">
                <a16:creationId xmlns:a16="http://schemas.microsoft.com/office/drawing/2014/main" id="{A71BEC2D-E33B-4AEF-866D-1FD1146797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B4A0B57-E080-406B-AADE-E9F984650F11}" type="slidenum">
              <a:rPr lang="en-US" altLang="en-US" sz="1200" smtClean="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8" name="Group 6">
            <a:extLst>
              <a:ext uri="{FF2B5EF4-FFF2-40B4-BE49-F238E27FC236}">
                <a16:creationId xmlns:a16="http://schemas.microsoft.com/office/drawing/2014/main" id="{FB39F012-54B0-49D0-9499-A67A16183B56}"/>
              </a:ext>
            </a:extLst>
          </p:cNvPr>
          <p:cNvGrpSpPr>
            <a:grpSpLocks/>
          </p:cNvGrpSpPr>
          <p:nvPr/>
        </p:nvGrpSpPr>
        <p:grpSpPr bwMode="auto">
          <a:xfrm>
            <a:off x="0" y="0"/>
            <a:ext cx="11305117" cy="6173788"/>
            <a:chOff x="0" y="0"/>
            <a:chExt cx="5341" cy="3889"/>
          </a:xfrm>
        </p:grpSpPr>
        <p:sp>
          <p:nvSpPr>
            <p:cNvPr id="3074" name="Freeform 2">
              <a:extLst>
                <a:ext uri="{FF2B5EF4-FFF2-40B4-BE49-F238E27FC236}">
                  <a16:creationId xmlns:a16="http://schemas.microsoft.com/office/drawing/2014/main" id="{C90A1F9A-46CF-4178-95F3-9322548DC6DF}"/>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5" name="Freeform 3">
              <a:extLst>
                <a:ext uri="{FF2B5EF4-FFF2-40B4-BE49-F238E27FC236}">
                  <a16:creationId xmlns:a16="http://schemas.microsoft.com/office/drawing/2014/main" id="{A5592DC0-A5D5-474A-8ADE-4C39B96F0B06}"/>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6" name="Freeform 4">
              <a:extLst>
                <a:ext uri="{FF2B5EF4-FFF2-40B4-BE49-F238E27FC236}">
                  <a16:creationId xmlns:a16="http://schemas.microsoft.com/office/drawing/2014/main" id="{B16E9FA3-F241-44F1-95B5-018ADD48FADE}"/>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7" name="Freeform 5">
              <a:extLst>
                <a:ext uri="{FF2B5EF4-FFF2-40B4-BE49-F238E27FC236}">
                  <a16:creationId xmlns:a16="http://schemas.microsoft.com/office/drawing/2014/main" id="{725FC23E-C11B-4376-90BC-B03A81875567}"/>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3079" name="Rectangle 7">
            <a:extLst>
              <a:ext uri="{FF2B5EF4-FFF2-40B4-BE49-F238E27FC236}">
                <a16:creationId xmlns:a16="http://schemas.microsoft.com/office/drawing/2014/main" id="{F93570D0-EC55-4662-9F98-3A663505B16C}"/>
              </a:ext>
            </a:extLst>
          </p:cNvPr>
          <p:cNvSpPr>
            <a:spLocks noGrp="1" noChangeArrowheads="1"/>
          </p:cNvSpPr>
          <p:nvPr>
            <p:ph type="ctrTitle" sz="quarter"/>
          </p:nvPr>
        </p:nvSpPr>
        <p:spPr>
          <a:xfrm>
            <a:off x="914400" y="1143000"/>
            <a:ext cx="10363200" cy="1143000"/>
          </a:xfrm>
        </p:spPr>
        <p:txBody>
          <a:bodyPr/>
          <a:lstStyle>
            <a:lvl1pPr>
              <a:defRPr/>
            </a:lvl1pPr>
          </a:lstStyle>
          <a:p>
            <a:pPr lvl="0"/>
            <a:r>
              <a:rPr lang="en-US" altLang="en-US" noProof="0"/>
              <a:t>Click to edit Master title style</a:t>
            </a:r>
          </a:p>
        </p:txBody>
      </p:sp>
      <p:sp>
        <p:nvSpPr>
          <p:cNvPr id="3080" name="Rectangle 8">
            <a:extLst>
              <a:ext uri="{FF2B5EF4-FFF2-40B4-BE49-F238E27FC236}">
                <a16:creationId xmlns:a16="http://schemas.microsoft.com/office/drawing/2014/main" id="{0B46E75A-C299-42C7-8C2B-FC138DA3F638}"/>
              </a:ext>
            </a:extLst>
          </p:cNvPr>
          <p:cNvSpPr>
            <a:spLocks noGrp="1" noChangeArrowheads="1"/>
          </p:cNvSpPr>
          <p:nvPr>
            <p:ph type="subTitle" sz="quarter" idx="1"/>
          </p:nvPr>
        </p:nvSpPr>
        <p:spPr>
          <a:xfrm>
            <a:off x="1828800" y="2819400"/>
            <a:ext cx="8534400" cy="17526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3081" name="Rectangle 9">
            <a:extLst>
              <a:ext uri="{FF2B5EF4-FFF2-40B4-BE49-F238E27FC236}">
                <a16:creationId xmlns:a16="http://schemas.microsoft.com/office/drawing/2014/main" id="{22855EED-7F0D-4FF6-9F34-E7AF6F9A24E4}"/>
              </a:ext>
            </a:extLst>
          </p:cNvPr>
          <p:cNvSpPr>
            <a:spLocks noGrp="1" noChangeArrowheads="1"/>
          </p:cNvSpPr>
          <p:nvPr>
            <p:ph type="dt" sz="quarter" idx="2"/>
          </p:nvPr>
        </p:nvSpPr>
        <p:spPr/>
        <p:txBody>
          <a:bodyPr/>
          <a:lstStyle>
            <a:lvl1pPr>
              <a:defRPr/>
            </a:lvl1pPr>
          </a:lstStyle>
          <a:p>
            <a:endParaRPr lang="en-US" altLang="en-US"/>
          </a:p>
        </p:txBody>
      </p:sp>
      <p:sp>
        <p:nvSpPr>
          <p:cNvPr id="3082" name="Rectangle 10">
            <a:extLst>
              <a:ext uri="{FF2B5EF4-FFF2-40B4-BE49-F238E27FC236}">
                <a16:creationId xmlns:a16="http://schemas.microsoft.com/office/drawing/2014/main" id="{58B542C8-9B57-4A2E-96ED-4526634EB73A}"/>
              </a:ext>
            </a:extLst>
          </p:cNvPr>
          <p:cNvSpPr>
            <a:spLocks noGrp="1" noChangeArrowheads="1"/>
          </p:cNvSpPr>
          <p:nvPr>
            <p:ph type="ftr" sz="quarter" idx="3"/>
          </p:nvPr>
        </p:nvSpPr>
        <p:spPr/>
        <p:txBody>
          <a:bodyPr/>
          <a:lstStyle>
            <a:lvl1pPr>
              <a:defRPr/>
            </a:lvl1pPr>
          </a:lstStyle>
          <a:p>
            <a:r>
              <a:rPr lang="en-US" altLang="en-US"/>
              <a:t>Grand Canyon University</a:t>
            </a:r>
          </a:p>
        </p:txBody>
      </p:sp>
      <p:sp>
        <p:nvSpPr>
          <p:cNvPr id="3083" name="Rectangle 11">
            <a:extLst>
              <a:ext uri="{FF2B5EF4-FFF2-40B4-BE49-F238E27FC236}">
                <a16:creationId xmlns:a16="http://schemas.microsoft.com/office/drawing/2014/main" id="{523DE99E-0801-46B2-9F72-D663DCD23DC7}"/>
              </a:ext>
            </a:extLst>
          </p:cNvPr>
          <p:cNvSpPr>
            <a:spLocks noGrp="1" noChangeArrowheads="1"/>
          </p:cNvSpPr>
          <p:nvPr>
            <p:ph type="sldNum" sz="quarter" idx="4"/>
          </p:nvPr>
        </p:nvSpPr>
        <p:spPr/>
        <p:txBody>
          <a:bodyPr/>
          <a:lstStyle>
            <a:lvl1pPr>
              <a:defRPr/>
            </a:lvl1pPr>
          </a:lstStyle>
          <a:p>
            <a:fld id="{0D4CACE0-67C7-43F2-83EA-E5686ADBD2B9}" type="slidenum">
              <a:rPr lang="en-US" altLang="en-US"/>
              <a:pPr/>
              <a:t>‹#›</a:t>
            </a:fld>
            <a:endParaRPr lang="en-US" altLang="en-US"/>
          </a:p>
        </p:txBody>
      </p:sp>
    </p:spTree>
    <p:extLst>
      <p:ext uri="{BB962C8B-B14F-4D97-AF65-F5344CB8AC3E}">
        <p14:creationId xmlns:p14="http://schemas.microsoft.com/office/powerpoint/2010/main" val="171606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D2A3-DA0C-4436-8AE0-7BC1442D8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DAD7F-8DE9-496C-BB39-03A0CF85E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1CBE0-1AFD-4A15-9D81-B89FF701D7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B20F08-FDA8-4E63-9447-DAF0077AE559}"/>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C3F2D426-3BBD-46E5-A0B1-93472B8B9ABE}"/>
              </a:ext>
            </a:extLst>
          </p:cNvPr>
          <p:cNvSpPr>
            <a:spLocks noGrp="1"/>
          </p:cNvSpPr>
          <p:nvPr>
            <p:ph type="sldNum" sz="quarter" idx="12"/>
          </p:nvPr>
        </p:nvSpPr>
        <p:spPr/>
        <p:txBody>
          <a:bodyPr/>
          <a:lstStyle>
            <a:lvl1pPr>
              <a:defRPr/>
            </a:lvl1pPr>
          </a:lstStyle>
          <a:p>
            <a:fld id="{67DDF0D8-B2DF-456A-8DD9-DA4ED6D7004D}" type="slidenum">
              <a:rPr lang="en-US" altLang="en-US"/>
              <a:pPr/>
              <a:t>‹#›</a:t>
            </a:fld>
            <a:endParaRPr lang="en-US" altLang="en-US"/>
          </a:p>
        </p:txBody>
      </p:sp>
    </p:spTree>
    <p:extLst>
      <p:ext uri="{BB962C8B-B14F-4D97-AF65-F5344CB8AC3E}">
        <p14:creationId xmlns:p14="http://schemas.microsoft.com/office/powerpoint/2010/main" val="3324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A15D7-2E72-4577-8822-A832C7F766A5}"/>
              </a:ext>
            </a:extLst>
          </p:cNvPr>
          <p:cNvSpPr>
            <a:spLocks noGrp="1"/>
          </p:cNvSpPr>
          <p:nvPr>
            <p:ph type="title" orient="vert"/>
          </p:nvPr>
        </p:nvSpPr>
        <p:spPr>
          <a:xfrm>
            <a:off x="8686800" y="228600"/>
            <a:ext cx="259080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69C5A4-3485-40B9-AD11-AA56D092B0ED}"/>
              </a:ext>
            </a:extLst>
          </p:cNvPr>
          <p:cNvSpPr>
            <a:spLocks noGrp="1"/>
          </p:cNvSpPr>
          <p:nvPr>
            <p:ph type="body" orient="vert" idx="1"/>
          </p:nvPr>
        </p:nvSpPr>
        <p:spPr>
          <a:xfrm>
            <a:off x="914400" y="228600"/>
            <a:ext cx="75692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C1132-F64D-4541-87B1-11464DB5F18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A8F7E0C-646F-404E-8948-9C4C001CAFD5}"/>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FEFD208-9D0F-467F-A76C-82490683C7BE}"/>
              </a:ext>
            </a:extLst>
          </p:cNvPr>
          <p:cNvSpPr>
            <a:spLocks noGrp="1"/>
          </p:cNvSpPr>
          <p:nvPr>
            <p:ph type="sldNum" sz="quarter" idx="12"/>
          </p:nvPr>
        </p:nvSpPr>
        <p:spPr/>
        <p:txBody>
          <a:bodyPr/>
          <a:lstStyle>
            <a:lvl1pPr>
              <a:defRPr/>
            </a:lvl1pPr>
          </a:lstStyle>
          <a:p>
            <a:fld id="{0604ED2C-BE49-47EC-B752-5A702D4F568E}" type="slidenum">
              <a:rPr lang="en-US" altLang="en-US"/>
              <a:pPr/>
              <a:t>‹#›</a:t>
            </a:fld>
            <a:endParaRPr lang="en-US" altLang="en-US"/>
          </a:p>
        </p:txBody>
      </p:sp>
    </p:spTree>
    <p:extLst>
      <p:ext uri="{BB962C8B-B14F-4D97-AF65-F5344CB8AC3E}">
        <p14:creationId xmlns:p14="http://schemas.microsoft.com/office/powerpoint/2010/main" val="213765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D508-8A0E-427F-A6D8-740010BCC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1390-AFDD-4DCD-886B-9BF4C3DDC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4824-DA1B-4F4D-820A-A7A6DD86D71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2F15D2F-D448-44C4-9EB7-8F109874EFCC}"/>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DDB7774F-85E0-4935-BA9F-B924DF22238B}"/>
              </a:ext>
            </a:extLst>
          </p:cNvPr>
          <p:cNvSpPr>
            <a:spLocks noGrp="1"/>
          </p:cNvSpPr>
          <p:nvPr>
            <p:ph type="sldNum" sz="quarter" idx="12"/>
          </p:nvPr>
        </p:nvSpPr>
        <p:spPr/>
        <p:txBody>
          <a:bodyPr/>
          <a:lstStyle>
            <a:lvl1pPr>
              <a:defRPr/>
            </a:lvl1pPr>
          </a:lstStyle>
          <a:p>
            <a:fld id="{5C9551A1-BBC4-4521-85F8-A2CB7175AC15}" type="slidenum">
              <a:rPr lang="en-US" altLang="en-US"/>
              <a:pPr/>
              <a:t>‹#›</a:t>
            </a:fld>
            <a:endParaRPr lang="en-US" altLang="en-US"/>
          </a:p>
        </p:txBody>
      </p:sp>
    </p:spTree>
    <p:extLst>
      <p:ext uri="{BB962C8B-B14F-4D97-AF65-F5344CB8AC3E}">
        <p14:creationId xmlns:p14="http://schemas.microsoft.com/office/powerpoint/2010/main" val="2908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7FBA-AD2E-40CD-86F2-604EBE154B22}"/>
              </a:ext>
            </a:extLst>
          </p:cNvPr>
          <p:cNvSpPr>
            <a:spLocks noGrp="1"/>
          </p:cNvSpPr>
          <p:nvPr>
            <p:ph type="title"/>
          </p:nvPr>
        </p:nvSpPr>
        <p:spPr>
          <a:xfrm>
            <a:off x="831851" y="170974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FCF18-3E03-4D02-9F6E-DBE96F96B096}"/>
              </a:ext>
            </a:extLst>
          </p:cNvPr>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8C6D4F-671C-48B1-8670-F0F363B6F2B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F704DA-2D34-4447-8C75-98567439B977}"/>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CA528CD-38C3-4300-8D9A-2D8D1858DFF4}"/>
              </a:ext>
            </a:extLst>
          </p:cNvPr>
          <p:cNvSpPr>
            <a:spLocks noGrp="1"/>
          </p:cNvSpPr>
          <p:nvPr>
            <p:ph type="sldNum" sz="quarter" idx="12"/>
          </p:nvPr>
        </p:nvSpPr>
        <p:spPr/>
        <p:txBody>
          <a:bodyPr/>
          <a:lstStyle>
            <a:lvl1pPr>
              <a:defRPr/>
            </a:lvl1pPr>
          </a:lstStyle>
          <a:p>
            <a:fld id="{09AC2241-98DA-49AE-8D7B-9EBC472F4F0D}" type="slidenum">
              <a:rPr lang="en-US" altLang="en-US"/>
              <a:pPr/>
              <a:t>‹#›</a:t>
            </a:fld>
            <a:endParaRPr lang="en-US" altLang="en-US"/>
          </a:p>
        </p:txBody>
      </p:sp>
    </p:spTree>
    <p:extLst>
      <p:ext uri="{BB962C8B-B14F-4D97-AF65-F5344CB8AC3E}">
        <p14:creationId xmlns:p14="http://schemas.microsoft.com/office/powerpoint/2010/main" val="137288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3A71-B8E5-4956-8AA4-EC271ADE7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F3E71-9AB6-42AC-8E62-12F48581D029}"/>
              </a:ext>
            </a:extLst>
          </p:cNvPr>
          <p:cNvSpPr>
            <a:spLocks noGrp="1"/>
          </p:cNvSpPr>
          <p:nvPr>
            <p:ph sz="half" idx="1"/>
          </p:nvPr>
        </p:nvSpPr>
        <p:spPr>
          <a:xfrm>
            <a:off x="9144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2C118A-D808-44C4-A8BC-57B21A39636B}"/>
              </a:ext>
            </a:extLst>
          </p:cNvPr>
          <p:cNvSpPr>
            <a:spLocks noGrp="1"/>
          </p:cNvSpPr>
          <p:nvPr>
            <p:ph sz="half" idx="2"/>
          </p:nvPr>
        </p:nvSpPr>
        <p:spPr>
          <a:xfrm>
            <a:off x="61976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6561D-2447-4FED-8260-A7D992DD6A3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5C07C16-0ED9-4E20-91B6-027DA7C3AB43}"/>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78AB323A-997E-4E6B-9EC7-8FBE75F9FD3F}"/>
              </a:ext>
            </a:extLst>
          </p:cNvPr>
          <p:cNvSpPr>
            <a:spLocks noGrp="1"/>
          </p:cNvSpPr>
          <p:nvPr>
            <p:ph type="sldNum" sz="quarter" idx="12"/>
          </p:nvPr>
        </p:nvSpPr>
        <p:spPr/>
        <p:txBody>
          <a:bodyPr/>
          <a:lstStyle>
            <a:lvl1pPr>
              <a:defRPr/>
            </a:lvl1pPr>
          </a:lstStyle>
          <a:p>
            <a:fld id="{4F4C6D23-8CC9-4A68-82D6-76CE75EAF719}" type="slidenum">
              <a:rPr lang="en-US" altLang="en-US"/>
              <a:pPr/>
              <a:t>‹#›</a:t>
            </a:fld>
            <a:endParaRPr lang="en-US" altLang="en-US"/>
          </a:p>
        </p:txBody>
      </p:sp>
    </p:spTree>
    <p:extLst>
      <p:ext uri="{BB962C8B-B14F-4D97-AF65-F5344CB8AC3E}">
        <p14:creationId xmlns:p14="http://schemas.microsoft.com/office/powerpoint/2010/main" val="34263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98E4-9A3C-4885-B88E-94F5855F5A65}"/>
              </a:ext>
            </a:extLst>
          </p:cNvPr>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607E4-7C30-4CBC-B4D8-D4AC1EADA4D8}"/>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6F1423-F223-4BE5-9A27-1E4A1EB01A7A}"/>
              </a:ext>
            </a:extLst>
          </p:cNvPr>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49D193-4C9D-4649-912E-E394EC934816}"/>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9358-365F-4E6A-8668-E4F324D90A7A}"/>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E1C5A-C561-419A-A1E8-8F237C1927E3}"/>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CC4CA72-6981-4B6B-8611-D68E1A49DA29}"/>
              </a:ext>
            </a:extLst>
          </p:cNvPr>
          <p:cNvSpPr>
            <a:spLocks noGrp="1"/>
          </p:cNvSpPr>
          <p:nvPr>
            <p:ph type="ftr" sz="quarter" idx="11"/>
          </p:nvPr>
        </p:nvSpPr>
        <p:spPr/>
        <p:txBody>
          <a:bodyPr/>
          <a:lstStyle>
            <a:lvl1pPr>
              <a:defRPr/>
            </a:lvl1pPr>
          </a:lstStyle>
          <a:p>
            <a:r>
              <a:rPr lang="en-US" altLang="en-US"/>
              <a:t>Grand Canyon University</a:t>
            </a:r>
          </a:p>
        </p:txBody>
      </p:sp>
      <p:sp>
        <p:nvSpPr>
          <p:cNvPr id="9" name="Slide Number Placeholder 8">
            <a:extLst>
              <a:ext uri="{FF2B5EF4-FFF2-40B4-BE49-F238E27FC236}">
                <a16:creationId xmlns:a16="http://schemas.microsoft.com/office/drawing/2014/main" id="{56F3A621-F357-4124-87AE-5709DEE1781F}"/>
              </a:ext>
            </a:extLst>
          </p:cNvPr>
          <p:cNvSpPr>
            <a:spLocks noGrp="1"/>
          </p:cNvSpPr>
          <p:nvPr>
            <p:ph type="sldNum" sz="quarter" idx="12"/>
          </p:nvPr>
        </p:nvSpPr>
        <p:spPr/>
        <p:txBody>
          <a:bodyPr/>
          <a:lstStyle>
            <a:lvl1pPr>
              <a:defRPr/>
            </a:lvl1pPr>
          </a:lstStyle>
          <a:p>
            <a:fld id="{46BCBCEA-346C-449E-ACE7-C1001E6FA2D9}" type="slidenum">
              <a:rPr lang="en-US" altLang="en-US"/>
              <a:pPr/>
              <a:t>‹#›</a:t>
            </a:fld>
            <a:endParaRPr lang="en-US" altLang="en-US"/>
          </a:p>
        </p:txBody>
      </p:sp>
    </p:spTree>
    <p:extLst>
      <p:ext uri="{BB962C8B-B14F-4D97-AF65-F5344CB8AC3E}">
        <p14:creationId xmlns:p14="http://schemas.microsoft.com/office/powerpoint/2010/main" val="106738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E83A-C45E-4773-BB18-008A78744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CA2A1D-9175-4421-9B8E-607FF6327F6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9CA9C54-CCA2-4641-91C5-CA4C7FCC2EE2}"/>
              </a:ext>
            </a:extLst>
          </p:cNvPr>
          <p:cNvSpPr>
            <a:spLocks noGrp="1"/>
          </p:cNvSpPr>
          <p:nvPr>
            <p:ph type="ftr" sz="quarter" idx="11"/>
          </p:nvPr>
        </p:nvSpPr>
        <p:spPr/>
        <p:txBody>
          <a:bodyPr/>
          <a:lstStyle>
            <a:lvl1pPr>
              <a:defRPr/>
            </a:lvl1pPr>
          </a:lstStyle>
          <a:p>
            <a:r>
              <a:rPr lang="en-US" altLang="en-US"/>
              <a:t>Grand Canyon University</a:t>
            </a:r>
          </a:p>
        </p:txBody>
      </p:sp>
      <p:sp>
        <p:nvSpPr>
          <p:cNvPr id="5" name="Slide Number Placeholder 4">
            <a:extLst>
              <a:ext uri="{FF2B5EF4-FFF2-40B4-BE49-F238E27FC236}">
                <a16:creationId xmlns:a16="http://schemas.microsoft.com/office/drawing/2014/main" id="{BEA3C234-94DB-4668-A8E1-37C7E5BEBA18}"/>
              </a:ext>
            </a:extLst>
          </p:cNvPr>
          <p:cNvSpPr>
            <a:spLocks noGrp="1"/>
          </p:cNvSpPr>
          <p:nvPr>
            <p:ph type="sldNum" sz="quarter" idx="12"/>
          </p:nvPr>
        </p:nvSpPr>
        <p:spPr/>
        <p:txBody>
          <a:bodyPr/>
          <a:lstStyle>
            <a:lvl1pPr>
              <a:defRPr/>
            </a:lvl1pPr>
          </a:lstStyle>
          <a:p>
            <a:fld id="{040F95C5-80F2-4DBD-AF7B-6871AAC44F09}" type="slidenum">
              <a:rPr lang="en-US" altLang="en-US"/>
              <a:pPr/>
              <a:t>‹#›</a:t>
            </a:fld>
            <a:endParaRPr lang="en-US" altLang="en-US"/>
          </a:p>
        </p:txBody>
      </p:sp>
    </p:spTree>
    <p:extLst>
      <p:ext uri="{BB962C8B-B14F-4D97-AF65-F5344CB8AC3E}">
        <p14:creationId xmlns:p14="http://schemas.microsoft.com/office/powerpoint/2010/main" val="330209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55781-F573-4982-BDDF-44FB49ECEA9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7684EB5-D900-4C07-8A0B-4B21ABCB5A97}"/>
              </a:ext>
            </a:extLst>
          </p:cNvPr>
          <p:cNvSpPr>
            <a:spLocks noGrp="1"/>
          </p:cNvSpPr>
          <p:nvPr>
            <p:ph type="ftr" sz="quarter" idx="11"/>
          </p:nvPr>
        </p:nvSpPr>
        <p:spPr/>
        <p:txBody>
          <a:bodyPr/>
          <a:lstStyle>
            <a:lvl1pPr>
              <a:defRPr/>
            </a:lvl1pPr>
          </a:lstStyle>
          <a:p>
            <a:r>
              <a:rPr lang="en-US" altLang="en-US"/>
              <a:t>Grand Canyon University</a:t>
            </a:r>
          </a:p>
        </p:txBody>
      </p:sp>
      <p:sp>
        <p:nvSpPr>
          <p:cNvPr id="4" name="Slide Number Placeholder 3">
            <a:extLst>
              <a:ext uri="{FF2B5EF4-FFF2-40B4-BE49-F238E27FC236}">
                <a16:creationId xmlns:a16="http://schemas.microsoft.com/office/drawing/2014/main" id="{ACECC9E5-1070-4E91-8034-31ECD02514B5}"/>
              </a:ext>
            </a:extLst>
          </p:cNvPr>
          <p:cNvSpPr>
            <a:spLocks noGrp="1"/>
          </p:cNvSpPr>
          <p:nvPr>
            <p:ph type="sldNum" sz="quarter" idx="12"/>
          </p:nvPr>
        </p:nvSpPr>
        <p:spPr/>
        <p:txBody>
          <a:bodyPr/>
          <a:lstStyle>
            <a:lvl1pPr>
              <a:defRPr/>
            </a:lvl1pPr>
          </a:lstStyle>
          <a:p>
            <a:fld id="{7CD55F37-7C3F-4E08-B1F2-8BC743063731}" type="slidenum">
              <a:rPr lang="en-US" altLang="en-US"/>
              <a:pPr/>
              <a:t>‹#›</a:t>
            </a:fld>
            <a:endParaRPr lang="en-US" altLang="en-US"/>
          </a:p>
        </p:txBody>
      </p:sp>
    </p:spTree>
    <p:extLst>
      <p:ext uri="{BB962C8B-B14F-4D97-AF65-F5344CB8AC3E}">
        <p14:creationId xmlns:p14="http://schemas.microsoft.com/office/powerpoint/2010/main" val="408656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054-2884-4368-9AED-626113A4D4EA}"/>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5CE9D-FBF4-4E50-AF52-F0F10B15AC1A}"/>
              </a:ext>
            </a:extLst>
          </p:cNvPr>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B3B7E-8385-4037-9D12-7F6759FA5E53}"/>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FCA4B-7F39-4834-B523-1A88CFD270D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11D57DF-5F40-4902-9A5A-44DD43DA50CA}"/>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23C4F70C-6F6F-4D35-8D58-C1C0D5907DE0}"/>
              </a:ext>
            </a:extLst>
          </p:cNvPr>
          <p:cNvSpPr>
            <a:spLocks noGrp="1"/>
          </p:cNvSpPr>
          <p:nvPr>
            <p:ph type="sldNum" sz="quarter" idx="12"/>
          </p:nvPr>
        </p:nvSpPr>
        <p:spPr/>
        <p:txBody>
          <a:bodyPr/>
          <a:lstStyle>
            <a:lvl1pPr>
              <a:defRPr/>
            </a:lvl1pPr>
          </a:lstStyle>
          <a:p>
            <a:fld id="{B68E8A9D-665E-4032-9C4D-EC90349D3682}" type="slidenum">
              <a:rPr lang="en-US" altLang="en-US"/>
              <a:pPr/>
              <a:t>‹#›</a:t>
            </a:fld>
            <a:endParaRPr lang="en-US" altLang="en-US"/>
          </a:p>
        </p:txBody>
      </p:sp>
    </p:spTree>
    <p:extLst>
      <p:ext uri="{BB962C8B-B14F-4D97-AF65-F5344CB8AC3E}">
        <p14:creationId xmlns:p14="http://schemas.microsoft.com/office/powerpoint/2010/main" val="385042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3258-0AAB-40D4-9EA0-E33D91F8BA60}"/>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196C6-0650-4EAA-BDBD-2FCC68CEDEC3}"/>
              </a:ext>
            </a:extLst>
          </p:cNvPr>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C9B271-F402-4993-96C1-2D6D6ADE3318}"/>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A3428-D3AB-48EC-A09F-023EC200F3F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CE5CEBA-81C5-44F6-93D0-2C4F2DAF3E3C}"/>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558D4203-52A7-49E4-BEE5-743E33002326}"/>
              </a:ext>
            </a:extLst>
          </p:cNvPr>
          <p:cNvSpPr>
            <a:spLocks noGrp="1"/>
          </p:cNvSpPr>
          <p:nvPr>
            <p:ph type="sldNum" sz="quarter" idx="12"/>
          </p:nvPr>
        </p:nvSpPr>
        <p:spPr/>
        <p:txBody>
          <a:bodyPr/>
          <a:lstStyle>
            <a:lvl1pPr>
              <a:defRPr/>
            </a:lvl1pPr>
          </a:lstStyle>
          <a:p>
            <a:fld id="{2C1FE540-CC1E-414E-9AEF-25F2FB202051}" type="slidenum">
              <a:rPr lang="en-US" altLang="en-US"/>
              <a:pPr/>
              <a:t>‹#›</a:t>
            </a:fld>
            <a:endParaRPr lang="en-US" altLang="en-US"/>
          </a:p>
        </p:txBody>
      </p:sp>
    </p:spTree>
    <p:extLst>
      <p:ext uri="{BB962C8B-B14F-4D97-AF65-F5344CB8AC3E}">
        <p14:creationId xmlns:p14="http://schemas.microsoft.com/office/powerpoint/2010/main" val="347359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30" name="Group 6">
            <a:extLst>
              <a:ext uri="{FF2B5EF4-FFF2-40B4-BE49-F238E27FC236}">
                <a16:creationId xmlns:a16="http://schemas.microsoft.com/office/drawing/2014/main" id="{0D7CD51E-3884-4655-B822-18C063C6FAAC}"/>
              </a:ext>
            </a:extLst>
          </p:cNvPr>
          <p:cNvGrpSpPr>
            <a:grpSpLocks/>
          </p:cNvGrpSpPr>
          <p:nvPr/>
        </p:nvGrpSpPr>
        <p:grpSpPr bwMode="auto">
          <a:xfrm>
            <a:off x="0" y="0"/>
            <a:ext cx="11305117" cy="6173788"/>
            <a:chOff x="0" y="0"/>
            <a:chExt cx="5341" cy="3889"/>
          </a:xfrm>
        </p:grpSpPr>
        <p:sp>
          <p:nvSpPr>
            <p:cNvPr id="1026" name="Freeform 2">
              <a:extLst>
                <a:ext uri="{FF2B5EF4-FFF2-40B4-BE49-F238E27FC236}">
                  <a16:creationId xmlns:a16="http://schemas.microsoft.com/office/drawing/2014/main" id="{86B14759-DFD1-4495-92F3-DC36E0162445}"/>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7" name="Freeform 3">
              <a:extLst>
                <a:ext uri="{FF2B5EF4-FFF2-40B4-BE49-F238E27FC236}">
                  <a16:creationId xmlns:a16="http://schemas.microsoft.com/office/drawing/2014/main" id="{103E2B5F-0616-458E-9114-E9A04B3569E5}"/>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8" name="Freeform 4">
              <a:extLst>
                <a:ext uri="{FF2B5EF4-FFF2-40B4-BE49-F238E27FC236}">
                  <a16:creationId xmlns:a16="http://schemas.microsoft.com/office/drawing/2014/main" id="{EC10FFD8-4CE4-4856-9749-6E908CA2DB74}"/>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9" name="Freeform 5">
              <a:extLst>
                <a:ext uri="{FF2B5EF4-FFF2-40B4-BE49-F238E27FC236}">
                  <a16:creationId xmlns:a16="http://schemas.microsoft.com/office/drawing/2014/main" id="{B8A3AE81-E2AA-4A93-8BF9-E60D3066BF99}"/>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1031" name="Rectangle 7">
            <a:extLst>
              <a:ext uri="{FF2B5EF4-FFF2-40B4-BE49-F238E27FC236}">
                <a16:creationId xmlns:a16="http://schemas.microsoft.com/office/drawing/2014/main" id="{74327139-5306-4E70-A5BD-278631030801}"/>
              </a:ext>
            </a:extLst>
          </p:cNvPr>
          <p:cNvSpPr>
            <a:spLocks noGrp="1" noChangeArrowheads="1"/>
          </p:cNvSpPr>
          <p:nvPr>
            <p:ph type="title"/>
          </p:nvPr>
        </p:nvSpPr>
        <p:spPr bwMode="auto">
          <a:xfrm>
            <a:off x="914400" y="228600"/>
            <a:ext cx="10363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2" name="Rectangle 8">
            <a:extLst>
              <a:ext uri="{FF2B5EF4-FFF2-40B4-BE49-F238E27FC236}">
                <a16:creationId xmlns:a16="http://schemas.microsoft.com/office/drawing/2014/main" id="{81E1AF42-F196-4F77-B5E8-2E5B73EF09C8}"/>
              </a:ext>
            </a:extLst>
          </p:cNvPr>
          <p:cNvSpPr>
            <a:spLocks noGrp="1" noChangeArrowheads="1"/>
          </p:cNvSpPr>
          <p:nvPr>
            <p:ph type="body" idx="1"/>
          </p:nvPr>
        </p:nvSpPr>
        <p:spPr bwMode="auto">
          <a:xfrm>
            <a:off x="914400" y="18288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781B71F5-6AD6-411D-B4E9-B1C5C9E779E6}"/>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34" name="Rectangle 10">
            <a:extLst>
              <a:ext uri="{FF2B5EF4-FFF2-40B4-BE49-F238E27FC236}">
                <a16:creationId xmlns:a16="http://schemas.microsoft.com/office/drawing/2014/main" id="{A2DDE895-1725-4CDD-B42B-E3C71D54A97D}"/>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ltLang="en-US"/>
              <a:t>Grand Canyon University</a:t>
            </a:r>
          </a:p>
        </p:txBody>
      </p:sp>
      <p:sp>
        <p:nvSpPr>
          <p:cNvPr id="1035" name="Rectangle 11">
            <a:extLst>
              <a:ext uri="{FF2B5EF4-FFF2-40B4-BE49-F238E27FC236}">
                <a16:creationId xmlns:a16="http://schemas.microsoft.com/office/drawing/2014/main" id="{3212D620-4332-4E18-BE52-312B5BCCC9A6}"/>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294B0C0-1E84-485E-AAD9-E0BC636D2C6F}" type="slidenum">
              <a:rPr lang="en-US" altLang="en-US"/>
              <a:pPr/>
              <a:t>‹#›</a:t>
            </a:fld>
            <a:endParaRPr lang="en-US" altLang="en-US"/>
          </a:p>
        </p:txBody>
      </p:sp>
    </p:spTree>
    <p:extLst>
      <p:ext uri="{BB962C8B-B14F-4D97-AF65-F5344CB8AC3E}">
        <p14:creationId xmlns:p14="http://schemas.microsoft.com/office/powerpoint/2010/main" val="1095062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Monotype Sorts" pitchFamily="2" charset="2"/>
        <a:buChar char="n"/>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lr>
          <a:schemeClr val="tx1"/>
        </a:buClr>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2B0A602-EAA4-4A28-9B92-CE6B4F805CC8}"/>
              </a:ext>
            </a:extLst>
          </p:cNvPr>
          <p:cNvSpPr>
            <a:spLocks noGrp="1" noChangeArrowheads="1"/>
          </p:cNvSpPr>
          <p:nvPr>
            <p:ph type="ctrTitle"/>
          </p:nvPr>
        </p:nvSpPr>
        <p:spPr>
          <a:xfrm>
            <a:off x="2209800" y="152400"/>
            <a:ext cx="7772400" cy="685800"/>
          </a:xfrm>
        </p:spPr>
        <p:txBody>
          <a:bodyPr/>
          <a:lstStyle/>
          <a:p>
            <a:pPr eaLnBrk="1" hangingPunct="1"/>
            <a:r>
              <a:rPr lang="en-US" altLang="en-US" sz="2800" dirty="0"/>
              <a:t>Operating Systems Concepts CST-221</a:t>
            </a:r>
          </a:p>
        </p:txBody>
      </p:sp>
      <p:sp>
        <p:nvSpPr>
          <p:cNvPr id="5123" name="Rectangle 3">
            <a:extLst>
              <a:ext uri="{FF2B5EF4-FFF2-40B4-BE49-F238E27FC236}">
                <a16:creationId xmlns:a16="http://schemas.microsoft.com/office/drawing/2014/main" id="{987EE038-35D6-4760-9C39-92CE404D3448}"/>
              </a:ext>
            </a:extLst>
          </p:cNvPr>
          <p:cNvSpPr>
            <a:spLocks noGrp="1" noChangeArrowheads="1"/>
          </p:cNvSpPr>
          <p:nvPr>
            <p:ph type="subTitle" idx="1"/>
          </p:nvPr>
        </p:nvSpPr>
        <p:spPr>
          <a:xfrm>
            <a:off x="2605355" y="1075362"/>
            <a:ext cx="6400800" cy="2222642"/>
          </a:xfrm>
        </p:spPr>
        <p:txBody>
          <a:bodyPr/>
          <a:lstStyle/>
          <a:p>
            <a:pPr eaLnBrk="1" hangingPunct="1"/>
            <a:r>
              <a:rPr lang="en-US" altLang="en-US" dirty="0"/>
              <a:t>Topic 2 – Lecture 2</a:t>
            </a:r>
          </a:p>
          <a:p>
            <a:pPr eaLnBrk="1" hangingPunct="1"/>
            <a:r>
              <a:rPr lang="en-US" altLang="en-US" dirty="0"/>
              <a:t>Chapter 2 </a:t>
            </a:r>
          </a:p>
          <a:p>
            <a:pPr eaLnBrk="1" hangingPunct="1"/>
            <a:r>
              <a:rPr lang="en-US" altLang="en-US" dirty="0"/>
              <a:t>Processes and Threads</a:t>
            </a:r>
          </a:p>
        </p:txBody>
      </p:sp>
      <p:sp>
        <p:nvSpPr>
          <p:cNvPr id="5124" name="Footer Placeholder 1">
            <a:extLst>
              <a:ext uri="{FF2B5EF4-FFF2-40B4-BE49-F238E27FC236}">
                <a16:creationId xmlns:a16="http://schemas.microsoft.com/office/drawing/2014/main" id="{02D76174-163A-43F6-983A-37EEF14BFC70}"/>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490841" y="0"/>
            <a:ext cx="7793038" cy="769938"/>
          </a:xfrm>
        </p:spPr>
        <p:txBody>
          <a:bodyPr/>
          <a:lstStyle/>
          <a:p>
            <a:pPr eaLnBrk="1" hangingPunct="1"/>
            <a:r>
              <a:rPr lang="en-US" altLang="en-US" sz="3200" dirty="0"/>
              <a:t> </a:t>
            </a:r>
            <a:r>
              <a:rPr lang="en-US" altLang="en-US" sz="3600" dirty="0"/>
              <a:t>Threads</a:t>
            </a:r>
          </a:p>
        </p:txBody>
      </p:sp>
      <p:sp>
        <p:nvSpPr>
          <p:cNvPr id="3" name="Rectangle 2">
            <a:extLst>
              <a:ext uri="{FF2B5EF4-FFF2-40B4-BE49-F238E27FC236}">
                <a16:creationId xmlns:a16="http://schemas.microsoft.com/office/drawing/2014/main" id="{D9DD39BF-69DA-4F8B-88AC-7D14E741B71D}"/>
              </a:ext>
            </a:extLst>
          </p:cNvPr>
          <p:cNvSpPr/>
          <p:nvPr/>
        </p:nvSpPr>
        <p:spPr>
          <a:xfrm>
            <a:off x="1579482" y="731118"/>
            <a:ext cx="9615755" cy="1200329"/>
          </a:xfrm>
          <a:prstGeom prst="rect">
            <a:avLst/>
          </a:prstGeom>
        </p:spPr>
        <p:txBody>
          <a:bodyPr wrap="square">
            <a:spAutoFit/>
          </a:bodyPr>
          <a:lstStyle/>
          <a:p>
            <a:pPr marL="285750" indent="-285750">
              <a:buFont typeface="Arial" panose="020B0604020202020204" pitchFamily="34" charset="0"/>
              <a:buChar char="•"/>
            </a:pPr>
            <a:r>
              <a:rPr lang="en-US" sz="2400" dirty="0"/>
              <a:t>A rough outline of the code is below. Here, </a:t>
            </a:r>
            <a:r>
              <a:rPr lang="en-US" sz="2400" i="1" dirty="0"/>
              <a:t>TRUE </a:t>
            </a:r>
            <a:r>
              <a:rPr lang="en-US" sz="2400" dirty="0"/>
              <a:t>is assumed to be the constant 1. Also, </a:t>
            </a:r>
            <a:r>
              <a:rPr lang="en-US" sz="2400" i="1" dirty="0" err="1"/>
              <a:t>buf</a:t>
            </a:r>
            <a:r>
              <a:rPr lang="en-US" sz="2400" i="1" dirty="0"/>
              <a:t> </a:t>
            </a:r>
            <a:r>
              <a:rPr lang="en-US" sz="2400" dirty="0"/>
              <a:t>and </a:t>
            </a:r>
            <a:r>
              <a:rPr lang="en-US" sz="2400" i="1" dirty="0"/>
              <a:t>page </a:t>
            </a:r>
            <a:r>
              <a:rPr lang="en-US" sz="2400" dirty="0"/>
              <a:t>are structures appropriate for holding a work request and a Web page, respectively.</a:t>
            </a:r>
            <a:endParaRPr lang="en-US" altLang="en-US" sz="24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732" y="2052965"/>
            <a:ext cx="9208483" cy="2541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490841" y="4716292"/>
            <a:ext cx="7407667" cy="400110"/>
          </a:xfrm>
          <a:prstGeom prst="rect">
            <a:avLst/>
          </a:prstGeom>
        </p:spPr>
        <p:txBody>
          <a:bodyPr wrap="square">
            <a:spAutoFit/>
          </a:bodyPr>
          <a:lstStyle/>
          <a:p>
            <a:pPr eaLnBrk="1" hangingPunct="1"/>
            <a:r>
              <a:rPr lang="en-US" altLang="en-US" sz="2000" dirty="0"/>
              <a:t>A rough outline of the code. (a) Dispatcher thread. (b) Worker thread.</a:t>
            </a:r>
          </a:p>
        </p:txBody>
      </p:sp>
    </p:spTree>
    <p:extLst>
      <p:ext uri="{BB962C8B-B14F-4D97-AF65-F5344CB8AC3E}">
        <p14:creationId xmlns:p14="http://schemas.microsoft.com/office/powerpoint/2010/main" val="276201835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583309" y="30926"/>
            <a:ext cx="7793038" cy="769938"/>
          </a:xfrm>
        </p:spPr>
        <p:txBody>
          <a:bodyPr/>
          <a:lstStyle/>
          <a:p>
            <a:pPr eaLnBrk="1" hangingPunct="1"/>
            <a:r>
              <a:rPr lang="en-US" altLang="en-US" sz="3200" dirty="0"/>
              <a:t> Thread Usage</a:t>
            </a:r>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87" y="812166"/>
            <a:ext cx="8734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033463" y="2399014"/>
            <a:ext cx="3810000" cy="400110"/>
          </a:xfrm>
          <a:prstGeom prst="rect">
            <a:avLst/>
          </a:prstGeom>
        </p:spPr>
        <p:txBody>
          <a:bodyPr wrap="square">
            <a:spAutoFit/>
          </a:bodyPr>
          <a:lstStyle/>
          <a:p>
            <a:pPr eaLnBrk="1" hangingPunct="1"/>
            <a:r>
              <a:rPr lang="en-US" altLang="en-US" sz="2000" dirty="0"/>
              <a:t>Three ways to construct a server.</a:t>
            </a:r>
          </a:p>
        </p:txBody>
      </p:sp>
      <p:sp>
        <p:nvSpPr>
          <p:cNvPr id="9" name="Rectangle 8"/>
          <p:cNvSpPr/>
          <p:nvPr/>
        </p:nvSpPr>
        <p:spPr>
          <a:xfrm>
            <a:off x="1219361" y="2772518"/>
            <a:ext cx="10246597" cy="2862322"/>
          </a:xfrm>
          <a:prstGeom prst="rect">
            <a:avLst/>
          </a:prstGeom>
        </p:spPr>
        <p:txBody>
          <a:bodyPr wrap="square">
            <a:spAutoFit/>
          </a:bodyPr>
          <a:lstStyle/>
          <a:p>
            <a:pPr algn="just"/>
            <a:r>
              <a:rPr lang="en-US" sz="2000" dirty="0">
                <a:solidFill>
                  <a:srgbClr val="000000"/>
                </a:solidFill>
                <a:latin typeface="Open Sans"/>
              </a:rPr>
              <a:t>In computing, a </a:t>
            </a:r>
            <a:r>
              <a:rPr lang="en-US" sz="2000" b="1" dirty="0">
                <a:solidFill>
                  <a:srgbClr val="000000"/>
                </a:solidFill>
                <a:latin typeface="Open Sans"/>
              </a:rPr>
              <a:t>system call</a:t>
            </a:r>
            <a:r>
              <a:rPr lang="en-US" sz="2000" dirty="0">
                <a:solidFill>
                  <a:srgbClr val="000000"/>
                </a:solidFill>
                <a:latin typeface="Open Sans"/>
              </a:rPr>
              <a:t> is the way in which a computer program requests a service from the kernel of the operating system it is executed on. A system call is a way for programs to </a:t>
            </a:r>
            <a:r>
              <a:rPr lang="en-US" sz="2000" b="1" dirty="0">
                <a:solidFill>
                  <a:srgbClr val="000000"/>
                </a:solidFill>
                <a:latin typeface="Open Sans"/>
              </a:rPr>
              <a:t>interact with the operating system</a:t>
            </a:r>
            <a:r>
              <a:rPr lang="en-US" sz="2000" dirty="0">
                <a:solidFill>
                  <a:srgbClr val="000000"/>
                </a:solidFill>
                <a:latin typeface="Open Sans"/>
              </a:rPr>
              <a:t>. A computer program makes a system call when it makes a request to the operating system’s kernel. System call </a:t>
            </a:r>
            <a:r>
              <a:rPr lang="en-US" sz="2000" b="1" dirty="0">
                <a:solidFill>
                  <a:srgbClr val="000000"/>
                </a:solidFill>
                <a:latin typeface="Open Sans"/>
              </a:rPr>
              <a:t>provides </a:t>
            </a:r>
            <a:r>
              <a:rPr lang="en-US" sz="2000" dirty="0">
                <a:solidFill>
                  <a:srgbClr val="000000"/>
                </a:solidFill>
                <a:latin typeface="Open Sans"/>
              </a:rPr>
              <a:t>the services of the operating system to the user programs via Application Program Interface(API). It provides an interface between a process and operating system to allow user-level processes to request services of the operating system. System calls are the only entry points into the kernel system. All programs needing resources must use system calls.</a:t>
            </a:r>
            <a:endParaRPr lang="en-US" sz="2000" dirty="0"/>
          </a:p>
        </p:txBody>
      </p:sp>
    </p:spTree>
    <p:extLst>
      <p:ext uri="{BB962C8B-B14F-4D97-AF65-F5344CB8AC3E}">
        <p14:creationId xmlns:p14="http://schemas.microsoft.com/office/powerpoint/2010/main" val="78482418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438400" y="0"/>
            <a:ext cx="7793038" cy="769938"/>
          </a:xfrm>
        </p:spPr>
        <p:txBody>
          <a:bodyPr/>
          <a:lstStyle/>
          <a:p>
            <a:pPr eaLnBrk="1" hangingPunct="1"/>
            <a:r>
              <a:rPr lang="en-US" altLang="en-US" sz="3200" dirty="0"/>
              <a:t> The Classical Thread Model</a:t>
            </a:r>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3214" y="1856708"/>
            <a:ext cx="7965569" cy="3324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165600" y="5180762"/>
            <a:ext cx="4514850" cy="707886"/>
          </a:xfrm>
          <a:prstGeom prst="rect">
            <a:avLst/>
          </a:prstGeom>
        </p:spPr>
        <p:txBody>
          <a:bodyPr wrap="square">
            <a:spAutoFit/>
          </a:bodyPr>
          <a:lstStyle/>
          <a:p>
            <a:pPr eaLnBrk="1" hangingPunct="1"/>
            <a:r>
              <a:rPr lang="en-US" altLang="en-US" sz="2000" dirty="0"/>
              <a:t>(a) Three processes each with one thread. </a:t>
            </a:r>
            <a:br>
              <a:rPr lang="en-US" altLang="en-US" sz="2000" dirty="0"/>
            </a:br>
            <a:r>
              <a:rPr lang="en-US" altLang="en-US" sz="2000" dirty="0"/>
              <a:t>(b) One process with three threads.</a:t>
            </a:r>
          </a:p>
        </p:txBody>
      </p:sp>
      <p:sp>
        <p:nvSpPr>
          <p:cNvPr id="3" name="Rectangle 2"/>
          <p:cNvSpPr/>
          <p:nvPr/>
        </p:nvSpPr>
        <p:spPr>
          <a:xfrm>
            <a:off x="1092485" y="656379"/>
            <a:ext cx="10007029" cy="1200329"/>
          </a:xfrm>
          <a:prstGeom prst="rect">
            <a:avLst/>
          </a:prstGeom>
        </p:spPr>
        <p:txBody>
          <a:bodyPr wrap="square">
            <a:spAutoFit/>
          </a:bodyPr>
          <a:lstStyle/>
          <a:p>
            <a:pPr marL="285750" indent="-285750">
              <a:buFont typeface="Arial" panose="020B0604020202020204" pitchFamily="34" charset="0"/>
              <a:buChar char="•"/>
            </a:pPr>
            <a:r>
              <a:rPr lang="en-US" sz="2400" dirty="0">
                <a:latin typeface="TimesNewRomanPSMT"/>
              </a:rPr>
              <a:t>In Fig. (a) three traditional processes. Each process has its own address space and a single thread of control.</a:t>
            </a:r>
          </a:p>
          <a:p>
            <a:pPr marL="285750" indent="-285750">
              <a:buFont typeface="Arial" panose="020B0604020202020204" pitchFamily="34" charset="0"/>
              <a:buChar char="•"/>
            </a:pPr>
            <a:r>
              <a:rPr lang="en-US" sz="2400" dirty="0"/>
              <a:t>In contrast, in Fig.(b) a single process with three threads of control.</a:t>
            </a:r>
          </a:p>
        </p:txBody>
      </p:sp>
    </p:spTree>
    <p:extLst>
      <p:ext uri="{BB962C8B-B14F-4D97-AF65-F5344CB8AC3E}">
        <p14:creationId xmlns:p14="http://schemas.microsoft.com/office/powerpoint/2010/main" val="16379143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655227" y="0"/>
            <a:ext cx="7793038" cy="769938"/>
          </a:xfrm>
        </p:spPr>
        <p:txBody>
          <a:bodyPr/>
          <a:lstStyle/>
          <a:p>
            <a:pPr eaLnBrk="1" hangingPunct="1"/>
            <a:r>
              <a:rPr lang="en-US" altLang="en-US" sz="3200" dirty="0"/>
              <a:t> The Classical Thread Model</a:t>
            </a:r>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39" y="585628"/>
            <a:ext cx="8913454" cy="2617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31480" y="3373556"/>
            <a:ext cx="8330353" cy="830997"/>
          </a:xfrm>
          <a:prstGeom prst="rect">
            <a:avLst/>
          </a:prstGeom>
        </p:spPr>
        <p:txBody>
          <a:bodyPr wrap="square">
            <a:spAutoFit/>
          </a:bodyPr>
          <a:lstStyle/>
          <a:p>
            <a:pPr eaLnBrk="1" hangingPunct="1"/>
            <a:r>
              <a:rPr lang="en-US" altLang="en-US" sz="2400" dirty="0"/>
              <a:t>The first column lists some items shared by all threads in a process.  The second one lists some items private to each thread.</a:t>
            </a:r>
          </a:p>
        </p:txBody>
      </p:sp>
    </p:spTree>
    <p:extLst>
      <p:ext uri="{BB962C8B-B14F-4D97-AF65-F5344CB8AC3E}">
        <p14:creationId xmlns:p14="http://schemas.microsoft.com/office/powerpoint/2010/main" val="29661406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184476" y="0"/>
            <a:ext cx="7793038" cy="769938"/>
          </a:xfrm>
        </p:spPr>
        <p:txBody>
          <a:bodyPr/>
          <a:lstStyle/>
          <a:p>
            <a:pPr eaLnBrk="1" hangingPunct="1"/>
            <a:r>
              <a:rPr lang="en-US" altLang="en-US" sz="3200" dirty="0"/>
              <a:t> The Classical Thread Model</a:t>
            </a:r>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3034" y="769938"/>
            <a:ext cx="7165570" cy="4007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135591" y="4820238"/>
            <a:ext cx="3890809" cy="461665"/>
          </a:xfrm>
          <a:prstGeom prst="rect">
            <a:avLst/>
          </a:prstGeom>
        </p:spPr>
        <p:txBody>
          <a:bodyPr wrap="none">
            <a:spAutoFit/>
          </a:bodyPr>
          <a:lstStyle/>
          <a:p>
            <a:pPr eaLnBrk="1" hangingPunct="1"/>
            <a:r>
              <a:rPr lang="en-US" altLang="en-US" sz="2400" dirty="0"/>
              <a:t>Each thread has its own stack.</a:t>
            </a:r>
          </a:p>
        </p:txBody>
      </p:sp>
    </p:spTree>
    <p:extLst>
      <p:ext uri="{BB962C8B-B14F-4D97-AF65-F5344CB8AC3E}">
        <p14:creationId xmlns:p14="http://schemas.microsoft.com/office/powerpoint/2010/main" val="3643171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531937" y="76200"/>
            <a:ext cx="7793038" cy="769938"/>
          </a:xfrm>
        </p:spPr>
        <p:txBody>
          <a:bodyPr/>
          <a:lstStyle/>
          <a:p>
            <a:pPr eaLnBrk="1" hangingPunct="1"/>
            <a:r>
              <a:rPr lang="en-US" altLang="en-US" sz="3200" dirty="0"/>
              <a:t> Lecture for Topic 2 – Week 4</a:t>
            </a:r>
          </a:p>
        </p:txBody>
      </p:sp>
      <p:sp>
        <p:nvSpPr>
          <p:cNvPr id="3" name="Rectangle 2">
            <a:extLst>
              <a:ext uri="{FF2B5EF4-FFF2-40B4-BE49-F238E27FC236}">
                <a16:creationId xmlns:a16="http://schemas.microsoft.com/office/drawing/2014/main" id="{D9DD39BF-69DA-4F8B-88AC-7D14E741B71D}"/>
              </a:ext>
            </a:extLst>
          </p:cNvPr>
          <p:cNvSpPr/>
          <p:nvPr/>
        </p:nvSpPr>
        <p:spPr>
          <a:xfrm>
            <a:off x="2238910" y="1049932"/>
            <a:ext cx="7315200" cy="1446550"/>
          </a:xfrm>
          <a:prstGeom prst="rect">
            <a:avLst/>
          </a:prstGeom>
        </p:spPr>
        <p:txBody>
          <a:bodyPr>
            <a:spAutoFit/>
          </a:bodyPr>
          <a:lstStyle/>
          <a:p>
            <a:pPr marL="514350" indent="-514350">
              <a:buFont typeface="+mj-lt"/>
              <a:buAutoNum type="arabicPeriod"/>
              <a:defRPr/>
            </a:pPr>
            <a:r>
              <a:rPr lang="en-US" altLang="en-US" sz="2800" dirty="0">
                <a:solidFill>
                  <a:schemeClr val="tx1">
                    <a:lumMod val="75000"/>
                    <a:lumOff val="25000"/>
                  </a:schemeClr>
                </a:solidFill>
              </a:rPr>
              <a:t> Threads</a:t>
            </a:r>
          </a:p>
          <a:p>
            <a:pPr marL="228600" indent="-228600">
              <a:buFont typeface="+mj-lt"/>
              <a:buAutoNum type="arabicPeriod"/>
              <a:defRPr/>
            </a:pPr>
            <a:endParaRPr lang="en-US" altLang="en-US" dirty="0">
              <a:solidFill>
                <a:schemeClr val="tx1">
                  <a:lumMod val="75000"/>
                  <a:lumOff val="25000"/>
                </a:schemeClr>
              </a:solidFill>
            </a:endParaRPr>
          </a:p>
          <a:p>
            <a:pPr algn="ctr">
              <a:defRPr/>
            </a:pPr>
            <a:endParaRPr lang="en-US" altLang="en-US" dirty="0"/>
          </a:p>
          <a:p>
            <a:pPr algn="ctr">
              <a:defRPr/>
            </a:pPr>
            <a:endParaRPr lang="en-US" altLang="en-US" sz="800" dirty="0"/>
          </a:p>
          <a:p>
            <a:pPr algn="ctr">
              <a:defRPr/>
            </a:pPr>
            <a:endParaRPr lang="en-US" altLang="en-US" sz="800" dirty="0"/>
          </a:p>
          <a:p>
            <a:pPr algn="ctr">
              <a:defRPr/>
            </a:pPr>
            <a:endParaRPr lang="en-US" altLang="en-US" sz="8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AEC4-A197-4729-A5DE-68DB7492979C}"/>
              </a:ext>
            </a:extLst>
          </p:cNvPr>
          <p:cNvSpPr>
            <a:spLocks noGrp="1"/>
          </p:cNvSpPr>
          <p:nvPr>
            <p:ph type="title"/>
          </p:nvPr>
        </p:nvSpPr>
        <p:spPr>
          <a:xfrm>
            <a:off x="914400" y="36816"/>
            <a:ext cx="10363200" cy="572784"/>
          </a:xfrm>
        </p:spPr>
        <p:txBody>
          <a:bodyPr/>
          <a:lstStyle/>
          <a:p>
            <a:r>
              <a:rPr lang="en-US" sz="3600" dirty="0"/>
              <a:t>In-Class Activity (10 minutes)</a:t>
            </a:r>
          </a:p>
        </p:txBody>
      </p:sp>
      <p:sp>
        <p:nvSpPr>
          <p:cNvPr id="3" name="Content Placeholder 2">
            <a:extLst>
              <a:ext uri="{FF2B5EF4-FFF2-40B4-BE49-F238E27FC236}">
                <a16:creationId xmlns:a16="http://schemas.microsoft.com/office/drawing/2014/main" id="{4F67220D-1A9E-4A2D-A40E-8C9BB7440BD6}"/>
              </a:ext>
            </a:extLst>
          </p:cNvPr>
          <p:cNvSpPr>
            <a:spLocks noGrp="1"/>
          </p:cNvSpPr>
          <p:nvPr>
            <p:ph idx="1"/>
          </p:nvPr>
        </p:nvSpPr>
        <p:spPr>
          <a:xfrm>
            <a:off x="1015526" y="699498"/>
            <a:ext cx="10012755" cy="2012879"/>
          </a:xfrm>
        </p:spPr>
        <p:txBody>
          <a:bodyPr/>
          <a:lstStyle/>
          <a:p>
            <a:r>
              <a:rPr lang="en-US" sz="2400" dirty="0"/>
              <a:t>Write a program in C that implements the three states. It must have as an </a:t>
            </a:r>
            <a:r>
              <a:rPr lang="en-US" sz="2400" dirty="0" err="1"/>
              <a:t>stdin</a:t>
            </a:r>
            <a:r>
              <a:rPr lang="en-US" sz="2400" dirty="0"/>
              <a:t> a state choice and then the state machine must go to the appropriate state and prints the status. </a:t>
            </a:r>
          </a:p>
          <a:p>
            <a:r>
              <a:rPr lang="en-US" sz="2400" dirty="0"/>
              <a:t>If not able to conclude in class, finish in home and bring the code for next class.</a:t>
            </a:r>
          </a:p>
          <a:p>
            <a:endParaRPr lang="en-US" sz="1800" dirty="0"/>
          </a:p>
        </p:txBody>
      </p:sp>
      <p:sp>
        <p:nvSpPr>
          <p:cNvPr id="4" name="Footer Placeholder 3">
            <a:extLst>
              <a:ext uri="{FF2B5EF4-FFF2-40B4-BE49-F238E27FC236}">
                <a16:creationId xmlns:a16="http://schemas.microsoft.com/office/drawing/2014/main" id="{BB055136-37BC-4B4B-88D0-17444A681E50}"/>
              </a:ext>
            </a:extLst>
          </p:cNvPr>
          <p:cNvSpPr>
            <a:spLocks noGrp="1"/>
          </p:cNvSpPr>
          <p:nvPr>
            <p:ph type="ftr" sz="quarter" idx="11"/>
          </p:nvPr>
        </p:nvSpPr>
        <p:spPr/>
        <p:txBody>
          <a:bodyPr/>
          <a:lstStyle/>
          <a:p>
            <a:pPr>
              <a:defRPr/>
            </a:pPr>
            <a:r>
              <a:rPr lang="en-US" altLang="en-US"/>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676" y="2717515"/>
            <a:ext cx="8226425" cy="2470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847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3939498" y="0"/>
            <a:ext cx="3543514" cy="769938"/>
          </a:xfrm>
        </p:spPr>
        <p:txBody>
          <a:bodyPr/>
          <a:lstStyle/>
          <a:p>
            <a:pPr eaLnBrk="1" hangingPunct="1"/>
            <a:r>
              <a:rPr lang="en-US" altLang="en-US" sz="3200" dirty="0"/>
              <a:t> Threads</a:t>
            </a:r>
          </a:p>
        </p:txBody>
      </p:sp>
      <p:sp>
        <p:nvSpPr>
          <p:cNvPr id="3" name="Rectangle 2">
            <a:extLst>
              <a:ext uri="{FF2B5EF4-FFF2-40B4-BE49-F238E27FC236}">
                <a16:creationId xmlns:a16="http://schemas.microsoft.com/office/drawing/2014/main" id="{D9DD39BF-69DA-4F8B-88AC-7D14E741B71D}"/>
              </a:ext>
            </a:extLst>
          </p:cNvPr>
          <p:cNvSpPr/>
          <p:nvPr/>
        </p:nvSpPr>
        <p:spPr>
          <a:xfrm>
            <a:off x="1130157" y="864998"/>
            <a:ext cx="10623479" cy="4524315"/>
          </a:xfrm>
          <a:prstGeom prst="rect">
            <a:avLst/>
          </a:prstGeom>
        </p:spPr>
        <p:txBody>
          <a:bodyPr wrap="square">
            <a:spAutoFit/>
          </a:bodyPr>
          <a:lstStyle/>
          <a:p>
            <a:pPr marL="285750" indent="-285750" algn="just">
              <a:buFont typeface="Arial" panose="020B0604020202020204" pitchFamily="34" charset="0"/>
              <a:buChar char="•"/>
            </a:pPr>
            <a:r>
              <a:rPr lang="en-US" sz="2400" dirty="0"/>
              <a:t>In traditional operating systems, each process has an address space and a single thread of control. </a:t>
            </a:r>
          </a:p>
          <a:p>
            <a:pPr marL="285750" indent="-285750" algn="just">
              <a:buFont typeface="Arial" panose="020B0604020202020204" pitchFamily="34" charset="0"/>
              <a:buChar char="•"/>
            </a:pPr>
            <a:r>
              <a:rPr lang="en-US" sz="2400" dirty="0"/>
              <a:t>In fact, that is almost the definition of a process. </a:t>
            </a:r>
          </a:p>
          <a:p>
            <a:pPr marL="285750" indent="-285750" algn="just">
              <a:buFont typeface="Arial" panose="020B0604020202020204" pitchFamily="34" charset="0"/>
              <a:buChar char="•"/>
            </a:pPr>
            <a:r>
              <a:rPr lang="en-US" sz="2400" dirty="0"/>
              <a:t>Nevertheless, in many situations, it is desirable to have multiple threads of control in the same address space running in quasi-parallel, as though they were (almost) separate processes (except for the shared address space).</a:t>
            </a:r>
          </a:p>
          <a:p>
            <a:pPr marL="285750" indent="-285750" algn="just">
              <a:buFont typeface="Arial" panose="020B0604020202020204" pitchFamily="34" charset="0"/>
              <a:buChar char="•"/>
            </a:pPr>
            <a:r>
              <a:rPr lang="en-US" sz="2400" dirty="0"/>
              <a:t>Because threads have some of the properties of processes, they are sometimes called </a:t>
            </a:r>
            <a:r>
              <a:rPr lang="en-US" sz="2400" b="1" dirty="0"/>
              <a:t>lightweight processes</a:t>
            </a:r>
            <a:r>
              <a:rPr lang="en-US" sz="2400" dirty="0"/>
              <a:t>.</a:t>
            </a:r>
          </a:p>
          <a:p>
            <a:pPr marL="285750" indent="-285750" algn="just">
              <a:buFont typeface="Arial" panose="020B0604020202020204" pitchFamily="34" charset="0"/>
              <a:buChar char="•"/>
            </a:pPr>
            <a:r>
              <a:rPr lang="en-US" altLang="en-US" sz="2400" dirty="0"/>
              <a:t>Therefore, a Thread is an instance of a process.</a:t>
            </a:r>
          </a:p>
          <a:p>
            <a:pPr marL="285750" indent="-285750" algn="just">
              <a:buFont typeface="Arial" panose="020B0604020202020204" pitchFamily="34" charset="0"/>
              <a:buChar char="•"/>
            </a:pPr>
            <a:r>
              <a:rPr lang="en-US" sz="2400" dirty="0"/>
              <a:t>Why would anyone want to have a kind of process within a process? </a:t>
            </a:r>
          </a:p>
          <a:p>
            <a:pPr marL="285750" indent="-285750" algn="just">
              <a:buFont typeface="Arial" panose="020B0604020202020204" pitchFamily="34" charset="0"/>
              <a:buChar char="•"/>
            </a:pPr>
            <a:r>
              <a:rPr lang="en-US" sz="2400" dirty="0"/>
              <a:t>It turns out there are several reasons for having these mini-processes, called </a:t>
            </a:r>
            <a:r>
              <a:rPr lang="en-US" sz="2400" b="1" dirty="0"/>
              <a:t>threads</a:t>
            </a:r>
            <a:r>
              <a:rPr lang="en-US" sz="2400" dirty="0"/>
              <a:t>. </a:t>
            </a:r>
            <a:endParaRPr lang="en-US" altLang="en-US" sz="24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extLst>
      <p:ext uri="{BB962C8B-B14F-4D97-AF65-F5344CB8AC3E}">
        <p14:creationId xmlns:p14="http://schemas.microsoft.com/office/powerpoint/2010/main" val="311867276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199481" y="0"/>
            <a:ext cx="7793038" cy="769938"/>
          </a:xfrm>
        </p:spPr>
        <p:txBody>
          <a:bodyPr/>
          <a:lstStyle/>
          <a:p>
            <a:pPr eaLnBrk="1" hangingPunct="1"/>
            <a:r>
              <a:rPr lang="en-US" altLang="en-US" sz="3200" dirty="0"/>
              <a:t> </a:t>
            </a:r>
            <a:r>
              <a:rPr lang="en-US" altLang="en-US" sz="3600" dirty="0"/>
              <a:t>Threads</a:t>
            </a:r>
          </a:p>
        </p:txBody>
      </p:sp>
      <p:sp>
        <p:nvSpPr>
          <p:cNvPr id="3" name="Rectangle 2">
            <a:extLst>
              <a:ext uri="{FF2B5EF4-FFF2-40B4-BE49-F238E27FC236}">
                <a16:creationId xmlns:a16="http://schemas.microsoft.com/office/drawing/2014/main" id="{D9DD39BF-69DA-4F8B-88AC-7D14E741B71D}"/>
              </a:ext>
            </a:extLst>
          </p:cNvPr>
          <p:cNvSpPr/>
          <p:nvPr/>
        </p:nvSpPr>
        <p:spPr>
          <a:xfrm>
            <a:off x="1232042" y="831532"/>
            <a:ext cx="10572965" cy="4893647"/>
          </a:xfrm>
          <a:prstGeom prst="rect">
            <a:avLst/>
          </a:prstGeom>
        </p:spPr>
        <p:txBody>
          <a:bodyPr wrap="square">
            <a:spAutoFit/>
          </a:bodyPr>
          <a:lstStyle/>
          <a:p>
            <a:pPr marL="285750" indent="-285750">
              <a:buFont typeface="Arial" panose="020B0604020202020204" pitchFamily="34" charset="0"/>
              <a:buChar char="•"/>
            </a:pPr>
            <a:r>
              <a:rPr lang="en-US" sz="2400" dirty="0"/>
              <a:t>Let us now examine some of them. </a:t>
            </a:r>
          </a:p>
          <a:p>
            <a:r>
              <a:rPr lang="en-US" sz="2400" dirty="0"/>
              <a:t>First Argument</a:t>
            </a:r>
          </a:p>
          <a:p>
            <a:pPr marL="285750" indent="-285750">
              <a:buFont typeface="Arial" panose="020B0604020202020204" pitchFamily="34" charset="0"/>
              <a:buChar char="•"/>
            </a:pPr>
            <a:r>
              <a:rPr lang="en-US" sz="2400" dirty="0"/>
              <a:t>The main reason for having threads is that in many applications, multiple activities are going on at once. </a:t>
            </a:r>
          </a:p>
          <a:p>
            <a:pPr marL="285750" indent="-285750">
              <a:buFont typeface="Arial" panose="020B0604020202020204" pitchFamily="34" charset="0"/>
              <a:buChar char="•"/>
            </a:pPr>
            <a:r>
              <a:rPr lang="en-US" sz="2400" dirty="0"/>
              <a:t>Some of these may block from time to time. By decomposing such an application into multiple sequential threads that run in quasi-parallel, the programming model becomes simpler.</a:t>
            </a:r>
          </a:p>
          <a:p>
            <a:pPr marL="285750" indent="-285750">
              <a:buFont typeface="Arial" panose="020B0604020202020204" pitchFamily="34" charset="0"/>
              <a:buChar char="•"/>
            </a:pPr>
            <a:r>
              <a:rPr lang="en-US" sz="2400" dirty="0"/>
              <a:t>Instead, of thinking about interrupts, timers, and context switches, we can think about parallel processes. </a:t>
            </a:r>
          </a:p>
          <a:p>
            <a:pPr marL="285750" indent="-285750">
              <a:buFont typeface="Arial" panose="020B0604020202020204" pitchFamily="34" charset="0"/>
              <a:buChar char="•"/>
            </a:pPr>
            <a:r>
              <a:rPr lang="en-US" sz="2400" dirty="0"/>
              <a:t>Only now with threads we add a new element: the ability for the parallel entities to share an address space and all of its data among themselves. </a:t>
            </a:r>
          </a:p>
          <a:p>
            <a:pPr marL="285750" indent="-285750">
              <a:buFont typeface="Arial" panose="020B0604020202020204" pitchFamily="34" charset="0"/>
              <a:buChar char="•"/>
            </a:pPr>
            <a:r>
              <a:rPr lang="en-US" sz="2400" dirty="0"/>
              <a:t>This ability is essential for certain applications, which is why having multiple processes (with their separate address spaces) will not work.</a:t>
            </a:r>
            <a:endParaRPr lang="en-US" altLang="en-US" sz="24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extLst>
      <p:ext uri="{BB962C8B-B14F-4D97-AF65-F5344CB8AC3E}">
        <p14:creationId xmlns:p14="http://schemas.microsoft.com/office/powerpoint/2010/main" val="125356600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199481" y="0"/>
            <a:ext cx="7793038" cy="769938"/>
          </a:xfrm>
        </p:spPr>
        <p:txBody>
          <a:bodyPr/>
          <a:lstStyle/>
          <a:p>
            <a:pPr eaLnBrk="1" hangingPunct="1"/>
            <a:r>
              <a:rPr lang="en-US" altLang="en-US" sz="3200" dirty="0"/>
              <a:t> </a:t>
            </a:r>
            <a:r>
              <a:rPr lang="en-US" altLang="en-US" sz="3600" dirty="0"/>
              <a:t>Threads</a:t>
            </a:r>
          </a:p>
        </p:txBody>
      </p:sp>
      <p:sp>
        <p:nvSpPr>
          <p:cNvPr id="3" name="Rectangle 2">
            <a:extLst>
              <a:ext uri="{FF2B5EF4-FFF2-40B4-BE49-F238E27FC236}">
                <a16:creationId xmlns:a16="http://schemas.microsoft.com/office/drawing/2014/main" id="{D9DD39BF-69DA-4F8B-88AC-7D14E741B71D}"/>
              </a:ext>
            </a:extLst>
          </p:cNvPr>
          <p:cNvSpPr/>
          <p:nvPr/>
        </p:nvSpPr>
        <p:spPr>
          <a:xfrm>
            <a:off x="646415" y="769938"/>
            <a:ext cx="10624335" cy="4524315"/>
          </a:xfrm>
          <a:prstGeom prst="rect">
            <a:avLst/>
          </a:prstGeom>
        </p:spPr>
        <p:txBody>
          <a:bodyPr wrap="square">
            <a:spAutoFit/>
          </a:bodyPr>
          <a:lstStyle/>
          <a:p>
            <a:pPr algn="just"/>
            <a:r>
              <a:rPr lang="en-US" sz="2400" dirty="0"/>
              <a:t>Second Argument</a:t>
            </a:r>
          </a:p>
          <a:p>
            <a:pPr marL="285750" indent="-285750" algn="just">
              <a:buFont typeface="Arial" panose="020B0604020202020204" pitchFamily="34" charset="0"/>
              <a:buChar char="•"/>
            </a:pPr>
            <a:r>
              <a:rPr lang="en-US" sz="2400" dirty="0"/>
              <a:t>A second argument for having threads is that since they are lighter weight than processes, they are easier (i.e., faster) to create and destroy than processes. </a:t>
            </a:r>
          </a:p>
          <a:p>
            <a:pPr marL="285750" indent="-285750" algn="just">
              <a:buFont typeface="Arial" panose="020B0604020202020204" pitchFamily="34" charset="0"/>
              <a:buChar char="•"/>
            </a:pPr>
            <a:r>
              <a:rPr lang="en-US" sz="2400" dirty="0"/>
              <a:t>In many systems, creating a thread goes 10–100 times faster than creating a process.</a:t>
            </a:r>
          </a:p>
          <a:p>
            <a:pPr marL="285750" indent="-285750" algn="just">
              <a:buFont typeface="Arial" panose="020B0604020202020204" pitchFamily="34" charset="0"/>
              <a:buChar char="•"/>
            </a:pPr>
            <a:r>
              <a:rPr lang="en-US" sz="2400" dirty="0"/>
              <a:t>When the number of threads needed changes dynamically and rapidly, this property is useful to have.</a:t>
            </a:r>
          </a:p>
          <a:p>
            <a:pPr algn="just"/>
            <a:r>
              <a:rPr lang="en-US" altLang="en-US" sz="2400" dirty="0"/>
              <a:t>Third Reason</a:t>
            </a:r>
          </a:p>
          <a:p>
            <a:pPr marL="285750" indent="-285750" algn="just">
              <a:buFont typeface="Arial" panose="020B0604020202020204" pitchFamily="34" charset="0"/>
              <a:buChar char="•"/>
            </a:pPr>
            <a:r>
              <a:rPr lang="en-US" sz="2400" dirty="0"/>
              <a:t>A third reason for having threads is also a performance argument.</a:t>
            </a:r>
          </a:p>
          <a:p>
            <a:pPr marL="285750" indent="-285750" algn="just">
              <a:buFont typeface="Arial" panose="020B0604020202020204" pitchFamily="34" charset="0"/>
              <a:buChar char="•"/>
            </a:pPr>
            <a:r>
              <a:rPr lang="en-US" sz="2400" dirty="0"/>
              <a:t>Threads yield no performance gain when all of them are CPU bound, but when there is substantial computing and, also substantial I/O, having threads allows these activities to overlap, thus speeding up the application.</a:t>
            </a:r>
            <a:endParaRPr lang="en-US" altLang="en-US" sz="24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extLst>
      <p:ext uri="{BB962C8B-B14F-4D97-AF65-F5344CB8AC3E}">
        <p14:creationId xmlns:p14="http://schemas.microsoft.com/office/powerpoint/2010/main" val="12795028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4391560" y="0"/>
            <a:ext cx="3057204" cy="769938"/>
          </a:xfrm>
        </p:spPr>
        <p:txBody>
          <a:bodyPr/>
          <a:lstStyle/>
          <a:p>
            <a:pPr eaLnBrk="1" hangingPunct="1"/>
            <a:r>
              <a:rPr lang="en-US" altLang="en-US" sz="3200" dirty="0"/>
              <a:t> </a:t>
            </a:r>
            <a:r>
              <a:rPr lang="en-US" altLang="en-US" sz="3600" dirty="0"/>
              <a:t>Threads</a:t>
            </a:r>
          </a:p>
        </p:txBody>
      </p:sp>
      <p:sp>
        <p:nvSpPr>
          <p:cNvPr id="3" name="Rectangle 2">
            <a:extLst>
              <a:ext uri="{FF2B5EF4-FFF2-40B4-BE49-F238E27FC236}">
                <a16:creationId xmlns:a16="http://schemas.microsoft.com/office/drawing/2014/main" id="{D9DD39BF-69DA-4F8B-88AC-7D14E741B71D}"/>
              </a:ext>
            </a:extLst>
          </p:cNvPr>
          <p:cNvSpPr/>
          <p:nvPr/>
        </p:nvSpPr>
        <p:spPr>
          <a:xfrm>
            <a:off x="841624" y="871291"/>
            <a:ext cx="10326385" cy="4524315"/>
          </a:xfrm>
          <a:prstGeom prst="rect">
            <a:avLst/>
          </a:prstGeom>
        </p:spPr>
        <p:txBody>
          <a:bodyPr wrap="square">
            <a:spAutoFit/>
          </a:bodyPr>
          <a:lstStyle/>
          <a:p>
            <a:pPr algn="just"/>
            <a:r>
              <a:rPr lang="en-US" sz="2400" dirty="0"/>
              <a:t>Fourth Reason</a:t>
            </a:r>
          </a:p>
          <a:p>
            <a:pPr marL="285750" indent="-285750" algn="just">
              <a:buFont typeface="Arial" panose="020B0604020202020204" pitchFamily="34" charset="0"/>
              <a:buChar char="•"/>
            </a:pPr>
            <a:r>
              <a:rPr lang="en-US" sz="2400" dirty="0"/>
              <a:t>Finally, threads are useful on systems with multiple CPUs, where real parallelism is possible.</a:t>
            </a:r>
          </a:p>
          <a:p>
            <a:pPr algn="just"/>
            <a:r>
              <a:rPr lang="en-US" altLang="en-US" sz="2400" dirty="0"/>
              <a:t>Example of where threads are useful</a:t>
            </a:r>
          </a:p>
          <a:p>
            <a:pPr marL="285750" indent="-285750" algn="just">
              <a:buFont typeface="Arial" panose="020B0604020202020204" pitchFamily="34" charset="0"/>
              <a:buChar char="•"/>
            </a:pPr>
            <a:r>
              <a:rPr lang="en-US" sz="2400" dirty="0"/>
              <a:t>A server for a Website. </a:t>
            </a:r>
          </a:p>
          <a:p>
            <a:pPr marL="285750" indent="-285750" algn="just">
              <a:buFont typeface="Arial" panose="020B0604020202020204" pitchFamily="34" charset="0"/>
              <a:buChar char="•"/>
            </a:pPr>
            <a:r>
              <a:rPr lang="en-US" sz="2400" dirty="0"/>
              <a:t>Requests for pages come in and the requested page is sent back to the client.</a:t>
            </a:r>
          </a:p>
          <a:p>
            <a:pPr marL="285750" indent="-285750" algn="just">
              <a:buFont typeface="Arial" panose="020B0604020202020204" pitchFamily="34" charset="0"/>
              <a:buChar char="•"/>
            </a:pPr>
            <a:r>
              <a:rPr lang="en-US" sz="2400" dirty="0"/>
              <a:t>At most Websites, some pages are more commonly accessed than other pages. </a:t>
            </a:r>
          </a:p>
          <a:p>
            <a:pPr marL="285750" indent="-285750" algn="just">
              <a:buFont typeface="Arial" panose="020B0604020202020204" pitchFamily="34" charset="0"/>
              <a:buChar char="•"/>
            </a:pPr>
            <a:r>
              <a:rPr lang="en-US" sz="2400" dirty="0"/>
              <a:t>For example, Sony’s home page is accessed far more than a page deep in the tree containing the technical specifications of any particular camera. </a:t>
            </a:r>
          </a:p>
          <a:p>
            <a:pPr marL="285750" indent="-285750" algn="just">
              <a:buFont typeface="Arial" panose="020B0604020202020204" pitchFamily="34" charset="0"/>
              <a:buChar char="•"/>
            </a:pPr>
            <a:r>
              <a:rPr lang="en-US" sz="2400" dirty="0"/>
              <a:t>Web servers use this fact to improve performance by maintaining a collection of heavily used pages in main memory to eliminate the need to go to disk to get them.</a:t>
            </a:r>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extLst>
      <p:ext uri="{BB962C8B-B14F-4D97-AF65-F5344CB8AC3E}">
        <p14:creationId xmlns:p14="http://schemas.microsoft.com/office/powerpoint/2010/main" val="129934414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4583665" y="0"/>
            <a:ext cx="2872269" cy="769938"/>
          </a:xfrm>
        </p:spPr>
        <p:txBody>
          <a:bodyPr/>
          <a:lstStyle/>
          <a:p>
            <a:pPr eaLnBrk="1" hangingPunct="1"/>
            <a:r>
              <a:rPr lang="en-US" altLang="en-US" sz="3200" dirty="0"/>
              <a:t> </a:t>
            </a:r>
            <a:r>
              <a:rPr lang="en-US" altLang="en-US" sz="3600" dirty="0"/>
              <a:t>Threads</a:t>
            </a:r>
          </a:p>
        </p:txBody>
      </p:sp>
      <p:sp>
        <p:nvSpPr>
          <p:cNvPr id="3" name="Rectangle 2">
            <a:extLst>
              <a:ext uri="{FF2B5EF4-FFF2-40B4-BE49-F238E27FC236}">
                <a16:creationId xmlns:a16="http://schemas.microsoft.com/office/drawing/2014/main" id="{D9DD39BF-69DA-4F8B-88AC-7D14E741B71D}"/>
              </a:ext>
            </a:extLst>
          </p:cNvPr>
          <p:cNvSpPr/>
          <p:nvPr/>
        </p:nvSpPr>
        <p:spPr>
          <a:xfrm>
            <a:off x="1160123" y="891840"/>
            <a:ext cx="10090080" cy="4524315"/>
          </a:xfrm>
          <a:prstGeom prst="rect">
            <a:avLst/>
          </a:prstGeom>
        </p:spPr>
        <p:txBody>
          <a:bodyPr wrap="square">
            <a:spAutoFit/>
          </a:bodyPr>
          <a:lstStyle/>
          <a:p>
            <a:pPr marL="285750" indent="-285750" algn="just">
              <a:buFont typeface="Arial" panose="020B0604020202020204" pitchFamily="34" charset="0"/>
              <a:buChar char="•"/>
            </a:pPr>
            <a:r>
              <a:rPr lang="en-US" sz="2400" dirty="0"/>
              <a:t>Such a collection is called a </a:t>
            </a:r>
            <a:r>
              <a:rPr lang="en-US" sz="2400" b="1" dirty="0"/>
              <a:t>cache </a:t>
            </a:r>
            <a:r>
              <a:rPr lang="en-US" sz="2400" dirty="0"/>
              <a:t>and is used in many other contexts as well.</a:t>
            </a:r>
          </a:p>
          <a:p>
            <a:pPr marL="285750" indent="-285750" algn="just">
              <a:buFont typeface="Arial" panose="020B0604020202020204" pitchFamily="34" charset="0"/>
              <a:buChar char="•"/>
            </a:pPr>
            <a:r>
              <a:rPr lang="en-US" sz="2400" dirty="0"/>
              <a:t>One way to organize the Web server is to have one thread, the </a:t>
            </a:r>
            <a:r>
              <a:rPr lang="en-US" sz="2400" b="1" dirty="0"/>
              <a:t>dispatcher</a:t>
            </a:r>
            <a:r>
              <a:rPr lang="en-US" sz="2400" dirty="0"/>
              <a:t>, reads incoming requests for work from the network.</a:t>
            </a:r>
          </a:p>
          <a:p>
            <a:pPr marL="285750" indent="-285750" algn="just">
              <a:buFont typeface="Arial" panose="020B0604020202020204" pitchFamily="34" charset="0"/>
              <a:buChar char="•"/>
            </a:pPr>
            <a:r>
              <a:rPr lang="en-US" sz="2400" dirty="0"/>
              <a:t>After examining the request, it chooses an idle (i.e., blocked) </a:t>
            </a:r>
            <a:r>
              <a:rPr lang="en-US" sz="2400" b="1" dirty="0"/>
              <a:t>worker thread </a:t>
            </a:r>
            <a:r>
              <a:rPr lang="en-US" sz="2400" dirty="0"/>
              <a:t>and hands it the request, possibly by writing a pointer to the message into a special word associated with each thread. </a:t>
            </a:r>
          </a:p>
          <a:p>
            <a:pPr marL="285750" indent="-285750" algn="just">
              <a:buFont typeface="Arial" panose="020B0604020202020204" pitchFamily="34" charset="0"/>
              <a:buChar char="•"/>
            </a:pPr>
            <a:r>
              <a:rPr lang="en-US" sz="2400" dirty="0"/>
              <a:t>The dispatcher then wakes up the sleeping worker, moving it from blocked state to ready state.</a:t>
            </a:r>
          </a:p>
          <a:p>
            <a:pPr marL="285750" indent="-285750" algn="just">
              <a:buFont typeface="Arial" panose="020B0604020202020204" pitchFamily="34" charset="0"/>
              <a:buChar char="•"/>
            </a:pPr>
            <a:r>
              <a:rPr lang="en-US" sz="2400" dirty="0"/>
              <a:t>When the worker wakes up, it checks to see if the request can be satisfied from the Web page cache, to which all threads have access. </a:t>
            </a:r>
          </a:p>
          <a:p>
            <a:pPr marL="285750" indent="-285750" algn="just">
              <a:buFont typeface="Arial" panose="020B0604020202020204" pitchFamily="34" charset="0"/>
              <a:buChar char="•"/>
            </a:pPr>
            <a:r>
              <a:rPr lang="en-US" sz="2400" dirty="0"/>
              <a:t>If not, it starts a read operation to get the page from the disk and blocks until the disk operation completes.</a:t>
            </a:r>
            <a:endParaRPr lang="en-US" altLang="en-US" sz="24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extLst>
      <p:ext uri="{BB962C8B-B14F-4D97-AF65-F5344CB8AC3E}">
        <p14:creationId xmlns:p14="http://schemas.microsoft.com/office/powerpoint/2010/main" val="97420797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B38ABCE-068F-411D-A5CC-18346FDD6EEB}"/>
              </a:ext>
            </a:extLst>
          </p:cNvPr>
          <p:cNvSpPr>
            <a:spLocks noGrp="1" noChangeArrowheads="1"/>
          </p:cNvSpPr>
          <p:nvPr>
            <p:ph type="title"/>
          </p:nvPr>
        </p:nvSpPr>
        <p:spPr>
          <a:xfrm>
            <a:off x="2439470" y="0"/>
            <a:ext cx="7793038" cy="769938"/>
          </a:xfrm>
        </p:spPr>
        <p:txBody>
          <a:bodyPr/>
          <a:lstStyle/>
          <a:p>
            <a:pPr eaLnBrk="1" hangingPunct="1"/>
            <a:r>
              <a:rPr lang="en-US" altLang="en-US" sz="3200" dirty="0"/>
              <a:t> </a:t>
            </a:r>
            <a:r>
              <a:rPr lang="en-US" altLang="en-US" sz="3600" dirty="0"/>
              <a:t>Threads</a:t>
            </a:r>
          </a:p>
        </p:txBody>
      </p:sp>
      <p:sp>
        <p:nvSpPr>
          <p:cNvPr id="3" name="Rectangle 2">
            <a:extLst>
              <a:ext uri="{FF2B5EF4-FFF2-40B4-BE49-F238E27FC236}">
                <a16:creationId xmlns:a16="http://schemas.microsoft.com/office/drawing/2014/main" id="{D9DD39BF-69DA-4F8B-88AC-7D14E741B71D}"/>
              </a:ext>
            </a:extLst>
          </p:cNvPr>
          <p:cNvSpPr/>
          <p:nvPr/>
        </p:nvSpPr>
        <p:spPr>
          <a:xfrm>
            <a:off x="1364204" y="624158"/>
            <a:ext cx="9731886" cy="1200329"/>
          </a:xfrm>
          <a:prstGeom prst="rect">
            <a:avLst/>
          </a:prstGeom>
        </p:spPr>
        <p:txBody>
          <a:bodyPr wrap="square">
            <a:spAutoFit/>
          </a:bodyPr>
          <a:lstStyle/>
          <a:p>
            <a:pPr marL="285750" indent="-285750">
              <a:buFont typeface="Arial" panose="020B0604020202020204" pitchFamily="34" charset="0"/>
              <a:buChar char="•"/>
            </a:pPr>
            <a:r>
              <a:rPr lang="en-US" sz="2400" dirty="0"/>
              <a:t>When the thread blocks on the disk operation, another thread is chosen to run, possibly the dispatcher, in order to acquire more work, or possibly another worker that is now ready to run.</a:t>
            </a:r>
            <a:endParaRPr lang="en-US" altLang="en-US" sz="2400" dirty="0"/>
          </a:p>
        </p:txBody>
      </p:sp>
      <p:sp>
        <p:nvSpPr>
          <p:cNvPr id="7172" name="Footer Placeholder 1">
            <a:extLst>
              <a:ext uri="{FF2B5EF4-FFF2-40B4-BE49-F238E27FC236}">
                <a16:creationId xmlns:a16="http://schemas.microsoft.com/office/drawing/2014/main" id="{E883FFC4-E131-4E54-9AF3-9F660567D1C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0765" y="1953229"/>
            <a:ext cx="5320349" cy="3447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371655" y="5455372"/>
            <a:ext cx="2816733" cy="369332"/>
          </a:xfrm>
          <a:prstGeom prst="rect">
            <a:avLst/>
          </a:prstGeom>
        </p:spPr>
        <p:txBody>
          <a:bodyPr wrap="none">
            <a:spAutoFit/>
          </a:bodyPr>
          <a:lstStyle/>
          <a:p>
            <a:pPr eaLnBrk="1" hangingPunct="1"/>
            <a:r>
              <a:rPr lang="en-US" altLang="en-US" dirty="0"/>
              <a:t>A multithreaded Web server.</a:t>
            </a:r>
          </a:p>
        </p:txBody>
      </p:sp>
    </p:spTree>
    <p:extLst>
      <p:ext uri="{BB962C8B-B14F-4D97-AF65-F5344CB8AC3E}">
        <p14:creationId xmlns:p14="http://schemas.microsoft.com/office/powerpoint/2010/main" val="99113687"/>
      </p:ext>
    </p:extLst>
  </p:cSld>
  <p:clrMapOvr>
    <a:masterClrMapping/>
  </p:clrMapOvr>
  <p:transition/>
</p:sld>
</file>

<file path=ppt/theme/theme1.xml><?xml version="1.0" encoding="utf-8"?>
<a:theme xmlns:a="http://schemas.openxmlformats.org/drawingml/2006/main" name="Blue Diagonal">
  <a:themeElements>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ue Diagonal 1">
        <a:dk1>
          <a:srgbClr val="000000"/>
        </a:dk1>
        <a:lt1>
          <a:srgbClr val="FFFFFF"/>
        </a:lt1>
        <a:dk2>
          <a:srgbClr val="000099"/>
        </a:dk2>
        <a:lt2>
          <a:srgbClr val="FFFF00"/>
        </a:lt2>
        <a:accent1>
          <a:srgbClr val="00CCCC"/>
        </a:accent1>
        <a:accent2>
          <a:srgbClr val="FF33CC"/>
        </a:accent2>
        <a:accent3>
          <a:srgbClr val="AAAACA"/>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3">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5">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49</TotalTime>
  <Words>1147</Words>
  <Application>Microsoft Office PowerPoint</Application>
  <PresentationFormat>Widescreen</PresentationFormat>
  <Paragraphs>85</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Monotype Sorts</vt:lpstr>
      <vt:lpstr>Open Sans</vt:lpstr>
      <vt:lpstr>Tahoma</vt:lpstr>
      <vt:lpstr>Times New Roman</vt:lpstr>
      <vt:lpstr>TimesNewRomanPSMT</vt:lpstr>
      <vt:lpstr>Blue Diagonal</vt:lpstr>
      <vt:lpstr>Operating Systems Concepts CST-221</vt:lpstr>
      <vt:lpstr> Lecture for Topic 2 – Week 4</vt:lpstr>
      <vt:lpstr>In-Class Activity (10 minutes)</vt:lpstr>
      <vt:lpstr> Threads</vt:lpstr>
      <vt:lpstr> Threads</vt:lpstr>
      <vt:lpstr> Threads</vt:lpstr>
      <vt:lpstr> Threads</vt:lpstr>
      <vt:lpstr> Threads</vt:lpstr>
      <vt:lpstr> Threads</vt:lpstr>
      <vt:lpstr> Threads</vt:lpstr>
      <vt:lpstr> Thread Usage</vt:lpstr>
      <vt:lpstr> The Classical Thread Model</vt:lpstr>
      <vt:lpstr> The Classical Thread Model</vt:lpstr>
      <vt:lpstr> The Classical Thread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CST-415: AI in Games and Simulations</dc:title>
  <dc:creator>Ricardo Citro</dc:creator>
  <cp:lastModifiedBy>Ricardo Citro</cp:lastModifiedBy>
  <cp:revision>39</cp:revision>
  <dcterms:created xsi:type="dcterms:W3CDTF">2020-11-22T21:20:23Z</dcterms:created>
  <dcterms:modified xsi:type="dcterms:W3CDTF">2022-01-18T22:49:24Z</dcterms:modified>
</cp:coreProperties>
</file>