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7" r:id="rId2"/>
    <p:sldId id="298" r:id="rId3"/>
    <p:sldId id="337" r:id="rId4"/>
    <p:sldId id="276" r:id="rId5"/>
    <p:sldId id="277" r:id="rId6"/>
    <p:sldId id="308" r:id="rId7"/>
    <p:sldId id="303" r:id="rId8"/>
    <p:sldId id="309" r:id="rId9"/>
    <p:sldId id="310" r:id="rId10"/>
    <p:sldId id="311" r:id="rId11"/>
    <p:sldId id="312" r:id="rId12"/>
    <p:sldId id="313" r:id="rId13"/>
    <p:sldId id="315" r:id="rId14"/>
    <p:sldId id="316" r:id="rId15"/>
    <p:sldId id="317" r:id="rId16"/>
    <p:sldId id="318" r:id="rId17"/>
    <p:sldId id="319" r:id="rId18"/>
    <p:sldId id="320" r:id="rId19"/>
    <p:sldId id="321" r:id="rId20"/>
    <p:sldId id="322" r:id="rId21"/>
    <p:sldId id="324" r:id="rId22"/>
    <p:sldId id="323" r:id="rId23"/>
    <p:sldId id="325" r:id="rId24"/>
    <p:sldId id="326" r:id="rId25"/>
    <p:sldId id="331" r:id="rId26"/>
    <p:sldId id="332" r:id="rId27"/>
    <p:sldId id="329" r:id="rId28"/>
    <p:sldId id="330" r:id="rId29"/>
    <p:sldId id="333" r:id="rId30"/>
    <p:sldId id="334" r:id="rId31"/>
    <p:sldId id="335" r:id="rId32"/>
    <p:sldId id="338" r:id="rId33"/>
    <p:sldId id="31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3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3783-92A0-4C77-B4D8-6E2AE70E2BEB}" type="datetimeFigureOut">
              <a:rPr lang="en-US" smtClean="0"/>
              <a:t>1/18/2022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09641-1E66-46A6-9135-0A0388E0C159}" type="slidenum">
              <a:rPr lang="en-US" smtClean="0"/>
              <a:t>‹#›</a:t>
            </a:fld>
            <a:endParaRPr lang="en-US"/>
          </a:p>
        </p:txBody>
      </p:sp>
    </p:spTree>
    <p:extLst>
      <p:ext uri="{BB962C8B-B14F-4D97-AF65-F5344CB8AC3E}">
        <p14:creationId xmlns:p14="http://schemas.microsoft.com/office/powerpoint/2010/main" val="321922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3AB56D4A-9936-46D1-B7B5-B9EC463751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2BAC3B6C-C786-49AD-B3A7-F5451A19C6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Footer Placeholder 3">
            <a:extLst>
              <a:ext uri="{FF2B5EF4-FFF2-40B4-BE49-F238E27FC236}">
                <a16:creationId xmlns:a16="http://schemas.microsoft.com/office/drawing/2014/main" id="{053A2CC1-6AB6-49D6-A1A2-A2E24085C0F7}"/>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6149" name="Slide Number Placeholder 4">
            <a:extLst>
              <a:ext uri="{FF2B5EF4-FFF2-40B4-BE49-F238E27FC236}">
                <a16:creationId xmlns:a16="http://schemas.microsoft.com/office/drawing/2014/main" id="{03618F3F-AB92-4D76-BDCE-C45BA68C044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872994A-B878-4EC2-BBEB-4B57AC661E2B}" type="slidenum">
              <a:rPr lang="en-US" altLang="en-US" sz="1200"/>
              <a:pPr/>
              <a:t>1</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0B67DEA8-4864-4AD4-BAA2-1F2B0C6A9B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a:extLst>
              <a:ext uri="{FF2B5EF4-FFF2-40B4-BE49-F238E27FC236}">
                <a16:creationId xmlns:a16="http://schemas.microsoft.com/office/drawing/2014/main" id="{B7B0B589-4772-434C-857A-B863ACA6722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0244" name="Footer Placeholder 3">
            <a:extLst>
              <a:ext uri="{FF2B5EF4-FFF2-40B4-BE49-F238E27FC236}">
                <a16:creationId xmlns:a16="http://schemas.microsoft.com/office/drawing/2014/main" id="{06D66966-331E-4992-827D-28A5E4EF3721}"/>
              </a:ext>
            </a:extLst>
          </p:cNvPr>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200"/>
              <a:t>Grand Canyon University</a:t>
            </a:r>
          </a:p>
        </p:txBody>
      </p:sp>
      <p:sp>
        <p:nvSpPr>
          <p:cNvPr id="10245" name="Slide Number Placeholder 4">
            <a:extLst>
              <a:ext uri="{FF2B5EF4-FFF2-40B4-BE49-F238E27FC236}">
                <a16:creationId xmlns:a16="http://schemas.microsoft.com/office/drawing/2014/main" id="{C2EC1D49-4F07-468B-86CD-378BA148725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CEAA431-B3B9-4338-9804-2D88BC3838B8}" type="slidenum">
              <a:rPr lang="en-US" altLang="en-US" sz="1200"/>
              <a:pPr/>
              <a:t>3</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078" name="Group 6">
            <a:extLst>
              <a:ext uri="{FF2B5EF4-FFF2-40B4-BE49-F238E27FC236}">
                <a16:creationId xmlns:a16="http://schemas.microsoft.com/office/drawing/2014/main" id="{FB39F012-54B0-49D0-9499-A67A16183B56}"/>
              </a:ext>
            </a:extLst>
          </p:cNvPr>
          <p:cNvGrpSpPr>
            <a:grpSpLocks/>
          </p:cNvGrpSpPr>
          <p:nvPr/>
        </p:nvGrpSpPr>
        <p:grpSpPr bwMode="auto">
          <a:xfrm>
            <a:off x="0" y="0"/>
            <a:ext cx="11305117" cy="6173788"/>
            <a:chOff x="0" y="0"/>
            <a:chExt cx="5341" cy="3889"/>
          </a:xfrm>
        </p:grpSpPr>
        <p:sp>
          <p:nvSpPr>
            <p:cNvPr id="3074" name="Freeform 2">
              <a:extLst>
                <a:ext uri="{FF2B5EF4-FFF2-40B4-BE49-F238E27FC236}">
                  <a16:creationId xmlns:a16="http://schemas.microsoft.com/office/drawing/2014/main" id="{C90A1F9A-46CF-4178-95F3-9322548DC6DF}"/>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5" name="Freeform 3">
              <a:extLst>
                <a:ext uri="{FF2B5EF4-FFF2-40B4-BE49-F238E27FC236}">
                  <a16:creationId xmlns:a16="http://schemas.microsoft.com/office/drawing/2014/main" id="{A5592DC0-A5D5-474A-8ADE-4C39B96F0B06}"/>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6" name="Freeform 4">
              <a:extLst>
                <a:ext uri="{FF2B5EF4-FFF2-40B4-BE49-F238E27FC236}">
                  <a16:creationId xmlns:a16="http://schemas.microsoft.com/office/drawing/2014/main" id="{B16E9FA3-F241-44F1-95B5-018ADD48FADE}"/>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3077" name="Freeform 5">
              <a:extLst>
                <a:ext uri="{FF2B5EF4-FFF2-40B4-BE49-F238E27FC236}">
                  <a16:creationId xmlns:a16="http://schemas.microsoft.com/office/drawing/2014/main" id="{725FC23E-C11B-4376-90BC-B03A81875567}"/>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3079" name="Rectangle 7">
            <a:extLst>
              <a:ext uri="{FF2B5EF4-FFF2-40B4-BE49-F238E27FC236}">
                <a16:creationId xmlns:a16="http://schemas.microsoft.com/office/drawing/2014/main" id="{F93570D0-EC55-4662-9F98-3A663505B16C}"/>
              </a:ext>
            </a:extLst>
          </p:cNvPr>
          <p:cNvSpPr>
            <a:spLocks noGrp="1" noChangeArrowheads="1"/>
          </p:cNvSpPr>
          <p:nvPr>
            <p:ph type="ctrTitle" sz="quarter"/>
          </p:nvPr>
        </p:nvSpPr>
        <p:spPr>
          <a:xfrm>
            <a:off x="914400" y="1143000"/>
            <a:ext cx="10363200" cy="1143000"/>
          </a:xfrm>
        </p:spPr>
        <p:txBody>
          <a:bodyPr/>
          <a:lstStyle>
            <a:lvl1pPr>
              <a:defRPr/>
            </a:lvl1pPr>
          </a:lstStyle>
          <a:p>
            <a:pPr lvl="0"/>
            <a:r>
              <a:rPr lang="en-US" altLang="en-US" noProof="0"/>
              <a:t>Click to edit Master title style</a:t>
            </a:r>
          </a:p>
        </p:txBody>
      </p:sp>
      <p:sp>
        <p:nvSpPr>
          <p:cNvPr id="3080" name="Rectangle 8">
            <a:extLst>
              <a:ext uri="{FF2B5EF4-FFF2-40B4-BE49-F238E27FC236}">
                <a16:creationId xmlns:a16="http://schemas.microsoft.com/office/drawing/2014/main" id="{0B46E75A-C299-42C7-8C2B-FC138DA3F638}"/>
              </a:ext>
            </a:extLst>
          </p:cNvPr>
          <p:cNvSpPr>
            <a:spLocks noGrp="1" noChangeArrowheads="1"/>
          </p:cNvSpPr>
          <p:nvPr>
            <p:ph type="subTitle" sz="quarter" idx="1"/>
          </p:nvPr>
        </p:nvSpPr>
        <p:spPr>
          <a:xfrm>
            <a:off x="1828800" y="2819400"/>
            <a:ext cx="8534400" cy="1752600"/>
          </a:xfrm>
        </p:spPr>
        <p:txBody>
          <a:bodyPr/>
          <a:lstStyle>
            <a:lvl1pPr marL="0" indent="0" algn="ctr">
              <a:buFont typeface="Monotype Sorts" pitchFamily="2" charset="2"/>
              <a:buNone/>
              <a:defRPr/>
            </a:lvl1pPr>
          </a:lstStyle>
          <a:p>
            <a:pPr lvl="0"/>
            <a:r>
              <a:rPr lang="en-US" altLang="en-US" noProof="0"/>
              <a:t>Click to edit Master subtitle style</a:t>
            </a:r>
          </a:p>
        </p:txBody>
      </p:sp>
      <p:sp>
        <p:nvSpPr>
          <p:cNvPr id="3081" name="Rectangle 9">
            <a:extLst>
              <a:ext uri="{FF2B5EF4-FFF2-40B4-BE49-F238E27FC236}">
                <a16:creationId xmlns:a16="http://schemas.microsoft.com/office/drawing/2014/main" id="{22855EED-7F0D-4FF6-9F34-E7AF6F9A24E4}"/>
              </a:ext>
            </a:extLst>
          </p:cNvPr>
          <p:cNvSpPr>
            <a:spLocks noGrp="1" noChangeArrowheads="1"/>
          </p:cNvSpPr>
          <p:nvPr>
            <p:ph type="dt" sz="quarter" idx="2"/>
          </p:nvPr>
        </p:nvSpPr>
        <p:spPr/>
        <p:txBody>
          <a:bodyPr/>
          <a:lstStyle>
            <a:lvl1pPr>
              <a:defRPr/>
            </a:lvl1pPr>
          </a:lstStyle>
          <a:p>
            <a:endParaRPr lang="en-US" altLang="en-US"/>
          </a:p>
        </p:txBody>
      </p:sp>
      <p:sp>
        <p:nvSpPr>
          <p:cNvPr id="3082" name="Rectangle 10">
            <a:extLst>
              <a:ext uri="{FF2B5EF4-FFF2-40B4-BE49-F238E27FC236}">
                <a16:creationId xmlns:a16="http://schemas.microsoft.com/office/drawing/2014/main" id="{58B542C8-9B57-4A2E-96ED-4526634EB73A}"/>
              </a:ext>
            </a:extLst>
          </p:cNvPr>
          <p:cNvSpPr>
            <a:spLocks noGrp="1" noChangeArrowheads="1"/>
          </p:cNvSpPr>
          <p:nvPr>
            <p:ph type="ftr" sz="quarter" idx="3"/>
          </p:nvPr>
        </p:nvSpPr>
        <p:spPr/>
        <p:txBody>
          <a:bodyPr/>
          <a:lstStyle>
            <a:lvl1pPr>
              <a:defRPr/>
            </a:lvl1pPr>
          </a:lstStyle>
          <a:p>
            <a:r>
              <a:rPr lang="en-US" altLang="en-US"/>
              <a:t>Grand Canyon University</a:t>
            </a:r>
          </a:p>
        </p:txBody>
      </p:sp>
      <p:sp>
        <p:nvSpPr>
          <p:cNvPr id="3083" name="Rectangle 11">
            <a:extLst>
              <a:ext uri="{FF2B5EF4-FFF2-40B4-BE49-F238E27FC236}">
                <a16:creationId xmlns:a16="http://schemas.microsoft.com/office/drawing/2014/main" id="{523DE99E-0801-46B2-9F72-D663DCD23DC7}"/>
              </a:ext>
            </a:extLst>
          </p:cNvPr>
          <p:cNvSpPr>
            <a:spLocks noGrp="1" noChangeArrowheads="1"/>
          </p:cNvSpPr>
          <p:nvPr>
            <p:ph type="sldNum" sz="quarter" idx="4"/>
          </p:nvPr>
        </p:nvSpPr>
        <p:spPr/>
        <p:txBody>
          <a:bodyPr/>
          <a:lstStyle>
            <a:lvl1pPr>
              <a:defRPr/>
            </a:lvl1pPr>
          </a:lstStyle>
          <a:p>
            <a:fld id="{0D4CACE0-67C7-43F2-83EA-E5686ADBD2B9}" type="slidenum">
              <a:rPr lang="en-US" altLang="en-US"/>
              <a:pPr/>
              <a:t>‹#›</a:t>
            </a:fld>
            <a:endParaRPr lang="en-US" altLang="en-US"/>
          </a:p>
        </p:txBody>
      </p:sp>
    </p:spTree>
    <p:extLst>
      <p:ext uri="{BB962C8B-B14F-4D97-AF65-F5344CB8AC3E}">
        <p14:creationId xmlns:p14="http://schemas.microsoft.com/office/powerpoint/2010/main" val="1716064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D2A3-DA0C-4436-8AE0-7BC1442D83F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B2DAD7F-8DE9-496C-BB39-03A0CF85E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91CBE0-1AFD-4A15-9D81-B89FF701D771}"/>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B20F08-FDA8-4E63-9447-DAF0077AE559}"/>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C3F2D426-3BBD-46E5-A0B1-93472B8B9ABE}"/>
              </a:ext>
            </a:extLst>
          </p:cNvPr>
          <p:cNvSpPr>
            <a:spLocks noGrp="1"/>
          </p:cNvSpPr>
          <p:nvPr>
            <p:ph type="sldNum" sz="quarter" idx="12"/>
          </p:nvPr>
        </p:nvSpPr>
        <p:spPr/>
        <p:txBody>
          <a:bodyPr/>
          <a:lstStyle>
            <a:lvl1pPr>
              <a:defRPr/>
            </a:lvl1pPr>
          </a:lstStyle>
          <a:p>
            <a:fld id="{67DDF0D8-B2DF-456A-8DD9-DA4ED6D7004D}" type="slidenum">
              <a:rPr lang="en-US" altLang="en-US"/>
              <a:pPr/>
              <a:t>‹#›</a:t>
            </a:fld>
            <a:endParaRPr lang="en-US" altLang="en-US"/>
          </a:p>
        </p:txBody>
      </p:sp>
    </p:spTree>
    <p:extLst>
      <p:ext uri="{BB962C8B-B14F-4D97-AF65-F5344CB8AC3E}">
        <p14:creationId xmlns:p14="http://schemas.microsoft.com/office/powerpoint/2010/main" val="3324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AA15D7-2E72-4577-8822-A832C7F766A5}"/>
              </a:ext>
            </a:extLst>
          </p:cNvPr>
          <p:cNvSpPr>
            <a:spLocks noGrp="1"/>
          </p:cNvSpPr>
          <p:nvPr>
            <p:ph type="title" orient="vert"/>
          </p:nvPr>
        </p:nvSpPr>
        <p:spPr>
          <a:xfrm>
            <a:off x="8686800" y="228600"/>
            <a:ext cx="259080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A69C5A4-3485-40B9-AD11-AA56D092B0ED}"/>
              </a:ext>
            </a:extLst>
          </p:cNvPr>
          <p:cNvSpPr>
            <a:spLocks noGrp="1"/>
          </p:cNvSpPr>
          <p:nvPr>
            <p:ph type="body" orient="vert" idx="1"/>
          </p:nvPr>
        </p:nvSpPr>
        <p:spPr>
          <a:xfrm>
            <a:off x="914400" y="228600"/>
            <a:ext cx="75692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C1132-F64D-4541-87B1-11464DB5F18C}"/>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DA8F7E0C-646F-404E-8948-9C4C001CAFD5}"/>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FEFD208-9D0F-467F-A76C-82490683C7BE}"/>
              </a:ext>
            </a:extLst>
          </p:cNvPr>
          <p:cNvSpPr>
            <a:spLocks noGrp="1"/>
          </p:cNvSpPr>
          <p:nvPr>
            <p:ph type="sldNum" sz="quarter" idx="12"/>
          </p:nvPr>
        </p:nvSpPr>
        <p:spPr/>
        <p:txBody>
          <a:bodyPr/>
          <a:lstStyle>
            <a:lvl1pPr>
              <a:defRPr/>
            </a:lvl1pPr>
          </a:lstStyle>
          <a:p>
            <a:fld id="{0604ED2C-BE49-47EC-B752-5A702D4F568E}" type="slidenum">
              <a:rPr lang="en-US" altLang="en-US"/>
              <a:pPr/>
              <a:t>‹#›</a:t>
            </a:fld>
            <a:endParaRPr lang="en-US" altLang="en-US"/>
          </a:p>
        </p:txBody>
      </p:sp>
    </p:spTree>
    <p:extLst>
      <p:ext uri="{BB962C8B-B14F-4D97-AF65-F5344CB8AC3E}">
        <p14:creationId xmlns:p14="http://schemas.microsoft.com/office/powerpoint/2010/main" val="2137658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D508-8A0E-427F-A6D8-740010BCC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AF1390-AFDD-4DCD-886B-9BF4C3DDC1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174824-DA1B-4F4D-820A-A7A6DD86D71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2F15D2F-D448-44C4-9EB7-8F109874EFCC}"/>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DDB7774F-85E0-4935-BA9F-B924DF22238B}"/>
              </a:ext>
            </a:extLst>
          </p:cNvPr>
          <p:cNvSpPr>
            <a:spLocks noGrp="1"/>
          </p:cNvSpPr>
          <p:nvPr>
            <p:ph type="sldNum" sz="quarter" idx="12"/>
          </p:nvPr>
        </p:nvSpPr>
        <p:spPr/>
        <p:txBody>
          <a:bodyPr/>
          <a:lstStyle>
            <a:lvl1pPr>
              <a:defRPr/>
            </a:lvl1pPr>
          </a:lstStyle>
          <a:p>
            <a:fld id="{5C9551A1-BBC4-4521-85F8-A2CB7175AC15}" type="slidenum">
              <a:rPr lang="en-US" altLang="en-US"/>
              <a:pPr/>
              <a:t>‹#›</a:t>
            </a:fld>
            <a:endParaRPr lang="en-US" altLang="en-US"/>
          </a:p>
        </p:txBody>
      </p:sp>
    </p:spTree>
    <p:extLst>
      <p:ext uri="{BB962C8B-B14F-4D97-AF65-F5344CB8AC3E}">
        <p14:creationId xmlns:p14="http://schemas.microsoft.com/office/powerpoint/2010/main" val="29081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A7FBA-AD2E-40CD-86F2-604EBE154B22}"/>
              </a:ext>
            </a:extLst>
          </p:cNvPr>
          <p:cNvSpPr>
            <a:spLocks noGrp="1"/>
          </p:cNvSpPr>
          <p:nvPr>
            <p:ph type="title"/>
          </p:nvPr>
        </p:nvSpPr>
        <p:spPr>
          <a:xfrm>
            <a:off x="831851" y="1709741"/>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EFCF18-3E03-4D02-9F6E-DBE96F96B096}"/>
              </a:ext>
            </a:extLst>
          </p:cNvPr>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8C6D4F-671C-48B1-8670-F0F363B6F2B2}"/>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DF704DA-2D34-4447-8C75-98567439B977}"/>
              </a:ext>
            </a:extLst>
          </p:cNvPr>
          <p:cNvSpPr>
            <a:spLocks noGrp="1"/>
          </p:cNvSpPr>
          <p:nvPr>
            <p:ph type="ftr" sz="quarter" idx="11"/>
          </p:nvPr>
        </p:nvSpPr>
        <p:spPr/>
        <p:txBody>
          <a:bodyPr/>
          <a:lstStyle>
            <a:lvl1pPr>
              <a:defRPr/>
            </a:lvl1pPr>
          </a:lstStyle>
          <a:p>
            <a:r>
              <a:rPr lang="en-US" altLang="en-US"/>
              <a:t>Grand Canyon University</a:t>
            </a:r>
          </a:p>
        </p:txBody>
      </p:sp>
      <p:sp>
        <p:nvSpPr>
          <p:cNvPr id="6" name="Slide Number Placeholder 5">
            <a:extLst>
              <a:ext uri="{FF2B5EF4-FFF2-40B4-BE49-F238E27FC236}">
                <a16:creationId xmlns:a16="http://schemas.microsoft.com/office/drawing/2014/main" id="{2CA528CD-38C3-4300-8D9A-2D8D1858DFF4}"/>
              </a:ext>
            </a:extLst>
          </p:cNvPr>
          <p:cNvSpPr>
            <a:spLocks noGrp="1"/>
          </p:cNvSpPr>
          <p:nvPr>
            <p:ph type="sldNum" sz="quarter" idx="12"/>
          </p:nvPr>
        </p:nvSpPr>
        <p:spPr/>
        <p:txBody>
          <a:bodyPr/>
          <a:lstStyle>
            <a:lvl1pPr>
              <a:defRPr/>
            </a:lvl1pPr>
          </a:lstStyle>
          <a:p>
            <a:fld id="{09AC2241-98DA-49AE-8D7B-9EBC472F4F0D}" type="slidenum">
              <a:rPr lang="en-US" altLang="en-US"/>
              <a:pPr/>
              <a:t>‹#›</a:t>
            </a:fld>
            <a:endParaRPr lang="en-US" altLang="en-US"/>
          </a:p>
        </p:txBody>
      </p:sp>
    </p:spTree>
    <p:extLst>
      <p:ext uri="{BB962C8B-B14F-4D97-AF65-F5344CB8AC3E}">
        <p14:creationId xmlns:p14="http://schemas.microsoft.com/office/powerpoint/2010/main" val="1372888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3A71-B8E5-4956-8AA4-EC271ADE77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6F3E71-9AB6-42AC-8E62-12F48581D029}"/>
              </a:ext>
            </a:extLst>
          </p:cNvPr>
          <p:cNvSpPr>
            <a:spLocks noGrp="1"/>
          </p:cNvSpPr>
          <p:nvPr>
            <p:ph sz="half" idx="1"/>
          </p:nvPr>
        </p:nvSpPr>
        <p:spPr>
          <a:xfrm>
            <a:off x="9144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2C118A-D808-44C4-A8BC-57B21A39636B}"/>
              </a:ext>
            </a:extLst>
          </p:cNvPr>
          <p:cNvSpPr>
            <a:spLocks noGrp="1"/>
          </p:cNvSpPr>
          <p:nvPr>
            <p:ph sz="half" idx="2"/>
          </p:nvPr>
        </p:nvSpPr>
        <p:spPr>
          <a:xfrm>
            <a:off x="6197600" y="1828800"/>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A6561D-2447-4FED-8260-A7D992DD6A3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95C07C16-0ED9-4E20-91B6-027DA7C3AB43}"/>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78AB323A-997E-4E6B-9EC7-8FBE75F9FD3F}"/>
              </a:ext>
            </a:extLst>
          </p:cNvPr>
          <p:cNvSpPr>
            <a:spLocks noGrp="1"/>
          </p:cNvSpPr>
          <p:nvPr>
            <p:ph type="sldNum" sz="quarter" idx="12"/>
          </p:nvPr>
        </p:nvSpPr>
        <p:spPr/>
        <p:txBody>
          <a:bodyPr/>
          <a:lstStyle>
            <a:lvl1pPr>
              <a:defRPr/>
            </a:lvl1pPr>
          </a:lstStyle>
          <a:p>
            <a:fld id="{4F4C6D23-8CC9-4A68-82D6-76CE75EAF719}" type="slidenum">
              <a:rPr lang="en-US" altLang="en-US"/>
              <a:pPr/>
              <a:t>‹#›</a:t>
            </a:fld>
            <a:endParaRPr lang="en-US" altLang="en-US"/>
          </a:p>
        </p:txBody>
      </p:sp>
    </p:spTree>
    <p:extLst>
      <p:ext uri="{BB962C8B-B14F-4D97-AF65-F5344CB8AC3E}">
        <p14:creationId xmlns:p14="http://schemas.microsoft.com/office/powerpoint/2010/main" val="3426309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A98E4-9A3C-4885-B88E-94F5855F5A65}"/>
              </a:ext>
            </a:extLst>
          </p:cNvPr>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80607E4-7C30-4CBC-B4D8-D4AC1EADA4D8}"/>
              </a:ext>
            </a:extLst>
          </p:cNvPr>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6F1423-F223-4BE5-9A27-1E4A1EB01A7A}"/>
              </a:ext>
            </a:extLst>
          </p:cNvPr>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49D193-4C9D-4649-912E-E394EC934816}"/>
              </a:ext>
            </a:extLst>
          </p:cNvPr>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469358-365F-4E6A-8668-E4F324D90A7A}"/>
              </a:ext>
            </a:extLst>
          </p:cNvPr>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DE1C5A-C561-419A-A1E8-8F237C1927E3}"/>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C4CA72-6981-4B6B-8611-D68E1A49DA29}"/>
              </a:ext>
            </a:extLst>
          </p:cNvPr>
          <p:cNvSpPr>
            <a:spLocks noGrp="1"/>
          </p:cNvSpPr>
          <p:nvPr>
            <p:ph type="ftr" sz="quarter" idx="11"/>
          </p:nvPr>
        </p:nvSpPr>
        <p:spPr/>
        <p:txBody>
          <a:bodyPr/>
          <a:lstStyle>
            <a:lvl1pPr>
              <a:defRPr/>
            </a:lvl1pPr>
          </a:lstStyle>
          <a:p>
            <a:r>
              <a:rPr lang="en-US" altLang="en-US"/>
              <a:t>Grand Canyon University</a:t>
            </a:r>
          </a:p>
        </p:txBody>
      </p:sp>
      <p:sp>
        <p:nvSpPr>
          <p:cNvPr id="9" name="Slide Number Placeholder 8">
            <a:extLst>
              <a:ext uri="{FF2B5EF4-FFF2-40B4-BE49-F238E27FC236}">
                <a16:creationId xmlns:a16="http://schemas.microsoft.com/office/drawing/2014/main" id="{56F3A621-F357-4124-87AE-5709DEE1781F}"/>
              </a:ext>
            </a:extLst>
          </p:cNvPr>
          <p:cNvSpPr>
            <a:spLocks noGrp="1"/>
          </p:cNvSpPr>
          <p:nvPr>
            <p:ph type="sldNum" sz="quarter" idx="12"/>
          </p:nvPr>
        </p:nvSpPr>
        <p:spPr/>
        <p:txBody>
          <a:bodyPr/>
          <a:lstStyle>
            <a:lvl1pPr>
              <a:defRPr/>
            </a:lvl1pPr>
          </a:lstStyle>
          <a:p>
            <a:fld id="{46BCBCEA-346C-449E-ACE7-C1001E6FA2D9}" type="slidenum">
              <a:rPr lang="en-US" altLang="en-US"/>
              <a:pPr/>
              <a:t>‹#›</a:t>
            </a:fld>
            <a:endParaRPr lang="en-US" altLang="en-US"/>
          </a:p>
        </p:txBody>
      </p:sp>
    </p:spTree>
    <p:extLst>
      <p:ext uri="{BB962C8B-B14F-4D97-AF65-F5344CB8AC3E}">
        <p14:creationId xmlns:p14="http://schemas.microsoft.com/office/powerpoint/2010/main" val="1067385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EE83A-C45E-4773-BB18-008A78744C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CA2A1D-9175-4421-9B8E-607FF6327F6E}"/>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79CA9C54-CCA2-4641-91C5-CA4C7FCC2EE2}"/>
              </a:ext>
            </a:extLst>
          </p:cNvPr>
          <p:cNvSpPr>
            <a:spLocks noGrp="1"/>
          </p:cNvSpPr>
          <p:nvPr>
            <p:ph type="ftr" sz="quarter" idx="11"/>
          </p:nvPr>
        </p:nvSpPr>
        <p:spPr/>
        <p:txBody>
          <a:bodyPr/>
          <a:lstStyle>
            <a:lvl1pPr>
              <a:defRPr/>
            </a:lvl1pPr>
          </a:lstStyle>
          <a:p>
            <a:r>
              <a:rPr lang="en-US" altLang="en-US"/>
              <a:t>Grand Canyon University</a:t>
            </a:r>
          </a:p>
        </p:txBody>
      </p:sp>
      <p:sp>
        <p:nvSpPr>
          <p:cNvPr id="5" name="Slide Number Placeholder 4">
            <a:extLst>
              <a:ext uri="{FF2B5EF4-FFF2-40B4-BE49-F238E27FC236}">
                <a16:creationId xmlns:a16="http://schemas.microsoft.com/office/drawing/2014/main" id="{BEA3C234-94DB-4668-A8E1-37C7E5BEBA18}"/>
              </a:ext>
            </a:extLst>
          </p:cNvPr>
          <p:cNvSpPr>
            <a:spLocks noGrp="1"/>
          </p:cNvSpPr>
          <p:nvPr>
            <p:ph type="sldNum" sz="quarter" idx="12"/>
          </p:nvPr>
        </p:nvSpPr>
        <p:spPr/>
        <p:txBody>
          <a:bodyPr/>
          <a:lstStyle>
            <a:lvl1pPr>
              <a:defRPr/>
            </a:lvl1pPr>
          </a:lstStyle>
          <a:p>
            <a:fld id="{040F95C5-80F2-4DBD-AF7B-6871AAC44F09}" type="slidenum">
              <a:rPr lang="en-US" altLang="en-US"/>
              <a:pPr/>
              <a:t>‹#›</a:t>
            </a:fld>
            <a:endParaRPr lang="en-US" altLang="en-US"/>
          </a:p>
        </p:txBody>
      </p:sp>
    </p:spTree>
    <p:extLst>
      <p:ext uri="{BB962C8B-B14F-4D97-AF65-F5344CB8AC3E}">
        <p14:creationId xmlns:p14="http://schemas.microsoft.com/office/powerpoint/2010/main" val="3302091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355781-F573-4982-BDDF-44FB49ECEA98}"/>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07684EB5-D900-4C07-8A0B-4B21ABCB5A97}"/>
              </a:ext>
            </a:extLst>
          </p:cNvPr>
          <p:cNvSpPr>
            <a:spLocks noGrp="1"/>
          </p:cNvSpPr>
          <p:nvPr>
            <p:ph type="ftr" sz="quarter" idx="11"/>
          </p:nvPr>
        </p:nvSpPr>
        <p:spPr/>
        <p:txBody>
          <a:bodyPr/>
          <a:lstStyle>
            <a:lvl1pPr>
              <a:defRPr/>
            </a:lvl1pPr>
          </a:lstStyle>
          <a:p>
            <a:r>
              <a:rPr lang="en-US" altLang="en-US"/>
              <a:t>Grand Canyon University</a:t>
            </a:r>
          </a:p>
        </p:txBody>
      </p:sp>
      <p:sp>
        <p:nvSpPr>
          <p:cNvPr id="4" name="Slide Number Placeholder 3">
            <a:extLst>
              <a:ext uri="{FF2B5EF4-FFF2-40B4-BE49-F238E27FC236}">
                <a16:creationId xmlns:a16="http://schemas.microsoft.com/office/drawing/2014/main" id="{ACECC9E5-1070-4E91-8034-31ECD02514B5}"/>
              </a:ext>
            </a:extLst>
          </p:cNvPr>
          <p:cNvSpPr>
            <a:spLocks noGrp="1"/>
          </p:cNvSpPr>
          <p:nvPr>
            <p:ph type="sldNum" sz="quarter" idx="12"/>
          </p:nvPr>
        </p:nvSpPr>
        <p:spPr/>
        <p:txBody>
          <a:bodyPr/>
          <a:lstStyle>
            <a:lvl1pPr>
              <a:defRPr/>
            </a:lvl1pPr>
          </a:lstStyle>
          <a:p>
            <a:fld id="{7CD55F37-7C3F-4E08-B1F2-8BC743063731}" type="slidenum">
              <a:rPr lang="en-US" altLang="en-US"/>
              <a:pPr/>
              <a:t>‹#›</a:t>
            </a:fld>
            <a:endParaRPr lang="en-US" altLang="en-US"/>
          </a:p>
        </p:txBody>
      </p:sp>
    </p:spTree>
    <p:extLst>
      <p:ext uri="{BB962C8B-B14F-4D97-AF65-F5344CB8AC3E}">
        <p14:creationId xmlns:p14="http://schemas.microsoft.com/office/powerpoint/2010/main" val="4086568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F5054-2884-4368-9AED-626113A4D4EA}"/>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95CE9D-FBF4-4E50-AF52-F0F10B15AC1A}"/>
              </a:ext>
            </a:extLst>
          </p:cNvPr>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DB3B7E-8385-4037-9D12-7F6759FA5E53}"/>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2FCA4B-7F39-4834-B523-1A88CFD270DD}"/>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11D57DF-5F40-4902-9A5A-44DD43DA50CA}"/>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23C4F70C-6F6F-4D35-8D58-C1C0D5907DE0}"/>
              </a:ext>
            </a:extLst>
          </p:cNvPr>
          <p:cNvSpPr>
            <a:spLocks noGrp="1"/>
          </p:cNvSpPr>
          <p:nvPr>
            <p:ph type="sldNum" sz="quarter" idx="12"/>
          </p:nvPr>
        </p:nvSpPr>
        <p:spPr/>
        <p:txBody>
          <a:bodyPr/>
          <a:lstStyle>
            <a:lvl1pPr>
              <a:defRPr/>
            </a:lvl1pPr>
          </a:lstStyle>
          <a:p>
            <a:fld id="{B68E8A9D-665E-4032-9C4D-EC90349D3682}" type="slidenum">
              <a:rPr lang="en-US" altLang="en-US"/>
              <a:pPr/>
              <a:t>‹#›</a:t>
            </a:fld>
            <a:endParaRPr lang="en-US" altLang="en-US"/>
          </a:p>
        </p:txBody>
      </p:sp>
    </p:spTree>
    <p:extLst>
      <p:ext uri="{BB962C8B-B14F-4D97-AF65-F5344CB8AC3E}">
        <p14:creationId xmlns:p14="http://schemas.microsoft.com/office/powerpoint/2010/main" val="3850426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C3258-0AAB-40D4-9EA0-E33D91F8BA60}"/>
              </a:ext>
            </a:extLst>
          </p:cNvPr>
          <p:cNvSpPr>
            <a:spLocks noGrp="1"/>
          </p:cNvSpPr>
          <p:nvPr>
            <p:ph type="title"/>
          </p:nvPr>
        </p:nvSpPr>
        <p:spPr>
          <a:xfrm>
            <a:off x="840319" y="457200"/>
            <a:ext cx="393276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8196C6-0650-4EAA-BDBD-2FCC68CEDEC3}"/>
              </a:ext>
            </a:extLst>
          </p:cNvPr>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C9B271-F402-4993-96C1-2D6D6ADE3318}"/>
              </a:ext>
            </a:extLst>
          </p:cNvPr>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5A3428-D3AB-48EC-A09F-023EC200F3FE}"/>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CE5CEBA-81C5-44F6-93D0-2C4F2DAF3E3C}"/>
              </a:ext>
            </a:extLst>
          </p:cNvPr>
          <p:cNvSpPr>
            <a:spLocks noGrp="1"/>
          </p:cNvSpPr>
          <p:nvPr>
            <p:ph type="ftr" sz="quarter" idx="11"/>
          </p:nvPr>
        </p:nvSpPr>
        <p:spPr/>
        <p:txBody>
          <a:bodyPr/>
          <a:lstStyle>
            <a:lvl1pPr>
              <a:defRPr/>
            </a:lvl1pPr>
          </a:lstStyle>
          <a:p>
            <a:r>
              <a:rPr lang="en-US" altLang="en-US"/>
              <a:t>Grand Canyon University</a:t>
            </a:r>
          </a:p>
        </p:txBody>
      </p:sp>
      <p:sp>
        <p:nvSpPr>
          <p:cNvPr id="7" name="Slide Number Placeholder 6">
            <a:extLst>
              <a:ext uri="{FF2B5EF4-FFF2-40B4-BE49-F238E27FC236}">
                <a16:creationId xmlns:a16="http://schemas.microsoft.com/office/drawing/2014/main" id="{558D4203-52A7-49E4-BEE5-743E33002326}"/>
              </a:ext>
            </a:extLst>
          </p:cNvPr>
          <p:cNvSpPr>
            <a:spLocks noGrp="1"/>
          </p:cNvSpPr>
          <p:nvPr>
            <p:ph type="sldNum" sz="quarter" idx="12"/>
          </p:nvPr>
        </p:nvSpPr>
        <p:spPr/>
        <p:txBody>
          <a:bodyPr/>
          <a:lstStyle>
            <a:lvl1pPr>
              <a:defRPr/>
            </a:lvl1pPr>
          </a:lstStyle>
          <a:p>
            <a:fld id="{2C1FE540-CC1E-414E-9AEF-25F2FB202051}" type="slidenum">
              <a:rPr lang="en-US" altLang="en-US"/>
              <a:pPr/>
              <a:t>‹#›</a:t>
            </a:fld>
            <a:endParaRPr lang="en-US" altLang="en-US"/>
          </a:p>
        </p:txBody>
      </p:sp>
    </p:spTree>
    <p:extLst>
      <p:ext uri="{BB962C8B-B14F-4D97-AF65-F5344CB8AC3E}">
        <p14:creationId xmlns:p14="http://schemas.microsoft.com/office/powerpoint/2010/main" val="3473592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grpSp>
        <p:nvGrpSpPr>
          <p:cNvPr id="1030" name="Group 6">
            <a:extLst>
              <a:ext uri="{FF2B5EF4-FFF2-40B4-BE49-F238E27FC236}">
                <a16:creationId xmlns:a16="http://schemas.microsoft.com/office/drawing/2014/main" id="{0D7CD51E-3884-4655-B822-18C063C6FAAC}"/>
              </a:ext>
            </a:extLst>
          </p:cNvPr>
          <p:cNvGrpSpPr>
            <a:grpSpLocks/>
          </p:cNvGrpSpPr>
          <p:nvPr/>
        </p:nvGrpSpPr>
        <p:grpSpPr bwMode="auto">
          <a:xfrm>
            <a:off x="0" y="0"/>
            <a:ext cx="11305117" cy="6173788"/>
            <a:chOff x="0" y="0"/>
            <a:chExt cx="5341" cy="3889"/>
          </a:xfrm>
        </p:grpSpPr>
        <p:sp>
          <p:nvSpPr>
            <p:cNvPr id="1026" name="Freeform 2">
              <a:extLst>
                <a:ext uri="{FF2B5EF4-FFF2-40B4-BE49-F238E27FC236}">
                  <a16:creationId xmlns:a16="http://schemas.microsoft.com/office/drawing/2014/main" id="{86B14759-DFD1-4495-92F3-DC36E0162445}"/>
                </a:ext>
              </a:extLst>
            </p:cNvPr>
            <p:cNvSpPr>
              <a:spLocks/>
            </p:cNvSpPr>
            <p:nvPr/>
          </p:nvSpPr>
          <p:spPr bwMode="ltGray">
            <a:xfrm>
              <a:off x="0" y="0"/>
              <a:ext cx="3863" cy="3889"/>
            </a:xfrm>
            <a:custGeom>
              <a:avLst/>
              <a:gdLst>
                <a:gd name="T0" fmla="*/ 3862 w 3863"/>
                <a:gd name="T1" fmla="*/ 3418 h 3889"/>
                <a:gd name="T2" fmla="*/ 457 w 3863"/>
                <a:gd name="T3" fmla="*/ 0 h 3889"/>
                <a:gd name="T4" fmla="*/ 0 w 3863"/>
                <a:gd name="T5" fmla="*/ 0 h 3889"/>
                <a:gd name="T6" fmla="*/ 0 w 3863"/>
                <a:gd name="T7" fmla="*/ 481 h 3889"/>
                <a:gd name="T8" fmla="*/ 3394 w 3863"/>
                <a:gd name="T9" fmla="*/ 3888 h 3889"/>
                <a:gd name="T10" fmla="*/ 3862 w 3863"/>
                <a:gd name="T11" fmla="*/ 3418 h 3889"/>
              </a:gdLst>
              <a:ahLst/>
              <a:cxnLst>
                <a:cxn ang="0">
                  <a:pos x="T0" y="T1"/>
                </a:cxn>
                <a:cxn ang="0">
                  <a:pos x="T2" y="T3"/>
                </a:cxn>
                <a:cxn ang="0">
                  <a:pos x="T4" y="T5"/>
                </a:cxn>
                <a:cxn ang="0">
                  <a:pos x="T6" y="T7"/>
                </a:cxn>
                <a:cxn ang="0">
                  <a:pos x="T8" y="T9"/>
                </a:cxn>
                <a:cxn ang="0">
                  <a:pos x="T10" y="T11"/>
                </a:cxn>
              </a:cxnLst>
              <a:rect l="0" t="0" r="r" b="b"/>
              <a:pathLst>
                <a:path w="3863" h="3889">
                  <a:moveTo>
                    <a:pt x="3862" y="3418"/>
                  </a:moveTo>
                  <a:lnTo>
                    <a:pt x="457" y="0"/>
                  </a:lnTo>
                  <a:lnTo>
                    <a:pt x="0" y="0"/>
                  </a:lnTo>
                  <a:lnTo>
                    <a:pt x="0" y="481"/>
                  </a:lnTo>
                  <a:lnTo>
                    <a:pt x="3394" y="3888"/>
                  </a:lnTo>
                  <a:lnTo>
                    <a:pt x="3862" y="3418"/>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7" name="Freeform 3">
              <a:extLst>
                <a:ext uri="{FF2B5EF4-FFF2-40B4-BE49-F238E27FC236}">
                  <a16:creationId xmlns:a16="http://schemas.microsoft.com/office/drawing/2014/main" id="{103E2B5F-0616-458E-9114-E9A04B3569E5}"/>
                </a:ext>
              </a:extLst>
            </p:cNvPr>
            <p:cNvSpPr>
              <a:spLocks/>
            </p:cNvSpPr>
            <p:nvPr/>
          </p:nvSpPr>
          <p:spPr bwMode="ltGray">
            <a:xfrm>
              <a:off x="860" y="0"/>
              <a:ext cx="3394" cy="3223"/>
            </a:xfrm>
            <a:custGeom>
              <a:avLst/>
              <a:gdLst>
                <a:gd name="T0" fmla="*/ 370 w 3394"/>
                <a:gd name="T1" fmla="*/ 0 h 3223"/>
                <a:gd name="T2" fmla="*/ 3393 w 3394"/>
                <a:gd name="T3" fmla="*/ 3036 h 3223"/>
                <a:gd name="T4" fmla="*/ 3208 w 3394"/>
                <a:gd name="T5" fmla="*/ 3222 h 3223"/>
                <a:gd name="T6" fmla="*/ 0 w 3394"/>
                <a:gd name="T7" fmla="*/ 0 h 3223"/>
                <a:gd name="T8" fmla="*/ 370 w 3394"/>
                <a:gd name="T9" fmla="*/ 0 h 3223"/>
              </a:gdLst>
              <a:ahLst/>
              <a:cxnLst>
                <a:cxn ang="0">
                  <a:pos x="T0" y="T1"/>
                </a:cxn>
                <a:cxn ang="0">
                  <a:pos x="T2" y="T3"/>
                </a:cxn>
                <a:cxn ang="0">
                  <a:pos x="T4" y="T5"/>
                </a:cxn>
                <a:cxn ang="0">
                  <a:pos x="T6" y="T7"/>
                </a:cxn>
                <a:cxn ang="0">
                  <a:pos x="T8" y="T9"/>
                </a:cxn>
              </a:cxnLst>
              <a:rect l="0" t="0" r="r" b="b"/>
              <a:pathLst>
                <a:path w="3394" h="3223">
                  <a:moveTo>
                    <a:pt x="370" y="0"/>
                  </a:moveTo>
                  <a:lnTo>
                    <a:pt x="3393" y="3036"/>
                  </a:lnTo>
                  <a:lnTo>
                    <a:pt x="3208" y="3222"/>
                  </a:lnTo>
                  <a:lnTo>
                    <a:pt x="0" y="0"/>
                  </a:lnTo>
                  <a:lnTo>
                    <a:pt x="37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8" name="Freeform 4">
              <a:extLst>
                <a:ext uri="{FF2B5EF4-FFF2-40B4-BE49-F238E27FC236}">
                  <a16:creationId xmlns:a16="http://schemas.microsoft.com/office/drawing/2014/main" id="{EC10FFD8-4CE4-4856-9749-6E908CA2DB74}"/>
                </a:ext>
              </a:extLst>
            </p:cNvPr>
            <p:cNvSpPr>
              <a:spLocks/>
            </p:cNvSpPr>
            <p:nvPr/>
          </p:nvSpPr>
          <p:spPr bwMode="ltGray">
            <a:xfrm>
              <a:off x="2187" y="0"/>
              <a:ext cx="2859" cy="2556"/>
            </a:xfrm>
            <a:custGeom>
              <a:avLst/>
              <a:gdLst>
                <a:gd name="T0" fmla="*/ 630 w 2859"/>
                <a:gd name="T1" fmla="*/ 0 h 2556"/>
                <a:gd name="T2" fmla="*/ 2858 w 2859"/>
                <a:gd name="T3" fmla="*/ 2238 h 2556"/>
                <a:gd name="T4" fmla="*/ 2543 w 2859"/>
                <a:gd name="T5" fmla="*/ 2555 h 2556"/>
                <a:gd name="T6" fmla="*/ 0 w 2859"/>
                <a:gd name="T7" fmla="*/ 0 h 2556"/>
                <a:gd name="T8" fmla="*/ 630 w 2859"/>
                <a:gd name="T9" fmla="*/ 0 h 2556"/>
              </a:gdLst>
              <a:ahLst/>
              <a:cxnLst>
                <a:cxn ang="0">
                  <a:pos x="T0" y="T1"/>
                </a:cxn>
                <a:cxn ang="0">
                  <a:pos x="T2" y="T3"/>
                </a:cxn>
                <a:cxn ang="0">
                  <a:pos x="T4" y="T5"/>
                </a:cxn>
                <a:cxn ang="0">
                  <a:pos x="T6" y="T7"/>
                </a:cxn>
                <a:cxn ang="0">
                  <a:pos x="T8" y="T9"/>
                </a:cxn>
              </a:cxnLst>
              <a:rect l="0" t="0" r="r" b="b"/>
              <a:pathLst>
                <a:path w="2859" h="2556">
                  <a:moveTo>
                    <a:pt x="630" y="0"/>
                  </a:moveTo>
                  <a:lnTo>
                    <a:pt x="2858" y="2238"/>
                  </a:lnTo>
                  <a:lnTo>
                    <a:pt x="2543" y="2555"/>
                  </a:lnTo>
                  <a:lnTo>
                    <a:pt x="0" y="0"/>
                  </a:lnTo>
                  <a:lnTo>
                    <a:pt x="63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sp>
          <p:nvSpPr>
            <p:cNvPr id="1029" name="Freeform 5">
              <a:extLst>
                <a:ext uri="{FF2B5EF4-FFF2-40B4-BE49-F238E27FC236}">
                  <a16:creationId xmlns:a16="http://schemas.microsoft.com/office/drawing/2014/main" id="{B8A3AE81-E2AA-4A93-8BF9-E60D3066BF99}"/>
                </a:ext>
              </a:extLst>
            </p:cNvPr>
            <p:cNvSpPr>
              <a:spLocks/>
            </p:cNvSpPr>
            <p:nvPr/>
          </p:nvSpPr>
          <p:spPr bwMode="ltGray">
            <a:xfrm>
              <a:off x="3055" y="0"/>
              <a:ext cx="2286" cy="2121"/>
            </a:xfrm>
            <a:custGeom>
              <a:avLst/>
              <a:gdLst>
                <a:gd name="T0" fmla="*/ 0 w 2286"/>
                <a:gd name="T1" fmla="*/ 0 h 2121"/>
                <a:gd name="T2" fmla="*/ 2111 w 2286"/>
                <a:gd name="T3" fmla="*/ 2120 h 2121"/>
                <a:gd name="T4" fmla="*/ 2285 w 2286"/>
                <a:gd name="T5" fmla="*/ 1945 h 2121"/>
                <a:gd name="T6" fmla="*/ 348 w 2286"/>
                <a:gd name="T7" fmla="*/ 0 h 2121"/>
                <a:gd name="T8" fmla="*/ 0 w 2286"/>
                <a:gd name="T9" fmla="*/ 0 h 2121"/>
              </a:gdLst>
              <a:ahLst/>
              <a:cxnLst>
                <a:cxn ang="0">
                  <a:pos x="T0" y="T1"/>
                </a:cxn>
                <a:cxn ang="0">
                  <a:pos x="T2" y="T3"/>
                </a:cxn>
                <a:cxn ang="0">
                  <a:pos x="T4" y="T5"/>
                </a:cxn>
                <a:cxn ang="0">
                  <a:pos x="T6" y="T7"/>
                </a:cxn>
                <a:cxn ang="0">
                  <a:pos x="T8" y="T9"/>
                </a:cxn>
              </a:cxnLst>
              <a:rect l="0" t="0" r="r" b="b"/>
              <a:pathLst>
                <a:path w="2286" h="2121">
                  <a:moveTo>
                    <a:pt x="0" y="0"/>
                  </a:moveTo>
                  <a:lnTo>
                    <a:pt x="2111" y="2120"/>
                  </a:lnTo>
                  <a:lnTo>
                    <a:pt x="2285" y="1945"/>
                  </a:lnTo>
                  <a:lnTo>
                    <a:pt x="348" y="0"/>
                  </a:lnTo>
                  <a:lnTo>
                    <a:pt x="0" y="0"/>
                  </a:lnTo>
                </a:path>
              </a:pathLst>
            </a:custGeom>
            <a:solidFill>
              <a:schemeClr val="bg1">
                <a:alpha val="50000"/>
              </a:schemeClr>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400"/>
            </a:p>
          </p:txBody>
        </p:sp>
      </p:grpSp>
      <p:sp>
        <p:nvSpPr>
          <p:cNvPr id="1031" name="Rectangle 7">
            <a:extLst>
              <a:ext uri="{FF2B5EF4-FFF2-40B4-BE49-F238E27FC236}">
                <a16:creationId xmlns:a16="http://schemas.microsoft.com/office/drawing/2014/main" id="{74327139-5306-4E70-A5BD-278631030801}"/>
              </a:ext>
            </a:extLst>
          </p:cNvPr>
          <p:cNvSpPr>
            <a:spLocks noGrp="1" noChangeArrowheads="1"/>
          </p:cNvSpPr>
          <p:nvPr>
            <p:ph type="title"/>
          </p:nvPr>
        </p:nvSpPr>
        <p:spPr bwMode="auto">
          <a:xfrm>
            <a:off x="914400" y="228600"/>
            <a:ext cx="103632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32" name="Rectangle 8">
            <a:extLst>
              <a:ext uri="{FF2B5EF4-FFF2-40B4-BE49-F238E27FC236}">
                <a16:creationId xmlns:a16="http://schemas.microsoft.com/office/drawing/2014/main" id="{81E1AF42-F196-4F77-B5E8-2E5B73EF09C8}"/>
              </a:ext>
            </a:extLst>
          </p:cNvPr>
          <p:cNvSpPr>
            <a:spLocks noGrp="1" noChangeArrowheads="1"/>
          </p:cNvSpPr>
          <p:nvPr>
            <p:ph type="body" idx="1"/>
          </p:nvPr>
        </p:nvSpPr>
        <p:spPr bwMode="auto">
          <a:xfrm>
            <a:off x="914400" y="18288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781B71F5-6AD6-411D-B4E9-B1C5C9E779E6}"/>
              </a:ext>
            </a:extLst>
          </p:cNvPr>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endParaRPr lang="en-US" altLang="en-US"/>
          </a:p>
        </p:txBody>
      </p:sp>
      <p:sp>
        <p:nvSpPr>
          <p:cNvPr id="1034" name="Rectangle 10">
            <a:extLst>
              <a:ext uri="{FF2B5EF4-FFF2-40B4-BE49-F238E27FC236}">
                <a16:creationId xmlns:a16="http://schemas.microsoft.com/office/drawing/2014/main" id="{A2DDE895-1725-4CDD-B42B-E3C71D54A97D}"/>
              </a:ext>
            </a:extLst>
          </p:cNvPr>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r>
              <a:rPr lang="en-US" altLang="en-US"/>
              <a:t>Grand Canyon University</a:t>
            </a:r>
          </a:p>
        </p:txBody>
      </p:sp>
      <p:sp>
        <p:nvSpPr>
          <p:cNvPr id="1035" name="Rectangle 11">
            <a:extLst>
              <a:ext uri="{FF2B5EF4-FFF2-40B4-BE49-F238E27FC236}">
                <a16:creationId xmlns:a16="http://schemas.microsoft.com/office/drawing/2014/main" id="{3212D620-4332-4E18-BE52-312B5BCCC9A6}"/>
              </a:ext>
            </a:extLst>
          </p:cNvPr>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C294B0C0-1E84-485E-AAD9-E0BC636D2C6F}" type="slidenum">
              <a:rPr lang="en-US" altLang="en-US"/>
              <a:pPr/>
              <a:t>‹#›</a:t>
            </a:fld>
            <a:endParaRPr lang="en-US" altLang="en-US"/>
          </a:p>
        </p:txBody>
      </p:sp>
    </p:spTree>
    <p:extLst>
      <p:ext uri="{BB962C8B-B14F-4D97-AF65-F5344CB8AC3E}">
        <p14:creationId xmlns:p14="http://schemas.microsoft.com/office/powerpoint/2010/main" val="1095062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rtl="0" eaLnBrk="0" fontAlgn="base" hangingPunct="0">
        <a:spcBef>
          <a:spcPct val="0"/>
        </a:spcBef>
        <a:spcAft>
          <a:spcPct val="0"/>
        </a:spcAft>
        <a:defRPr sz="4400" kern="1200">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2pPr>
      <a:lvl3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3pPr>
      <a:lvl4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4pPr>
      <a:lvl5pPr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effectLst>
            <a:outerShdw blurRad="38100" dist="38100" dir="2700000" algn="tl">
              <a:srgbClr val="C0C0C0"/>
            </a:outerShdw>
          </a:effectLst>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n"/>
        <a:defRPr sz="3200" kern="1200">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effectLst>
            <a:outerShdw blurRad="38100" dist="38100" dir="2700000" algn="tl">
              <a:srgbClr val="C0C0C0"/>
            </a:outerShdw>
          </a:effectLst>
          <a:latin typeface="+mn-lt"/>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effectLst>
            <a:outerShdw blurRad="38100" dist="38100" dir="2700000" algn="tl">
              <a:srgbClr val="C0C0C0"/>
            </a:outerShdw>
          </a:effectLst>
          <a:latin typeface="+mn-lt"/>
          <a:ea typeface="+mn-ea"/>
          <a:cs typeface="+mn-cs"/>
        </a:defRPr>
      </a:lvl3pPr>
      <a:lvl4pPr marL="1600200" indent="-228600" algn="l" rtl="0" eaLnBrk="0" fontAlgn="base" hangingPunct="0">
        <a:spcBef>
          <a:spcPct val="20000"/>
        </a:spcBef>
        <a:spcAft>
          <a:spcPct val="0"/>
        </a:spcAft>
        <a:buClr>
          <a:schemeClr val="tx2"/>
        </a:buClr>
        <a:buSzPct val="65000"/>
        <a:buFont typeface="Monotype Sorts" pitchFamily="2" charset="2"/>
        <a:buChar char="n"/>
        <a:defRPr sz="2000" kern="1200">
          <a:solidFill>
            <a:schemeClr val="tx1"/>
          </a:solidFill>
          <a:effectLst>
            <a:outerShdw blurRad="38100" dist="38100" dir="2700000" algn="tl">
              <a:srgbClr val="C0C0C0"/>
            </a:outerShdw>
          </a:effectLst>
          <a:latin typeface="+mn-lt"/>
          <a:ea typeface="+mn-ea"/>
          <a:cs typeface="+mn-cs"/>
        </a:defRPr>
      </a:lvl4pPr>
      <a:lvl5pPr marL="2057400" indent="-228600" algn="l" rtl="0" eaLnBrk="0" fontAlgn="base" hangingPunct="0">
        <a:spcBef>
          <a:spcPct val="20000"/>
        </a:spcBef>
        <a:spcAft>
          <a:spcPct val="0"/>
        </a:spcAft>
        <a:buClr>
          <a:schemeClr val="tx1"/>
        </a:buClr>
        <a:buChar char="–"/>
        <a:defRPr sz="2000" kern="1200">
          <a:solidFill>
            <a:schemeClr val="tx1"/>
          </a:solidFill>
          <a:effectLst>
            <a:outerShdw blurRad="38100" dist="38100" dir="2700000" algn="tl">
              <a:srgbClr val="C0C0C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D6391FB5-72F3-4D70-B414-5E3F4F260AE6}"/>
              </a:ext>
            </a:extLst>
          </p:cNvPr>
          <p:cNvSpPr>
            <a:spLocks noGrp="1" noChangeArrowheads="1"/>
          </p:cNvSpPr>
          <p:nvPr>
            <p:ph type="ctrTitle"/>
          </p:nvPr>
        </p:nvSpPr>
        <p:spPr>
          <a:xfrm>
            <a:off x="2078805" y="0"/>
            <a:ext cx="7772400" cy="685800"/>
          </a:xfrm>
        </p:spPr>
        <p:txBody>
          <a:bodyPr/>
          <a:lstStyle/>
          <a:p>
            <a:pPr eaLnBrk="1" hangingPunct="1"/>
            <a:r>
              <a:rPr lang="en-US" altLang="en-US" sz="3200" dirty="0"/>
              <a:t>Operating Systems Concepts CST-221</a:t>
            </a:r>
          </a:p>
        </p:txBody>
      </p:sp>
      <p:sp>
        <p:nvSpPr>
          <p:cNvPr id="5123" name="Rectangle 3">
            <a:extLst>
              <a:ext uri="{FF2B5EF4-FFF2-40B4-BE49-F238E27FC236}">
                <a16:creationId xmlns:a16="http://schemas.microsoft.com/office/drawing/2014/main" id="{FEFCE07C-6321-484E-A8A3-A22EF48B6C71}"/>
              </a:ext>
            </a:extLst>
          </p:cNvPr>
          <p:cNvSpPr>
            <a:spLocks noGrp="1" noChangeArrowheads="1"/>
          </p:cNvSpPr>
          <p:nvPr>
            <p:ph type="subTitle" idx="1"/>
          </p:nvPr>
        </p:nvSpPr>
        <p:spPr>
          <a:xfrm>
            <a:off x="2584806" y="1106184"/>
            <a:ext cx="6400800" cy="1981200"/>
          </a:xfrm>
        </p:spPr>
        <p:txBody>
          <a:bodyPr/>
          <a:lstStyle/>
          <a:p>
            <a:pPr eaLnBrk="1" hangingPunct="1"/>
            <a:r>
              <a:rPr lang="en-US" altLang="en-US" dirty="0"/>
              <a:t>Topic 2</a:t>
            </a:r>
          </a:p>
          <a:p>
            <a:pPr eaLnBrk="1" hangingPunct="1"/>
            <a:r>
              <a:rPr lang="en-US" altLang="en-US" dirty="0"/>
              <a:t>The Producer and Consumer Problem</a:t>
            </a:r>
          </a:p>
        </p:txBody>
      </p:sp>
      <p:sp>
        <p:nvSpPr>
          <p:cNvPr id="5124" name="Footer Placeholder 1">
            <a:extLst>
              <a:ext uri="{FF2B5EF4-FFF2-40B4-BE49-F238E27FC236}">
                <a16:creationId xmlns:a16="http://schemas.microsoft.com/office/drawing/2014/main" id="{01393762-0C02-4790-8EC2-BA966CA758F5}"/>
              </a:ext>
            </a:extLst>
          </p:cNvPr>
          <p:cNvSpPr>
            <a:spLocks noGrp="1"/>
          </p:cNvSpPr>
          <p:nvPr>
            <p:ph type="ftr" sz="quarter" idx="11"/>
          </p:nvPr>
        </p:nvSpPr>
        <p:spPr bwMode="auto">
          <a:xfrm>
            <a:off x="34290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1" fontAlgn="base" hangingPunct="1">
              <a:spcBef>
                <a:spcPct val="0"/>
              </a:spcBef>
              <a:spcAft>
                <a:spcPct val="0"/>
              </a:spcAft>
              <a:defRPr sz="1400" kern="1200">
                <a:solidFill>
                  <a:schemeClr val="bg2"/>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a:lstStyle>
          <a:p>
            <a:pPr>
              <a:spcBef>
                <a:spcPct val="0"/>
              </a:spcBef>
              <a:buClrTx/>
              <a:buSzTx/>
              <a:buFontTx/>
              <a:buNone/>
            </a:pPr>
            <a:r>
              <a:rPr lang="en-US" altLang="en-US"/>
              <a:t>Grand Canyon University</a:t>
            </a:r>
            <a:endParaRPr lang="en-US" altLang="en-US" sz="1400" b="1">
              <a:solidFill>
                <a:srgbClr val="9933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4B1ADAE-162D-414A-85F1-E56753415F48}"/>
              </a:ext>
            </a:extLst>
          </p:cNvPr>
          <p:cNvSpPr>
            <a:spLocks noGrp="1" noChangeArrowheads="1"/>
          </p:cNvSpPr>
          <p:nvPr>
            <p:ph type="title"/>
          </p:nvPr>
        </p:nvSpPr>
        <p:spPr>
          <a:xfrm>
            <a:off x="2522539" y="0"/>
            <a:ext cx="7793037" cy="769938"/>
          </a:xfrm>
        </p:spPr>
        <p:txBody>
          <a:bodyPr/>
          <a:lstStyle/>
          <a:p>
            <a:pPr eaLnBrk="1" hangingPunct="1"/>
            <a:r>
              <a:rPr lang="en-US" altLang="en-US" sz="3600" dirty="0"/>
              <a:t>Mutexes in </a:t>
            </a:r>
            <a:r>
              <a:rPr lang="en-US" altLang="en-US" sz="3600" dirty="0" err="1"/>
              <a:t>Pthreads</a:t>
            </a:r>
            <a:endParaRPr lang="en-US" altLang="en-US" sz="3600" dirty="0"/>
          </a:p>
        </p:txBody>
      </p:sp>
      <p:sp>
        <p:nvSpPr>
          <p:cNvPr id="17411" name="Footer Placeholder 1">
            <a:extLst>
              <a:ext uri="{FF2B5EF4-FFF2-40B4-BE49-F238E27FC236}">
                <a16:creationId xmlns:a16="http://schemas.microsoft.com/office/drawing/2014/main" id="{60F34B67-47E9-4FDE-AB68-808AE58EF052}"/>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7412" name="Rectangle 1">
            <a:extLst>
              <a:ext uri="{FF2B5EF4-FFF2-40B4-BE49-F238E27FC236}">
                <a16:creationId xmlns:a16="http://schemas.microsoft.com/office/drawing/2014/main" id="{63A38A25-A272-45F0-85AB-8295A61983C0}"/>
              </a:ext>
            </a:extLst>
          </p:cNvPr>
          <p:cNvSpPr>
            <a:spLocks noChangeArrowheads="1"/>
          </p:cNvSpPr>
          <p:nvPr/>
        </p:nvSpPr>
        <p:spPr bwMode="auto">
          <a:xfrm>
            <a:off x="842053" y="954872"/>
            <a:ext cx="10507894"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err="1">
                <a:latin typeface="TimesNewRomanPSMT"/>
              </a:rPr>
              <a:t>Pthreads</a:t>
            </a:r>
            <a:r>
              <a:rPr lang="en-US" altLang="en-US" sz="2400" dirty="0">
                <a:latin typeface="TimesNewRomanPSMT"/>
              </a:rPr>
              <a:t> provides a number of functions that can be used to synchronize threads. </a:t>
            </a:r>
          </a:p>
          <a:p>
            <a:pPr algn="just">
              <a:spcBef>
                <a:spcPct val="0"/>
              </a:spcBef>
              <a:buClrTx/>
              <a:buSzTx/>
              <a:buFont typeface="Arial" panose="020B0604020202020204" pitchFamily="34" charset="0"/>
              <a:buChar char="•"/>
            </a:pPr>
            <a:r>
              <a:rPr lang="en-US" altLang="en-US" sz="2400" dirty="0">
                <a:latin typeface="TimesNewRomanPSMT"/>
              </a:rPr>
              <a:t>The basic mechanism uses a mutex variable, which can be locked or unlocked, to guard each critical region. </a:t>
            </a:r>
          </a:p>
          <a:p>
            <a:pPr algn="just">
              <a:spcBef>
                <a:spcPct val="0"/>
              </a:spcBef>
              <a:buClrTx/>
              <a:buSzTx/>
              <a:buFont typeface="Arial" panose="020B0604020202020204" pitchFamily="34" charset="0"/>
              <a:buChar char="•"/>
            </a:pPr>
            <a:r>
              <a:rPr lang="en-US" altLang="en-US" sz="2400" dirty="0">
                <a:latin typeface="TimesNewRomanPSMT"/>
              </a:rPr>
              <a:t>A thread wishing to enter a critical region first tries to lock the associated mutex. </a:t>
            </a:r>
          </a:p>
          <a:p>
            <a:pPr algn="just">
              <a:spcBef>
                <a:spcPct val="0"/>
              </a:spcBef>
              <a:buClrTx/>
              <a:buSzTx/>
              <a:buFont typeface="Arial" panose="020B0604020202020204" pitchFamily="34" charset="0"/>
              <a:buChar char="•"/>
            </a:pPr>
            <a:r>
              <a:rPr lang="en-US" altLang="en-US" sz="2400" dirty="0">
                <a:latin typeface="TimesNewRomanPSMT"/>
              </a:rPr>
              <a:t>If the mutex is unlocked, the thread can enter immediately and the lock is atomically set, preventing other threads from entering. </a:t>
            </a:r>
          </a:p>
          <a:p>
            <a:pPr algn="just">
              <a:spcBef>
                <a:spcPct val="0"/>
              </a:spcBef>
              <a:buClrTx/>
              <a:buSzTx/>
              <a:buFont typeface="Arial" panose="020B0604020202020204" pitchFamily="34" charset="0"/>
              <a:buChar char="•"/>
            </a:pPr>
            <a:r>
              <a:rPr lang="en-US" altLang="en-US" sz="2400" dirty="0">
                <a:latin typeface="TimesNewRomanPSMT"/>
              </a:rPr>
              <a:t>If the mutex is already locked, the calling thread is blocked until it is unlocked. </a:t>
            </a:r>
          </a:p>
          <a:p>
            <a:pPr algn="just">
              <a:spcBef>
                <a:spcPct val="0"/>
              </a:spcBef>
              <a:buClrTx/>
              <a:buSzTx/>
              <a:buFont typeface="Arial" panose="020B0604020202020204" pitchFamily="34" charset="0"/>
              <a:buChar char="•"/>
            </a:pPr>
            <a:r>
              <a:rPr lang="en-US" altLang="en-US" sz="2400" dirty="0">
                <a:latin typeface="TimesNewRomanPSMT"/>
              </a:rPr>
              <a:t>If multiple threads are waiting on the same mutex, when it is unlocked, only one of them is allowed to continue and relock it. </a:t>
            </a:r>
          </a:p>
          <a:p>
            <a:pPr algn="just">
              <a:spcBef>
                <a:spcPct val="0"/>
              </a:spcBef>
              <a:buClrTx/>
              <a:buSzTx/>
              <a:buFont typeface="Arial" panose="020B0604020202020204" pitchFamily="34" charset="0"/>
              <a:buChar char="•"/>
            </a:pPr>
            <a:r>
              <a:rPr lang="en-US" altLang="en-US" sz="2400" dirty="0">
                <a:latin typeface="TimesNewRomanPSMT"/>
              </a:rPr>
              <a:t>These locks are not mandatory. It is up to the programmer to make sure threads use them correctly.</a:t>
            </a:r>
            <a:endParaRPr lang="en-US" alt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1D0989B2-FD6C-4AFD-BD0F-50C11F4D5F0D}"/>
              </a:ext>
            </a:extLst>
          </p:cNvPr>
          <p:cNvSpPr>
            <a:spLocks noGrp="1" noChangeArrowheads="1"/>
          </p:cNvSpPr>
          <p:nvPr>
            <p:ph type="title"/>
          </p:nvPr>
        </p:nvSpPr>
        <p:spPr>
          <a:xfrm>
            <a:off x="2058489" y="0"/>
            <a:ext cx="7793037" cy="769938"/>
          </a:xfrm>
        </p:spPr>
        <p:txBody>
          <a:bodyPr/>
          <a:lstStyle/>
          <a:p>
            <a:pPr eaLnBrk="1" hangingPunct="1"/>
            <a:r>
              <a:rPr lang="en-US" altLang="en-US" sz="3600" dirty="0"/>
              <a:t>Mutexes in </a:t>
            </a:r>
            <a:r>
              <a:rPr lang="en-US" altLang="en-US" sz="3600" dirty="0" err="1"/>
              <a:t>Pthreads</a:t>
            </a:r>
            <a:endParaRPr lang="en-US" altLang="en-US" sz="3600" dirty="0"/>
          </a:p>
        </p:txBody>
      </p:sp>
      <p:sp>
        <p:nvSpPr>
          <p:cNvPr id="18435" name="Footer Placeholder 1">
            <a:extLst>
              <a:ext uri="{FF2B5EF4-FFF2-40B4-BE49-F238E27FC236}">
                <a16:creationId xmlns:a16="http://schemas.microsoft.com/office/drawing/2014/main" id="{097C0924-25C3-4455-8BA8-DA1958CEB26F}"/>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8436" name="Picture 2">
            <a:extLst>
              <a:ext uri="{FF2B5EF4-FFF2-40B4-BE49-F238E27FC236}">
                <a16:creationId xmlns:a16="http://schemas.microsoft.com/office/drawing/2014/main" id="{59F96EF5-A0FC-4CD0-89DE-22B375B521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2252" y="924675"/>
            <a:ext cx="6838330" cy="3287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B299A274-4F87-412D-8879-326CFF747255}"/>
              </a:ext>
            </a:extLst>
          </p:cNvPr>
          <p:cNvSpPr>
            <a:spLocks noGrp="1" noChangeArrowheads="1"/>
          </p:cNvSpPr>
          <p:nvPr>
            <p:ph type="title"/>
          </p:nvPr>
        </p:nvSpPr>
        <p:spPr>
          <a:xfrm>
            <a:off x="2199481" y="0"/>
            <a:ext cx="7793037" cy="769938"/>
          </a:xfrm>
        </p:spPr>
        <p:txBody>
          <a:bodyPr/>
          <a:lstStyle/>
          <a:p>
            <a:pPr eaLnBrk="1" hangingPunct="1"/>
            <a:r>
              <a:rPr lang="en-US" altLang="en-US" sz="3600" dirty="0"/>
              <a:t>Mutexes in </a:t>
            </a:r>
            <a:r>
              <a:rPr lang="en-US" altLang="en-US" sz="3600" dirty="0" err="1"/>
              <a:t>Pthreads</a:t>
            </a:r>
            <a:endParaRPr lang="en-US" altLang="en-US" sz="3600" dirty="0"/>
          </a:p>
        </p:txBody>
      </p:sp>
      <p:sp>
        <p:nvSpPr>
          <p:cNvPr id="19459" name="Footer Placeholder 1">
            <a:extLst>
              <a:ext uri="{FF2B5EF4-FFF2-40B4-BE49-F238E27FC236}">
                <a16:creationId xmlns:a16="http://schemas.microsoft.com/office/drawing/2014/main" id="{27AC5770-BA60-48B2-8AAA-477D85E4DA2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19460" name="Picture 1">
            <a:extLst>
              <a:ext uri="{FF2B5EF4-FFF2-40B4-BE49-F238E27FC236}">
                <a16:creationId xmlns:a16="http://schemas.microsoft.com/office/drawing/2014/main" id="{7A63D5DE-1470-4ECB-9F1D-065E635D2C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67862" y="882953"/>
            <a:ext cx="8729259" cy="3011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B51759EF-1A9E-45FB-AC9B-26AAD9D2FEEB}"/>
              </a:ext>
            </a:extLst>
          </p:cNvPr>
          <p:cNvSpPr>
            <a:spLocks noGrp="1" noChangeArrowheads="1"/>
          </p:cNvSpPr>
          <p:nvPr>
            <p:ph type="title"/>
          </p:nvPr>
        </p:nvSpPr>
        <p:spPr>
          <a:xfrm>
            <a:off x="2522539" y="0"/>
            <a:ext cx="7793037" cy="769938"/>
          </a:xfrm>
        </p:spPr>
        <p:txBody>
          <a:bodyPr/>
          <a:lstStyle/>
          <a:p>
            <a:pPr eaLnBrk="1" hangingPunct="1"/>
            <a:r>
              <a:rPr lang="en-US" altLang="en-US" sz="3600" dirty="0"/>
              <a:t>Inter-process Communication</a:t>
            </a:r>
          </a:p>
        </p:txBody>
      </p:sp>
      <p:sp>
        <p:nvSpPr>
          <p:cNvPr id="20483" name="Footer Placeholder 1">
            <a:extLst>
              <a:ext uri="{FF2B5EF4-FFF2-40B4-BE49-F238E27FC236}">
                <a16:creationId xmlns:a16="http://schemas.microsoft.com/office/drawing/2014/main" id="{16B90B2F-D41C-464D-817D-07AC25076B70}"/>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0484" name="Rectangle 1">
            <a:extLst>
              <a:ext uri="{FF2B5EF4-FFF2-40B4-BE49-F238E27FC236}">
                <a16:creationId xmlns:a16="http://schemas.microsoft.com/office/drawing/2014/main" id="{562FF7EF-9130-416B-BD8D-553BF4B37DAA}"/>
              </a:ext>
            </a:extLst>
          </p:cNvPr>
          <p:cNvSpPr>
            <a:spLocks noChangeArrowheads="1"/>
          </p:cNvSpPr>
          <p:nvPr/>
        </p:nvSpPr>
        <p:spPr bwMode="auto">
          <a:xfrm>
            <a:off x="1211922" y="954265"/>
            <a:ext cx="10141021"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t>Processes frequently need to communicate with other processes. </a:t>
            </a:r>
          </a:p>
          <a:p>
            <a:pPr algn="just">
              <a:spcBef>
                <a:spcPct val="0"/>
              </a:spcBef>
              <a:buClrTx/>
              <a:buSzTx/>
              <a:buFont typeface="Arial" panose="020B0604020202020204" pitchFamily="34" charset="0"/>
              <a:buChar char="•"/>
            </a:pPr>
            <a:r>
              <a:rPr lang="en-US" altLang="en-US" sz="2400" dirty="0"/>
              <a:t>For example, in a shell pipeline, the output of the first process must be passed to the second process, and so on down the line. </a:t>
            </a:r>
          </a:p>
          <a:p>
            <a:pPr algn="just">
              <a:spcBef>
                <a:spcPct val="0"/>
              </a:spcBef>
              <a:buClrTx/>
              <a:buSzTx/>
              <a:buFont typeface="Arial" panose="020B0604020202020204" pitchFamily="34" charset="0"/>
              <a:buChar char="•"/>
            </a:pPr>
            <a:r>
              <a:rPr lang="en-US" altLang="en-US" sz="2400" dirty="0"/>
              <a:t>There is a need for communication between processes, preferably in a well-structured way not using interrupts.</a:t>
            </a:r>
          </a:p>
          <a:p>
            <a:pPr algn="just">
              <a:spcBef>
                <a:spcPct val="0"/>
              </a:spcBef>
              <a:buClrTx/>
              <a:buSzTx/>
              <a:buFont typeface="Arial" panose="020B0604020202020204" pitchFamily="34" charset="0"/>
              <a:buChar char="•"/>
            </a:pPr>
            <a:r>
              <a:rPr lang="en-US" altLang="en-US" sz="2400" b="1" dirty="0"/>
              <a:t>Inter-Process Communication</a:t>
            </a:r>
            <a:r>
              <a:rPr lang="en-US" altLang="en-US" sz="2400" dirty="0"/>
              <a:t> is also known as </a:t>
            </a:r>
            <a:r>
              <a:rPr lang="en-US" altLang="en-US" sz="2400" b="1" dirty="0"/>
              <a:t>IPC</a:t>
            </a:r>
            <a:r>
              <a:rPr lang="en-US" altLang="en-US" sz="24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8C3BE5E-5103-4C96-BC86-D2C71791B26C}"/>
              </a:ext>
            </a:extLst>
          </p:cNvPr>
          <p:cNvSpPr>
            <a:spLocks noGrp="1" noChangeArrowheads="1"/>
          </p:cNvSpPr>
          <p:nvPr>
            <p:ph type="title"/>
          </p:nvPr>
        </p:nvSpPr>
        <p:spPr>
          <a:xfrm>
            <a:off x="2438633" y="0"/>
            <a:ext cx="7793037" cy="769938"/>
          </a:xfrm>
        </p:spPr>
        <p:txBody>
          <a:bodyPr/>
          <a:lstStyle/>
          <a:p>
            <a:pPr eaLnBrk="1" hangingPunct="1"/>
            <a:r>
              <a:rPr lang="en-US" altLang="en-US" sz="3600" dirty="0"/>
              <a:t>Inter-process Communication</a:t>
            </a:r>
          </a:p>
        </p:txBody>
      </p:sp>
      <p:sp>
        <p:nvSpPr>
          <p:cNvPr id="21507" name="Footer Placeholder 1">
            <a:extLst>
              <a:ext uri="{FF2B5EF4-FFF2-40B4-BE49-F238E27FC236}">
                <a16:creationId xmlns:a16="http://schemas.microsoft.com/office/drawing/2014/main" id="{9B6E05E4-A779-4F7B-8CA4-16D39FBCE553}"/>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6388" name="Rectangle 1">
            <a:extLst>
              <a:ext uri="{FF2B5EF4-FFF2-40B4-BE49-F238E27FC236}">
                <a16:creationId xmlns:a16="http://schemas.microsoft.com/office/drawing/2014/main" id="{68707FCD-ACBC-42F2-B341-E9BFC088D54A}"/>
              </a:ext>
            </a:extLst>
          </p:cNvPr>
          <p:cNvSpPr>
            <a:spLocks noChangeArrowheads="1"/>
          </p:cNvSpPr>
          <p:nvPr/>
        </p:nvSpPr>
        <p:spPr bwMode="auto">
          <a:xfrm>
            <a:off x="1026988" y="929364"/>
            <a:ext cx="10449246"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indent="0" algn="just">
              <a:defRPr/>
            </a:pPr>
            <a:r>
              <a:rPr lang="en-US" sz="2800" dirty="0"/>
              <a:t>There are three issues here. </a:t>
            </a:r>
          </a:p>
          <a:p>
            <a:pPr marL="342900" indent="-342900" algn="just">
              <a:buFont typeface="+mj-lt"/>
              <a:buAutoNum type="arabicPeriod"/>
              <a:defRPr/>
            </a:pPr>
            <a:r>
              <a:rPr lang="en-US" sz="2800" dirty="0"/>
              <a:t>How one process can pass information to another. </a:t>
            </a:r>
          </a:p>
          <a:p>
            <a:pPr marL="342900" indent="-342900" algn="just">
              <a:buFont typeface="+mj-lt"/>
              <a:buAutoNum type="arabicPeriod"/>
              <a:defRPr/>
            </a:pPr>
            <a:r>
              <a:rPr lang="en-US" sz="2800" dirty="0"/>
              <a:t>The second has to do with making sure two or more processes do not get in each other’s way, for example, two processes in an airline reservation system each trying to grab the last seat on a plane for a different customer.</a:t>
            </a:r>
          </a:p>
          <a:p>
            <a:pPr marL="342900" indent="-342900" algn="just">
              <a:buFont typeface="+mj-lt"/>
              <a:buAutoNum type="arabicPeriod"/>
              <a:defRPr/>
            </a:pPr>
            <a:r>
              <a:rPr lang="en-US" sz="2800" dirty="0"/>
              <a:t>The third concerns proper sequencing when dependencies are present: if process </a:t>
            </a:r>
            <a:r>
              <a:rPr lang="en-US" sz="2800" i="1" dirty="0"/>
              <a:t>A </a:t>
            </a:r>
            <a:r>
              <a:rPr lang="en-US" sz="2800" dirty="0"/>
              <a:t>produces data and process </a:t>
            </a:r>
            <a:r>
              <a:rPr lang="en-US" sz="2800" i="1" dirty="0"/>
              <a:t>B </a:t>
            </a:r>
            <a:r>
              <a:rPr lang="en-US" sz="2800" dirty="0"/>
              <a:t>prints them, </a:t>
            </a:r>
            <a:r>
              <a:rPr lang="en-US" sz="2800" i="1" dirty="0"/>
              <a:t>B </a:t>
            </a:r>
            <a:r>
              <a:rPr lang="en-US" sz="2800" dirty="0"/>
              <a:t>has to wait until </a:t>
            </a:r>
            <a:r>
              <a:rPr lang="en-US" sz="2800" i="1" dirty="0"/>
              <a:t>A </a:t>
            </a:r>
            <a:r>
              <a:rPr lang="en-US" sz="2800" dirty="0"/>
              <a:t>has produced some data before starting to print.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220FD656-2F50-4339-8D4D-D40E0B528C36}"/>
              </a:ext>
            </a:extLst>
          </p:cNvPr>
          <p:cNvSpPr>
            <a:spLocks noGrp="1" noChangeArrowheads="1"/>
          </p:cNvSpPr>
          <p:nvPr>
            <p:ph type="title"/>
          </p:nvPr>
        </p:nvSpPr>
        <p:spPr>
          <a:xfrm>
            <a:off x="2522539" y="0"/>
            <a:ext cx="7793037" cy="769938"/>
          </a:xfrm>
        </p:spPr>
        <p:txBody>
          <a:bodyPr/>
          <a:lstStyle/>
          <a:p>
            <a:pPr eaLnBrk="1" hangingPunct="1"/>
            <a:r>
              <a:rPr lang="en-US" altLang="en-US" sz="3600" dirty="0"/>
              <a:t>Inter-process Communication</a:t>
            </a:r>
          </a:p>
        </p:txBody>
      </p:sp>
      <p:sp>
        <p:nvSpPr>
          <p:cNvPr id="22531" name="Footer Placeholder 1">
            <a:extLst>
              <a:ext uri="{FF2B5EF4-FFF2-40B4-BE49-F238E27FC236}">
                <a16:creationId xmlns:a16="http://schemas.microsoft.com/office/drawing/2014/main" id="{8AC2BDAF-83FB-4CBB-9A78-F588C5F515C1}"/>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6388" name="Rectangle 1">
            <a:extLst>
              <a:ext uri="{FF2B5EF4-FFF2-40B4-BE49-F238E27FC236}">
                <a16:creationId xmlns:a16="http://schemas.microsoft.com/office/drawing/2014/main" id="{673C4E2F-A1F0-42E4-9252-FA1015C5126B}"/>
              </a:ext>
            </a:extLst>
          </p:cNvPr>
          <p:cNvSpPr>
            <a:spLocks noChangeArrowheads="1"/>
          </p:cNvSpPr>
          <p:nvPr/>
        </p:nvSpPr>
        <p:spPr bwMode="auto">
          <a:xfrm>
            <a:off x="1060807" y="949285"/>
            <a:ext cx="10518168"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marL="0" indent="0" algn="just">
              <a:defRPr/>
            </a:pPr>
            <a:r>
              <a:rPr lang="en-US" sz="2800" dirty="0"/>
              <a:t>It is also important to mention that two of these issues apply equally well to threads. </a:t>
            </a:r>
          </a:p>
          <a:p>
            <a:pPr marL="342900" indent="-342900" algn="just">
              <a:buFont typeface="+mj-lt"/>
              <a:buAutoNum type="arabicPeriod"/>
              <a:defRPr/>
            </a:pPr>
            <a:r>
              <a:rPr lang="en-US" sz="2800" dirty="0"/>
              <a:t>The first one—passing information—is easy for threads since they share a common address space (threads in different address spaces that need to communicate fall under the heading of communicating processes). </a:t>
            </a:r>
          </a:p>
          <a:p>
            <a:pPr marL="342900" indent="-342900" algn="just">
              <a:buFont typeface="+mj-lt"/>
              <a:buAutoNum type="arabicPeriod"/>
              <a:defRPr/>
            </a:pPr>
            <a:r>
              <a:rPr lang="en-US" sz="2800" dirty="0"/>
              <a:t>However, the other two—keeping out of each other’s hair and proper sequencing—apply equally well to threads. The same problems exist, and the same solutions apply.</a:t>
            </a:r>
            <a:endParaRPr lang="en-US"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F3F59E71-A052-4A54-BDB2-2998F61FF823}"/>
              </a:ext>
            </a:extLst>
          </p:cNvPr>
          <p:cNvSpPr>
            <a:spLocks noGrp="1" noChangeArrowheads="1"/>
          </p:cNvSpPr>
          <p:nvPr>
            <p:ph type="title"/>
          </p:nvPr>
        </p:nvSpPr>
        <p:spPr>
          <a:xfrm>
            <a:off x="2582471" y="0"/>
            <a:ext cx="7793037" cy="769938"/>
          </a:xfrm>
        </p:spPr>
        <p:txBody>
          <a:bodyPr/>
          <a:lstStyle/>
          <a:p>
            <a:pPr eaLnBrk="1" hangingPunct="1"/>
            <a:r>
              <a:rPr lang="en-US" altLang="en-US" sz="3600" dirty="0"/>
              <a:t>Scheduling</a:t>
            </a:r>
          </a:p>
        </p:txBody>
      </p:sp>
      <p:sp>
        <p:nvSpPr>
          <p:cNvPr id="23555" name="Footer Placeholder 1">
            <a:extLst>
              <a:ext uri="{FF2B5EF4-FFF2-40B4-BE49-F238E27FC236}">
                <a16:creationId xmlns:a16="http://schemas.microsoft.com/office/drawing/2014/main" id="{D0D2DB5F-60A6-4A82-8CC3-74C3FF27E9CC}"/>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3556" name="Rectangle 1">
            <a:extLst>
              <a:ext uri="{FF2B5EF4-FFF2-40B4-BE49-F238E27FC236}">
                <a16:creationId xmlns:a16="http://schemas.microsoft.com/office/drawing/2014/main" id="{882666C2-7E06-4802-B431-97A71383A999}"/>
              </a:ext>
            </a:extLst>
          </p:cNvPr>
          <p:cNvSpPr>
            <a:spLocks noChangeArrowheads="1"/>
          </p:cNvSpPr>
          <p:nvPr/>
        </p:nvSpPr>
        <p:spPr bwMode="auto">
          <a:xfrm>
            <a:off x="809947" y="797510"/>
            <a:ext cx="10851221"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t>When a computer is multi-programmed, it frequently has multiple processes or threads competing for the CPU at the same time. </a:t>
            </a:r>
          </a:p>
          <a:p>
            <a:pPr algn="just">
              <a:spcBef>
                <a:spcPct val="0"/>
              </a:spcBef>
              <a:buClrTx/>
              <a:buSzTx/>
              <a:buFont typeface="Arial" panose="020B0604020202020204" pitchFamily="34" charset="0"/>
              <a:buChar char="•"/>
            </a:pPr>
            <a:r>
              <a:rPr lang="en-US" altLang="en-US" sz="2800" dirty="0"/>
              <a:t>This situation occurs whenever two or more of them are simultaneously in the ready state. If only one CPU is available, a choice has to be made which process to run next. </a:t>
            </a:r>
          </a:p>
          <a:p>
            <a:pPr algn="just">
              <a:spcBef>
                <a:spcPct val="0"/>
              </a:spcBef>
              <a:buClrTx/>
              <a:buSzTx/>
              <a:buFont typeface="Arial" panose="020B0604020202020204" pitchFamily="34" charset="0"/>
              <a:buChar char="•"/>
            </a:pPr>
            <a:r>
              <a:rPr lang="en-US" altLang="en-US" sz="2800" dirty="0"/>
              <a:t>The part of the operating system that makes the choice is called the </a:t>
            </a:r>
            <a:r>
              <a:rPr lang="en-US" altLang="en-US" sz="2800" b="1" dirty="0"/>
              <a:t>scheduler</a:t>
            </a:r>
            <a:r>
              <a:rPr lang="en-US" altLang="en-US" sz="2800" dirty="0"/>
              <a:t>, and the algorithm it uses is called the </a:t>
            </a:r>
            <a:r>
              <a:rPr lang="en-US" altLang="en-US" sz="2800" b="1" dirty="0"/>
              <a:t>scheduling algorithm</a:t>
            </a:r>
            <a:r>
              <a:rPr lang="en-US" altLang="en-US" sz="2800" dirty="0"/>
              <a:t>.</a:t>
            </a:r>
          </a:p>
          <a:p>
            <a:pPr algn="just">
              <a:spcBef>
                <a:spcPct val="0"/>
              </a:spcBef>
              <a:buClrTx/>
              <a:buSzTx/>
              <a:buFont typeface="Arial" panose="020B0604020202020204" pitchFamily="34" charset="0"/>
              <a:buChar char="•"/>
            </a:pPr>
            <a:r>
              <a:rPr lang="en-US" altLang="en-US" sz="2800" dirty="0"/>
              <a:t>The important thing to notice is that some processes spend most of their time computing called </a:t>
            </a:r>
            <a:r>
              <a:rPr lang="en-US" altLang="en-US" sz="2800" b="1" dirty="0"/>
              <a:t>compute-bound </a:t>
            </a:r>
            <a:r>
              <a:rPr lang="en-US" altLang="en-US" sz="2800" dirty="0"/>
              <a:t>or </a:t>
            </a:r>
            <a:r>
              <a:rPr lang="en-US" altLang="en-US" sz="2800" b="1" dirty="0"/>
              <a:t>CPU-bound</a:t>
            </a:r>
            <a:r>
              <a:rPr lang="en-US" altLang="en-US" sz="2800" dirty="0"/>
              <a:t>. </a:t>
            </a:r>
          </a:p>
          <a:p>
            <a:pPr algn="just">
              <a:spcBef>
                <a:spcPct val="0"/>
              </a:spcBef>
              <a:buClrTx/>
              <a:buSzTx/>
              <a:buFont typeface="Arial" panose="020B0604020202020204" pitchFamily="34" charset="0"/>
              <a:buChar char="•"/>
            </a:pPr>
            <a:r>
              <a:rPr lang="en-US" altLang="en-US" sz="2800" dirty="0"/>
              <a:t>while other processes spend most of their time waiting for I/O called </a:t>
            </a:r>
            <a:r>
              <a:rPr lang="en-US" altLang="en-US" sz="2800" b="1" dirty="0"/>
              <a:t>I/O bound</a:t>
            </a:r>
            <a:r>
              <a:rPr lang="en-US" altLang="en-US" sz="2800" dirty="0"/>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D4D34A5-6074-4CE5-8CE8-AB4FB5E62F1D}"/>
              </a:ext>
            </a:extLst>
          </p:cNvPr>
          <p:cNvSpPr>
            <a:spLocks noGrp="1" noChangeArrowheads="1"/>
          </p:cNvSpPr>
          <p:nvPr>
            <p:ph type="title"/>
          </p:nvPr>
        </p:nvSpPr>
        <p:spPr>
          <a:xfrm>
            <a:off x="2561924" y="0"/>
            <a:ext cx="7793037" cy="769938"/>
          </a:xfrm>
        </p:spPr>
        <p:txBody>
          <a:bodyPr/>
          <a:lstStyle/>
          <a:p>
            <a:pPr eaLnBrk="1" hangingPunct="1"/>
            <a:r>
              <a:rPr lang="en-US" altLang="en-US" sz="3600" dirty="0"/>
              <a:t>Scheduling</a:t>
            </a:r>
          </a:p>
        </p:txBody>
      </p:sp>
      <p:sp>
        <p:nvSpPr>
          <p:cNvPr id="24579" name="Footer Placeholder 1">
            <a:extLst>
              <a:ext uri="{FF2B5EF4-FFF2-40B4-BE49-F238E27FC236}">
                <a16:creationId xmlns:a16="http://schemas.microsoft.com/office/drawing/2014/main" id="{58E6E676-A977-4BAB-980D-C8B8775405A9}"/>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24580" name="Picture 2">
            <a:extLst>
              <a:ext uri="{FF2B5EF4-FFF2-40B4-BE49-F238E27FC236}">
                <a16:creationId xmlns:a16="http://schemas.microsoft.com/office/drawing/2014/main" id="{84611872-ADB5-4978-A4E5-AD01284E7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6053" y="773910"/>
            <a:ext cx="8319894" cy="35020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581" name="Rectangle 1">
            <a:extLst>
              <a:ext uri="{FF2B5EF4-FFF2-40B4-BE49-F238E27FC236}">
                <a16:creationId xmlns:a16="http://schemas.microsoft.com/office/drawing/2014/main" id="{3A1C141C-BD2C-4172-8BF4-94B57002D42B}"/>
              </a:ext>
            </a:extLst>
          </p:cNvPr>
          <p:cNvSpPr>
            <a:spLocks noChangeArrowheads="1"/>
          </p:cNvSpPr>
          <p:nvPr/>
        </p:nvSpPr>
        <p:spPr bwMode="auto">
          <a:xfrm>
            <a:off x="2905874" y="4419369"/>
            <a:ext cx="6629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000" dirty="0"/>
              <a:t>Bursts of CPU usage alternate with periods of waiting for I/O. (a) A CPU-bound process. (b) An I/O-bound process.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CD266AE-B446-4D4B-B524-CF5B0C02D22D}"/>
              </a:ext>
            </a:extLst>
          </p:cNvPr>
          <p:cNvSpPr>
            <a:spLocks noGrp="1" noChangeArrowheads="1"/>
          </p:cNvSpPr>
          <p:nvPr>
            <p:ph type="title"/>
          </p:nvPr>
        </p:nvSpPr>
        <p:spPr>
          <a:xfrm>
            <a:off x="2572197" y="0"/>
            <a:ext cx="7793037" cy="769938"/>
          </a:xfrm>
        </p:spPr>
        <p:txBody>
          <a:bodyPr/>
          <a:lstStyle/>
          <a:p>
            <a:pPr eaLnBrk="1" hangingPunct="1"/>
            <a:r>
              <a:rPr lang="en-US" altLang="en-US" sz="3200" dirty="0"/>
              <a:t>Categories of Scheduling Algorithms</a:t>
            </a:r>
          </a:p>
        </p:txBody>
      </p:sp>
      <p:sp>
        <p:nvSpPr>
          <p:cNvPr id="25603" name="Footer Placeholder 1">
            <a:extLst>
              <a:ext uri="{FF2B5EF4-FFF2-40B4-BE49-F238E27FC236}">
                <a16:creationId xmlns:a16="http://schemas.microsoft.com/office/drawing/2014/main" id="{308944C5-7A0D-440E-BE28-011EEF1BE462}"/>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5604" name="Content Placeholder 2">
            <a:extLst>
              <a:ext uri="{FF2B5EF4-FFF2-40B4-BE49-F238E27FC236}">
                <a16:creationId xmlns:a16="http://schemas.microsoft.com/office/drawing/2014/main" id="{C5932B6F-C2EF-41CD-9EC4-AA21DC23F2B4}"/>
              </a:ext>
            </a:extLst>
          </p:cNvPr>
          <p:cNvSpPr>
            <a:spLocks noGrp="1"/>
          </p:cNvSpPr>
          <p:nvPr>
            <p:ph idx="1"/>
          </p:nvPr>
        </p:nvSpPr>
        <p:spPr>
          <a:xfrm>
            <a:off x="2836524" y="1304748"/>
            <a:ext cx="5889625" cy="2124252"/>
          </a:xfrm>
        </p:spPr>
        <p:txBody>
          <a:bodyPr/>
          <a:lstStyle/>
          <a:p>
            <a:pPr marL="514350" indent="-514350" eaLnBrk="1" hangingPunct="1">
              <a:buFont typeface="Calibri" panose="020F0502020204030204" pitchFamily="34" charset="0"/>
              <a:buAutoNum type="arabicPeriod"/>
            </a:pPr>
            <a:r>
              <a:rPr lang="en-US" altLang="en-US" sz="3600" dirty="0"/>
              <a:t>Batch.</a:t>
            </a:r>
          </a:p>
          <a:p>
            <a:pPr marL="514350" indent="-514350" eaLnBrk="1" hangingPunct="1">
              <a:buFont typeface="Calibri" panose="020F0502020204030204" pitchFamily="34" charset="0"/>
              <a:buAutoNum type="arabicPeriod"/>
            </a:pPr>
            <a:r>
              <a:rPr lang="en-US" altLang="en-US" sz="3600" dirty="0"/>
              <a:t>Interactive.</a:t>
            </a:r>
          </a:p>
          <a:p>
            <a:pPr marL="514350" indent="-514350" eaLnBrk="1" hangingPunct="1">
              <a:buFont typeface="Calibri" panose="020F0502020204030204" pitchFamily="34" charset="0"/>
              <a:buAutoNum type="arabicPeriod"/>
            </a:pPr>
            <a:r>
              <a:rPr lang="en-US" altLang="en-US" sz="3600" dirty="0"/>
              <a:t>Real time.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5A39FB9-3EB8-4FB5-84E9-D43AEE66F858}"/>
              </a:ext>
            </a:extLst>
          </p:cNvPr>
          <p:cNvSpPr>
            <a:spLocks noGrp="1" noChangeArrowheads="1"/>
          </p:cNvSpPr>
          <p:nvPr>
            <p:ph type="title"/>
          </p:nvPr>
        </p:nvSpPr>
        <p:spPr>
          <a:xfrm>
            <a:off x="2572197" y="6350"/>
            <a:ext cx="7793037" cy="769938"/>
          </a:xfrm>
        </p:spPr>
        <p:txBody>
          <a:bodyPr/>
          <a:lstStyle/>
          <a:p>
            <a:pPr eaLnBrk="1" hangingPunct="1"/>
            <a:r>
              <a:rPr lang="en-US" altLang="en-US" sz="3200" dirty="0"/>
              <a:t>Scheduling Algorithm Goals</a:t>
            </a:r>
          </a:p>
        </p:txBody>
      </p:sp>
      <p:sp>
        <p:nvSpPr>
          <p:cNvPr id="26627" name="Footer Placeholder 1">
            <a:extLst>
              <a:ext uri="{FF2B5EF4-FFF2-40B4-BE49-F238E27FC236}">
                <a16:creationId xmlns:a16="http://schemas.microsoft.com/office/drawing/2014/main" id="{C7C9A6EE-9FD5-4898-8256-4293065DDB2E}"/>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26628" name="Picture 2">
            <a:extLst>
              <a:ext uri="{FF2B5EF4-FFF2-40B4-BE49-F238E27FC236}">
                <a16:creationId xmlns:a16="http://schemas.microsoft.com/office/drawing/2014/main" id="{7B26A1C6-53AB-4D87-8CE8-9F41D4FDA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8733" y="1771453"/>
            <a:ext cx="8703923" cy="4453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629" name="Rectangle 2">
            <a:extLst>
              <a:ext uri="{FF2B5EF4-FFF2-40B4-BE49-F238E27FC236}">
                <a16:creationId xmlns:a16="http://schemas.microsoft.com/office/drawing/2014/main" id="{71E9529B-CDF1-439A-9446-82C6BBFC1C1D}"/>
              </a:ext>
            </a:extLst>
          </p:cNvPr>
          <p:cNvSpPr>
            <a:spLocks noChangeArrowheads="1"/>
          </p:cNvSpPr>
          <p:nvPr/>
        </p:nvSpPr>
        <p:spPr bwMode="auto">
          <a:xfrm>
            <a:off x="1366463" y="1043038"/>
            <a:ext cx="103768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t>Some goals of the scheduling algorithm under different circumstances.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9AC3280-0D1F-4144-A6C1-21A01137BEE9}"/>
              </a:ext>
            </a:extLst>
          </p:cNvPr>
          <p:cNvSpPr>
            <a:spLocks noGrp="1" noChangeArrowheads="1"/>
          </p:cNvSpPr>
          <p:nvPr>
            <p:ph type="title"/>
          </p:nvPr>
        </p:nvSpPr>
        <p:spPr>
          <a:xfrm>
            <a:off x="2367551" y="0"/>
            <a:ext cx="7793038" cy="769938"/>
          </a:xfrm>
        </p:spPr>
        <p:txBody>
          <a:bodyPr/>
          <a:lstStyle/>
          <a:p>
            <a:pPr eaLnBrk="1" hangingPunct="1"/>
            <a:r>
              <a:rPr lang="en-US" altLang="en-US" sz="3200" dirty="0"/>
              <a:t>Topic 2 – Week 4</a:t>
            </a:r>
          </a:p>
        </p:txBody>
      </p:sp>
      <p:sp>
        <p:nvSpPr>
          <p:cNvPr id="3" name="Rectangle 2">
            <a:extLst>
              <a:ext uri="{FF2B5EF4-FFF2-40B4-BE49-F238E27FC236}">
                <a16:creationId xmlns:a16="http://schemas.microsoft.com/office/drawing/2014/main" id="{78D2377E-FFA2-4279-911E-7FA9216EC7AF}"/>
              </a:ext>
            </a:extLst>
          </p:cNvPr>
          <p:cNvSpPr/>
          <p:nvPr/>
        </p:nvSpPr>
        <p:spPr>
          <a:xfrm>
            <a:off x="2702639" y="925531"/>
            <a:ext cx="6786722" cy="4216539"/>
          </a:xfrm>
          <a:prstGeom prst="rect">
            <a:avLst/>
          </a:prstGeom>
        </p:spPr>
        <p:txBody>
          <a:bodyPr wrap="square">
            <a:spAutoFit/>
          </a:bodyPr>
          <a:lstStyle/>
          <a:p>
            <a:pPr marL="457200" indent="-457200">
              <a:buFont typeface="+mj-lt"/>
              <a:buAutoNum type="arabicPeriod"/>
              <a:defRPr/>
            </a:pPr>
            <a:r>
              <a:rPr lang="en-US" altLang="en-US" sz="3200" dirty="0"/>
              <a:t>Producer and Consumer</a:t>
            </a:r>
          </a:p>
          <a:p>
            <a:pPr marL="457200" indent="-457200">
              <a:buFont typeface="+mj-lt"/>
              <a:buAutoNum type="arabicPeriod"/>
              <a:defRPr/>
            </a:pPr>
            <a:r>
              <a:rPr lang="en-US" altLang="en-US" sz="3200" dirty="0"/>
              <a:t>Semaphores			</a:t>
            </a:r>
          </a:p>
          <a:p>
            <a:pPr marL="457200" indent="-457200">
              <a:buFont typeface="+mj-lt"/>
              <a:buAutoNum type="arabicPeriod"/>
              <a:defRPr/>
            </a:pPr>
            <a:r>
              <a:rPr lang="en-US" altLang="en-US" sz="3200" dirty="0" err="1"/>
              <a:t>Mutexes</a:t>
            </a:r>
            <a:endParaRPr lang="en-US" altLang="en-US" sz="3200" dirty="0"/>
          </a:p>
          <a:p>
            <a:pPr marL="457200" indent="-457200">
              <a:buFont typeface="+mj-lt"/>
              <a:buAutoNum type="arabicPeriod"/>
              <a:defRPr/>
            </a:pPr>
            <a:r>
              <a:rPr lang="en-US" altLang="en-US" sz="3200" dirty="0" err="1"/>
              <a:t>Mutexes</a:t>
            </a:r>
            <a:r>
              <a:rPr lang="en-US" altLang="en-US" sz="3200" dirty="0"/>
              <a:t> in </a:t>
            </a:r>
            <a:r>
              <a:rPr lang="en-US" altLang="en-US" sz="3200" dirty="0" err="1"/>
              <a:t>Pthreads</a:t>
            </a:r>
            <a:endParaRPr lang="en-US" altLang="en-US" sz="3200" dirty="0"/>
          </a:p>
          <a:p>
            <a:pPr marL="457200" indent="-457200">
              <a:buFont typeface="+mj-lt"/>
              <a:buAutoNum type="arabicPeriod"/>
              <a:defRPr/>
            </a:pPr>
            <a:r>
              <a:rPr lang="en-US" altLang="en-US" sz="3200" dirty="0"/>
              <a:t>Inter-Process Communication</a:t>
            </a:r>
          </a:p>
          <a:p>
            <a:pPr marL="457200" indent="-457200">
              <a:buFont typeface="+mj-lt"/>
              <a:buAutoNum type="arabicPeriod"/>
              <a:defRPr/>
            </a:pPr>
            <a:r>
              <a:rPr lang="en-US" altLang="en-US" sz="3200" dirty="0"/>
              <a:t>Scheduling</a:t>
            </a:r>
          </a:p>
          <a:p>
            <a:pPr marL="457200" indent="-457200">
              <a:buFont typeface="+mj-lt"/>
              <a:buAutoNum type="arabicPeriod"/>
              <a:defRPr/>
            </a:pPr>
            <a:r>
              <a:rPr lang="en-US" altLang="en-US" sz="3200" dirty="0"/>
              <a:t>In-Class Activity</a:t>
            </a:r>
          </a:p>
          <a:p>
            <a:pPr marL="457200" indent="-457200">
              <a:buFont typeface="+mj-lt"/>
              <a:buAutoNum type="arabicPeriod"/>
              <a:defRPr/>
            </a:pPr>
            <a:endParaRPr lang="en-US" altLang="en-US" sz="2000" dirty="0"/>
          </a:p>
          <a:p>
            <a:pPr>
              <a:defRPr/>
            </a:pPr>
            <a:r>
              <a:rPr lang="en-US" altLang="en-US" sz="1200" dirty="0"/>
              <a:t>	</a:t>
            </a:r>
          </a:p>
          <a:p>
            <a:pPr>
              <a:defRPr/>
            </a:pPr>
            <a:endParaRPr lang="en-US" altLang="en-US" sz="1200" dirty="0"/>
          </a:p>
        </p:txBody>
      </p:sp>
      <p:sp>
        <p:nvSpPr>
          <p:cNvPr id="7172" name="Footer Placeholder 1">
            <a:extLst>
              <a:ext uri="{FF2B5EF4-FFF2-40B4-BE49-F238E27FC236}">
                <a16:creationId xmlns:a16="http://schemas.microsoft.com/office/drawing/2014/main" id="{BD0D5D81-CECC-4113-B8DB-C776E8A19043}"/>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F4F6B55B-D24A-4E30-923C-6C6DAB81136B}"/>
              </a:ext>
            </a:extLst>
          </p:cNvPr>
          <p:cNvSpPr>
            <a:spLocks noGrp="1" noChangeArrowheads="1"/>
          </p:cNvSpPr>
          <p:nvPr>
            <p:ph type="title"/>
          </p:nvPr>
        </p:nvSpPr>
        <p:spPr>
          <a:xfrm>
            <a:off x="2376988" y="0"/>
            <a:ext cx="7793037" cy="769938"/>
          </a:xfrm>
        </p:spPr>
        <p:txBody>
          <a:bodyPr/>
          <a:lstStyle/>
          <a:p>
            <a:pPr eaLnBrk="1" hangingPunct="1"/>
            <a:r>
              <a:rPr lang="en-US" altLang="en-US" sz="3200" dirty="0"/>
              <a:t>Scheduling in Batch Systems</a:t>
            </a:r>
          </a:p>
        </p:txBody>
      </p:sp>
      <p:sp>
        <p:nvSpPr>
          <p:cNvPr id="27651" name="Footer Placeholder 1">
            <a:extLst>
              <a:ext uri="{FF2B5EF4-FFF2-40B4-BE49-F238E27FC236}">
                <a16:creationId xmlns:a16="http://schemas.microsoft.com/office/drawing/2014/main" id="{5E79F955-11CD-41AE-9B41-77C79D38B116}"/>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7652" name="Content Placeholder 2">
            <a:extLst>
              <a:ext uri="{FF2B5EF4-FFF2-40B4-BE49-F238E27FC236}">
                <a16:creationId xmlns:a16="http://schemas.microsoft.com/office/drawing/2014/main" id="{F3CCE45B-3B03-420A-8D08-23F96F1A032D}"/>
              </a:ext>
            </a:extLst>
          </p:cNvPr>
          <p:cNvSpPr>
            <a:spLocks noGrp="1"/>
          </p:cNvSpPr>
          <p:nvPr>
            <p:ph idx="1"/>
          </p:nvPr>
        </p:nvSpPr>
        <p:spPr>
          <a:xfrm>
            <a:off x="2376988" y="1393827"/>
            <a:ext cx="6804025" cy="1915076"/>
          </a:xfrm>
        </p:spPr>
        <p:txBody>
          <a:bodyPr/>
          <a:lstStyle/>
          <a:p>
            <a:pPr eaLnBrk="1" hangingPunct="1"/>
            <a:r>
              <a:rPr lang="en-US" altLang="en-US" dirty="0"/>
              <a:t>First-Come First-Served</a:t>
            </a:r>
          </a:p>
          <a:p>
            <a:pPr eaLnBrk="1" hangingPunct="1"/>
            <a:r>
              <a:rPr lang="en-US" altLang="en-US" dirty="0"/>
              <a:t>Shortest Job First</a:t>
            </a:r>
          </a:p>
          <a:p>
            <a:pPr eaLnBrk="1" hangingPunct="1"/>
            <a:r>
              <a:rPr lang="en-US" altLang="en-US" dirty="0"/>
              <a:t>Shortest Remaining Time Next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F4AF1CF-7A39-4AEB-87D2-EAF2D925C4A7}"/>
              </a:ext>
            </a:extLst>
          </p:cNvPr>
          <p:cNvSpPr>
            <a:spLocks noGrp="1" noChangeArrowheads="1"/>
          </p:cNvSpPr>
          <p:nvPr>
            <p:ph type="title"/>
          </p:nvPr>
        </p:nvSpPr>
        <p:spPr>
          <a:xfrm>
            <a:off x="2058490" y="0"/>
            <a:ext cx="7793037" cy="769938"/>
          </a:xfrm>
        </p:spPr>
        <p:txBody>
          <a:bodyPr/>
          <a:lstStyle/>
          <a:p>
            <a:pPr eaLnBrk="1" hangingPunct="1"/>
            <a:r>
              <a:rPr lang="en-US" altLang="en-US" sz="3200" dirty="0"/>
              <a:t>First-Come First-Served</a:t>
            </a:r>
          </a:p>
        </p:txBody>
      </p:sp>
      <p:sp>
        <p:nvSpPr>
          <p:cNvPr id="28675" name="Footer Placeholder 1">
            <a:extLst>
              <a:ext uri="{FF2B5EF4-FFF2-40B4-BE49-F238E27FC236}">
                <a16:creationId xmlns:a16="http://schemas.microsoft.com/office/drawing/2014/main" id="{8CEE63D0-8C4B-4FD8-9D56-2E573A9CA322}"/>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8676" name="Rectangle 2">
            <a:extLst>
              <a:ext uri="{FF2B5EF4-FFF2-40B4-BE49-F238E27FC236}">
                <a16:creationId xmlns:a16="http://schemas.microsoft.com/office/drawing/2014/main" id="{DA98D615-1401-426D-BA97-C86A6CDD5AC5}"/>
              </a:ext>
            </a:extLst>
          </p:cNvPr>
          <p:cNvSpPr>
            <a:spLocks noChangeArrowheads="1"/>
          </p:cNvSpPr>
          <p:nvPr/>
        </p:nvSpPr>
        <p:spPr bwMode="auto">
          <a:xfrm>
            <a:off x="988888" y="893228"/>
            <a:ext cx="1062091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Probably the simplest of all scheduling algorithms ever devised is non-preemptive </a:t>
            </a:r>
            <a:r>
              <a:rPr lang="en-US" altLang="en-US" sz="2400" b="1" dirty="0">
                <a:latin typeface="TimesNewRomanPS-BoldMT"/>
              </a:rPr>
              <a:t>first-come, first-served</a:t>
            </a:r>
            <a:r>
              <a:rPr lang="en-US" altLang="en-US" sz="2400" dirty="0">
                <a:latin typeface="TimesNewRomanPSMT"/>
              </a:rPr>
              <a:t>. </a:t>
            </a:r>
          </a:p>
          <a:p>
            <a:pPr>
              <a:spcBef>
                <a:spcPct val="0"/>
              </a:spcBef>
              <a:buClrTx/>
              <a:buSzTx/>
              <a:buFont typeface="Arial" panose="020B0604020202020204" pitchFamily="34" charset="0"/>
              <a:buChar char="•"/>
            </a:pPr>
            <a:r>
              <a:rPr lang="en-US" altLang="en-US" sz="2400" dirty="0">
                <a:latin typeface="TimesNewRomanPSMT"/>
              </a:rPr>
              <a:t>With this algorithm, processes are assigned the CPU in the order they request it. </a:t>
            </a:r>
          </a:p>
          <a:p>
            <a:pPr>
              <a:spcBef>
                <a:spcPct val="0"/>
              </a:spcBef>
              <a:buClrTx/>
              <a:buSzTx/>
              <a:buFont typeface="Arial" panose="020B0604020202020204" pitchFamily="34" charset="0"/>
              <a:buChar char="•"/>
            </a:pPr>
            <a:r>
              <a:rPr lang="en-US" altLang="en-US" sz="2400" dirty="0">
                <a:latin typeface="TimesNewRomanPSMT"/>
              </a:rPr>
              <a:t>Basically, there is a single queue of ready processes.</a:t>
            </a:r>
          </a:p>
          <a:p>
            <a:pPr>
              <a:spcBef>
                <a:spcPct val="0"/>
              </a:spcBef>
              <a:buClrTx/>
              <a:buSzTx/>
              <a:buFont typeface="Arial" panose="020B0604020202020204" pitchFamily="34" charset="0"/>
              <a:buChar char="•"/>
            </a:pPr>
            <a:r>
              <a:rPr lang="en-US" altLang="en-US" sz="2400" dirty="0">
                <a:latin typeface="TimesNewRomanPSMT"/>
              </a:rPr>
              <a:t>When the first job enters the system from the outside in the morning, it is started immediately and allowed to run as long as it wants to. </a:t>
            </a:r>
          </a:p>
          <a:p>
            <a:pPr>
              <a:spcBef>
                <a:spcPct val="0"/>
              </a:spcBef>
              <a:buClrTx/>
              <a:buSzTx/>
              <a:buFont typeface="Arial" panose="020B0604020202020204" pitchFamily="34" charset="0"/>
              <a:buChar char="•"/>
            </a:pPr>
            <a:r>
              <a:rPr lang="en-US" altLang="en-US" sz="2400" dirty="0">
                <a:latin typeface="TimesNewRomanPSMT"/>
              </a:rPr>
              <a:t>It is not interrupted because it has run too long. As other jobs come in, they are put onto the end of the queue. </a:t>
            </a:r>
          </a:p>
          <a:p>
            <a:pPr>
              <a:spcBef>
                <a:spcPct val="0"/>
              </a:spcBef>
              <a:buClrTx/>
              <a:buSzTx/>
              <a:buFont typeface="Arial" panose="020B0604020202020204" pitchFamily="34" charset="0"/>
              <a:buChar char="•"/>
            </a:pPr>
            <a:r>
              <a:rPr lang="en-US" altLang="en-US" sz="2400" dirty="0">
                <a:latin typeface="TimesNewRomanPSMT"/>
              </a:rPr>
              <a:t>When the running process blocks, the first process on the queue is run next.</a:t>
            </a:r>
          </a:p>
          <a:p>
            <a:pPr>
              <a:spcBef>
                <a:spcPct val="0"/>
              </a:spcBef>
              <a:buClrTx/>
              <a:buSzTx/>
              <a:buFont typeface="Arial" panose="020B0604020202020204" pitchFamily="34" charset="0"/>
              <a:buChar char="•"/>
            </a:pPr>
            <a:r>
              <a:rPr lang="en-US" altLang="en-US" sz="2400" dirty="0">
                <a:latin typeface="TimesNewRomanPSMT"/>
              </a:rPr>
              <a:t>When a blocked process becomes ready, like a newly arrived job, it is put on the end of the queue, behind all waiting processes.</a:t>
            </a:r>
            <a:endParaRPr lang="en-US" altLang="en-US"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182FBEA-FBC3-4CE7-9DE1-B7141EE1E513}"/>
              </a:ext>
            </a:extLst>
          </p:cNvPr>
          <p:cNvSpPr>
            <a:spLocks noGrp="1" noChangeArrowheads="1"/>
          </p:cNvSpPr>
          <p:nvPr>
            <p:ph type="title"/>
          </p:nvPr>
        </p:nvSpPr>
        <p:spPr>
          <a:xfrm>
            <a:off x="2356440" y="0"/>
            <a:ext cx="7793037" cy="769938"/>
          </a:xfrm>
        </p:spPr>
        <p:txBody>
          <a:bodyPr/>
          <a:lstStyle/>
          <a:p>
            <a:pPr eaLnBrk="1" hangingPunct="1"/>
            <a:r>
              <a:rPr lang="en-US" altLang="en-US" sz="3200" dirty="0"/>
              <a:t>Shortest job First</a:t>
            </a:r>
          </a:p>
        </p:txBody>
      </p:sp>
      <p:sp>
        <p:nvSpPr>
          <p:cNvPr id="29699" name="Footer Placeholder 1">
            <a:extLst>
              <a:ext uri="{FF2B5EF4-FFF2-40B4-BE49-F238E27FC236}">
                <a16:creationId xmlns:a16="http://schemas.microsoft.com/office/drawing/2014/main" id="{97792C31-D1C8-4CFD-AB4C-A8C4BD3AEB2A}"/>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29700" name="Picture 2">
            <a:extLst>
              <a:ext uri="{FF2B5EF4-FFF2-40B4-BE49-F238E27FC236}">
                <a16:creationId xmlns:a16="http://schemas.microsoft.com/office/drawing/2014/main" id="{4ABF573E-C947-4948-AAD7-46382F3519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85"/>
          <a:stretch>
            <a:fillRect/>
          </a:stretch>
        </p:blipFill>
        <p:spPr bwMode="auto">
          <a:xfrm>
            <a:off x="1399872" y="1002338"/>
            <a:ext cx="9155113" cy="2320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701" name="Rectangle 2">
            <a:extLst>
              <a:ext uri="{FF2B5EF4-FFF2-40B4-BE49-F238E27FC236}">
                <a16:creationId xmlns:a16="http://schemas.microsoft.com/office/drawing/2014/main" id="{0B411AC6-DD03-43B7-9AB3-CC63181AA295}"/>
              </a:ext>
            </a:extLst>
          </p:cNvPr>
          <p:cNvSpPr>
            <a:spLocks noChangeArrowheads="1"/>
          </p:cNvSpPr>
          <p:nvPr/>
        </p:nvSpPr>
        <p:spPr bwMode="auto">
          <a:xfrm>
            <a:off x="2596063" y="3429000"/>
            <a:ext cx="77724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t>An example of shortest job first scheduling. </a:t>
            </a:r>
            <a:br>
              <a:rPr lang="en-US" altLang="en-US" sz="2400" dirty="0"/>
            </a:br>
            <a:r>
              <a:rPr lang="en-US" altLang="en-US" sz="2400" dirty="0"/>
              <a:t>(a) Running four jobs in the original order. </a:t>
            </a:r>
            <a:br>
              <a:rPr lang="en-US" altLang="en-US" sz="2400" dirty="0"/>
            </a:br>
            <a:r>
              <a:rPr lang="en-US" altLang="en-US" sz="2400" dirty="0"/>
              <a:t>(b) Running them in shortest job first order.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E0B6BE2-D614-49D7-988D-69650F293D6C}"/>
              </a:ext>
            </a:extLst>
          </p:cNvPr>
          <p:cNvSpPr>
            <a:spLocks noGrp="1" noChangeArrowheads="1"/>
          </p:cNvSpPr>
          <p:nvPr>
            <p:ph type="title"/>
          </p:nvPr>
        </p:nvSpPr>
        <p:spPr>
          <a:xfrm>
            <a:off x="2479730" y="0"/>
            <a:ext cx="7793037" cy="769938"/>
          </a:xfrm>
        </p:spPr>
        <p:txBody>
          <a:bodyPr/>
          <a:lstStyle/>
          <a:p>
            <a:pPr eaLnBrk="1" hangingPunct="1"/>
            <a:r>
              <a:rPr lang="en-US" altLang="en-US" sz="3200" dirty="0"/>
              <a:t>Shortest Remaining Time Next</a:t>
            </a:r>
          </a:p>
        </p:txBody>
      </p:sp>
      <p:sp>
        <p:nvSpPr>
          <p:cNvPr id="30723" name="Footer Placeholder 1">
            <a:extLst>
              <a:ext uri="{FF2B5EF4-FFF2-40B4-BE49-F238E27FC236}">
                <a16:creationId xmlns:a16="http://schemas.microsoft.com/office/drawing/2014/main" id="{A020A478-E5F7-4ADD-9DA3-24AD2AA62D83}"/>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0724" name="Rectangle 2">
            <a:extLst>
              <a:ext uri="{FF2B5EF4-FFF2-40B4-BE49-F238E27FC236}">
                <a16:creationId xmlns:a16="http://schemas.microsoft.com/office/drawing/2014/main" id="{4B640AA9-1A80-4946-AD4C-478BBFF148B4}"/>
              </a:ext>
            </a:extLst>
          </p:cNvPr>
          <p:cNvSpPr>
            <a:spLocks noChangeArrowheads="1"/>
          </p:cNvSpPr>
          <p:nvPr/>
        </p:nvSpPr>
        <p:spPr bwMode="auto">
          <a:xfrm>
            <a:off x="896420" y="900970"/>
            <a:ext cx="10703103"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400" dirty="0"/>
              <a:t>A preemptive version of shortest job first is </a:t>
            </a:r>
            <a:r>
              <a:rPr lang="en-US" altLang="en-US" sz="2400" b="1" dirty="0"/>
              <a:t>shortest remaining time next</a:t>
            </a:r>
            <a:r>
              <a:rPr lang="en-US" altLang="en-US" sz="2400" dirty="0"/>
              <a:t>.</a:t>
            </a:r>
          </a:p>
          <a:p>
            <a:pPr algn="just">
              <a:spcBef>
                <a:spcPct val="0"/>
              </a:spcBef>
              <a:buClrTx/>
              <a:buSzTx/>
              <a:buFont typeface="Arial" panose="020B0604020202020204" pitchFamily="34" charset="0"/>
              <a:buChar char="•"/>
            </a:pPr>
            <a:r>
              <a:rPr lang="en-US" altLang="en-US" sz="2400" dirty="0"/>
              <a:t>With this algorithm, the scheduler always chooses the process whose remaining run time is the shortest. </a:t>
            </a:r>
          </a:p>
          <a:p>
            <a:pPr algn="just">
              <a:spcBef>
                <a:spcPct val="0"/>
              </a:spcBef>
              <a:buClrTx/>
              <a:buSzTx/>
              <a:buFont typeface="Arial" panose="020B0604020202020204" pitchFamily="34" charset="0"/>
              <a:buChar char="•"/>
            </a:pPr>
            <a:r>
              <a:rPr lang="en-US" altLang="en-US" sz="2400" dirty="0"/>
              <a:t>Again here, the run time has to be known in advance.</a:t>
            </a:r>
          </a:p>
          <a:p>
            <a:pPr algn="just">
              <a:spcBef>
                <a:spcPct val="0"/>
              </a:spcBef>
              <a:buClrTx/>
              <a:buSzTx/>
              <a:buFont typeface="Arial" panose="020B0604020202020204" pitchFamily="34" charset="0"/>
              <a:buChar char="•"/>
            </a:pPr>
            <a:r>
              <a:rPr lang="en-US" altLang="en-US" sz="2400" dirty="0"/>
              <a:t>When a new job arrives, its total time is compared to the current process’ remaining time. </a:t>
            </a:r>
          </a:p>
          <a:p>
            <a:pPr algn="just">
              <a:spcBef>
                <a:spcPct val="0"/>
              </a:spcBef>
              <a:buClrTx/>
              <a:buSzTx/>
              <a:buFont typeface="Arial" panose="020B0604020202020204" pitchFamily="34" charset="0"/>
              <a:buChar char="•"/>
            </a:pPr>
            <a:r>
              <a:rPr lang="en-US" altLang="en-US" sz="2400" dirty="0"/>
              <a:t>If the new job needs less time to finish than the current process, the current process is suspended, and the new job started. </a:t>
            </a:r>
          </a:p>
          <a:p>
            <a:pPr algn="just">
              <a:spcBef>
                <a:spcPct val="0"/>
              </a:spcBef>
              <a:buClrTx/>
              <a:buSzTx/>
              <a:buFont typeface="Arial" panose="020B0604020202020204" pitchFamily="34" charset="0"/>
              <a:buChar char="•"/>
            </a:pPr>
            <a:r>
              <a:rPr lang="en-US" altLang="en-US" sz="2400" dirty="0"/>
              <a:t>This scheme allows new short jobs to get good service.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AFB85AA-9D1B-4660-9859-FE28914CEAA0}"/>
              </a:ext>
            </a:extLst>
          </p:cNvPr>
          <p:cNvSpPr>
            <a:spLocks noGrp="1" noChangeArrowheads="1"/>
          </p:cNvSpPr>
          <p:nvPr>
            <p:ph type="title"/>
          </p:nvPr>
        </p:nvSpPr>
        <p:spPr>
          <a:xfrm>
            <a:off x="2603020" y="0"/>
            <a:ext cx="7793037" cy="769938"/>
          </a:xfrm>
        </p:spPr>
        <p:txBody>
          <a:bodyPr/>
          <a:lstStyle/>
          <a:p>
            <a:pPr eaLnBrk="1" hangingPunct="1"/>
            <a:r>
              <a:rPr lang="en-US" altLang="en-US" sz="3200" dirty="0"/>
              <a:t>Scheduling in Interactive Systems</a:t>
            </a:r>
          </a:p>
        </p:txBody>
      </p:sp>
      <p:sp>
        <p:nvSpPr>
          <p:cNvPr id="31747" name="Footer Placeholder 1">
            <a:extLst>
              <a:ext uri="{FF2B5EF4-FFF2-40B4-BE49-F238E27FC236}">
                <a16:creationId xmlns:a16="http://schemas.microsoft.com/office/drawing/2014/main" id="{E75A3500-44D4-4978-B957-E10B021F18A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1748" name="Content Placeholder 2">
            <a:extLst>
              <a:ext uri="{FF2B5EF4-FFF2-40B4-BE49-F238E27FC236}">
                <a16:creationId xmlns:a16="http://schemas.microsoft.com/office/drawing/2014/main" id="{D001F14E-0BF6-4D4D-9E18-9282A2989C61}"/>
              </a:ext>
            </a:extLst>
          </p:cNvPr>
          <p:cNvSpPr>
            <a:spLocks noGrp="1"/>
          </p:cNvSpPr>
          <p:nvPr>
            <p:ph idx="1"/>
          </p:nvPr>
        </p:nvSpPr>
        <p:spPr>
          <a:xfrm>
            <a:off x="2722562" y="1143660"/>
            <a:ext cx="6746875" cy="3840162"/>
          </a:xfrm>
        </p:spPr>
        <p:txBody>
          <a:bodyPr/>
          <a:lstStyle/>
          <a:p>
            <a:pPr eaLnBrk="1" hangingPunct="1"/>
            <a:r>
              <a:rPr lang="en-US" altLang="en-US" sz="2800" dirty="0"/>
              <a:t>Round-Robin Scheduling</a:t>
            </a:r>
          </a:p>
          <a:p>
            <a:pPr eaLnBrk="1" hangingPunct="1"/>
            <a:r>
              <a:rPr lang="en-US" altLang="en-US" sz="2800" dirty="0"/>
              <a:t>Priority Scheduling</a:t>
            </a:r>
          </a:p>
          <a:p>
            <a:pPr eaLnBrk="1" hangingPunct="1"/>
            <a:r>
              <a:rPr lang="en-US" altLang="en-US" sz="2800" dirty="0"/>
              <a:t>Multiple Queues</a:t>
            </a:r>
          </a:p>
          <a:p>
            <a:pPr eaLnBrk="1" hangingPunct="1"/>
            <a:r>
              <a:rPr lang="en-US" altLang="en-US" sz="2800" dirty="0"/>
              <a:t>Shortest Process Next</a:t>
            </a:r>
          </a:p>
          <a:p>
            <a:pPr eaLnBrk="1" hangingPunct="1"/>
            <a:r>
              <a:rPr lang="en-US" altLang="en-US" sz="2800" dirty="0"/>
              <a:t>Guaranteed Scheduling</a:t>
            </a:r>
          </a:p>
          <a:p>
            <a:pPr eaLnBrk="1" hangingPunct="1"/>
            <a:r>
              <a:rPr lang="en-US" altLang="en-US" sz="2800" dirty="0"/>
              <a:t>Lottery Scheduling</a:t>
            </a:r>
          </a:p>
          <a:p>
            <a:pPr eaLnBrk="1" hangingPunct="1"/>
            <a:r>
              <a:rPr lang="en-US" altLang="en-US" sz="2800" dirty="0"/>
              <a:t>Fair-Share Scheduling</a:t>
            </a:r>
          </a:p>
          <a:p>
            <a:pPr eaLnBrk="1" hangingPunct="1"/>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366C843-A89D-4EF2-AC8F-99A478C75945}"/>
              </a:ext>
            </a:extLst>
          </p:cNvPr>
          <p:cNvSpPr>
            <a:spLocks noGrp="1" noChangeArrowheads="1"/>
          </p:cNvSpPr>
          <p:nvPr>
            <p:ph type="title"/>
          </p:nvPr>
        </p:nvSpPr>
        <p:spPr>
          <a:xfrm>
            <a:off x="2520826" y="57150"/>
            <a:ext cx="7793037" cy="769938"/>
          </a:xfrm>
        </p:spPr>
        <p:txBody>
          <a:bodyPr/>
          <a:lstStyle/>
          <a:p>
            <a:pPr eaLnBrk="1" hangingPunct="1"/>
            <a:r>
              <a:rPr lang="en-US" altLang="en-US" sz="3200" dirty="0"/>
              <a:t>Round-Robin Scheduling</a:t>
            </a:r>
          </a:p>
        </p:txBody>
      </p:sp>
      <p:sp>
        <p:nvSpPr>
          <p:cNvPr id="32771" name="Footer Placeholder 1">
            <a:extLst>
              <a:ext uri="{FF2B5EF4-FFF2-40B4-BE49-F238E27FC236}">
                <a16:creationId xmlns:a16="http://schemas.microsoft.com/office/drawing/2014/main" id="{94A230EE-514F-4947-B2C6-E922101E4B6B}"/>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32772" name="Picture 2">
            <a:extLst>
              <a:ext uri="{FF2B5EF4-FFF2-40B4-BE49-F238E27FC236}">
                <a16:creationId xmlns:a16="http://schemas.microsoft.com/office/drawing/2014/main" id="{8AF04C9F-D123-4BC6-8A93-DA9B235C06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1912" y="876301"/>
            <a:ext cx="4448175" cy="1943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3" name="Picture 3">
            <a:extLst>
              <a:ext uri="{FF2B5EF4-FFF2-40B4-BE49-F238E27FC236}">
                <a16:creationId xmlns:a16="http://schemas.microsoft.com/office/drawing/2014/main" id="{0F1C7B33-229B-47C6-96E2-56AC516BFD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2666" y="2819401"/>
            <a:ext cx="4487421" cy="2176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774" name="Rectangle 2">
            <a:extLst>
              <a:ext uri="{FF2B5EF4-FFF2-40B4-BE49-F238E27FC236}">
                <a16:creationId xmlns:a16="http://schemas.microsoft.com/office/drawing/2014/main" id="{0C4E3A26-DD47-46A2-8706-D228AC40D5D4}"/>
              </a:ext>
            </a:extLst>
          </p:cNvPr>
          <p:cNvSpPr>
            <a:spLocks noChangeArrowheads="1"/>
          </p:cNvSpPr>
          <p:nvPr/>
        </p:nvSpPr>
        <p:spPr bwMode="auto">
          <a:xfrm>
            <a:off x="3808113" y="5057774"/>
            <a:ext cx="47244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800" dirty="0"/>
              <a:t>Round-robin scheduling. (a) The list of </a:t>
            </a:r>
            <a:br>
              <a:rPr lang="en-US" altLang="en-US" sz="1800" dirty="0"/>
            </a:br>
            <a:r>
              <a:rPr lang="en-US" altLang="en-US" sz="1800" dirty="0"/>
              <a:t>runnable processes. (b) The list of runnable </a:t>
            </a:r>
            <a:br>
              <a:rPr lang="en-US" altLang="en-US" sz="1800" dirty="0"/>
            </a:br>
            <a:r>
              <a:rPr lang="en-US" altLang="en-US" sz="1800" dirty="0"/>
              <a:t>processes after </a:t>
            </a:r>
            <a:r>
              <a:rPr lang="en-US" altLang="en-US" sz="1800" i="1" dirty="0"/>
              <a:t>B</a:t>
            </a:r>
            <a:r>
              <a:rPr lang="en-US" altLang="en-US" sz="1800" dirty="0"/>
              <a:t> uses up its quantum.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117DCFC2-435A-4286-B5F3-546E4625F505}"/>
              </a:ext>
            </a:extLst>
          </p:cNvPr>
          <p:cNvSpPr>
            <a:spLocks noGrp="1" noChangeArrowheads="1"/>
          </p:cNvSpPr>
          <p:nvPr>
            <p:ph type="title"/>
          </p:nvPr>
        </p:nvSpPr>
        <p:spPr>
          <a:xfrm>
            <a:off x="2592746" y="0"/>
            <a:ext cx="7793037" cy="769938"/>
          </a:xfrm>
        </p:spPr>
        <p:txBody>
          <a:bodyPr/>
          <a:lstStyle/>
          <a:p>
            <a:pPr eaLnBrk="1" hangingPunct="1"/>
            <a:r>
              <a:rPr lang="en-US" altLang="en-US" sz="3200" dirty="0"/>
              <a:t>Priority Scheduling</a:t>
            </a:r>
          </a:p>
        </p:txBody>
      </p:sp>
      <p:sp>
        <p:nvSpPr>
          <p:cNvPr id="33795" name="Footer Placeholder 1">
            <a:extLst>
              <a:ext uri="{FF2B5EF4-FFF2-40B4-BE49-F238E27FC236}">
                <a16:creationId xmlns:a16="http://schemas.microsoft.com/office/drawing/2014/main" id="{CE4ABB7D-FB8B-46C0-B08F-65D3F901FBD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33796" name="Picture 2">
            <a:extLst>
              <a:ext uri="{FF2B5EF4-FFF2-40B4-BE49-F238E27FC236}">
                <a16:creationId xmlns:a16="http://schemas.microsoft.com/office/drawing/2014/main" id="{3BD2035C-07B8-46AE-B315-371ED5518C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8075" y="933236"/>
            <a:ext cx="7435850" cy="3360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3797" name="Rectangle 1">
            <a:extLst>
              <a:ext uri="{FF2B5EF4-FFF2-40B4-BE49-F238E27FC236}">
                <a16:creationId xmlns:a16="http://schemas.microsoft.com/office/drawing/2014/main" id="{10C01609-2A4D-4F3E-90C0-3F11C80C931F}"/>
              </a:ext>
            </a:extLst>
          </p:cNvPr>
          <p:cNvSpPr>
            <a:spLocks noChangeArrowheads="1"/>
          </p:cNvSpPr>
          <p:nvPr/>
        </p:nvSpPr>
        <p:spPr bwMode="auto">
          <a:xfrm>
            <a:off x="2856214" y="4455792"/>
            <a:ext cx="70994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2400" dirty="0"/>
              <a:t>A scheduling algorithm with four priority classes.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A74FE54F-58BE-4A20-A873-4CCF016B3930}"/>
              </a:ext>
            </a:extLst>
          </p:cNvPr>
          <p:cNvSpPr>
            <a:spLocks noGrp="1" noChangeArrowheads="1"/>
          </p:cNvSpPr>
          <p:nvPr>
            <p:ph type="title"/>
          </p:nvPr>
        </p:nvSpPr>
        <p:spPr>
          <a:xfrm>
            <a:off x="2572198" y="0"/>
            <a:ext cx="7793037" cy="769938"/>
          </a:xfrm>
        </p:spPr>
        <p:txBody>
          <a:bodyPr/>
          <a:lstStyle/>
          <a:p>
            <a:pPr eaLnBrk="1" hangingPunct="1"/>
            <a:r>
              <a:rPr lang="en-US" altLang="en-US" sz="3200" dirty="0"/>
              <a:t>Scheduling in Real-Time Systems</a:t>
            </a:r>
          </a:p>
        </p:txBody>
      </p:sp>
      <p:sp>
        <p:nvSpPr>
          <p:cNvPr id="34819" name="Footer Placeholder 1">
            <a:extLst>
              <a:ext uri="{FF2B5EF4-FFF2-40B4-BE49-F238E27FC236}">
                <a16:creationId xmlns:a16="http://schemas.microsoft.com/office/drawing/2014/main" id="{31E95891-DEE5-4BEB-A583-6AF7BE0A3847}"/>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 name="Rectangle 2">
            <a:extLst>
              <a:ext uri="{FF2B5EF4-FFF2-40B4-BE49-F238E27FC236}">
                <a16:creationId xmlns:a16="http://schemas.microsoft.com/office/drawing/2014/main" id="{7162139E-3C22-4AC5-B59B-A5CDB8EAA3A7}"/>
              </a:ext>
            </a:extLst>
          </p:cNvPr>
          <p:cNvSpPr/>
          <p:nvPr/>
        </p:nvSpPr>
        <p:spPr>
          <a:xfrm>
            <a:off x="815940" y="893228"/>
            <a:ext cx="10855502" cy="4524315"/>
          </a:xfrm>
          <a:prstGeom prst="rect">
            <a:avLst/>
          </a:prstGeom>
        </p:spPr>
        <p:txBody>
          <a:bodyPr wrap="square">
            <a:spAutoFit/>
          </a:bodyPr>
          <a:lstStyle/>
          <a:p>
            <a:pPr marL="285750" indent="-285750">
              <a:buFont typeface="Arial" panose="020B0604020202020204" pitchFamily="34" charset="0"/>
              <a:buChar char="•"/>
              <a:defRPr/>
            </a:pPr>
            <a:r>
              <a:rPr lang="en-US" sz="2400" dirty="0">
                <a:latin typeface="TimesNewRomanPSMT"/>
              </a:rPr>
              <a:t>Real-time systems are generally categorized as </a:t>
            </a:r>
            <a:r>
              <a:rPr lang="en-US" sz="2400" b="1" dirty="0">
                <a:latin typeface="TimesNewRomanPS-BoldMT"/>
              </a:rPr>
              <a:t>hard real time</a:t>
            </a:r>
            <a:r>
              <a:rPr lang="en-US" sz="2400" dirty="0">
                <a:latin typeface="TimesNewRomanPSMT"/>
              </a:rPr>
              <a:t>, meaning there are absolute deadlines that must be met—or else!— </a:t>
            </a:r>
          </a:p>
          <a:p>
            <a:pPr marL="285750" indent="-285750">
              <a:buFont typeface="Arial" panose="020B0604020202020204" pitchFamily="34" charset="0"/>
              <a:buChar char="•"/>
              <a:defRPr/>
            </a:pPr>
            <a:r>
              <a:rPr lang="en-US" sz="2400" dirty="0">
                <a:latin typeface="TimesNewRomanPSMT"/>
              </a:rPr>
              <a:t>And </a:t>
            </a:r>
            <a:r>
              <a:rPr lang="en-US" sz="2400" b="1" dirty="0">
                <a:latin typeface="TimesNewRomanPS-BoldMT"/>
              </a:rPr>
              <a:t>soft real time</a:t>
            </a:r>
            <a:r>
              <a:rPr lang="en-US" sz="2400" dirty="0">
                <a:latin typeface="TimesNewRomanPSMT"/>
              </a:rPr>
              <a:t>, meaning that missing an occasional deadline is undesirable, but nevertheless tolerable.</a:t>
            </a:r>
          </a:p>
          <a:p>
            <a:pPr marL="285750" indent="-285750">
              <a:buFont typeface="Arial" panose="020B0604020202020204" pitchFamily="34" charset="0"/>
              <a:buChar char="•"/>
              <a:defRPr/>
            </a:pPr>
            <a:r>
              <a:rPr lang="en-US" sz="2400" dirty="0"/>
              <a:t>The events that a real-time system may have to respond to can be further categorized as </a:t>
            </a:r>
            <a:r>
              <a:rPr lang="en-US" sz="2400" b="1" dirty="0"/>
              <a:t>periodic </a:t>
            </a:r>
            <a:r>
              <a:rPr lang="en-US" sz="2400" dirty="0"/>
              <a:t>(meaning they occur at regular intervals) or </a:t>
            </a:r>
            <a:r>
              <a:rPr lang="en-US" sz="2400" b="1" dirty="0"/>
              <a:t>aperiodic </a:t>
            </a:r>
            <a:r>
              <a:rPr lang="en-US" sz="2400" dirty="0"/>
              <a:t>(meaning they occur unpredictably). </a:t>
            </a:r>
          </a:p>
          <a:p>
            <a:pPr marL="285750" indent="-285750">
              <a:buFont typeface="Arial" panose="020B0604020202020204" pitchFamily="34" charset="0"/>
              <a:buChar char="•"/>
              <a:defRPr/>
            </a:pPr>
            <a:r>
              <a:rPr lang="en-US" sz="2400" dirty="0"/>
              <a:t>A system may have to respond to multiple periodic event streams. Depending on how much time each event requires for processing, handling all of them may not even be possible.</a:t>
            </a:r>
          </a:p>
          <a:p>
            <a:pPr marL="285750" indent="-285750">
              <a:buFont typeface="Arial" panose="020B0604020202020204" pitchFamily="34" charset="0"/>
              <a:buChar char="•"/>
              <a:defRPr/>
            </a:pPr>
            <a:r>
              <a:rPr lang="en-US" sz="2400" dirty="0"/>
              <a:t>Depending on how much time each event requires for processing, handling all of them may not even be possible.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D9FF9F82-A585-4D85-BA3C-E37533DD9991}"/>
              </a:ext>
            </a:extLst>
          </p:cNvPr>
          <p:cNvSpPr>
            <a:spLocks noGrp="1" noChangeArrowheads="1"/>
          </p:cNvSpPr>
          <p:nvPr>
            <p:ph type="title"/>
          </p:nvPr>
        </p:nvSpPr>
        <p:spPr>
          <a:xfrm>
            <a:off x="2428081" y="0"/>
            <a:ext cx="7793037" cy="769938"/>
          </a:xfrm>
        </p:spPr>
        <p:txBody>
          <a:bodyPr/>
          <a:lstStyle/>
          <a:p>
            <a:pPr eaLnBrk="1" hangingPunct="1"/>
            <a:r>
              <a:rPr lang="en-US" altLang="en-US" sz="3200" dirty="0"/>
              <a:t>Scheduling in Real-Time Systems</a:t>
            </a:r>
          </a:p>
        </p:txBody>
      </p:sp>
      <p:sp>
        <p:nvSpPr>
          <p:cNvPr id="35843" name="Footer Placeholder 1">
            <a:extLst>
              <a:ext uri="{FF2B5EF4-FFF2-40B4-BE49-F238E27FC236}">
                <a16:creationId xmlns:a16="http://schemas.microsoft.com/office/drawing/2014/main" id="{2AFCD415-26F1-4517-A00C-A063536D3971}"/>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5844" name="Rectangle 2">
            <a:extLst>
              <a:ext uri="{FF2B5EF4-FFF2-40B4-BE49-F238E27FC236}">
                <a16:creationId xmlns:a16="http://schemas.microsoft.com/office/drawing/2014/main" id="{F3E0DEA3-1495-44B2-B818-E28766A47E15}"/>
              </a:ext>
            </a:extLst>
          </p:cNvPr>
          <p:cNvSpPr>
            <a:spLocks noChangeArrowheads="1"/>
          </p:cNvSpPr>
          <p:nvPr/>
        </p:nvSpPr>
        <p:spPr bwMode="auto">
          <a:xfrm>
            <a:off x="1191846" y="766290"/>
            <a:ext cx="100480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t>For example, if there are </a:t>
            </a:r>
            <a:r>
              <a:rPr lang="en-US" altLang="en-US" sz="2400" i="1" dirty="0"/>
              <a:t>m </a:t>
            </a:r>
            <a:r>
              <a:rPr lang="en-US" altLang="en-US" sz="2400" dirty="0"/>
              <a:t>periodic events and event </a:t>
            </a:r>
            <a:r>
              <a:rPr lang="en-US" altLang="en-US" sz="2400" i="1" dirty="0" err="1"/>
              <a:t>i</a:t>
            </a:r>
            <a:r>
              <a:rPr lang="en-US" altLang="en-US" sz="2400" i="1" dirty="0"/>
              <a:t> </a:t>
            </a:r>
            <a:r>
              <a:rPr lang="en-US" altLang="en-US" sz="2400" dirty="0"/>
              <a:t>occurs with period </a:t>
            </a:r>
            <a:r>
              <a:rPr lang="en-US" altLang="en-US" sz="2400" i="1" dirty="0"/>
              <a:t>Pi </a:t>
            </a:r>
            <a:r>
              <a:rPr lang="en-US" altLang="en-US" sz="2400" dirty="0"/>
              <a:t>and requires </a:t>
            </a:r>
            <a:r>
              <a:rPr lang="en-US" altLang="en-US" sz="2400" i="1" dirty="0"/>
              <a:t>Ci </a:t>
            </a:r>
            <a:r>
              <a:rPr lang="en-US" altLang="en-US" sz="2400" dirty="0"/>
              <a:t>sec of CPU time to handle each event, then the load can be handled only if</a:t>
            </a:r>
          </a:p>
        </p:txBody>
      </p:sp>
      <p:pic>
        <p:nvPicPr>
          <p:cNvPr id="35845" name="Picture 2">
            <a:extLst>
              <a:ext uri="{FF2B5EF4-FFF2-40B4-BE49-F238E27FC236}">
                <a16:creationId xmlns:a16="http://schemas.microsoft.com/office/drawing/2014/main" id="{20EBCFAA-9872-47DD-BB74-8730036808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1865" y="2390879"/>
            <a:ext cx="2438400" cy="17377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B951ABCC-5DC2-440C-ABC8-8EA7202C4751}"/>
              </a:ext>
            </a:extLst>
          </p:cNvPr>
          <p:cNvSpPr>
            <a:spLocks noGrp="1" noChangeArrowheads="1"/>
          </p:cNvSpPr>
          <p:nvPr>
            <p:ph type="title"/>
          </p:nvPr>
        </p:nvSpPr>
        <p:spPr>
          <a:xfrm>
            <a:off x="2490004" y="0"/>
            <a:ext cx="7793037" cy="769938"/>
          </a:xfrm>
        </p:spPr>
        <p:txBody>
          <a:bodyPr/>
          <a:lstStyle/>
          <a:p>
            <a:pPr eaLnBrk="1" hangingPunct="1"/>
            <a:r>
              <a:rPr lang="en-US" altLang="en-US" sz="3600" dirty="0"/>
              <a:t>Thread Scheduling</a:t>
            </a:r>
          </a:p>
        </p:txBody>
      </p:sp>
      <p:sp>
        <p:nvSpPr>
          <p:cNvPr id="36867" name="Footer Placeholder 1">
            <a:extLst>
              <a:ext uri="{FF2B5EF4-FFF2-40B4-BE49-F238E27FC236}">
                <a16:creationId xmlns:a16="http://schemas.microsoft.com/office/drawing/2014/main" id="{5D16071A-3670-4DD1-8BFC-96478CA5073C}"/>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6868" name="Rectangle 1">
            <a:extLst>
              <a:ext uri="{FF2B5EF4-FFF2-40B4-BE49-F238E27FC236}">
                <a16:creationId xmlns:a16="http://schemas.microsoft.com/office/drawing/2014/main" id="{7F7D6A8C-AC11-4C44-B596-20B34611F956}"/>
              </a:ext>
            </a:extLst>
          </p:cNvPr>
          <p:cNvSpPr>
            <a:spLocks noChangeArrowheads="1"/>
          </p:cNvSpPr>
          <p:nvPr/>
        </p:nvSpPr>
        <p:spPr bwMode="auto">
          <a:xfrm>
            <a:off x="1505163" y="1414410"/>
            <a:ext cx="9395717"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just">
              <a:spcBef>
                <a:spcPct val="0"/>
              </a:spcBef>
              <a:buClrTx/>
              <a:buSzTx/>
              <a:buFont typeface="Arial" panose="020B0604020202020204" pitchFamily="34" charset="0"/>
              <a:buChar char="•"/>
            </a:pPr>
            <a:r>
              <a:rPr lang="en-US" altLang="en-US" sz="2800" dirty="0">
                <a:latin typeface="TimesNewRomanPSMT"/>
              </a:rPr>
              <a:t>When several processes each have multiple threads, we have two levels of parallelism present: processes and threads. </a:t>
            </a:r>
          </a:p>
          <a:p>
            <a:pPr algn="just">
              <a:spcBef>
                <a:spcPct val="0"/>
              </a:spcBef>
              <a:buClrTx/>
              <a:buSzTx/>
              <a:buFont typeface="Arial" panose="020B0604020202020204" pitchFamily="34" charset="0"/>
              <a:buChar char="•"/>
            </a:pPr>
            <a:r>
              <a:rPr lang="en-US" altLang="en-US" sz="2800" dirty="0">
                <a:latin typeface="TimesNewRomanPSMT"/>
              </a:rPr>
              <a:t>Scheduling in such systems differs substantially depending on whether user-level threads or kernel-level threads (or both) are supported.</a:t>
            </a: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4890F84-7D2E-4A58-9618-844BA92BB4A8}"/>
              </a:ext>
            </a:extLst>
          </p:cNvPr>
          <p:cNvSpPr>
            <a:spLocks noGrp="1" noChangeArrowheads="1"/>
          </p:cNvSpPr>
          <p:nvPr>
            <p:ph type="title"/>
          </p:nvPr>
        </p:nvSpPr>
        <p:spPr>
          <a:xfrm>
            <a:off x="2520156" y="-4764"/>
            <a:ext cx="7793037" cy="769938"/>
          </a:xfrm>
        </p:spPr>
        <p:txBody>
          <a:bodyPr/>
          <a:lstStyle/>
          <a:p>
            <a:pPr eaLnBrk="1" hangingPunct="1"/>
            <a:r>
              <a:rPr lang="en-US" altLang="en-US" sz="3600" dirty="0"/>
              <a:t>Producer and Consumer</a:t>
            </a:r>
          </a:p>
        </p:txBody>
      </p:sp>
      <p:sp>
        <p:nvSpPr>
          <p:cNvPr id="9219" name="Footer Placeholder 1">
            <a:extLst>
              <a:ext uri="{FF2B5EF4-FFF2-40B4-BE49-F238E27FC236}">
                <a16:creationId xmlns:a16="http://schemas.microsoft.com/office/drawing/2014/main" id="{1F832871-72B7-486D-9AE3-0F75A71A6AF3}"/>
              </a:ext>
            </a:extLst>
          </p:cNvPr>
          <p:cNvSpPr txBox="1">
            <a:spLocks/>
          </p:cNvSpPr>
          <p:nvPr/>
        </p:nvSpPr>
        <p:spPr bwMode="auto">
          <a:xfrm>
            <a:off x="4724400" y="6334125"/>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9220" name="Rectangle 2">
            <a:extLst>
              <a:ext uri="{FF2B5EF4-FFF2-40B4-BE49-F238E27FC236}">
                <a16:creationId xmlns:a16="http://schemas.microsoft.com/office/drawing/2014/main" id="{95FC9345-BFF2-465B-A409-B718DCF1570C}"/>
              </a:ext>
            </a:extLst>
          </p:cNvPr>
          <p:cNvSpPr>
            <a:spLocks noChangeArrowheads="1"/>
          </p:cNvSpPr>
          <p:nvPr/>
        </p:nvSpPr>
        <p:spPr bwMode="auto">
          <a:xfrm>
            <a:off x="1073328" y="681068"/>
            <a:ext cx="10700856"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800" dirty="0">
                <a:latin typeface="TimesNewRomanPSMT"/>
              </a:rPr>
              <a:t>The </a:t>
            </a:r>
            <a:r>
              <a:rPr lang="en-US" altLang="en-US" sz="2800" b="1" dirty="0">
                <a:latin typeface="TimesNewRomanPS-BoldMT"/>
              </a:rPr>
              <a:t>producer-consumer </a:t>
            </a:r>
            <a:r>
              <a:rPr lang="en-US" altLang="en-US" sz="2800" dirty="0">
                <a:latin typeface="TimesNewRomanPSMT"/>
              </a:rPr>
              <a:t>problem (also known as the </a:t>
            </a:r>
            <a:r>
              <a:rPr lang="en-US" altLang="en-US" sz="2800" b="1" dirty="0">
                <a:latin typeface="TimesNewRomanPS-BoldMT"/>
              </a:rPr>
              <a:t>bounded-buffer </a:t>
            </a:r>
            <a:r>
              <a:rPr lang="en-US" altLang="en-US" sz="2800" dirty="0">
                <a:latin typeface="TimesNewRomanPSMT"/>
              </a:rPr>
              <a:t>problem). </a:t>
            </a:r>
          </a:p>
          <a:p>
            <a:pPr>
              <a:spcBef>
                <a:spcPct val="0"/>
              </a:spcBef>
              <a:buClrTx/>
              <a:buSzTx/>
              <a:buFont typeface="Arial" panose="020B0604020202020204" pitchFamily="34" charset="0"/>
              <a:buChar char="•"/>
            </a:pPr>
            <a:r>
              <a:rPr lang="en-US" altLang="en-US" sz="2800" dirty="0">
                <a:latin typeface="TimesNewRomanPSMT"/>
              </a:rPr>
              <a:t>Conceptually, two processes share a common, fixed-size buffer. </a:t>
            </a:r>
          </a:p>
          <a:p>
            <a:pPr>
              <a:spcBef>
                <a:spcPct val="0"/>
              </a:spcBef>
              <a:buClrTx/>
              <a:buSzTx/>
              <a:buFont typeface="Arial" panose="020B0604020202020204" pitchFamily="34" charset="0"/>
              <a:buChar char="•"/>
            </a:pPr>
            <a:r>
              <a:rPr lang="en-US" altLang="en-US" sz="2800" dirty="0">
                <a:latin typeface="TimesNewRomanPSMT"/>
              </a:rPr>
              <a:t>One of them, the producer, puts information into the buffer.</a:t>
            </a:r>
          </a:p>
          <a:p>
            <a:pPr>
              <a:spcBef>
                <a:spcPct val="0"/>
              </a:spcBef>
              <a:buClrTx/>
              <a:buSzTx/>
              <a:buFont typeface="Arial" panose="020B0604020202020204" pitchFamily="34" charset="0"/>
              <a:buChar char="•"/>
            </a:pPr>
            <a:r>
              <a:rPr lang="en-US" altLang="en-US" sz="2800" dirty="0">
                <a:latin typeface="TimesNewRomanPSMT"/>
              </a:rPr>
              <a:t>The other one, the consumer, takes it out. </a:t>
            </a:r>
          </a:p>
        </p:txBody>
      </p:sp>
      <p:grpSp>
        <p:nvGrpSpPr>
          <p:cNvPr id="2" name="Group 1">
            <a:extLst>
              <a:ext uri="{FF2B5EF4-FFF2-40B4-BE49-F238E27FC236}">
                <a16:creationId xmlns:a16="http://schemas.microsoft.com/office/drawing/2014/main" id="{B8369E30-1E7C-4F80-AFB9-923BCD8703CD}"/>
              </a:ext>
            </a:extLst>
          </p:cNvPr>
          <p:cNvGrpSpPr/>
          <p:nvPr/>
        </p:nvGrpSpPr>
        <p:grpSpPr>
          <a:xfrm>
            <a:off x="3144748" y="3201078"/>
            <a:ext cx="5354638" cy="2552700"/>
            <a:chOff x="3124200" y="3540126"/>
            <a:chExt cx="5354638" cy="2552700"/>
          </a:xfrm>
        </p:grpSpPr>
        <p:grpSp>
          <p:nvGrpSpPr>
            <p:cNvPr id="9221" name="Group 17">
              <a:extLst>
                <a:ext uri="{FF2B5EF4-FFF2-40B4-BE49-F238E27FC236}">
                  <a16:creationId xmlns:a16="http://schemas.microsoft.com/office/drawing/2014/main" id="{375CDD45-EBC8-4E69-B96C-B677885F19C9}"/>
                </a:ext>
              </a:extLst>
            </p:cNvPr>
            <p:cNvGrpSpPr>
              <a:grpSpLocks/>
            </p:cNvGrpSpPr>
            <p:nvPr/>
          </p:nvGrpSpPr>
          <p:grpSpPr bwMode="auto">
            <a:xfrm>
              <a:off x="5572125" y="3836989"/>
              <a:ext cx="838200" cy="2255837"/>
              <a:chOff x="4016158" y="4097579"/>
              <a:chExt cx="838200" cy="2256009"/>
            </a:xfrm>
          </p:grpSpPr>
          <p:sp>
            <p:nvSpPr>
              <p:cNvPr id="9231" name="Rectangle 9">
                <a:extLst>
                  <a:ext uri="{FF2B5EF4-FFF2-40B4-BE49-F238E27FC236}">
                    <a16:creationId xmlns:a16="http://schemas.microsoft.com/office/drawing/2014/main" id="{BB8A70D6-C8D8-4FBD-8396-A641A3B80570}"/>
                  </a:ext>
                </a:extLst>
              </p:cNvPr>
              <p:cNvSpPr>
                <a:spLocks noChangeArrowheads="1"/>
              </p:cNvSpPr>
              <p:nvPr/>
            </p:nvSpPr>
            <p:spPr bwMode="auto">
              <a:xfrm>
                <a:off x="4016158" y="4097579"/>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32" name="Rectangle 10">
                <a:extLst>
                  <a:ext uri="{FF2B5EF4-FFF2-40B4-BE49-F238E27FC236}">
                    <a16:creationId xmlns:a16="http://schemas.microsoft.com/office/drawing/2014/main" id="{E0084997-283A-496F-9695-9111E16A95E6}"/>
                  </a:ext>
                </a:extLst>
              </p:cNvPr>
              <p:cNvSpPr>
                <a:spLocks noChangeArrowheads="1"/>
              </p:cNvSpPr>
              <p:nvPr/>
            </p:nvSpPr>
            <p:spPr bwMode="auto">
              <a:xfrm>
                <a:off x="4016158" y="5896388"/>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33" name="Rectangle 11">
                <a:extLst>
                  <a:ext uri="{FF2B5EF4-FFF2-40B4-BE49-F238E27FC236}">
                    <a16:creationId xmlns:a16="http://schemas.microsoft.com/office/drawing/2014/main" id="{03AE0CE0-A03A-4BB3-BAE7-3F06025F6C59}"/>
                  </a:ext>
                </a:extLst>
              </p:cNvPr>
              <p:cNvSpPr>
                <a:spLocks noChangeArrowheads="1"/>
              </p:cNvSpPr>
              <p:nvPr/>
            </p:nvSpPr>
            <p:spPr bwMode="auto">
              <a:xfrm>
                <a:off x="4016158" y="4544251"/>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34" name="Rectangle 12">
                <a:extLst>
                  <a:ext uri="{FF2B5EF4-FFF2-40B4-BE49-F238E27FC236}">
                    <a16:creationId xmlns:a16="http://schemas.microsoft.com/office/drawing/2014/main" id="{98678EEB-4387-4170-83CE-74B3781EDEDC}"/>
                  </a:ext>
                </a:extLst>
              </p:cNvPr>
              <p:cNvSpPr>
                <a:spLocks noChangeArrowheads="1"/>
              </p:cNvSpPr>
              <p:nvPr/>
            </p:nvSpPr>
            <p:spPr bwMode="auto">
              <a:xfrm>
                <a:off x="4016158" y="4991572"/>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35" name="Rectangle 13">
                <a:extLst>
                  <a:ext uri="{FF2B5EF4-FFF2-40B4-BE49-F238E27FC236}">
                    <a16:creationId xmlns:a16="http://schemas.microsoft.com/office/drawing/2014/main" id="{E1EACBC0-212F-440F-8EE8-5285E01800AE}"/>
                  </a:ext>
                </a:extLst>
              </p:cNvPr>
              <p:cNvSpPr>
                <a:spLocks noChangeArrowheads="1"/>
              </p:cNvSpPr>
              <p:nvPr/>
            </p:nvSpPr>
            <p:spPr bwMode="auto">
              <a:xfrm>
                <a:off x="4016158" y="5439188"/>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9222" name="Footer Placeholder 1">
              <a:extLst>
                <a:ext uri="{FF2B5EF4-FFF2-40B4-BE49-F238E27FC236}">
                  <a16:creationId xmlns:a16="http://schemas.microsoft.com/office/drawing/2014/main" id="{4E996A37-C5ED-46F3-BEE1-331D45BC90E6}"/>
                </a:ext>
              </a:extLst>
            </p:cNvPr>
            <p:cNvSpPr txBox="1">
              <a:spLocks/>
            </p:cNvSpPr>
            <p:nvPr/>
          </p:nvSpPr>
          <p:spPr bwMode="auto">
            <a:xfrm>
              <a:off x="5502275" y="3540126"/>
              <a:ext cx="914400" cy="315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C00000"/>
                  </a:solidFill>
                </a:rPr>
                <a:t>Buffer</a:t>
              </a:r>
            </a:p>
          </p:txBody>
        </p:sp>
        <p:grpSp>
          <p:nvGrpSpPr>
            <p:cNvPr id="9223" name="Group 23">
              <a:extLst>
                <a:ext uri="{FF2B5EF4-FFF2-40B4-BE49-F238E27FC236}">
                  <a16:creationId xmlns:a16="http://schemas.microsoft.com/office/drawing/2014/main" id="{AB7F9987-AAED-44CB-B1E0-C4911ADA9F5F}"/>
                </a:ext>
              </a:extLst>
            </p:cNvPr>
            <p:cNvGrpSpPr>
              <a:grpSpLocks/>
            </p:cNvGrpSpPr>
            <p:nvPr/>
          </p:nvGrpSpPr>
          <p:grpSpPr bwMode="auto">
            <a:xfrm>
              <a:off x="3124200" y="4486276"/>
              <a:ext cx="1219200" cy="582613"/>
              <a:chOff x="1905000" y="4369053"/>
              <a:chExt cx="1219200" cy="581851"/>
            </a:xfrm>
          </p:grpSpPr>
          <p:sp>
            <p:nvSpPr>
              <p:cNvPr id="8" name="Oval 7">
                <a:extLst>
                  <a:ext uri="{FF2B5EF4-FFF2-40B4-BE49-F238E27FC236}">
                    <a16:creationId xmlns:a16="http://schemas.microsoft.com/office/drawing/2014/main" id="{D8FDFC73-8BDD-4A6D-8A13-AA9E3E31E190}"/>
                  </a:ext>
                </a:extLst>
              </p:cNvPr>
              <p:cNvSpPr/>
              <p:nvPr/>
            </p:nvSpPr>
            <p:spPr bwMode="auto">
              <a:xfrm>
                <a:off x="1905000" y="4369053"/>
                <a:ext cx="1219200" cy="581851"/>
              </a:xfrm>
              <a:prstGeom prst="ellipse">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9230" name="Footer Placeholder 1">
                <a:extLst>
                  <a:ext uri="{FF2B5EF4-FFF2-40B4-BE49-F238E27FC236}">
                    <a16:creationId xmlns:a16="http://schemas.microsoft.com/office/drawing/2014/main" id="{48CACD33-5D35-41B8-A7CD-AA2BA251E67D}"/>
                  </a:ext>
                </a:extLst>
              </p:cNvPr>
              <p:cNvSpPr txBox="1">
                <a:spLocks/>
              </p:cNvSpPr>
              <p:nvPr/>
            </p:nvSpPr>
            <p:spPr bwMode="auto">
              <a:xfrm>
                <a:off x="1956148" y="4492415"/>
                <a:ext cx="11430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0070C0"/>
                    </a:solidFill>
                  </a:rPr>
                  <a:t>Producer</a:t>
                </a:r>
              </a:p>
            </p:txBody>
          </p:sp>
        </p:grpSp>
        <p:grpSp>
          <p:nvGrpSpPr>
            <p:cNvPr id="9224" name="Group 19">
              <a:extLst>
                <a:ext uri="{FF2B5EF4-FFF2-40B4-BE49-F238E27FC236}">
                  <a16:creationId xmlns:a16="http://schemas.microsoft.com/office/drawing/2014/main" id="{209FCEAB-346A-4613-BFD8-8CFF83BA8C04}"/>
                </a:ext>
              </a:extLst>
            </p:cNvPr>
            <p:cNvGrpSpPr>
              <a:grpSpLocks/>
            </p:cNvGrpSpPr>
            <p:nvPr/>
          </p:nvGrpSpPr>
          <p:grpSpPr bwMode="auto">
            <a:xfrm>
              <a:off x="7259638" y="4403726"/>
              <a:ext cx="1219200" cy="582613"/>
              <a:chOff x="5735878" y="4404437"/>
              <a:chExt cx="1219200" cy="581851"/>
            </a:xfrm>
          </p:grpSpPr>
          <p:sp>
            <p:nvSpPr>
              <p:cNvPr id="9227" name="Oval 21">
                <a:extLst>
                  <a:ext uri="{FF2B5EF4-FFF2-40B4-BE49-F238E27FC236}">
                    <a16:creationId xmlns:a16="http://schemas.microsoft.com/office/drawing/2014/main" id="{CB02197E-5FBE-41D7-9D23-79CDC963A1AF}"/>
                  </a:ext>
                </a:extLst>
              </p:cNvPr>
              <p:cNvSpPr>
                <a:spLocks noChangeArrowheads="1"/>
              </p:cNvSpPr>
              <p:nvPr/>
            </p:nvSpPr>
            <p:spPr bwMode="auto">
              <a:xfrm>
                <a:off x="5735878" y="4404437"/>
                <a:ext cx="1219200" cy="581851"/>
              </a:xfrm>
              <a:prstGeom prst="ellipse">
                <a:avLst/>
              </a:prstGeom>
              <a:solidFill>
                <a:srgbClr val="00B0F0"/>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9228" name="Footer Placeholder 1">
                <a:extLst>
                  <a:ext uri="{FF2B5EF4-FFF2-40B4-BE49-F238E27FC236}">
                    <a16:creationId xmlns:a16="http://schemas.microsoft.com/office/drawing/2014/main" id="{3E8826E5-75BC-47D1-AFC8-E9769E75FE4A}"/>
                  </a:ext>
                </a:extLst>
              </p:cNvPr>
              <p:cNvSpPr txBox="1">
                <a:spLocks/>
              </p:cNvSpPr>
              <p:nvPr/>
            </p:nvSpPr>
            <p:spPr bwMode="auto">
              <a:xfrm>
                <a:off x="5747882" y="4538514"/>
                <a:ext cx="11430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0070C0"/>
                    </a:solidFill>
                  </a:rPr>
                  <a:t>Consumer</a:t>
                </a:r>
              </a:p>
            </p:txBody>
          </p:sp>
        </p:grpSp>
        <p:cxnSp>
          <p:nvCxnSpPr>
            <p:cNvPr id="9225" name="Straight Arrow Connector 27">
              <a:extLst>
                <a:ext uri="{FF2B5EF4-FFF2-40B4-BE49-F238E27FC236}">
                  <a16:creationId xmlns:a16="http://schemas.microsoft.com/office/drawing/2014/main" id="{2334DF48-30A8-4B19-A913-FD4EC080FA11}"/>
                </a:ext>
              </a:extLst>
            </p:cNvPr>
            <p:cNvCxnSpPr>
              <a:cxnSpLocks noChangeShapeType="1"/>
              <a:stCxn id="8" idx="6"/>
              <a:endCxn id="9234" idx="1"/>
            </p:cNvCxnSpPr>
            <p:nvPr/>
          </p:nvCxnSpPr>
          <p:spPr bwMode="auto">
            <a:xfrm>
              <a:off x="4343401" y="4778376"/>
              <a:ext cx="1228725" cy="180975"/>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226" name="Straight Arrow Connector 31">
              <a:extLst>
                <a:ext uri="{FF2B5EF4-FFF2-40B4-BE49-F238E27FC236}">
                  <a16:creationId xmlns:a16="http://schemas.microsoft.com/office/drawing/2014/main" id="{8DA1DA69-0AA4-45FB-AFA6-5785D1DCB378}"/>
                </a:ext>
              </a:extLst>
            </p:cNvPr>
            <p:cNvCxnSpPr>
              <a:cxnSpLocks noChangeShapeType="1"/>
              <a:stCxn id="9234" idx="3"/>
              <a:endCxn id="9227" idx="2"/>
            </p:cNvCxnSpPr>
            <p:nvPr/>
          </p:nvCxnSpPr>
          <p:spPr bwMode="auto">
            <a:xfrm flipV="1">
              <a:off x="6410326" y="4695826"/>
              <a:ext cx="849313" cy="263525"/>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25D3F5B-99A4-4895-9871-0D70CF9D0E8F}"/>
              </a:ext>
            </a:extLst>
          </p:cNvPr>
          <p:cNvSpPr>
            <a:spLocks noGrp="1" noChangeArrowheads="1"/>
          </p:cNvSpPr>
          <p:nvPr>
            <p:ph type="title"/>
          </p:nvPr>
        </p:nvSpPr>
        <p:spPr>
          <a:xfrm>
            <a:off x="2531101" y="76200"/>
            <a:ext cx="7793037" cy="769938"/>
          </a:xfrm>
        </p:spPr>
        <p:txBody>
          <a:bodyPr/>
          <a:lstStyle/>
          <a:p>
            <a:pPr eaLnBrk="1" hangingPunct="1"/>
            <a:r>
              <a:rPr lang="en-US" altLang="en-US" sz="3200" dirty="0"/>
              <a:t>Thread Scheduling</a:t>
            </a:r>
          </a:p>
        </p:txBody>
      </p:sp>
      <p:sp>
        <p:nvSpPr>
          <p:cNvPr id="37891" name="Footer Placeholder 1">
            <a:extLst>
              <a:ext uri="{FF2B5EF4-FFF2-40B4-BE49-F238E27FC236}">
                <a16:creationId xmlns:a16="http://schemas.microsoft.com/office/drawing/2014/main" id="{2C0CC426-B42D-491D-91B2-6BD968D851CC}"/>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37892" name="Picture 2">
            <a:extLst>
              <a:ext uri="{FF2B5EF4-FFF2-40B4-BE49-F238E27FC236}">
                <a16:creationId xmlns:a16="http://schemas.microsoft.com/office/drawing/2014/main" id="{3C8994D7-7152-45CE-9DA4-8C5458D944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706" y="846138"/>
            <a:ext cx="4192588" cy="3697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893" name="Rectangle 2">
            <a:extLst>
              <a:ext uri="{FF2B5EF4-FFF2-40B4-BE49-F238E27FC236}">
                <a16:creationId xmlns:a16="http://schemas.microsoft.com/office/drawing/2014/main" id="{643A3B87-9E00-42AF-9126-3B23E22A1F38}"/>
              </a:ext>
            </a:extLst>
          </p:cNvPr>
          <p:cNvSpPr>
            <a:spLocks noChangeArrowheads="1"/>
          </p:cNvSpPr>
          <p:nvPr/>
        </p:nvSpPr>
        <p:spPr bwMode="auto">
          <a:xfrm>
            <a:off x="1847315" y="4749801"/>
            <a:ext cx="8915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dirty="0"/>
              <a:t>(a) Possible scheduling of user-level threads with a 50-msec process quantum and threads that run 5 msec per CPU burst.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FCFACF4-5D67-4286-A572-6A54D0362C35}"/>
              </a:ext>
            </a:extLst>
          </p:cNvPr>
          <p:cNvSpPr>
            <a:spLocks noGrp="1" noChangeArrowheads="1"/>
          </p:cNvSpPr>
          <p:nvPr>
            <p:ph type="title"/>
          </p:nvPr>
        </p:nvSpPr>
        <p:spPr>
          <a:xfrm>
            <a:off x="2580481" y="0"/>
            <a:ext cx="7793037" cy="769938"/>
          </a:xfrm>
        </p:spPr>
        <p:txBody>
          <a:bodyPr/>
          <a:lstStyle/>
          <a:p>
            <a:pPr eaLnBrk="1" hangingPunct="1"/>
            <a:r>
              <a:rPr lang="en-US" altLang="en-US" sz="3200" dirty="0"/>
              <a:t>Thread Scheduling</a:t>
            </a:r>
          </a:p>
        </p:txBody>
      </p:sp>
      <p:sp>
        <p:nvSpPr>
          <p:cNvPr id="38915" name="Footer Placeholder 1">
            <a:extLst>
              <a:ext uri="{FF2B5EF4-FFF2-40B4-BE49-F238E27FC236}">
                <a16:creationId xmlns:a16="http://schemas.microsoft.com/office/drawing/2014/main" id="{9AC976BF-34DF-49FC-8FD3-D8F18C8AEEAA}"/>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pic>
        <p:nvPicPr>
          <p:cNvPr id="38916" name="Picture 2">
            <a:extLst>
              <a:ext uri="{FF2B5EF4-FFF2-40B4-BE49-F238E27FC236}">
                <a16:creationId xmlns:a16="http://schemas.microsoft.com/office/drawing/2014/main" id="{59710B9B-973F-4108-87AB-8CCF640D6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1962" y="591318"/>
            <a:ext cx="3648075" cy="3905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8917" name="Rectangle 1">
            <a:extLst>
              <a:ext uri="{FF2B5EF4-FFF2-40B4-BE49-F238E27FC236}">
                <a16:creationId xmlns:a16="http://schemas.microsoft.com/office/drawing/2014/main" id="{92853966-33C9-4535-8E62-DF12097223C5}"/>
              </a:ext>
            </a:extLst>
          </p:cNvPr>
          <p:cNvSpPr>
            <a:spLocks noChangeArrowheads="1"/>
          </p:cNvSpPr>
          <p:nvPr/>
        </p:nvSpPr>
        <p:spPr bwMode="auto">
          <a:xfrm>
            <a:off x="3809999" y="4572322"/>
            <a:ext cx="533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r>
              <a:rPr lang="en-US" altLang="en-US" sz="1800" dirty="0"/>
              <a:t>(b) Possible scheduling of kernel-level threads </a:t>
            </a:r>
            <a:br>
              <a:rPr lang="en-US" altLang="en-US" sz="1800" dirty="0"/>
            </a:br>
            <a:r>
              <a:rPr lang="en-US" altLang="en-US" sz="1800" dirty="0"/>
              <a:t>with the same characteristics as (a).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74FB5CE-1371-40D5-B88A-444BEBC2A3A0}"/>
              </a:ext>
            </a:extLst>
          </p:cNvPr>
          <p:cNvSpPr>
            <a:spLocks noGrp="1" noChangeArrowheads="1"/>
          </p:cNvSpPr>
          <p:nvPr>
            <p:ph type="title"/>
          </p:nvPr>
        </p:nvSpPr>
        <p:spPr>
          <a:xfrm>
            <a:off x="2522539" y="23790"/>
            <a:ext cx="7793037" cy="769938"/>
          </a:xfrm>
        </p:spPr>
        <p:txBody>
          <a:bodyPr/>
          <a:lstStyle/>
          <a:p>
            <a:pPr eaLnBrk="1" hangingPunct="1"/>
            <a:r>
              <a:rPr lang="en-US" altLang="en-US" sz="3200" dirty="0"/>
              <a:t>In-Class Activity for Assignment 1</a:t>
            </a:r>
          </a:p>
        </p:txBody>
      </p:sp>
      <p:sp>
        <p:nvSpPr>
          <p:cNvPr id="39939" name="Footer Placeholder 1">
            <a:extLst>
              <a:ext uri="{FF2B5EF4-FFF2-40B4-BE49-F238E27FC236}">
                <a16:creationId xmlns:a16="http://schemas.microsoft.com/office/drawing/2014/main" id="{D86C87BA-2D04-4D35-BED7-F521BA731451}"/>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9940" name="Rectangle 1">
            <a:extLst>
              <a:ext uri="{FF2B5EF4-FFF2-40B4-BE49-F238E27FC236}">
                <a16:creationId xmlns:a16="http://schemas.microsoft.com/office/drawing/2014/main" id="{113731C0-B4F6-4294-ADA4-1D60A9DA04D3}"/>
              </a:ext>
            </a:extLst>
          </p:cNvPr>
          <p:cNvSpPr>
            <a:spLocks noChangeArrowheads="1"/>
          </p:cNvSpPr>
          <p:nvPr/>
        </p:nvSpPr>
        <p:spPr bwMode="auto">
          <a:xfrm>
            <a:off x="1403577" y="977864"/>
            <a:ext cx="100309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Using threads, implement a producer-consumer. The program must have:</a:t>
            </a:r>
          </a:p>
          <a:p>
            <a:pPr>
              <a:spcBef>
                <a:spcPct val="0"/>
              </a:spcBef>
              <a:buClrTx/>
              <a:buSzTx/>
              <a:buFont typeface="Arial" panose="020B0604020202020204" pitchFamily="34" charset="0"/>
              <a:buChar char="•"/>
            </a:pPr>
            <a:r>
              <a:rPr lang="en-US" altLang="en-US" sz="2400" dirty="0">
                <a:latin typeface="TimesNewRomanPSMT"/>
              </a:rPr>
              <a:t>A thread producer() function</a:t>
            </a:r>
          </a:p>
          <a:p>
            <a:pPr>
              <a:spcBef>
                <a:spcPct val="0"/>
              </a:spcBef>
              <a:buClrTx/>
              <a:buSzTx/>
              <a:buFont typeface="Arial" panose="020B0604020202020204" pitchFamily="34" charset="0"/>
              <a:buChar char="•"/>
            </a:pPr>
            <a:r>
              <a:rPr lang="en-US" altLang="en-US" sz="2400" dirty="0">
                <a:latin typeface="TimesNewRomanPSMT"/>
              </a:rPr>
              <a:t>A thread consumer() function</a:t>
            </a:r>
          </a:p>
          <a:p>
            <a:pPr>
              <a:spcBef>
                <a:spcPct val="0"/>
              </a:spcBef>
              <a:buClrTx/>
              <a:buSzTx/>
              <a:buFont typeface="Arial" panose="020B0604020202020204" pitchFamily="34" charset="0"/>
              <a:buChar char="•"/>
            </a:pPr>
            <a:r>
              <a:rPr lang="en-US" altLang="en-US" sz="2400" dirty="0">
                <a:latin typeface="TimesNewRomanPSMT"/>
              </a:rPr>
              <a:t>A join thread for producer and consumer</a:t>
            </a:r>
          </a:p>
          <a:p>
            <a:pPr>
              <a:spcBef>
                <a:spcPct val="0"/>
              </a:spcBef>
              <a:buClrTx/>
              <a:buSzTx/>
              <a:buFont typeface="Arial" panose="020B0604020202020204" pitchFamily="34" charset="0"/>
              <a:buChar char="•"/>
            </a:pPr>
            <a:r>
              <a:rPr lang="en-US" altLang="en-US" sz="2400" dirty="0">
                <a:latin typeface="TimesNewRomanPSMT"/>
              </a:rPr>
              <a:t>A lock and unlock mutex for producer and consumer.</a:t>
            </a:r>
          </a:p>
          <a:p>
            <a:pPr>
              <a:spcBef>
                <a:spcPct val="0"/>
              </a:spcBef>
              <a:buClrTx/>
              <a:buSzTx/>
              <a:buFont typeface="Arial" panose="020B0604020202020204" pitchFamily="34" charset="0"/>
              <a:buChar char="•"/>
            </a:pPr>
            <a:r>
              <a:rPr lang="en-US" altLang="en-US" sz="2400" dirty="0">
                <a:latin typeface="TimesNewRomanPSMT"/>
              </a:rPr>
              <a:t>Use a value of “mutex” to prevent produce/consumer to access the buffer.</a:t>
            </a:r>
          </a:p>
        </p:txBody>
      </p:sp>
      <p:grpSp>
        <p:nvGrpSpPr>
          <p:cNvPr id="39941" name="Group 3">
            <a:extLst>
              <a:ext uri="{FF2B5EF4-FFF2-40B4-BE49-F238E27FC236}">
                <a16:creationId xmlns:a16="http://schemas.microsoft.com/office/drawing/2014/main" id="{E28402C9-300C-4258-9C7E-85D6FE77F420}"/>
              </a:ext>
            </a:extLst>
          </p:cNvPr>
          <p:cNvGrpSpPr>
            <a:grpSpLocks/>
          </p:cNvGrpSpPr>
          <p:nvPr/>
        </p:nvGrpSpPr>
        <p:grpSpPr bwMode="auto">
          <a:xfrm>
            <a:off x="3505200" y="3470324"/>
            <a:ext cx="5181600" cy="2444750"/>
            <a:chOff x="1600200" y="3539884"/>
            <a:chExt cx="5354878" cy="2552624"/>
          </a:xfrm>
        </p:grpSpPr>
        <p:grpSp>
          <p:nvGrpSpPr>
            <p:cNvPr id="39942" name="Group 4">
              <a:extLst>
                <a:ext uri="{FF2B5EF4-FFF2-40B4-BE49-F238E27FC236}">
                  <a16:creationId xmlns:a16="http://schemas.microsoft.com/office/drawing/2014/main" id="{022DA0CF-F510-477F-B52D-63EB864C1F2B}"/>
                </a:ext>
              </a:extLst>
            </p:cNvPr>
            <p:cNvGrpSpPr>
              <a:grpSpLocks/>
            </p:cNvGrpSpPr>
            <p:nvPr/>
          </p:nvGrpSpPr>
          <p:grpSpPr bwMode="auto">
            <a:xfrm>
              <a:off x="4048517" y="3836499"/>
              <a:ext cx="838200" cy="2256009"/>
              <a:chOff x="4016158" y="4097579"/>
              <a:chExt cx="838200" cy="2256009"/>
            </a:xfrm>
          </p:grpSpPr>
          <p:sp>
            <p:nvSpPr>
              <p:cNvPr id="39952" name="Rectangle 5">
                <a:extLst>
                  <a:ext uri="{FF2B5EF4-FFF2-40B4-BE49-F238E27FC236}">
                    <a16:creationId xmlns:a16="http://schemas.microsoft.com/office/drawing/2014/main" id="{95C8027A-5474-4CCA-AA83-913CE761FD7D}"/>
                  </a:ext>
                </a:extLst>
              </p:cNvPr>
              <p:cNvSpPr>
                <a:spLocks noChangeArrowheads="1"/>
              </p:cNvSpPr>
              <p:nvPr/>
            </p:nvSpPr>
            <p:spPr bwMode="auto">
              <a:xfrm>
                <a:off x="4016158" y="4097579"/>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3" name="Rectangle 6">
                <a:extLst>
                  <a:ext uri="{FF2B5EF4-FFF2-40B4-BE49-F238E27FC236}">
                    <a16:creationId xmlns:a16="http://schemas.microsoft.com/office/drawing/2014/main" id="{89F334A8-B145-4607-9526-573F3113717A}"/>
                  </a:ext>
                </a:extLst>
              </p:cNvPr>
              <p:cNvSpPr>
                <a:spLocks noChangeArrowheads="1"/>
              </p:cNvSpPr>
              <p:nvPr/>
            </p:nvSpPr>
            <p:spPr bwMode="auto">
              <a:xfrm>
                <a:off x="4016158" y="5896388"/>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4" name="Rectangle 7">
                <a:extLst>
                  <a:ext uri="{FF2B5EF4-FFF2-40B4-BE49-F238E27FC236}">
                    <a16:creationId xmlns:a16="http://schemas.microsoft.com/office/drawing/2014/main" id="{862399AC-B770-4A8C-AC67-5EC5AA022100}"/>
                  </a:ext>
                </a:extLst>
              </p:cNvPr>
              <p:cNvSpPr>
                <a:spLocks noChangeArrowheads="1"/>
              </p:cNvSpPr>
              <p:nvPr/>
            </p:nvSpPr>
            <p:spPr bwMode="auto">
              <a:xfrm>
                <a:off x="4016158" y="4544251"/>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5" name="Rectangle 8">
                <a:extLst>
                  <a:ext uri="{FF2B5EF4-FFF2-40B4-BE49-F238E27FC236}">
                    <a16:creationId xmlns:a16="http://schemas.microsoft.com/office/drawing/2014/main" id="{C166C67D-4247-4DC2-9F60-BCCB12B3BB42}"/>
                  </a:ext>
                </a:extLst>
              </p:cNvPr>
              <p:cNvSpPr>
                <a:spLocks noChangeArrowheads="1"/>
              </p:cNvSpPr>
              <p:nvPr/>
            </p:nvSpPr>
            <p:spPr bwMode="auto">
              <a:xfrm>
                <a:off x="4016158" y="4991572"/>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6" name="Rectangle 9">
                <a:extLst>
                  <a:ext uri="{FF2B5EF4-FFF2-40B4-BE49-F238E27FC236}">
                    <a16:creationId xmlns:a16="http://schemas.microsoft.com/office/drawing/2014/main" id="{D22FB5AE-AFBB-40F7-A64A-9A589E80B35A}"/>
                  </a:ext>
                </a:extLst>
              </p:cNvPr>
              <p:cNvSpPr>
                <a:spLocks noChangeArrowheads="1"/>
              </p:cNvSpPr>
              <p:nvPr/>
            </p:nvSpPr>
            <p:spPr bwMode="auto">
              <a:xfrm>
                <a:off x="4016158" y="5439188"/>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39943" name="Footer Placeholder 1">
              <a:extLst>
                <a:ext uri="{FF2B5EF4-FFF2-40B4-BE49-F238E27FC236}">
                  <a16:creationId xmlns:a16="http://schemas.microsoft.com/office/drawing/2014/main" id="{4BFB3ACB-D50A-4279-82B2-CDFF3A00AE40}"/>
                </a:ext>
              </a:extLst>
            </p:cNvPr>
            <p:cNvSpPr txBox="1">
              <a:spLocks/>
            </p:cNvSpPr>
            <p:nvPr/>
          </p:nvSpPr>
          <p:spPr bwMode="auto">
            <a:xfrm>
              <a:off x="3978058" y="3539884"/>
              <a:ext cx="9144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C00000"/>
                  </a:solidFill>
                </a:rPr>
                <a:t>Buffer</a:t>
              </a:r>
            </a:p>
          </p:txBody>
        </p:sp>
        <p:grpSp>
          <p:nvGrpSpPr>
            <p:cNvPr id="39944" name="Group 11">
              <a:extLst>
                <a:ext uri="{FF2B5EF4-FFF2-40B4-BE49-F238E27FC236}">
                  <a16:creationId xmlns:a16="http://schemas.microsoft.com/office/drawing/2014/main" id="{10FC57C6-54EE-4F84-814D-6F58395EE597}"/>
                </a:ext>
              </a:extLst>
            </p:cNvPr>
            <p:cNvGrpSpPr>
              <a:grpSpLocks/>
            </p:cNvGrpSpPr>
            <p:nvPr/>
          </p:nvGrpSpPr>
          <p:grpSpPr bwMode="auto">
            <a:xfrm>
              <a:off x="1600200" y="4486731"/>
              <a:ext cx="1219200" cy="581851"/>
              <a:chOff x="1905000" y="4369053"/>
              <a:chExt cx="1219200" cy="581851"/>
            </a:xfrm>
          </p:grpSpPr>
          <p:sp>
            <p:nvSpPr>
              <p:cNvPr id="13" name="Oval 12">
                <a:extLst>
                  <a:ext uri="{FF2B5EF4-FFF2-40B4-BE49-F238E27FC236}">
                    <a16:creationId xmlns:a16="http://schemas.microsoft.com/office/drawing/2014/main" id="{2F852956-1C49-4994-AA6F-58D83A26AB88}"/>
                  </a:ext>
                </a:extLst>
              </p:cNvPr>
              <p:cNvSpPr/>
              <p:nvPr/>
            </p:nvSpPr>
            <p:spPr bwMode="auto">
              <a:xfrm>
                <a:off x="1905000" y="4368667"/>
                <a:ext cx="1218956" cy="581799"/>
              </a:xfrm>
              <a:prstGeom prst="ellipse">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39951" name="Footer Placeholder 1">
                <a:extLst>
                  <a:ext uri="{FF2B5EF4-FFF2-40B4-BE49-F238E27FC236}">
                    <a16:creationId xmlns:a16="http://schemas.microsoft.com/office/drawing/2014/main" id="{8466F3A6-56D0-4D58-A153-1CC8E8296A40}"/>
                  </a:ext>
                </a:extLst>
              </p:cNvPr>
              <p:cNvSpPr txBox="1">
                <a:spLocks/>
              </p:cNvSpPr>
              <p:nvPr/>
            </p:nvSpPr>
            <p:spPr bwMode="auto">
              <a:xfrm>
                <a:off x="1956148" y="4492415"/>
                <a:ext cx="11430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0070C0"/>
                    </a:solidFill>
                  </a:rPr>
                  <a:t>Producer</a:t>
                </a:r>
              </a:p>
            </p:txBody>
          </p:sp>
        </p:grpSp>
        <p:grpSp>
          <p:nvGrpSpPr>
            <p:cNvPr id="39945" name="Group 14">
              <a:extLst>
                <a:ext uri="{FF2B5EF4-FFF2-40B4-BE49-F238E27FC236}">
                  <a16:creationId xmlns:a16="http://schemas.microsoft.com/office/drawing/2014/main" id="{14FAAD8C-1626-44FD-813C-2795D0954D26}"/>
                </a:ext>
              </a:extLst>
            </p:cNvPr>
            <p:cNvGrpSpPr>
              <a:grpSpLocks/>
            </p:cNvGrpSpPr>
            <p:nvPr/>
          </p:nvGrpSpPr>
          <p:grpSpPr bwMode="auto">
            <a:xfrm>
              <a:off x="5735878" y="4404437"/>
              <a:ext cx="1219200" cy="581851"/>
              <a:chOff x="5735878" y="4404437"/>
              <a:chExt cx="1219200" cy="581851"/>
            </a:xfrm>
          </p:grpSpPr>
          <p:sp>
            <p:nvSpPr>
              <p:cNvPr id="39948" name="Oval 15">
                <a:extLst>
                  <a:ext uri="{FF2B5EF4-FFF2-40B4-BE49-F238E27FC236}">
                    <a16:creationId xmlns:a16="http://schemas.microsoft.com/office/drawing/2014/main" id="{EE4149FE-552D-4983-BE98-E546FC0265B1}"/>
                  </a:ext>
                </a:extLst>
              </p:cNvPr>
              <p:cNvSpPr>
                <a:spLocks noChangeArrowheads="1"/>
              </p:cNvSpPr>
              <p:nvPr/>
            </p:nvSpPr>
            <p:spPr bwMode="auto">
              <a:xfrm>
                <a:off x="5735878" y="4404437"/>
                <a:ext cx="1219200" cy="581851"/>
              </a:xfrm>
              <a:prstGeom prst="ellipse">
                <a:avLst/>
              </a:prstGeom>
              <a:solidFill>
                <a:srgbClr val="00B0F0"/>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49" name="Footer Placeholder 1">
                <a:extLst>
                  <a:ext uri="{FF2B5EF4-FFF2-40B4-BE49-F238E27FC236}">
                    <a16:creationId xmlns:a16="http://schemas.microsoft.com/office/drawing/2014/main" id="{FCD6E5A1-A951-473A-BFC4-F0E92CBD8985}"/>
                  </a:ext>
                </a:extLst>
              </p:cNvPr>
              <p:cNvSpPr txBox="1">
                <a:spLocks/>
              </p:cNvSpPr>
              <p:nvPr/>
            </p:nvSpPr>
            <p:spPr bwMode="auto">
              <a:xfrm>
                <a:off x="5747882" y="4538514"/>
                <a:ext cx="11430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0070C0"/>
                    </a:solidFill>
                  </a:rPr>
                  <a:t>Consumer</a:t>
                </a:r>
              </a:p>
            </p:txBody>
          </p:sp>
        </p:grpSp>
        <p:cxnSp>
          <p:nvCxnSpPr>
            <p:cNvPr id="39946" name="Straight Arrow Connector 17">
              <a:extLst>
                <a:ext uri="{FF2B5EF4-FFF2-40B4-BE49-F238E27FC236}">
                  <a16:creationId xmlns:a16="http://schemas.microsoft.com/office/drawing/2014/main" id="{703E15B6-940D-4290-9C89-09F109BA985F}"/>
                </a:ext>
              </a:extLst>
            </p:cNvPr>
            <p:cNvCxnSpPr>
              <a:cxnSpLocks noChangeShapeType="1"/>
              <a:stCxn id="13" idx="6"/>
              <a:endCxn id="39955" idx="1"/>
            </p:cNvCxnSpPr>
            <p:nvPr/>
          </p:nvCxnSpPr>
          <p:spPr bwMode="auto">
            <a:xfrm>
              <a:off x="2819400" y="4777657"/>
              <a:ext cx="1229117" cy="181435"/>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Straight Arrow Connector 18">
              <a:extLst>
                <a:ext uri="{FF2B5EF4-FFF2-40B4-BE49-F238E27FC236}">
                  <a16:creationId xmlns:a16="http://schemas.microsoft.com/office/drawing/2014/main" id="{48AF0271-4668-4D59-AC68-C335AD2D2AF9}"/>
                </a:ext>
              </a:extLst>
            </p:cNvPr>
            <p:cNvCxnSpPr>
              <a:cxnSpLocks noChangeShapeType="1"/>
              <a:stCxn id="39955" idx="3"/>
              <a:endCxn id="39948" idx="2"/>
            </p:cNvCxnSpPr>
            <p:nvPr/>
          </p:nvCxnSpPr>
          <p:spPr bwMode="auto">
            <a:xfrm flipV="1">
              <a:off x="4886717" y="4695363"/>
              <a:ext cx="849161" cy="263729"/>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13760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574FB5CE-1371-40D5-B88A-444BEBC2A3A0}"/>
              </a:ext>
            </a:extLst>
          </p:cNvPr>
          <p:cNvSpPr>
            <a:spLocks noGrp="1" noChangeArrowheads="1"/>
          </p:cNvSpPr>
          <p:nvPr>
            <p:ph type="title"/>
          </p:nvPr>
        </p:nvSpPr>
        <p:spPr>
          <a:xfrm>
            <a:off x="2522539" y="23790"/>
            <a:ext cx="7793037" cy="769938"/>
          </a:xfrm>
        </p:spPr>
        <p:txBody>
          <a:bodyPr/>
          <a:lstStyle/>
          <a:p>
            <a:pPr eaLnBrk="1" hangingPunct="1"/>
            <a:r>
              <a:rPr lang="en-US" altLang="en-US" sz="3200" dirty="0"/>
              <a:t>In-Class Activity for Assignment 2</a:t>
            </a:r>
          </a:p>
        </p:txBody>
      </p:sp>
      <p:sp>
        <p:nvSpPr>
          <p:cNvPr id="39939" name="Footer Placeholder 1">
            <a:extLst>
              <a:ext uri="{FF2B5EF4-FFF2-40B4-BE49-F238E27FC236}">
                <a16:creationId xmlns:a16="http://schemas.microsoft.com/office/drawing/2014/main" id="{D86C87BA-2D04-4D35-BED7-F521BA731451}"/>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9940" name="Rectangle 1">
            <a:extLst>
              <a:ext uri="{FF2B5EF4-FFF2-40B4-BE49-F238E27FC236}">
                <a16:creationId xmlns:a16="http://schemas.microsoft.com/office/drawing/2014/main" id="{113731C0-B4F6-4294-ADA4-1D60A9DA04D3}"/>
              </a:ext>
            </a:extLst>
          </p:cNvPr>
          <p:cNvSpPr>
            <a:spLocks noChangeArrowheads="1"/>
          </p:cNvSpPr>
          <p:nvPr/>
        </p:nvSpPr>
        <p:spPr bwMode="auto">
          <a:xfrm>
            <a:off x="1403577" y="977864"/>
            <a:ext cx="100309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Using semaphores, implement a producer-consumer. The program must have:</a:t>
            </a:r>
          </a:p>
          <a:p>
            <a:pPr>
              <a:spcBef>
                <a:spcPct val="0"/>
              </a:spcBef>
              <a:buClrTx/>
              <a:buSzTx/>
              <a:buFont typeface="Arial" panose="020B0604020202020204" pitchFamily="34" charset="0"/>
              <a:buChar char="•"/>
            </a:pPr>
            <a:r>
              <a:rPr lang="en-US" altLang="en-US" sz="2400" dirty="0">
                <a:latin typeface="TimesNewRomanPSMT"/>
              </a:rPr>
              <a:t>A producer() function</a:t>
            </a:r>
          </a:p>
          <a:p>
            <a:pPr>
              <a:spcBef>
                <a:spcPct val="0"/>
              </a:spcBef>
              <a:buClrTx/>
              <a:buSzTx/>
              <a:buFont typeface="Arial" panose="020B0604020202020204" pitchFamily="34" charset="0"/>
              <a:buChar char="•"/>
            </a:pPr>
            <a:r>
              <a:rPr lang="en-US" altLang="en-US" sz="2400" dirty="0">
                <a:latin typeface="TimesNewRomanPSMT"/>
              </a:rPr>
              <a:t>A consumer() function</a:t>
            </a:r>
          </a:p>
          <a:p>
            <a:pPr>
              <a:spcBef>
                <a:spcPct val="0"/>
              </a:spcBef>
              <a:buClrTx/>
              <a:buSzTx/>
              <a:buFont typeface="Arial" panose="020B0604020202020204" pitchFamily="34" charset="0"/>
              <a:buChar char="•"/>
            </a:pPr>
            <a:r>
              <a:rPr lang="en-US" altLang="en-US" sz="2400" dirty="0">
                <a:latin typeface="TimesNewRomanPSMT"/>
              </a:rPr>
              <a:t>A wait() function</a:t>
            </a:r>
          </a:p>
          <a:p>
            <a:pPr>
              <a:spcBef>
                <a:spcPct val="0"/>
              </a:spcBef>
              <a:buClrTx/>
              <a:buSzTx/>
              <a:buFont typeface="Arial" panose="020B0604020202020204" pitchFamily="34" charset="0"/>
              <a:buChar char="•"/>
            </a:pPr>
            <a:r>
              <a:rPr lang="en-US" altLang="en-US" sz="2400" dirty="0">
                <a:latin typeface="TimesNewRomanPSMT"/>
              </a:rPr>
              <a:t>A signal() function</a:t>
            </a:r>
          </a:p>
          <a:p>
            <a:pPr>
              <a:spcBef>
                <a:spcPct val="0"/>
              </a:spcBef>
              <a:buClrTx/>
              <a:buSzTx/>
              <a:buFont typeface="Arial" panose="020B0604020202020204" pitchFamily="34" charset="0"/>
              <a:buChar char="•"/>
            </a:pPr>
            <a:r>
              <a:rPr lang="en-US" altLang="en-US" sz="2400" dirty="0">
                <a:latin typeface="TimesNewRomanPSMT"/>
              </a:rPr>
              <a:t>Use a value of “mutex” to prevent produce/consumer to access the buffer.</a:t>
            </a:r>
          </a:p>
        </p:txBody>
      </p:sp>
      <p:grpSp>
        <p:nvGrpSpPr>
          <p:cNvPr id="39941" name="Group 3">
            <a:extLst>
              <a:ext uri="{FF2B5EF4-FFF2-40B4-BE49-F238E27FC236}">
                <a16:creationId xmlns:a16="http://schemas.microsoft.com/office/drawing/2014/main" id="{E28402C9-300C-4258-9C7E-85D6FE77F420}"/>
              </a:ext>
            </a:extLst>
          </p:cNvPr>
          <p:cNvGrpSpPr>
            <a:grpSpLocks/>
          </p:cNvGrpSpPr>
          <p:nvPr/>
        </p:nvGrpSpPr>
        <p:grpSpPr bwMode="auto">
          <a:xfrm>
            <a:off x="3505200" y="3470324"/>
            <a:ext cx="5181600" cy="2444750"/>
            <a:chOff x="1600200" y="3539884"/>
            <a:chExt cx="5354878" cy="2552624"/>
          </a:xfrm>
        </p:grpSpPr>
        <p:grpSp>
          <p:nvGrpSpPr>
            <p:cNvPr id="39942" name="Group 4">
              <a:extLst>
                <a:ext uri="{FF2B5EF4-FFF2-40B4-BE49-F238E27FC236}">
                  <a16:creationId xmlns:a16="http://schemas.microsoft.com/office/drawing/2014/main" id="{022DA0CF-F510-477F-B52D-63EB864C1F2B}"/>
                </a:ext>
              </a:extLst>
            </p:cNvPr>
            <p:cNvGrpSpPr>
              <a:grpSpLocks/>
            </p:cNvGrpSpPr>
            <p:nvPr/>
          </p:nvGrpSpPr>
          <p:grpSpPr bwMode="auto">
            <a:xfrm>
              <a:off x="4048517" y="3836499"/>
              <a:ext cx="838200" cy="2256009"/>
              <a:chOff x="4016158" y="4097579"/>
              <a:chExt cx="838200" cy="2256009"/>
            </a:xfrm>
          </p:grpSpPr>
          <p:sp>
            <p:nvSpPr>
              <p:cNvPr id="39952" name="Rectangle 5">
                <a:extLst>
                  <a:ext uri="{FF2B5EF4-FFF2-40B4-BE49-F238E27FC236}">
                    <a16:creationId xmlns:a16="http://schemas.microsoft.com/office/drawing/2014/main" id="{95C8027A-5474-4CCA-AA83-913CE761FD7D}"/>
                  </a:ext>
                </a:extLst>
              </p:cNvPr>
              <p:cNvSpPr>
                <a:spLocks noChangeArrowheads="1"/>
              </p:cNvSpPr>
              <p:nvPr/>
            </p:nvSpPr>
            <p:spPr bwMode="auto">
              <a:xfrm>
                <a:off x="4016158" y="4097579"/>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3" name="Rectangle 6">
                <a:extLst>
                  <a:ext uri="{FF2B5EF4-FFF2-40B4-BE49-F238E27FC236}">
                    <a16:creationId xmlns:a16="http://schemas.microsoft.com/office/drawing/2014/main" id="{89F334A8-B145-4607-9526-573F3113717A}"/>
                  </a:ext>
                </a:extLst>
              </p:cNvPr>
              <p:cNvSpPr>
                <a:spLocks noChangeArrowheads="1"/>
              </p:cNvSpPr>
              <p:nvPr/>
            </p:nvSpPr>
            <p:spPr bwMode="auto">
              <a:xfrm>
                <a:off x="4016158" y="5896388"/>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4" name="Rectangle 7">
                <a:extLst>
                  <a:ext uri="{FF2B5EF4-FFF2-40B4-BE49-F238E27FC236}">
                    <a16:creationId xmlns:a16="http://schemas.microsoft.com/office/drawing/2014/main" id="{862399AC-B770-4A8C-AC67-5EC5AA022100}"/>
                  </a:ext>
                </a:extLst>
              </p:cNvPr>
              <p:cNvSpPr>
                <a:spLocks noChangeArrowheads="1"/>
              </p:cNvSpPr>
              <p:nvPr/>
            </p:nvSpPr>
            <p:spPr bwMode="auto">
              <a:xfrm>
                <a:off x="4016158" y="4544251"/>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5" name="Rectangle 8">
                <a:extLst>
                  <a:ext uri="{FF2B5EF4-FFF2-40B4-BE49-F238E27FC236}">
                    <a16:creationId xmlns:a16="http://schemas.microsoft.com/office/drawing/2014/main" id="{C166C67D-4247-4DC2-9F60-BCCB12B3BB42}"/>
                  </a:ext>
                </a:extLst>
              </p:cNvPr>
              <p:cNvSpPr>
                <a:spLocks noChangeArrowheads="1"/>
              </p:cNvSpPr>
              <p:nvPr/>
            </p:nvSpPr>
            <p:spPr bwMode="auto">
              <a:xfrm>
                <a:off x="4016158" y="4991572"/>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56" name="Rectangle 9">
                <a:extLst>
                  <a:ext uri="{FF2B5EF4-FFF2-40B4-BE49-F238E27FC236}">
                    <a16:creationId xmlns:a16="http://schemas.microsoft.com/office/drawing/2014/main" id="{D22FB5AE-AFBB-40F7-A64A-9A589E80B35A}"/>
                  </a:ext>
                </a:extLst>
              </p:cNvPr>
              <p:cNvSpPr>
                <a:spLocks noChangeArrowheads="1"/>
              </p:cNvSpPr>
              <p:nvPr/>
            </p:nvSpPr>
            <p:spPr bwMode="auto">
              <a:xfrm>
                <a:off x="4016158" y="5439188"/>
                <a:ext cx="838200" cy="457200"/>
              </a:xfrm>
              <a:prstGeom prst="rect">
                <a:avLst/>
              </a:prstGeom>
              <a:solidFill>
                <a:schemeClr val="accent1"/>
              </a:solidFill>
              <a:ln w="9525"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grpSp>
        <p:sp>
          <p:nvSpPr>
            <p:cNvPr id="39943" name="Footer Placeholder 1">
              <a:extLst>
                <a:ext uri="{FF2B5EF4-FFF2-40B4-BE49-F238E27FC236}">
                  <a16:creationId xmlns:a16="http://schemas.microsoft.com/office/drawing/2014/main" id="{4BFB3ACB-D50A-4279-82B2-CDFF3A00AE40}"/>
                </a:ext>
              </a:extLst>
            </p:cNvPr>
            <p:cNvSpPr txBox="1">
              <a:spLocks/>
            </p:cNvSpPr>
            <p:nvPr/>
          </p:nvSpPr>
          <p:spPr bwMode="auto">
            <a:xfrm>
              <a:off x="3978058" y="3539884"/>
              <a:ext cx="9144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C00000"/>
                  </a:solidFill>
                </a:rPr>
                <a:t>Buffer</a:t>
              </a:r>
            </a:p>
          </p:txBody>
        </p:sp>
        <p:grpSp>
          <p:nvGrpSpPr>
            <p:cNvPr id="39944" name="Group 11">
              <a:extLst>
                <a:ext uri="{FF2B5EF4-FFF2-40B4-BE49-F238E27FC236}">
                  <a16:creationId xmlns:a16="http://schemas.microsoft.com/office/drawing/2014/main" id="{10FC57C6-54EE-4F84-814D-6F58395EE597}"/>
                </a:ext>
              </a:extLst>
            </p:cNvPr>
            <p:cNvGrpSpPr>
              <a:grpSpLocks/>
            </p:cNvGrpSpPr>
            <p:nvPr/>
          </p:nvGrpSpPr>
          <p:grpSpPr bwMode="auto">
            <a:xfrm>
              <a:off x="1600200" y="4486731"/>
              <a:ext cx="1219200" cy="581851"/>
              <a:chOff x="1905000" y="4369053"/>
              <a:chExt cx="1219200" cy="581851"/>
            </a:xfrm>
          </p:grpSpPr>
          <p:sp>
            <p:nvSpPr>
              <p:cNvPr id="13" name="Oval 12">
                <a:extLst>
                  <a:ext uri="{FF2B5EF4-FFF2-40B4-BE49-F238E27FC236}">
                    <a16:creationId xmlns:a16="http://schemas.microsoft.com/office/drawing/2014/main" id="{2F852956-1C49-4994-AA6F-58D83A26AB88}"/>
                  </a:ext>
                </a:extLst>
              </p:cNvPr>
              <p:cNvSpPr/>
              <p:nvPr/>
            </p:nvSpPr>
            <p:spPr bwMode="auto">
              <a:xfrm>
                <a:off x="1905000" y="4368667"/>
                <a:ext cx="1218956" cy="581799"/>
              </a:xfrm>
              <a:prstGeom prst="ellipse">
                <a:avLst/>
              </a:prstGeom>
              <a:solidFill>
                <a:schemeClr val="accent2">
                  <a:lumMod val="60000"/>
                  <a:lumOff val="40000"/>
                </a:schemeClr>
              </a:solidFill>
              <a:ln w="9525" cap="flat" cmpd="sng" algn="ctr">
                <a:solidFill>
                  <a:schemeClr val="tx1"/>
                </a:solidFill>
                <a:prstDash val="solid"/>
                <a:miter lim="800000"/>
                <a:headEnd type="none" w="med" len="med"/>
                <a:tailEnd type="none" w="med" len="med"/>
              </a:ln>
              <a:effectLst/>
            </p:spPr>
            <p:txBody>
              <a:bodyPr wrap="none"/>
              <a:lstStyle/>
              <a:p>
                <a:pPr eaLnBrk="1" hangingPunct="1">
                  <a:defRPr/>
                </a:pPr>
                <a:endParaRPr lang="en-US"/>
              </a:p>
            </p:txBody>
          </p:sp>
          <p:sp>
            <p:nvSpPr>
              <p:cNvPr id="39951" name="Footer Placeholder 1">
                <a:extLst>
                  <a:ext uri="{FF2B5EF4-FFF2-40B4-BE49-F238E27FC236}">
                    <a16:creationId xmlns:a16="http://schemas.microsoft.com/office/drawing/2014/main" id="{8466F3A6-56D0-4D58-A153-1CC8E8296A40}"/>
                  </a:ext>
                </a:extLst>
              </p:cNvPr>
              <p:cNvSpPr txBox="1">
                <a:spLocks/>
              </p:cNvSpPr>
              <p:nvPr/>
            </p:nvSpPr>
            <p:spPr bwMode="auto">
              <a:xfrm>
                <a:off x="1956148" y="4492415"/>
                <a:ext cx="11430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0070C0"/>
                    </a:solidFill>
                  </a:rPr>
                  <a:t>Producer</a:t>
                </a:r>
              </a:p>
            </p:txBody>
          </p:sp>
        </p:grpSp>
        <p:grpSp>
          <p:nvGrpSpPr>
            <p:cNvPr id="39945" name="Group 14">
              <a:extLst>
                <a:ext uri="{FF2B5EF4-FFF2-40B4-BE49-F238E27FC236}">
                  <a16:creationId xmlns:a16="http://schemas.microsoft.com/office/drawing/2014/main" id="{14FAAD8C-1626-44FD-813C-2795D0954D26}"/>
                </a:ext>
              </a:extLst>
            </p:cNvPr>
            <p:cNvGrpSpPr>
              <a:grpSpLocks/>
            </p:cNvGrpSpPr>
            <p:nvPr/>
          </p:nvGrpSpPr>
          <p:grpSpPr bwMode="auto">
            <a:xfrm>
              <a:off x="5735878" y="4404437"/>
              <a:ext cx="1219200" cy="581851"/>
              <a:chOff x="5735878" y="4404437"/>
              <a:chExt cx="1219200" cy="581851"/>
            </a:xfrm>
          </p:grpSpPr>
          <p:sp>
            <p:nvSpPr>
              <p:cNvPr id="39948" name="Oval 15">
                <a:extLst>
                  <a:ext uri="{FF2B5EF4-FFF2-40B4-BE49-F238E27FC236}">
                    <a16:creationId xmlns:a16="http://schemas.microsoft.com/office/drawing/2014/main" id="{EE4149FE-552D-4983-BE98-E546FC0265B1}"/>
                  </a:ext>
                </a:extLst>
              </p:cNvPr>
              <p:cNvSpPr>
                <a:spLocks noChangeArrowheads="1"/>
              </p:cNvSpPr>
              <p:nvPr/>
            </p:nvSpPr>
            <p:spPr bwMode="auto">
              <a:xfrm>
                <a:off x="5735878" y="4404437"/>
                <a:ext cx="1219200" cy="581851"/>
              </a:xfrm>
              <a:prstGeom prst="ellipse">
                <a:avLst/>
              </a:prstGeom>
              <a:solidFill>
                <a:srgbClr val="00B0F0"/>
              </a:solidFill>
              <a:ln w="9525" algn="ctr">
                <a:solidFill>
                  <a:schemeClr val="tx1"/>
                </a:solidFill>
                <a:miter lim="800000"/>
                <a:headEnd/>
                <a:tailEnd/>
              </a:ln>
            </p:spPr>
            <p:txBody>
              <a:bodyPr wrap="none"/>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spcBef>
                    <a:spcPct val="0"/>
                  </a:spcBef>
                  <a:buClrTx/>
                  <a:buSzTx/>
                  <a:buFontTx/>
                  <a:buNone/>
                </a:pPr>
                <a:endParaRPr lang="en-US" altLang="en-US" sz="2400"/>
              </a:p>
            </p:txBody>
          </p:sp>
          <p:sp>
            <p:nvSpPr>
              <p:cNvPr id="39949" name="Footer Placeholder 1">
                <a:extLst>
                  <a:ext uri="{FF2B5EF4-FFF2-40B4-BE49-F238E27FC236}">
                    <a16:creationId xmlns:a16="http://schemas.microsoft.com/office/drawing/2014/main" id="{FCD6E5A1-A951-473A-BFC4-F0E92CBD8985}"/>
                  </a:ext>
                </a:extLst>
              </p:cNvPr>
              <p:cNvSpPr txBox="1">
                <a:spLocks/>
              </p:cNvSpPr>
              <p:nvPr/>
            </p:nvSpPr>
            <p:spPr bwMode="auto">
              <a:xfrm>
                <a:off x="5747882" y="4538514"/>
                <a:ext cx="1143000" cy="315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0070C0"/>
                    </a:solidFill>
                  </a:rPr>
                  <a:t>Consumer</a:t>
                </a:r>
              </a:p>
            </p:txBody>
          </p:sp>
        </p:grpSp>
        <p:cxnSp>
          <p:nvCxnSpPr>
            <p:cNvPr id="39946" name="Straight Arrow Connector 17">
              <a:extLst>
                <a:ext uri="{FF2B5EF4-FFF2-40B4-BE49-F238E27FC236}">
                  <a16:creationId xmlns:a16="http://schemas.microsoft.com/office/drawing/2014/main" id="{703E15B6-940D-4290-9C89-09F109BA985F}"/>
                </a:ext>
              </a:extLst>
            </p:cNvPr>
            <p:cNvCxnSpPr>
              <a:cxnSpLocks noChangeShapeType="1"/>
              <a:stCxn id="13" idx="6"/>
              <a:endCxn id="39955" idx="1"/>
            </p:cNvCxnSpPr>
            <p:nvPr/>
          </p:nvCxnSpPr>
          <p:spPr bwMode="auto">
            <a:xfrm>
              <a:off x="2819400" y="4777657"/>
              <a:ext cx="1229117" cy="181435"/>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Straight Arrow Connector 18">
              <a:extLst>
                <a:ext uri="{FF2B5EF4-FFF2-40B4-BE49-F238E27FC236}">
                  <a16:creationId xmlns:a16="http://schemas.microsoft.com/office/drawing/2014/main" id="{48AF0271-4668-4D59-AC68-C335AD2D2AF9}"/>
                </a:ext>
              </a:extLst>
            </p:cNvPr>
            <p:cNvCxnSpPr>
              <a:cxnSpLocks noChangeShapeType="1"/>
              <a:stCxn id="39955" idx="3"/>
              <a:endCxn id="39948" idx="2"/>
            </p:cNvCxnSpPr>
            <p:nvPr/>
          </p:nvCxnSpPr>
          <p:spPr bwMode="auto">
            <a:xfrm flipV="1">
              <a:off x="4886717" y="4695363"/>
              <a:ext cx="849161" cy="263729"/>
            </a:xfrm>
            <a:prstGeom prst="straightConnector1">
              <a:avLst/>
            </a:prstGeom>
            <a:noFill/>
            <a:ln w="9525" algn="ctr">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534F51F5-ADC0-41CC-8B24-E7017040FCCD}"/>
              </a:ext>
            </a:extLst>
          </p:cNvPr>
          <p:cNvSpPr>
            <a:spLocks noGrp="1" noChangeArrowheads="1"/>
          </p:cNvSpPr>
          <p:nvPr>
            <p:ph type="title"/>
          </p:nvPr>
        </p:nvSpPr>
        <p:spPr>
          <a:xfrm>
            <a:off x="2541375" y="0"/>
            <a:ext cx="7793037" cy="617538"/>
          </a:xfrm>
        </p:spPr>
        <p:txBody>
          <a:bodyPr/>
          <a:lstStyle/>
          <a:p>
            <a:pPr eaLnBrk="1" hangingPunct="1"/>
            <a:r>
              <a:rPr lang="en-US" altLang="en-US" sz="3600" dirty="0"/>
              <a:t>The Producer and Consumer</a:t>
            </a:r>
          </a:p>
        </p:txBody>
      </p:sp>
      <p:sp>
        <p:nvSpPr>
          <p:cNvPr id="11267" name="Footer Placeholder 1">
            <a:extLst>
              <a:ext uri="{FF2B5EF4-FFF2-40B4-BE49-F238E27FC236}">
                <a16:creationId xmlns:a16="http://schemas.microsoft.com/office/drawing/2014/main" id="{38A27F4D-B276-49FA-B1E9-958BE70B7755}"/>
              </a:ext>
            </a:extLst>
          </p:cNvPr>
          <p:cNvSpPr txBox="1">
            <a:spLocks/>
          </p:cNvSpPr>
          <p:nvPr/>
        </p:nvSpPr>
        <p:spPr bwMode="auto">
          <a:xfrm>
            <a:off x="4572000" y="6316663"/>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lgn="ctr" eaLnBrk="1" hangingPunct="1">
              <a:spcBef>
                <a:spcPct val="0"/>
              </a:spcBef>
              <a:buClrTx/>
              <a:buSzTx/>
              <a:buFontTx/>
              <a:buNone/>
            </a:pPr>
            <a:r>
              <a:rPr lang="en-US" altLang="en-US" sz="1400" b="1">
                <a:solidFill>
                  <a:srgbClr val="9933FF"/>
                </a:solidFill>
              </a:rPr>
              <a:t>Grand Canyon University</a:t>
            </a:r>
          </a:p>
        </p:txBody>
      </p:sp>
      <p:sp>
        <p:nvSpPr>
          <p:cNvPr id="11268" name="Rectangle 2">
            <a:extLst>
              <a:ext uri="{FF2B5EF4-FFF2-40B4-BE49-F238E27FC236}">
                <a16:creationId xmlns:a16="http://schemas.microsoft.com/office/drawing/2014/main" id="{C864A39D-BC59-4C6B-9E17-03708F351534}"/>
              </a:ext>
            </a:extLst>
          </p:cNvPr>
          <p:cNvSpPr>
            <a:spLocks noChangeArrowheads="1"/>
          </p:cNvSpPr>
          <p:nvPr/>
        </p:nvSpPr>
        <p:spPr bwMode="auto">
          <a:xfrm>
            <a:off x="326792" y="617538"/>
            <a:ext cx="11538415"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400" dirty="0">
                <a:latin typeface="TimesNewRomanPSMT"/>
              </a:rPr>
              <a:t>Trouble arises when the producer wants to put a new item in the buffer, but it is already full. </a:t>
            </a:r>
          </a:p>
          <a:p>
            <a:pPr>
              <a:spcBef>
                <a:spcPct val="0"/>
              </a:spcBef>
              <a:buClrTx/>
              <a:buSzTx/>
              <a:buFont typeface="Arial" panose="020B0604020202020204" pitchFamily="34" charset="0"/>
              <a:buChar char="•"/>
            </a:pPr>
            <a:r>
              <a:rPr lang="en-US" altLang="en-US" sz="2400" dirty="0">
                <a:latin typeface="TimesNewRomanPSMT"/>
              </a:rPr>
              <a:t>The solution is for the producer to go to sleep, to be awakened when the consumer has removed one or more items. </a:t>
            </a:r>
          </a:p>
          <a:p>
            <a:pPr>
              <a:spcBef>
                <a:spcPct val="0"/>
              </a:spcBef>
              <a:buClrTx/>
              <a:buSzTx/>
              <a:buFont typeface="Arial" panose="020B0604020202020204" pitchFamily="34" charset="0"/>
              <a:buChar char="•"/>
            </a:pPr>
            <a:r>
              <a:rPr lang="en-US" altLang="en-US" sz="2400" dirty="0">
                <a:latin typeface="TimesNewRomanPSMT"/>
              </a:rPr>
              <a:t>Similarly, if the consumer wants to remove an item from the buffer and sees that the buffer is empty, it goes to sleep until the producer puts something in the buffer and wakes it up.</a:t>
            </a:r>
          </a:p>
          <a:p>
            <a:pPr>
              <a:spcBef>
                <a:spcPct val="0"/>
              </a:spcBef>
              <a:buClrTx/>
              <a:buSzTx/>
              <a:buFont typeface="Arial" panose="020B0604020202020204" pitchFamily="34" charset="0"/>
              <a:buChar char="•"/>
            </a:pPr>
            <a:r>
              <a:rPr lang="en-US" altLang="en-US" sz="2400" dirty="0">
                <a:latin typeface="TimesNewRomanPSMT"/>
              </a:rPr>
              <a:t>This approach sounds simple enough, but it leads to a racing condition.</a:t>
            </a:r>
          </a:p>
          <a:p>
            <a:pPr>
              <a:spcBef>
                <a:spcPct val="0"/>
              </a:spcBef>
              <a:buClrTx/>
              <a:buSzTx/>
              <a:buFont typeface="Arial" panose="020B0604020202020204" pitchFamily="34" charset="0"/>
              <a:buChar char="•"/>
            </a:pPr>
            <a:r>
              <a:rPr lang="en-US" altLang="en-US" sz="2400" dirty="0"/>
              <a:t>A race condition is an undesirable situation that occurs when a</a:t>
            </a:r>
            <a:r>
              <a:rPr lang="en-US" altLang="en-US" sz="2400" u="sng" dirty="0"/>
              <a:t> </a:t>
            </a:r>
            <a:r>
              <a:rPr lang="en-US" altLang="en-US" sz="2400" dirty="0"/>
              <a:t>device or system attempts to perform two or more operations at the same time.</a:t>
            </a:r>
            <a:endParaRPr lang="en-US" altLang="en-US" sz="2400" dirty="0">
              <a:latin typeface="TimesNewRomanPSMT"/>
            </a:endParaRPr>
          </a:p>
          <a:p>
            <a:pPr>
              <a:spcBef>
                <a:spcPct val="0"/>
              </a:spcBef>
              <a:buClrTx/>
              <a:buSzTx/>
              <a:buFont typeface="Arial" panose="020B0604020202020204" pitchFamily="34" charset="0"/>
              <a:buChar char="•"/>
            </a:pPr>
            <a:r>
              <a:rPr lang="en-US" altLang="en-US" sz="2400" dirty="0">
                <a:latin typeface="TimesNewRomanPSMT"/>
              </a:rPr>
              <a:t> To keep track of the number of items in the buffer, we will need a variable, </a:t>
            </a:r>
            <a:r>
              <a:rPr lang="en-US" altLang="en-US" sz="2400" i="1" dirty="0">
                <a:latin typeface="Times New Roman" panose="02020603050405020304" pitchFamily="18" charset="0"/>
              </a:rPr>
              <a:t>count</a:t>
            </a:r>
            <a:r>
              <a:rPr lang="en-US" altLang="en-US" sz="2400" dirty="0">
                <a:latin typeface="TimesNewRomanPSMT"/>
              </a:rPr>
              <a:t>. </a:t>
            </a:r>
          </a:p>
          <a:p>
            <a:pPr>
              <a:spcBef>
                <a:spcPct val="0"/>
              </a:spcBef>
              <a:buClrTx/>
              <a:buSzTx/>
              <a:buFont typeface="Arial" panose="020B0604020202020204" pitchFamily="34" charset="0"/>
              <a:buChar char="•"/>
            </a:pPr>
            <a:r>
              <a:rPr lang="en-US" altLang="en-US" sz="2400" dirty="0">
                <a:latin typeface="TimesNewRomanPSMT"/>
              </a:rPr>
              <a:t>If the maximum number of items the buffer can hold is </a:t>
            </a:r>
            <a:r>
              <a:rPr lang="en-US" altLang="en-US" sz="2400" i="1" dirty="0">
                <a:latin typeface="Times New Roman" panose="02020603050405020304" pitchFamily="18" charset="0"/>
              </a:rPr>
              <a:t>N</a:t>
            </a:r>
            <a:r>
              <a:rPr lang="en-US" altLang="en-US" sz="2400" dirty="0">
                <a:latin typeface="TimesNewRomanPSMT"/>
              </a:rPr>
              <a:t>, the producer’s code will first test to see if </a:t>
            </a:r>
            <a:r>
              <a:rPr lang="en-US" altLang="en-US" sz="2400" i="1" dirty="0">
                <a:latin typeface="Times New Roman" panose="02020603050405020304" pitchFamily="18" charset="0"/>
              </a:rPr>
              <a:t>count </a:t>
            </a:r>
            <a:r>
              <a:rPr lang="en-US" altLang="en-US" sz="2400" dirty="0">
                <a:latin typeface="TimesNewRomanPSMT"/>
              </a:rPr>
              <a:t>is </a:t>
            </a:r>
            <a:r>
              <a:rPr lang="en-US" altLang="en-US" sz="2400" i="1" dirty="0">
                <a:latin typeface="Times New Roman" panose="02020603050405020304" pitchFamily="18" charset="0"/>
              </a:rPr>
              <a:t>N</a:t>
            </a:r>
            <a:r>
              <a:rPr lang="en-US" altLang="en-US" sz="2400" dirty="0">
                <a:latin typeface="TimesNewRomanPSMT"/>
              </a:rPr>
              <a:t>.</a:t>
            </a:r>
          </a:p>
          <a:p>
            <a:pPr>
              <a:spcBef>
                <a:spcPct val="0"/>
              </a:spcBef>
              <a:buClrTx/>
              <a:buSzTx/>
              <a:buFont typeface="Arial" panose="020B0604020202020204" pitchFamily="34" charset="0"/>
              <a:buChar char="•"/>
            </a:pPr>
            <a:r>
              <a:rPr lang="en-US" altLang="en-US" sz="2400" dirty="0">
                <a:latin typeface="TimesNewRomanPSMT"/>
              </a:rPr>
              <a:t>If it is, the producer will go to sleep; if it is not, the producer will add an item and increment </a:t>
            </a:r>
            <a:r>
              <a:rPr lang="en-US" altLang="en-US" sz="2400" i="1" dirty="0">
                <a:latin typeface="Times New Roman" panose="02020603050405020304" pitchFamily="18" charset="0"/>
              </a:rPr>
              <a:t>count</a:t>
            </a:r>
            <a:r>
              <a:rPr lang="en-US" altLang="en-US" sz="2400" dirty="0">
                <a:latin typeface="TimesNewRomanPSMT"/>
              </a:rPr>
              <a:t>.</a:t>
            </a:r>
            <a:endParaRPr lang="en-US" altLang="en-US" sz="24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9FCC67F-3FEA-4A79-BB0B-CC8940CAA6EF}"/>
              </a:ext>
            </a:extLst>
          </p:cNvPr>
          <p:cNvSpPr>
            <a:spLocks noGrp="1" noChangeArrowheads="1"/>
          </p:cNvSpPr>
          <p:nvPr>
            <p:ph type="title"/>
          </p:nvPr>
        </p:nvSpPr>
        <p:spPr>
          <a:xfrm>
            <a:off x="2043701" y="0"/>
            <a:ext cx="7793037" cy="693738"/>
          </a:xfrm>
        </p:spPr>
        <p:txBody>
          <a:bodyPr/>
          <a:lstStyle/>
          <a:p>
            <a:pPr eaLnBrk="1" hangingPunct="1"/>
            <a:r>
              <a:rPr lang="en-US" altLang="en-US" sz="3600" dirty="0"/>
              <a:t>Producer-Consumer using Semaphores</a:t>
            </a:r>
          </a:p>
        </p:txBody>
      </p:sp>
      <p:sp>
        <p:nvSpPr>
          <p:cNvPr id="12291" name="Footer Placeholder 1">
            <a:extLst>
              <a:ext uri="{FF2B5EF4-FFF2-40B4-BE49-F238E27FC236}">
                <a16:creationId xmlns:a16="http://schemas.microsoft.com/office/drawing/2014/main" id="{A67B95E2-FB1C-4D04-B171-9FAF59A48E3C}"/>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3" name="Rectangle 2">
            <a:extLst>
              <a:ext uri="{FF2B5EF4-FFF2-40B4-BE49-F238E27FC236}">
                <a16:creationId xmlns:a16="http://schemas.microsoft.com/office/drawing/2014/main" id="{08C83D70-D9E0-43D0-8E22-18199EDBFF7D}"/>
              </a:ext>
            </a:extLst>
          </p:cNvPr>
          <p:cNvSpPr/>
          <p:nvPr/>
        </p:nvSpPr>
        <p:spPr>
          <a:xfrm>
            <a:off x="686228" y="915865"/>
            <a:ext cx="10819544" cy="4154984"/>
          </a:xfrm>
          <a:prstGeom prst="rect">
            <a:avLst/>
          </a:prstGeom>
        </p:spPr>
        <p:txBody>
          <a:bodyPr wrap="square">
            <a:spAutoFit/>
          </a:bodyPr>
          <a:lstStyle/>
          <a:p>
            <a:pPr marL="285750" indent="-285750">
              <a:buFont typeface="Arial" panose="020B0604020202020204" pitchFamily="34" charset="0"/>
              <a:buChar char="•"/>
              <a:defRPr/>
            </a:pPr>
            <a:r>
              <a:rPr lang="en-US" sz="2400" dirty="0">
                <a:solidFill>
                  <a:srgbClr val="000000"/>
                </a:solidFill>
                <a:latin typeface="Open Sans"/>
              </a:rPr>
              <a:t>Producer consumer problem can be solved by using semaphores.</a:t>
            </a:r>
          </a:p>
          <a:p>
            <a:pPr marL="285750" indent="-285750">
              <a:buFont typeface="Arial" panose="020B0604020202020204" pitchFamily="34" charset="0"/>
              <a:buChar char="•"/>
              <a:defRPr/>
            </a:pPr>
            <a:r>
              <a:rPr lang="en-US" sz="2400" dirty="0"/>
              <a:t>A </a:t>
            </a:r>
            <a:r>
              <a:rPr lang="en-US" sz="2400" b="1" dirty="0"/>
              <a:t>semaphore</a:t>
            </a:r>
            <a:r>
              <a:rPr lang="en-US" sz="2400" dirty="0"/>
              <a:t> S is an integer variable that can be accessed only through two standard operations : wait() and signal().</a:t>
            </a:r>
          </a:p>
          <a:p>
            <a:pPr marL="285750" indent="-285750">
              <a:buFont typeface="Arial" panose="020B0604020202020204" pitchFamily="34" charset="0"/>
              <a:buChar char="•"/>
              <a:defRPr/>
            </a:pPr>
            <a:r>
              <a:rPr lang="en-US" sz="2400" dirty="0"/>
              <a:t>The wait() operation reduces the value of semaphore by 1 and the signal() operation increases its value by 1.</a:t>
            </a:r>
          </a:p>
          <a:p>
            <a:pPr marL="285750" indent="-285750">
              <a:buFont typeface="Arial" panose="020B0604020202020204" pitchFamily="34" charset="0"/>
              <a:buChar char="•"/>
              <a:defRPr/>
            </a:pPr>
            <a:r>
              <a:rPr lang="en-US" sz="2400" dirty="0"/>
              <a:t>There are two types of semaphores:</a:t>
            </a:r>
          </a:p>
          <a:p>
            <a:pPr marL="342900" indent="-342900">
              <a:buFont typeface="+mj-lt"/>
              <a:buAutoNum type="arabicPeriod"/>
              <a:defRPr/>
            </a:pPr>
            <a:r>
              <a:rPr lang="en-US" sz="2400" b="1" dirty="0"/>
              <a:t>Binary Semaphores - </a:t>
            </a:r>
            <a:r>
              <a:rPr lang="en-US" sz="2400" dirty="0"/>
              <a:t>This is also known as </a:t>
            </a:r>
            <a:r>
              <a:rPr lang="en-US" sz="2400" dirty="0" err="1"/>
              <a:t>mutex</a:t>
            </a:r>
            <a:r>
              <a:rPr lang="en-US" sz="2400" dirty="0"/>
              <a:t> lock. It can have only two values – 0 and 1. Its value is initialized to 1. It is used to implement solution of critical section problem with multiple processes.</a:t>
            </a:r>
          </a:p>
          <a:p>
            <a:pPr marL="342900" indent="-342900">
              <a:buFont typeface="+mj-lt"/>
              <a:buAutoNum type="arabicPeriod"/>
              <a:defRPr/>
            </a:pPr>
            <a:r>
              <a:rPr lang="en-US" sz="2400" b="1" dirty="0"/>
              <a:t>Counting Semaphore –</a:t>
            </a:r>
            <a:r>
              <a:rPr lang="en-US" sz="2400" dirty="0"/>
              <a:t> Its value can range over an unrestricted domain. It is used to control access to a resource that has multiple instances.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FE9F3976-007C-48FA-8362-C588EC1C938D}"/>
              </a:ext>
            </a:extLst>
          </p:cNvPr>
          <p:cNvSpPr>
            <a:spLocks noGrp="1" noChangeArrowheads="1"/>
          </p:cNvSpPr>
          <p:nvPr>
            <p:ph type="title"/>
          </p:nvPr>
        </p:nvSpPr>
        <p:spPr>
          <a:xfrm>
            <a:off x="2366714" y="0"/>
            <a:ext cx="7793037" cy="693738"/>
          </a:xfrm>
        </p:spPr>
        <p:txBody>
          <a:bodyPr/>
          <a:lstStyle/>
          <a:p>
            <a:pPr eaLnBrk="1" hangingPunct="1"/>
            <a:r>
              <a:rPr lang="en-US" altLang="en-US" sz="3600" dirty="0"/>
              <a:t>Producer-Consumer using Semaphores</a:t>
            </a:r>
          </a:p>
        </p:txBody>
      </p:sp>
      <p:sp>
        <p:nvSpPr>
          <p:cNvPr id="13315" name="Footer Placeholder 1">
            <a:extLst>
              <a:ext uri="{FF2B5EF4-FFF2-40B4-BE49-F238E27FC236}">
                <a16:creationId xmlns:a16="http://schemas.microsoft.com/office/drawing/2014/main" id="{D0565EF1-A8F0-4975-AE02-831A0D7434B5}"/>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7137B272-C322-43BA-A5C0-0BF184E4F784}"/>
              </a:ext>
            </a:extLst>
          </p:cNvPr>
          <p:cNvSpPr/>
          <p:nvPr/>
        </p:nvSpPr>
        <p:spPr>
          <a:xfrm>
            <a:off x="1291824" y="934093"/>
            <a:ext cx="9942816" cy="3785652"/>
          </a:xfrm>
          <a:prstGeom prst="rect">
            <a:avLst/>
          </a:prstGeom>
        </p:spPr>
        <p:txBody>
          <a:bodyPr wrap="square">
            <a:spAutoFit/>
          </a:bodyPr>
          <a:lstStyle/>
          <a:p>
            <a:pPr marL="285750" indent="-285750">
              <a:buFont typeface="Arial" panose="020B0604020202020204" pitchFamily="34" charset="0"/>
              <a:buChar char="•"/>
              <a:defRPr/>
            </a:pPr>
            <a:r>
              <a:rPr lang="en-US" sz="2400" dirty="0">
                <a:solidFill>
                  <a:srgbClr val="000000"/>
                </a:solidFill>
                <a:latin typeface="Open Sans"/>
              </a:rPr>
              <a:t>To solve the producer-consumer problem using semaphores, we need two counting semaphores – Full and Empty. </a:t>
            </a:r>
          </a:p>
          <a:p>
            <a:pPr marL="285750" indent="-285750">
              <a:buFont typeface="Arial" panose="020B0604020202020204" pitchFamily="34" charset="0"/>
              <a:buChar char="•"/>
              <a:defRPr/>
            </a:pPr>
            <a:r>
              <a:rPr lang="en-US" sz="2400" dirty="0">
                <a:solidFill>
                  <a:srgbClr val="000000"/>
                </a:solidFill>
                <a:latin typeface="Open Sans"/>
              </a:rPr>
              <a:t>“Full” keeps track of number of items in the buffer at any given time.</a:t>
            </a:r>
          </a:p>
          <a:p>
            <a:pPr marL="285750" indent="-285750">
              <a:buFont typeface="Arial" panose="020B0604020202020204" pitchFamily="34" charset="0"/>
              <a:buChar char="•"/>
              <a:defRPr/>
            </a:pPr>
            <a:r>
              <a:rPr lang="en-US" sz="2400" dirty="0">
                <a:solidFill>
                  <a:srgbClr val="000000"/>
                </a:solidFill>
                <a:latin typeface="Open Sans"/>
              </a:rPr>
              <a:t> “Empty” keeps track of number of unoccupied slots.</a:t>
            </a:r>
          </a:p>
          <a:p>
            <a:pPr marL="285750" indent="-285750">
              <a:buFont typeface="Arial" panose="020B0604020202020204" pitchFamily="34" charset="0"/>
              <a:buChar char="•"/>
              <a:defRPr/>
            </a:pPr>
            <a:endParaRPr lang="en-US" sz="2400" dirty="0">
              <a:solidFill>
                <a:srgbClr val="000000"/>
              </a:solidFill>
              <a:latin typeface="Open Sans"/>
            </a:endParaRPr>
          </a:p>
          <a:p>
            <a:pPr>
              <a:defRPr/>
            </a:pPr>
            <a:r>
              <a:rPr lang="en-US" sz="2400" dirty="0">
                <a:solidFill>
                  <a:srgbClr val="000000"/>
                </a:solidFill>
                <a:latin typeface="Open Sans"/>
              </a:rPr>
              <a:t>Initialization of Semaphores:</a:t>
            </a:r>
          </a:p>
          <a:p>
            <a:pPr marL="285750" indent="-285750">
              <a:buFont typeface="Arial" panose="020B0604020202020204" pitchFamily="34" charset="0"/>
              <a:buChar char="•"/>
              <a:defRPr/>
            </a:pPr>
            <a:r>
              <a:rPr lang="en-US" sz="2400" dirty="0" err="1"/>
              <a:t>mutex</a:t>
            </a:r>
            <a:r>
              <a:rPr lang="en-US" sz="2400" dirty="0"/>
              <a:t> = 1</a:t>
            </a:r>
          </a:p>
          <a:p>
            <a:pPr marL="285750" indent="-285750">
              <a:buFont typeface="Arial" panose="020B0604020202020204" pitchFamily="34" charset="0"/>
              <a:buChar char="•"/>
              <a:defRPr/>
            </a:pPr>
            <a:r>
              <a:rPr lang="en-US" sz="2400" dirty="0"/>
              <a:t>Full = 0 // Initially, all slots are empty. Thus, full slots are 0 </a:t>
            </a:r>
          </a:p>
          <a:p>
            <a:pPr marL="285750" indent="-285750">
              <a:buFont typeface="Arial" panose="020B0604020202020204" pitchFamily="34" charset="0"/>
              <a:buChar char="•"/>
              <a:defRPr/>
            </a:pPr>
            <a:r>
              <a:rPr lang="en-US" sz="2400" dirty="0"/>
              <a:t>Empty = n // All slots are empty initially</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908FD73B-6306-4CAB-89A1-65763B035769}"/>
              </a:ext>
            </a:extLst>
          </p:cNvPr>
          <p:cNvSpPr>
            <a:spLocks noGrp="1" noChangeArrowheads="1"/>
          </p:cNvSpPr>
          <p:nvPr>
            <p:ph type="title"/>
          </p:nvPr>
        </p:nvSpPr>
        <p:spPr>
          <a:xfrm>
            <a:off x="2428081" y="0"/>
            <a:ext cx="7793037" cy="769938"/>
          </a:xfrm>
        </p:spPr>
        <p:txBody>
          <a:bodyPr/>
          <a:lstStyle/>
          <a:p>
            <a:pPr eaLnBrk="1" hangingPunct="1"/>
            <a:r>
              <a:rPr lang="en-US" altLang="en-US" sz="3600" dirty="0"/>
              <a:t>Producer-Consumer using Semaphore</a:t>
            </a:r>
          </a:p>
        </p:txBody>
      </p:sp>
      <p:sp>
        <p:nvSpPr>
          <p:cNvPr id="14339" name="Footer Placeholder 1">
            <a:extLst>
              <a:ext uri="{FF2B5EF4-FFF2-40B4-BE49-F238E27FC236}">
                <a16:creationId xmlns:a16="http://schemas.microsoft.com/office/drawing/2014/main" id="{E2260F85-5FDB-4BB3-832F-C270BA0FCB15}"/>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67C27C8D-4667-45A6-9278-65DBEB5BF6CA}"/>
              </a:ext>
            </a:extLst>
          </p:cNvPr>
          <p:cNvSpPr/>
          <p:nvPr/>
        </p:nvSpPr>
        <p:spPr>
          <a:xfrm>
            <a:off x="839912" y="769938"/>
            <a:ext cx="11016465" cy="5016758"/>
          </a:xfrm>
          <a:prstGeom prst="rect">
            <a:avLst/>
          </a:prstGeom>
        </p:spPr>
        <p:txBody>
          <a:bodyPr wrap="square">
            <a:spAutoFit/>
          </a:bodyPr>
          <a:lstStyle/>
          <a:p>
            <a:pPr>
              <a:defRPr/>
            </a:pPr>
            <a:r>
              <a:rPr lang="en-US" sz="3200" dirty="0"/>
              <a:t>Producer:</a:t>
            </a:r>
          </a:p>
          <a:p>
            <a:pPr marL="285750" indent="-285750">
              <a:buFont typeface="Arial" panose="020B0604020202020204" pitchFamily="34" charset="0"/>
              <a:buChar char="•"/>
              <a:defRPr/>
            </a:pPr>
            <a:r>
              <a:rPr lang="en-US" sz="3200" dirty="0"/>
              <a:t>To produce an item the value of “empty” is reduced by 1 and one slot can be filled. </a:t>
            </a:r>
          </a:p>
          <a:p>
            <a:pPr marL="285750" indent="-285750">
              <a:buFont typeface="Arial" panose="020B0604020202020204" pitchFamily="34" charset="0"/>
              <a:buChar char="•"/>
              <a:defRPr/>
            </a:pPr>
            <a:r>
              <a:rPr lang="en-US" sz="3200" dirty="0"/>
              <a:t>The value of </a:t>
            </a:r>
            <a:r>
              <a:rPr lang="en-US" sz="3200" dirty="0" err="1"/>
              <a:t>mutex</a:t>
            </a:r>
            <a:r>
              <a:rPr lang="en-US" sz="3200" dirty="0"/>
              <a:t> is also reduced to prevent consumer to access the buffer.</a:t>
            </a:r>
          </a:p>
          <a:p>
            <a:pPr marL="285750" indent="-285750">
              <a:buFont typeface="Arial" panose="020B0604020202020204" pitchFamily="34" charset="0"/>
              <a:buChar char="•"/>
              <a:defRPr/>
            </a:pPr>
            <a:r>
              <a:rPr lang="en-US" sz="3200" dirty="0"/>
              <a:t> The producer has placed the item and the value of “full” is increased by 1. </a:t>
            </a:r>
          </a:p>
          <a:p>
            <a:pPr marL="285750" indent="-285750">
              <a:buFont typeface="Arial" panose="020B0604020202020204" pitchFamily="34" charset="0"/>
              <a:buChar char="•"/>
              <a:defRPr/>
            </a:pPr>
            <a:r>
              <a:rPr lang="en-US" sz="3200" dirty="0"/>
              <a:t>The value of </a:t>
            </a:r>
            <a:r>
              <a:rPr lang="en-US" sz="3200" dirty="0" err="1"/>
              <a:t>mutex</a:t>
            </a:r>
            <a:r>
              <a:rPr lang="en-US" sz="3200" dirty="0"/>
              <a:t> is also increased by 1 </a:t>
            </a:r>
          </a:p>
          <a:p>
            <a:pPr marL="285750" indent="-285750">
              <a:buFont typeface="Arial" panose="020B0604020202020204" pitchFamily="34" charset="0"/>
              <a:buChar char="•"/>
              <a:defRPr/>
            </a:pPr>
            <a:r>
              <a:rPr lang="en-US" sz="3200" dirty="0"/>
              <a:t>Since </a:t>
            </a:r>
            <a:r>
              <a:rPr lang="en-US" sz="3200" dirty="0" err="1"/>
              <a:t>mutex</a:t>
            </a:r>
            <a:r>
              <a:rPr lang="en-US" sz="3200" dirty="0"/>
              <a:t> has increased by 1, the task of producer has been completed and consumer can access the buffer.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EAA2A6D-D1DB-4AB8-A088-D6242E63C53E}"/>
              </a:ext>
            </a:extLst>
          </p:cNvPr>
          <p:cNvSpPr>
            <a:spLocks noGrp="1" noChangeArrowheads="1"/>
          </p:cNvSpPr>
          <p:nvPr>
            <p:ph type="title"/>
          </p:nvPr>
        </p:nvSpPr>
        <p:spPr>
          <a:xfrm>
            <a:off x="2428081" y="0"/>
            <a:ext cx="7793037" cy="769938"/>
          </a:xfrm>
        </p:spPr>
        <p:txBody>
          <a:bodyPr/>
          <a:lstStyle/>
          <a:p>
            <a:pPr eaLnBrk="1" hangingPunct="1"/>
            <a:r>
              <a:rPr lang="en-US" altLang="en-US" sz="3600" dirty="0"/>
              <a:t>Producer-Consumer using Semaphore</a:t>
            </a:r>
          </a:p>
        </p:txBody>
      </p:sp>
      <p:sp>
        <p:nvSpPr>
          <p:cNvPr id="15363" name="Footer Placeholder 1">
            <a:extLst>
              <a:ext uri="{FF2B5EF4-FFF2-40B4-BE49-F238E27FC236}">
                <a16:creationId xmlns:a16="http://schemas.microsoft.com/office/drawing/2014/main" id="{AED963BD-7036-4B3E-8EF7-12E24D60180B}"/>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2" name="Rectangle 1">
            <a:extLst>
              <a:ext uri="{FF2B5EF4-FFF2-40B4-BE49-F238E27FC236}">
                <a16:creationId xmlns:a16="http://schemas.microsoft.com/office/drawing/2014/main" id="{CF270B47-AAA7-4221-B6FE-286F455E60BA}"/>
              </a:ext>
            </a:extLst>
          </p:cNvPr>
          <p:cNvSpPr/>
          <p:nvPr/>
        </p:nvSpPr>
        <p:spPr>
          <a:xfrm>
            <a:off x="1230329" y="863887"/>
            <a:ext cx="10595225" cy="3970318"/>
          </a:xfrm>
          <a:prstGeom prst="rect">
            <a:avLst/>
          </a:prstGeom>
        </p:spPr>
        <p:txBody>
          <a:bodyPr wrap="square">
            <a:spAutoFit/>
          </a:bodyPr>
          <a:lstStyle/>
          <a:p>
            <a:pPr>
              <a:defRPr/>
            </a:pPr>
            <a:r>
              <a:rPr lang="en-US" sz="2800" dirty="0"/>
              <a:t>Consumer:</a:t>
            </a:r>
          </a:p>
          <a:p>
            <a:pPr marL="285750" indent="-285750">
              <a:buFont typeface="Arial" panose="020B0604020202020204" pitchFamily="34" charset="0"/>
              <a:buChar char="•"/>
              <a:defRPr/>
            </a:pPr>
            <a:r>
              <a:rPr lang="en-US" sz="2800" dirty="0"/>
              <a:t>As the consumer removes an item from buffer, the value of “full” is reduced by 1 </a:t>
            </a:r>
          </a:p>
          <a:p>
            <a:pPr marL="285750" indent="-285750">
              <a:buFont typeface="Arial" panose="020B0604020202020204" pitchFamily="34" charset="0"/>
              <a:buChar char="•"/>
              <a:defRPr/>
            </a:pPr>
            <a:r>
              <a:rPr lang="en-US" sz="2800" dirty="0"/>
              <a:t>The value </a:t>
            </a:r>
            <a:r>
              <a:rPr lang="en-US" sz="2800" dirty="0" err="1"/>
              <a:t>mutex</a:t>
            </a:r>
            <a:r>
              <a:rPr lang="en-US" sz="2800" dirty="0"/>
              <a:t> is also reduced so that the producer cannot access the buffer. </a:t>
            </a:r>
          </a:p>
          <a:p>
            <a:pPr marL="285750" indent="-285750">
              <a:buFont typeface="Arial" panose="020B0604020202020204" pitchFamily="34" charset="0"/>
              <a:buChar char="•"/>
              <a:defRPr/>
            </a:pPr>
            <a:r>
              <a:rPr lang="en-US" sz="2800" dirty="0"/>
              <a:t>Since the consumer has consumed the item, the value of “empty” is increased by 1. </a:t>
            </a:r>
          </a:p>
          <a:p>
            <a:pPr marL="285750" indent="-285750">
              <a:buFont typeface="Arial" panose="020B0604020202020204" pitchFamily="34" charset="0"/>
              <a:buChar char="•"/>
              <a:defRPr/>
            </a:pPr>
            <a:r>
              <a:rPr lang="en-US" sz="2800" dirty="0"/>
              <a:t>The value of </a:t>
            </a:r>
            <a:r>
              <a:rPr lang="en-US" sz="2800" dirty="0" err="1"/>
              <a:t>mutex</a:t>
            </a:r>
            <a:r>
              <a:rPr lang="en-US" sz="2800" dirty="0"/>
              <a:t> is also increased and the producer can access the buffer.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62493F2D-E665-485B-BCB9-D2F004707A33}"/>
              </a:ext>
            </a:extLst>
          </p:cNvPr>
          <p:cNvSpPr>
            <a:spLocks noGrp="1" noChangeArrowheads="1"/>
          </p:cNvSpPr>
          <p:nvPr>
            <p:ph type="title"/>
          </p:nvPr>
        </p:nvSpPr>
        <p:spPr>
          <a:xfrm>
            <a:off x="2417763" y="0"/>
            <a:ext cx="7793037" cy="769938"/>
          </a:xfrm>
        </p:spPr>
        <p:txBody>
          <a:bodyPr/>
          <a:lstStyle/>
          <a:p>
            <a:pPr eaLnBrk="1" hangingPunct="1"/>
            <a:r>
              <a:rPr lang="en-US" altLang="en-US" sz="3600" dirty="0"/>
              <a:t>Mutexes</a:t>
            </a:r>
          </a:p>
        </p:txBody>
      </p:sp>
      <p:sp>
        <p:nvSpPr>
          <p:cNvPr id="16387" name="Footer Placeholder 1">
            <a:extLst>
              <a:ext uri="{FF2B5EF4-FFF2-40B4-BE49-F238E27FC236}">
                <a16:creationId xmlns:a16="http://schemas.microsoft.com/office/drawing/2014/main" id="{32608B20-D1BF-4EF8-BC9E-190E12231488}"/>
              </a:ext>
            </a:extLst>
          </p:cNvPr>
          <p:cNvSpPr>
            <a:spLocks noGrp="1"/>
          </p:cNvSpPr>
          <p:nvPr>
            <p:ph type="ftr" sz="quarter" idx="11"/>
          </p:nvPr>
        </p:nvSpPr>
        <p:spPr>
          <a:noFill/>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Tx/>
              <a:buNone/>
            </a:pPr>
            <a:r>
              <a:rPr lang="en-US" altLang="en-US" sz="1400" b="1">
                <a:solidFill>
                  <a:srgbClr val="9933FF"/>
                </a:solidFill>
              </a:rPr>
              <a:t>Grand Canyon University</a:t>
            </a:r>
          </a:p>
        </p:txBody>
      </p:sp>
      <p:sp>
        <p:nvSpPr>
          <p:cNvPr id="16388" name="Rectangle 2">
            <a:extLst>
              <a:ext uri="{FF2B5EF4-FFF2-40B4-BE49-F238E27FC236}">
                <a16:creationId xmlns:a16="http://schemas.microsoft.com/office/drawing/2014/main" id="{0A44D49A-8DDA-4C56-8DA0-62FF3E847BC8}"/>
              </a:ext>
            </a:extLst>
          </p:cNvPr>
          <p:cNvSpPr>
            <a:spLocks noChangeArrowheads="1"/>
          </p:cNvSpPr>
          <p:nvPr/>
        </p:nvSpPr>
        <p:spPr bwMode="auto">
          <a:xfrm>
            <a:off x="1040257" y="769938"/>
            <a:ext cx="10312685"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a:spcBef>
                <a:spcPct val="0"/>
              </a:spcBef>
              <a:buClrTx/>
              <a:buSzTx/>
              <a:buFont typeface="Arial" panose="020B0604020202020204" pitchFamily="34" charset="0"/>
              <a:buChar char="•"/>
            </a:pPr>
            <a:r>
              <a:rPr lang="en-US" altLang="en-US" sz="2800" dirty="0">
                <a:latin typeface="TimesNewRomanPSMT"/>
              </a:rPr>
              <a:t>When the semaphore’s ability to count is not needed, a simplified version of the semaphore, called a mutex, is sometimes used. </a:t>
            </a:r>
          </a:p>
          <a:p>
            <a:pPr>
              <a:spcBef>
                <a:spcPct val="0"/>
              </a:spcBef>
              <a:buClrTx/>
              <a:buSzTx/>
              <a:buFont typeface="Arial" panose="020B0604020202020204" pitchFamily="34" charset="0"/>
              <a:buChar char="•"/>
            </a:pPr>
            <a:r>
              <a:rPr lang="en-US" altLang="en-US" sz="2800" dirty="0">
                <a:latin typeface="TimesNewRomanPSMT"/>
              </a:rPr>
              <a:t>Mutexes are good only for managing mutual exclusion to some shared resource or piece of code. </a:t>
            </a:r>
          </a:p>
          <a:p>
            <a:pPr>
              <a:spcBef>
                <a:spcPct val="0"/>
              </a:spcBef>
              <a:buClrTx/>
              <a:buSzTx/>
              <a:buFont typeface="Arial" panose="020B0604020202020204" pitchFamily="34" charset="0"/>
              <a:buChar char="•"/>
            </a:pPr>
            <a:r>
              <a:rPr lang="en-US" altLang="en-US" sz="2800" dirty="0">
                <a:latin typeface="TimesNewRomanPSMT"/>
              </a:rPr>
              <a:t>They are easy and efficient to implement, which makes them especially useful in thread packages that are implemented entirely in user space.</a:t>
            </a:r>
          </a:p>
          <a:p>
            <a:pPr>
              <a:spcBef>
                <a:spcPct val="0"/>
              </a:spcBef>
              <a:buClrTx/>
              <a:buSzTx/>
              <a:buFont typeface="Arial" panose="020B0604020202020204" pitchFamily="34" charset="0"/>
              <a:buChar char="•"/>
            </a:pPr>
            <a:r>
              <a:rPr lang="en-US" altLang="en-US" sz="2800" dirty="0">
                <a:latin typeface="TimesNewRomanPSMT"/>
              </a:rPr>
              <a:t>A </a:t>
            </a:r>
            <a:r>
              <a:rPr lang="en-US" altLang="en-US" sz="2800" b="1" dirty="0">
                <a:latin typeface="TimesNewRomanPS-BoldMT"/>
              </a:rPr>
              <a:t>mutex </a:t>
            </a:r>
            <a:r>
              <a:rPr lang="en-US" altLang="en-US" sz="2800" dirty="0">
                <a:latin typeface="TimesNewRomanPSMT"/>
              </a:rPr>
              <a:t>is a shared variable that can be in one of two states: unlocked or locked. Consequently, only 1 bit is required to represent it, but in practice an integer often is used, with 0 meaning unlocked and all other values meaning locked.</a:t>
            </a:r>
            <a:endParaRPr lang="en-US" altLang="en-US" sz="2800" dirty="0"/>
          </a:p>
        </p:txBody>
      </p:sp>
    </p:spTree>
  </p:cSld>
  <p:clrMapOvr>
    <a:masterClrMapping/>
  </p:clrMapOvr>
</p:sld>
</file>

<file path=ppt/theme/theme1.xml><?xml version="1.0" encoding="utf-8"?>
<a:theme xmlns:a="http://schemas.openxmlformats.org/drawingml/2006/main" name="Blue Diagonal">
  <a:themeElements>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fontScheme name="Blue Diag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ue Diagonal 1">
        <a:dk1>
          <a:srgbClr val="000000"/>
        </a:dk1>
        <a:lt1>
          <a:srgbClr val="FFFFFF"/>
        </a:lt1>
        <a:dk2>
          <a:srgbClr val="000099"/>
        </a:dk2>
        <a:lt2>
          <a:srgbClr val="FFFF00"/>
        </a:lt2>
        <a:accent1>
          <a:srgbClr val="00CCCC"/>
        </a:accent1>
        <a:accent2>
          <a:srgbClr val="FF33CC"/>
        </a:accent2>
        <a:accent3>
          <a:srgbClr val="AAAACA"/>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2">
        <a:dk1>
          <a:srgbClr val="000000"/>
        </a:dk1>
        <a:lt1>
          <a:srgbClr val="FFFFFF"/>
        </a:lt1>
        <a:dk2>
          <a:srgbClr val="0066FF"/>
        </a:dk2>
        <a:lt2>
          <a:srgbClr val="FFFF00"/>
        </a:lt2>
        <a:accent1>
          <a:srgbClr val="00CCCC"/>
        </a:accent1>
        <a:accent2>
          <a:srgbClr val="FF33CC"/>
        </a:accent2>
        <a:accent3>
          <a:srgbClr val="AAB8FF"/>
        </a:accent3>
        <a:accent4>
          <a:srgbClr val="DADADA"/>
        </a:accent4>
        <a:accent5>
          <a:srgbClr val="AAE2E2"/>
        </a:accent5>
        <a:accent6>
          <a:srgbClr val="E72DB9"/>
        </a:accent6>
        <a:hlink>
          <a:srgbClr val="FF0033"/>
        </a:hlink>
        <a:folHlink>
          <a:srgbClr val="3366FF"/>
        </a:folHlink>
      </a:clrScheme>
      <a:clrMap bg1="dk2" tx1="lt1" bg2="dk1" tx2="lt2" accent1="accent1" accent2="accent2" accent3="accent3" accent4="accent4" accent5="accent5" accent6="accent6" hlink="hlink" folHlink="folHlink"/>
    </a:extraClrScheme>
    <a:extraClrScheme>
      <a:clrScheme name="Blue Diagonal 3">
        <a:dk1>
          <a:srgbClr val="000000"/>
        </a:dk1>
        <a:lt1>
          <a:srgbClr val="9999FF"/>
        </a:lt1>
        <a:dk2>
          <a:srgbClr val="6600FF"/>
        </a:dk2>
        <a:lt2>
          <a:srgbClr val="FFFFFF"/>
        </a:lt2>
        <a:accent1>
          <a:srgbClr val="CCCCFF"/>
        </a:accent1>
        <a:accent2>
          <a:srgbClr val="FF99FF"/>
        </a:accent2>
        <a:accent3>
          <a:srgbClr val="CACAFF"/>
        </a:accent3>
        <a:accent4>
          <a:srgbClr val="000000"/>
        </a:accent4>
        <a:accent5>
          <a:srgbClr val="E2E2FF"/>
        </a:accent5>
        <a:accent6>
          <a:srgbClr val="E78AE7"/>
        </a:accent6>
        <a:hlink>
          <a:srgbClr val="00CC66"/>
        </a:hlink>
        <a:folHlink>
          <a:srgbClr val="6666FF"/>
        </a:folHlink>
      </a:clrScheme>
      <a:clrMap bg1="lt1" tx1="dk1" bg2="lt2" tx2="dk2" accent1="accent1" accent2="accent2" accent3="accent3" accent4="accent4" accent5="accent5" accent6="accent6" hlink="hlink" folHlink="folHlink"/>
    </a:extraClrScheme>
    <a:extraClrScheme>
      <a:clrScheme name="Blue Diagonal 4">
        <a:dk1>
          <a:srgbClr val="000000"/>
        </a:dk1>
        <a:lt1>
          <a:srgbClr val="FFFFFF"/>
        </a:lt1>
        <a:dk2>
          <a:srgbClr val="000000"/>
        </a:dk2>
        <a:lt2>
          <a:srgbClr val="CBCBCB"/>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777777"/>
        </a:folHlink>
      </a:clrScheme>
      <a:clrMap bg1="lt1" tx1="dk1" bg2="lt2" tx2="dk2" accent1="accent1" accent2="accent2" accent3="accent3" accent4="accent4" accent5="accent5" accent6="accent6" hlink="hlink" folHlink="folHlink"/>
    </a:extraClrScheme>
    <a:extraClrScheme>
      <a:clrScheme name="Blue Diagonal 5">
        <a:dk1>
          <a:srgbClr val="000000"/>
        </a:dk1>
        <a:lt1>
          <a:srgbClr val="FFFFFF"/>
        </a:lt1>
        <a:dk2>
          <a:srgbClr val="990066"/>
        </a:dk2>
        <a:lt2>
          <a:srgbClr val="FFFF00"/>
        </a:lt2>
        <a:accent1>
          <a:srgbClr val="996633"/>
        </a:accent1>
        <a:accent2>
          <a:srgbClr val="CC6600"/>
        </a:accent2>
        <a:accent3>
          <a:srgbClr val="CAAAB8"/>
        </a:accent3>
        <a:accent4>
          <a:srgbClr val="DADADA"/>
        </a:accent4>
        <a:accent5>
          <a:srgbClr val="CAB8AD"/>
        </a:accent5>
        <a:accent6>
          <a:srgbClr val="B95C00"/>
        </a:accent6>
        <a:hlink>
          <a:srgbClr val="999933"/>
        </a:hlink>
        <a:folHlink>
          <a:srgbClr val="CC00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95</TotalTime>
  <Words>2198</Words>
  <Application>Microsoft Office PowerPoint</Application>
  <PresentationFormat>Widescreen</PresentationFormat>
  <Paragraphs>207</Paragraphs>
  <Slides>33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Monotype Sorts</vt:lpstr>
      <vt:lpstr>Open Sans</vt:lpstr>
      <vt:lpstr>Tahoma</vt:lpstr>
      <vt:lpstr>Times New Roman</vt:lpstr>
      <vt:lpstr>TimesNewRomanPS-BoldMT</vt:lpstr>
      <vt:lpstr>TimesNewRomanPSMT</vt:lpstr>
      <vt:lpstr>Blue Diagonal</vt:lpstr>
      <vt:lpstr>Operating Systems Concepts CST-221</vt:lpstr>
      <vt:lpstr>Topic 2 – Week 4</vt:lpstr>
      <vt:lpstr>Producer and Consumer</vt:lpstr>
      <vt:lpstr>The Producer and Consumer</vt:lpstr>
      <vt:lpstr>Producer-Consumer using Semaphores</vt:lpstr>
      <vt:lpstr>Producer-Consumer using Semaphores</vt:lpstr>
      <vt:lpstr>Producer-Consumer using Semaphore</vt:lpstr>
      <vt:lpstr>Producer-Consumer using Semaphore</vt:lpstr>
      <vt:lpstr>Mutexes</vt:lpstr>
      <vt:lpstr>Mutexes in Pthreads</vt:lpstr>
      <vt:lpstr>Mutexes in Pthreads</vt:lpstr>
      <vt:lpstr>Mutexes in Pthreads</vt:lpstr>
      <vt:lpstr>Inter-process Communication</vt:lpstr>
      <vt:lpstr>Inter-process Communication</vt:lpstr>
      <vt:lpstr>Inter-process Communication</vt:lpstr>
      <vt:lpstr>Scheduling</vt:lpstr>
      <vt:lpstr>Scheduling</vt:lpstr>
      <vt:lpstr>Categories of Scheduling Algorithms</vt:lpstr>
      <vt:lpstr>Scheduling Algorithm Goals</vt:lpstr>
      <vt:lpstr>Scheduling in Batch Systems</vt:lpstr>
      <vt:lpstr>First-Come First-Served</vt:lpstr>
      <vt:lpstr>Shortest job First</vt:lpstr>
      <vt:lpstr>Shortest Remaining Time Next</vt:lpstr>
      <vt:lpstr>Scheduling in Interactive Systems</vt:lpstr>
      <vt:lpstr>Round-Robin Scheduling</vt:lpstr>
      <vt:lpstr>Priority Scheduling</vt:lpstr>
      <vt:lpstr>Scheduling in Real-Time Systems</vt:lpstr>
      <vt:lpstr>Scheduling in Real-Time Systems</vt:lpstr>
      <vt:lpstr>Thread Scheduling</vt:lpstr>
      <vt:lpstr>Thread Scheduling</vt:lpstr>
      <vt:lpstr>Thread Scheduling</vt:lpstr>
      <vt:lpstr>In-Class Activity for Assignment 1</vt:lpstr>
      <vt:lpstr>In-Class Activity for 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CST-415: AI in Games and Simulations</dc:title>
  <dc:creator>Ricardo Citro</dc:creator>
  <cp:lastModifiedBy>Ricardo Citro</cp:lastModifiedBy>
  <cp:revision>54</cp:revision>
  <dcterms:created xsi:type="dcterms:W3CDTF">2020-11-22T21:20:23Z</dcterms:created>
  <dcterms:modified xsi:type="dcterms:W3CDTF">2022-01-18T22:35:41Z</dcterms:modified>
</cp:coreProperties>
</file>