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1"/>
  </p:notesMasterIdLst>
  <p:sldIdLst>
    <p:sldId id="314" r:id="rId2"/>
    <p:sldId id="339" r:id="rId3"/>
    <p:sldId id="438"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5" r:id="rId29"/>
    <p:sldId id="366" r:id="rId30"/>
    <p:sldId id="435"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396" r:id="rId61"/>
    <p:sldId id="39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6" r:id="rId81"/>
    <p:sldId id="417" r:id="rId82"/>
    <p:sldId id="418" r:id="rId83"/>
    <p:sldId id="419" r:id="rId84"/>
    <p:sldId id="420" r:id="rId85"/>
    <p:sldId id="421" r:id="rId86"/>
    <p:sldId id="422" r:id="rId87"/>
    <p:sldId id="423" r:id="rId88"/>
    <p:sldId id="424" r:id="rId89"/>
    <p:sldId id="425" r:id="rId90"/>
    <p:sldId id="426" r:id="rId91"/>
    <p:sldId id="427" r:id="rId92"/>
    <p:sldId id="428" r:id="rId93"/>
    <p:sldId id="429" r:id="rId94"/>
    <p:sldId id="430" r:id="rId95"/>
    <p:sldId id="431" r:id="rId96"/>
    <p:sldId id="437" r:id="rId97"/>
    <p:sldId id="432" r:id="rId98"/>
    <p:sldId id="433" r:id="rId99"/>
    <p:sldId id="434"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5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3783-92A0-4C77-B4D8-6E2AE70E2BEB}" type="datetimeFigureOut">
              <a:rPr lang="en-US" smtClean="0"/>
              <a:t>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9641-1E66-46A6-9135-0A0388E0C159}" type="slidenum">
              <a:rPr lang="en-US" smtClean="0"/>
              <a:t>‹#›</a:t>
            </a:fld>
            <a:endParaRPr lang="en-US"/>
          </a:p>
        </p:txBody>
      </p:sp>
    </p:spTree>
    <p:extLst>
      <p:ext uri="{BB962C8B-B14F-4D97-AF65-F5344CB8AC3E}">
        <p14:creationId xmlns:p14="http://schemas.microsoft.com/office/powerpoint/2010/main" val="321922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4D5AF789-3A8A-41BF-AF8A-6727960EDF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5EBEA34-0B43-4A28-8ADB-CC2748A217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Footer Placeholder 3">
            <a:extLst>
              <a:ext uri="{FF2B5EF4-FFF2-40B4-BE49-F238E27FC236}">
                <a16:creationId xmlns:a16="http://schemas.microsoft.com/office/drawing/2014/main" id="{2983A9DE-2AB9-4545-B576-8A8DA1D52762}"/>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7173" name="Slide Number Placeholder 4">
            <a:extLst>
              <a:ext uri="{FF2B5EF4-FFF2-40B4-BE49-F238E27FC236}">
                <a16:creationId xmlns:a16="http://schemas.microsoft.com/office/drawing/2014/main" id="{02C0C8C5-D70F-4814-9690-48A4821F2D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D19A172-A3B7-43B7-9571-9ABBF165381C}" type="slidenum">
              <a:rPr lang="en-US" altLang="en-US" sz="120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33C8AF0-C382-4338-9906-5D67F24774C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C8B1AECD-9C11-404B-95FE-D5D5BDF3C2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0964" name="Footer Placeholder 3">
            <a:extLst>
              <a:ext uri="{FF2B5EF4-FFF2-40B4-BE49-F238E27FC236}">
                <a16:creationId xmlns:a16="http://schemas.microsoft.com/office/drawing/2014/main" id="{359F71E8-1E9C-435C-889D-70A66C5A5BC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40965" name="Slide Number Placeholder 4">
            <a:extLst>
              <a:ext uri="{FF2B5EF4-FFF2-40B4-BE49-F238E27FC236}">
                <a16:creationId xmlns:a16="http://schemas.microsoft.com/office/drawing/2014/main" id="{10863C92-E1F1-44C2-8088-A6EFBBD24C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565633A-0823-47F3-8921-C84B2198D7DD}" type="slidenum">
              <a:rPr lang="en-US" altLang="en-US" sz="1200"/>
              <a:pPr/>
              <a:t>26</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AF4B2CC9-F5A2-40BA-8D74-6D67E9B3D9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C20742D0-0ACD-4B44-8A27-EA513CD49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4692" name="Footer Placeholder 3">
            <a:extLst>
              <a:ext uri="{FF2B5EF4-FFF2-40B4-BE49-F238E27FC236}">
                <a16:creationId xmlns:a16="http://schemas.microsoft.com/office/drawing/2014/main" id="{9FF0DE84-E6A4-46FA-A8E9-7BBF365B086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114693" name="Slide Number Placeholder 4">
            <a:extLst>
              <a:ext uri="{FF2B5EF4-FFF2-40B4-BE49-F238E27FC236}">
                <a16:creationId xmlns:a16="http://schemas.microsoft.com/office/drawing/2014/main" id="{9FA62136-1F88-456C-98B9-DFD2844B4F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9E33A10-2769-4252-A114-BBEC6C374916}" type="slidenum">
              <a:rPr lang="en-US" altLang="en-US" sz="1200"/>
              <a:pPr/>
              <a:t>96</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27468AAB-05EC-42E3-B320-D836F1CC30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E610FBAA-64A3-43E2-A230-0C581C8535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Footer Placeholder 3">
            <a:extLst>
              <a:ext uri="{FF2B5EF4-FFF2-40B4-BE49-F238E27FC236}">
                <a16:creationId xmlns:a16="http://schemas.microsoft.com/office/drawing/2014/main" id="{F4A70031-3FA3-438A-8837-BE0AD032431D}"/>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15365" name="Slide Number Placeholder 4">
            <a:extLst>
              <a:ext uri="{FF2B5EF4-FFF2-40B4-BE49-F238E27FC236}">
                <a16:creationId xmlns:a16="http://schemas.microsoft.com/office/drawing/2014/main" id="{510EE395-36CD-4FAC-B29A-9BF5450A1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F765416-100C-4815-B64A-FC629F9C53E5}" type="slidenum">
              <a:rPr lang="en-US" altLang="en-US" sz="1200"/>
              <a:pPr/>
              <a:t>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2EE4BCE-D92C-4125-A212-05E7A12996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176D98C1-AC1D-40F8-8AAC-DD241AB10F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Footer Placeholder 3">
            <a:extLst>
              <a:ext uri="{FF2B5EF4-FFF2-40B4-BE49-F238E27FC236}">
                <a16:creationId xmlns:a16="http://schemas.microsoft.com/office/drawing/2014/main" id="{340DEEC5-02AA-4BFC-B085-E051FC3E0D0D}"/>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20485" name="Slide Number Placeholder 4">
            <a:extLst>
              <a:ext uri="{FF2B5EF4-FFF2-40B4-BE49-F238E27FC236}">
                <a16:creationId xmlns:a16="http://schemas.microsoft.com/office/drawing/2014/main" id="{55BD500C-D32E-45E2-95F5-4E6EA7CA0D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8B45D12-C7FC-4865-8603-F2C34A8BA085}" type="slidenum">
              <a:rPr lang="en-US" altLang="en-US" sz="1200"/>
              <a:pPr/>
              <a:t>13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39C489B1-C9D7-4FB1-9026-42E93C52AA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5CEC751-ABB5-48AF-9BA9-3D60C50A5F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Footer Placeholder 3">
            <a:extLst>
              <a:ext uri="{FF2B5EF4-FFF2-40B4-BE49-F238E27FC236}">
                <a16:creationId xmlns:a16="http://schemas.microsoft.com/office/drawing/2014/main" id="{18E2E2C9-467C-414E-8E32-00B226EA3E20}"/>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22533" name="Slide Number Placeholder 4">
            <a:extLst>
              <a:ext uri="{FF2B5EF4-FFF2-40B4-BE49-F238E27FC236}">
                <a16:creationId xmlns:a16="http://schemas.microsoft.com/office/drawing/2014/main" id="{301FF80D-D85F-4FCF-9C01-13F2A51EA7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81C6248-79C0-4107-9E3A-1BDD84E27320}" type="slidenum">
              <a:rPr lang="en-US" altLang="en-US" sz="1200"/>
              <a:pPr/>
              <a:t>14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D4B6EF5D-7C7C-476D-A6B8-A883FC5457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D4EBDEEB-BC12-4521-A30F-66B9AA2B1A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4580" name="Footer Placeholder 3">
            <a:extLst>
              <a:ext uri="{FF2B5EF4-FFF2-40B4-BE49-F238E27FC236}">
                <a16:creationId xmlns:a16="http://schemas.microsoft.com/office/drawing/2014/main" id="{E5416DA8-12BB-4030-B57C-2E777E95830F}"/>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24581" name="Slide Number Placeholder 4">
            <a:extLst>
              <a:ext uri="{FF2B5EF4-FFF2-40B4-BE49-F238E27FC236}">
                <a16:creationId xmlns:a16="http://schemas.microsoft.com/office/drawing/2014/main" id="{1E11E7A2-3DF3-47F1-BCD5-C6FCEEFF60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F1ACECF-4E31-4622-87B4-0340734F740F}" type="slidenum">
              <a:rPr lang="en-US" altLang="en-US" sz="1200"/>
              <a:pPr/>
              <a:t>15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14D91CF4-22A6-4C4A-9399-E469D20F40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5F53F1D5-E244-4351-937E-B4AC08DD7C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Footer Placeholder 3">
            <a:extLst>
              <a:ext uri="{FF2B5EF4-FFF2-40B4-BE49-F238E27FC236}">
                <a16:creationId xmlns:a16="http://schemas.microsoft.com/office/drawing/2014/main" id="{B08047BA-5095-464F-AE34-F9BC634A761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26629" name="Slide Number Placeholder 4">
            <a:extLst>
              <a:ext uri="{FF2B5EF4-FFF2-40B4-BE49-F238E27FC236}">
                <a16:creationId xmlns:a16="http://schemas.microsoft.com/office/drawing/2014/main" id="{BFF68709-36FB-43BC-A30D-8D407237DF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1823B95-EEA9-444B-B0B4-3255CAC0510F}" type="slidenum">
              <a:rPr lang="en-US" altLang="en-US" sz="1200"/>
              <a:pPr/>
              <a:t>16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20EFA5D8-C93E-47F7-9629-7BA0090199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A5C89F64-1745-4F57-A331-BEBD178F6E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Footer Placeholder 3">
            <a:extLst>
              <a:ext uri="{FF2B5EF4-FFF2-40B4-BE49-F238E27FC236}">
                <a16:creationId xmlns:a16="http://schemas.microsoft.com/office/drawing/2014/main" id="{B387BD01-ABB3-4D50-AB82-A39EBC57E673}"/>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28677" name="Slide Number Placeholder 4">
            <a:extLst>
              <a:ext uri="{FF2B5EF4-FFF2-40B4-BE49-F238E27FC236}">
                <a16:creationId xmlns:a16="http://schemas.microsoft.com/office/drawing/2014/main" id="{18412AD4-4F0A-49E3-B977-A084156227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07A3631-634A-4E06-8705-B4D08A06E934}" type="slidenum">
              <a:rPr lang="en-US" altLang="en-US" sz="1200"/>
              <a:pPr/>
              <a:t>17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57D6DD3B-11C3-4538-B6FE-E2A9094953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102280A3-8814-4DD3-BA7E-5B6680F9E2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Footer Placeholder 3">
            <a:extLst>
              <a:ext uri="{FF2B5EF4-FFF2-40B4-BE49-F238E27FC236}">
                <a16:creationId xmlns:a16="http://schemas.microsoft.com/office/drawing/2014/main" id="{850E672B-A6B0-4DFA-B8EA-00347A3D1AC4}"/>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30725" name="Slide Number Placeholder 4">
            <a:extLst>
              <a:ext uri="{FF2B5EF4-FFF2-40B4-BE49-F238E27FC236}">
                <a16:creationId xmlns:a16="http://schemas.microsoft.com/office/drawing/2014/main" id="{5B027405-4918-40C5-B3A6-40458075C6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E725C67-DB6C-4324-A267-4A5C92BF9479}" type="slidenum">
              <a:rPr lang="en-US" altLang="en-US" sz="1200"/>
              <a:pPr/>
              <a:t>18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D99DAC99-3770-4EC1-A988-5FB87C0B16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a:extLst>
              <a:ext uri="{FF2B5EF4-FFF2-40B4-BE49-F238E27FC236}">
                <a16:creationId xmlns:a16="http://schemas.microsoft.com/office/drawing/2014/main" id="{1EC82BC9-14BC-481E-8A8A-DF450F6CFB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Footer Placeholder 3">
            <a:extLst>
              <a:ext uri="{FF2B5EF4-FFF2-40B4-BE49-F238E27FC236}">
                <a16:creationId xmlns:a16="http://schemas.microsoft.com/office/drawing/2014/main" id="{AADF7761-169F-42AE-B16F-99DE4C54443E}"/>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32773" name="Slide Number Placeholder 4">
            <a:extLst>
              <a:ext uri="{FF2B5EF4-FFF2-40B4-BE49-F238E27FC236}">
                <a16:creationId xmlns:a16="http://schemas.microsoft.com/office/drawing/2014/main" id="{F9E5A53E-8026-4C75-8695-00A9BDADDF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7AC40ED-4BB7-4CDD-9ADC-48B76D536046}" type="slidenum">
              <a:rPr lang="en-US" altLang="en-US" sz="1200"/>
              <a:pPr/>
              <a:t>19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id="{FB39F012-54B0-49D0-9499-A67A16183B56}"/>
              </a:ext>
            </a:extLst>
          </p:cNvPr>
          <p:cNvGrpSpPr>
            <a:grpSpLocks/>
          </p:cNvGrpSpPr>
          <p:nvPr/>
        </p:nvGrpSpPr>
        <p:grpSpPr bwMode="auto">
          <a:xfrm>
            <a:off x="0" y="0"/>
            <a:ext cx="11305117" cy="6173788"/>
            <a:chOff x="0" y="0"/>
            <a:chExt cx="5341" cy="3889"/>
          </a:xfrm>
        </p:grpSpPr>
        <p:sp>
          <p:nvSpPr>
            <p:cNvPr id="3074" name="Freeform 2">
              <a:extLst>
                <a:ext uri="{FF2B5EF4-FFF2-40B4-BE49-F238E27FC236}">
                  <a16:creationId xmlns:a16="http://schemas.microsoft.com/office/drawing/2014/main" id="{C90A1F9A-46CF-4178-95F3-9322548DC6DF}"/>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5" name="Freeform 3">
              <a:extLst>
                <a:ext uri="{FF2B5EF4-FFF2-40B4-BE49-F238E27FC236}">
                  <a16:creationId xmlns:a16="http://schemas.microsoft.com/office/drawing/2014/main" id="{A5592DC0-A5D5-474A-8ADE-4C39B96F0B06}"/>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6" name="Freeform 4">
              <a:extLst>
                <a:ext uri="{FF2B5EF4-FFF2-40B4-BE49-F238E27FC236}">
                  <a16:creationId xmlns:a16="http://schemas.microsoft.com/office/drawing/2014/main" id="{B16E9FA3-F241-44F1-95B5-018ADD48FADE}"/>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7" name="Freeform 5">
              <a:extLst>
                <a:ext uri="{FF2B5EF4-FFF2-40B4-BE49-F238E27FC236}">
                  <a16:creationId xmlns:a16="http://schemas.microsoft.com/office/drawing/2014/main" id="{725FC23E-C11B-4376-90BC-B03A81875567}"/>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3079" name="Rectangle 7">
            <a:extLst>
              <a:ext uri="{FF2B5EF4-FFF2-40B4-BE49-F238E27FC236}">
                <a16:creationId xmlns:a16="http://schemas.microsoft.com/office/drawing/2014/main" id="{F93570D0-EC55-4662-9F98-3A663505B16C}"/>
              </a:ext>
            </a:extLst>
          </p:cNvPr>
          <p:cNvSpPr>
            <a:spLocks noGrp="1" noChangeArrowheads="1"/>
          </p:cNvSpPr>
          <p:nvPr>
            <p:ph type="ctrTitle" sz="quarter"/>
          </p:nvPr>
        </p:nvSpPr>
        <p:spPr>
          <a:xfrm>
            <a:off x="914400" y="1143000"/>
            <a:ext cx="10363200" cy="1143000"/>
          </a:xfrm>
        </p:spPr>
        <p:txBody>
          <a:bodyPr/>
          <a:lstStyle>
            <a:lvl1pPr>
              <a:defRPr/>
            </a:lvl1pPr>
          </a:lstStyle>
          <a:p>
            <a:pPr lvl="0"/>
            <a:r>
              <a:rPr lang="en-US" altLang="en-US" noProof="0"/>
              <a:t>Click to edit Master title style</a:t>
            </a:r>
          </a:p>
        </p:txBody>
      </p:sp>
      <p:sp>
        <p:nvSpPr>
          <p:cNvPr id="3080" name="Rectangle 8">
            <a:extLst>
              <a:ext uri="{FF2B5EF4-FFF2-40B4-BE49-F238E27FC236}">
                <a16:creationId xmlns:a16="http://schemas.microsoft.com/office/drawing/2014/main" id="{0B46E75A-C299-42C7-8C2B-FC138DA3F638}"/>
              </a:ext>
            </a:extLst>
          </p:cNvPr>
          <p:cNvSpPr>
            <a:spLocks noGrp="1" noChangeArrowheads="1"/>
          </p:cNvSpPr>
          <p:nvPr>
            <p:ph type="subTitle" sz="quarter" idx="1"/>
          </p:nvPr>
        </p:nvSpPr>
        <p:spPr>
          <a:xfrm>
            <a:off x="1828800" y="2819400"/>
            <a:ext cx="8534400" cy="17526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1" name="Rectangle 9">
            <a:extLst>
              <a:ext uri="{FF2B5EF4-FFF2-40B4-BE49-F238E27FC236}">
                <a16:creationId xmlns:a16="http://schemas.microsoft.com/office/drawing/2014/main" id="{22855EED-7F0D-4FF6-9F34-E7AF6F9A24E4}"/>
              </a:ext>
            </a:extLst>
          </p:cNvPr>
          <p:cNvSpPr>
            <a:spLocks noGrp="1" noChangeArrowheads="1"/>
          </p:cNvSpPr>
          <p:nvPr>
            <p:ph type="dt" sz="quarter" idx="2"/>
          </p:nvPr>
        </p:nvSpPr>
        <p:spPr/>
        <p:txBody>
          <a:bodyPr/>
          <a:lstStyle>
            <a:lvl1pPr>
              <a:defRPr/>
            </a:lvl1pPr>
          </a:lstStyle>
          <a:p>
            <a:endParaRPr lang="en-US" altLang="en-US"/>
          </a:p>
        </p:txBody>
      </p:sp>
      <p:sp>
        <p:nvSpPr>
          <p:cNvPr id="3082" name="Rectangle 10">
            <a:extLst>
              <a:ext uri="{FF2B5EF4-FFF2-40B4-BE49-F238E27FC236}">
                <a16:creationId xmlns:a16="http://schemas.microsoft.com/office/drawing/2014/main" id="{58B542C8-9B57-4A2E-96ED-4526634EB73A}"/>
              </a:ext>
            </a:extLst>
          </p:cNvPr>
          <p:cNvSpPr>
            <a:spLocks noGrp="1" noChangeArrowheads="1"/>
          </p:cNvSpPr>
          <p:nvPr>
            <p:ph type="ftr" sz="quarter" idx="3"/>
          </p:nvPr>
        </p:nvSpPr>
        <p:spPr/>
        <p:txBody>
          <a:bodyPr/>
          <a:lstStyle>
            <a:lvl1pPr>
              <a:defRPr/>
            </a:lvl1pPr>
          </a:lstStyle>
          <a:p>
            <a:r>
              <a:rPr lang="en-US" altLang="en-US"/>
              <a:t>Grand Canyon University</a:t>
            </a:r>
          </a:p>
        </p:txBody>
      </p:sp>
      <p:sp>
        <p:nvSpPr>
          <p:cNvPr id="3083" name="Rectangle 11">
            <a:extLst>
              <a:ext uri="{FF2B5EF4-FFF2-40B4-BE49-F238E27FC236}">
                <a16:creationId xmlns:a16="http://schemas.microsoft.com/office/drawing/2014/main" id="{523DE99E-0801-46B2-9F72-D663DCD23DC7}"/>
              </a:ext>
            </a:extLst>
          </p:cNvPr>
          <p:cNvSpPr>
            <a:spLocks noGrp="1" noChangeArrowheads="1"/>
          </p:cNvSpPr>
          <p:nvPr>
            <p:ph type="sldNum" sz="quarter" idx="4"/>
          </p:nvPr>
        </p:nvSpPr>
        <p:spPr/>
        <p:txBody>
          <a:bodyPr/>
          <a:lstStyle>
            <a:lvl1pPr>
              <a:defRPr/>
            </a:lvl1pPr>
          </a:lstStyle>
          <a:p>
            <a:fld id="{0D4CACE0-67C7-43F2-83EA-E5686ADBD2B9}" type="slidenum">
              <a:rPr lang="en-US" altLang="en-US"/>
              <a:pPr/>
              <a:t>‹#›</a:t>
            </a:fld>
            <a:endParaRPr lang="en-US" altLang="en-US"/>
          </a:p>
        </p:txBody>
      </p:sp>
    </p:spTree>
    <p:extLst>
      <p:ext uri="{BB962C8B-B14F-4D97-AF65-F5344CB8AC3E}">
        <p14:creationId xmlns:p14="http://schemas.microsoft.com/office/powerpoint/2010/main" val="1716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D2A3-DA0C-4436-8AE0-7BC1442D8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DAD7F-8DE9-496C-BB39-03A0CF85E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1CBE0-1AFD-4A15-9D81-B89FF701D7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B20F08-FDA8-4E63-9447-DAF0077AE559}"/>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C3F2D426-3BBD-46E5-A0B1-93472B8B9ABE}"/>
              </a:ext>
            </a:extLst>
          </p:cNvPr>
          <p:cNvSpPr>
            <a:spLocks noGrp="1"/>
          </p:cNvSpPr>
          <p:nvPr>
            <p:ph type="sldNum" sz="quarter" idx="12"/>
          </p:nvPr>
        </p:nvSpPr>
        <p:spPr/>
        <p:txBody>
          <a:bodyPr/>
          <a:lstStyle>
            <a:lvl1pPr>
              <a:defRPr/>
            </a:lvl1pPr>
          </a:lstStyle>
          <a:p>
            <a:fld id="{67DDF0D8-B2DF-456A-8DD9-DA4ED6D7004D}" type="slidenum">
              <a:rPr lang="en-US" altLang="en-US"/>
              <a:pPr/>
              <a:t>‹#›</a:t>
            </a:fld>
            <a:endParaRPr lang="en-US" altLang="en-US"/>
          </a:p>
        </p:txBody>
      </p:sp>
    </p:spTree>
    <p:extLst>
      <p:ext uri="{BB962C8B-B14F-4D97-AF65-F5344CB8AC3E}">
        <p14:creationId xmlns:p14="http://schemas.microsoft.com/office/powerpoint/2010/main" val="332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A15D7-2E72-4577-8822-A832C7F766A5}"/>
              </a:ext>
            </a:extLst>
          </p:cNvPr>
          <p:cNvSpPr>
            <a:spLocks noGrp="1"/>
          </p:cNvSpPr>
          <p:nvPr>
            <p:ph type="title" orient="vert"/>
          </p:nvPr>
        </p:nvSpPr>
        <p:spPr>
          <a:xfrm>
            <a:off x="8686800" y="228600"/>
            <a:ext cx="259080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69C5A4-3485-40B9-AD11-AA56D092B0ED}"/>
              </a:ext>
            </a:extLst>
          </p:cNvPr>
          <p:cNvSpPr>
            <a:spLocks noGrp="1"/>
          </p:cNvSpPr>
          <p:nvPr>
            <p:ph type="body" orient="vert" idx="1"/>
          </p:nvPr>
        </p:nvSpPr>
        <p:spPr>
          <a:xfrm>
            <a:off x="914400" y="2286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1132-F64D-4541-87B1-11464DB5F1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A8F7E0C-646F-404E-8948-9C4C001CAFD5}"/>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FEFD208-9D0F-467F-A76C-82490683C7BE}"/>
              </a:ext>
            </a:extLst>
          </p:cNvPr>
          <p:cNvSpPr>
            <a:spLocks noGrp="1"/>
          </p:cNvSpPr>
          <p:nvPr>
            <p:ph type="sldNum" sz="quarter" idx="12"/>
          </p:nvPr>
        </p:nvSpPr>
        <p:spPr/>
        <p:txBody>
          <a:bodyPr/>
          <a:lstStyle>
            <a:lvl1pPr>
              <a:defRPr/>
            </a:lvl1pPr>
          </a:lstStyle>
          <a:p>
            <a:fld id="{0604ED2C-BE49-47EC-B752-5A702D4F568E}" type="slidenum">
              <a:rPr lang="en-US" altLang="en-US"/>
              <a:pPr/>
              <a:t>‹#›</a:t>
            </a:fld>
            <a:endParaRPr lang="en-US" altLang="en-US"/>
          </a:p>
        </p:txBody>
      </p:sp>
    </p:spTree>
    <p:extLst>
      <p:ext uri="{BB962C8B-B14F-4D97-AF65-F5344CB8AC3E}">
        <p14:creationId xmlns:p14="http://schemas.microsoft.com/office/powerpoint/2010/main" val="213765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D508-8A0E-427F-A6D8-740010BCC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1390-AFDD-4DCD-886B-9BF4C3DD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4824-DA1B-4F4D-820A-A7A6DD86D71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F15D2F-D448-44C4-9EB7-8F109874EFCC}"/>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DDB7774F-85E0-4935-BA9F-B924DF22238B}"/>
              </a:ext>
            </a:extLst>
          </p:cNvPr>
          <p:cNvSpPr>
            <a:spLocks noGrp="1"/>
          </p:cNvSpPr>
          <p:nvPr>
            <p:ph type="sldNum" sz="quarter" idx="12"/>
          </p:nvPr>
        </p:nvSpPr>
        <p:spPr/>
        <p:txBody>
          <a:bodyPr/>
          <a:lstStyle>
            <a:lvl1pPr>
              <a:defRPr/>
            </a:lvl1pPr>
          </a:lstStyle>
          <a:p>
            <a:fld id="{5C9551A1-BBC4-4521-85F8-A2CB7175AC15}" type="slidenum">
              <a:rPr lang="en-US" altLang="en-US"/>
              <a:pPr/>
              <a:t>‹#›</a:t>
            </a:fld>
            <a:endParaRPr lang="en-US" altLang="en-US"/>
          </a:p>
        </p:txBody>
      </p:sp>
    </p:spTree>
    <p:extLst>
      <p:ext uri="{BB962C8B-B14F-4D97-AF65-F5344CB8AC3E}">
        <p14:creationId xmlns:p14="http://schemas.microsoft.com/office/powerpoint/2010/main" val="2908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FBA-AD2E-40CD-86F2-604EBE154B22}"/>
              </a:ext>
            </a:extLst>
          </p:cNvPr>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FCF18-3E03-4D02-9F6E-DBE96F96B096}"/>
              </a:ext>
            </a:extLst>
          </p:cNvPr>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8C6D4F-671C-48B1-8670-F0F363B6F2B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704DA-2D34-4447-8C75-98567439B977}"/>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CA528CD-38C3-4300-8D9A-2D8D1858DFF4}"/>
              </a:ext>
            </a:extLst>
          </p:cNvPr>
          <p:cNvSpPr>
            <a:spLocks noGrp="1"/>
          </p:cNvSpPr>
          <p:nvPr>
            <p:ph type="sldNum" sz="quarter" idx="12"/>
          </p:nvPr>
        </p:nvSpPr>
        <p:spPr/>
        <p:txBody>
          <a:bodyPr/>
          <a:lstStyle>
            <a:lvl1pPr>
              <a:defRPr/>
            </a:lvl1pPr>
          </a:lstStyle>
          <a:p>
            <a:fld id="{09AC2241-98DA-49AE-8D7B-9EBC472F4F0D}" type="slidenum">
              <a:rPr lang="en-US" altLang="en-US"/>
              <a:pPr/>
              <a:t>‹#›</a:t>
            </a:fld>
            <a:endParaRPr lang="en-US" altLang="en-US"/>
          </a:p>
        </p:txBody>
      </p:sp>
    </p:spTree>
    <p:extLst>
      <p:ext uri="{BB962C8B-B14F-4D97-AF65-F5344CB8AC3E}">
        <p14:creationId xmlns:p14="http://schemas.microsoft.com/office/powerpoint/2010/main" val="137288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A71-B8E5-4956-8AA4-EC271ADE7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F3E71-9AB6-42AC-8E62-12F48581D029}"/>
              </a:ext>
            </a:extLst>
          </p:cNvPr>
          <p:cNvSpPr>
            <a:spLocks noGrp="1"/>
          </p:cNvSpPr>
          <p:nvPr>
            <p:ph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2C118A-D808-44C4-A8BC-57B21A39636B}"/>
              </a:ext>
            </a:extLst>
          </p:cNvPr>
          <p:cNvSpPr>
            <a:spLocks noGrp="1"/>
          </p:cNvSpPr>
          <p:nvPr>
            <p:ph sz="half" idx="2"/>
          </p:nvPr>
        </p:nvSpPr>
        <p:spPr>
          <a:xfrm>
            <a:off x="61976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6561D-2447-4FED-8260-A7D992DD6A3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5C07C16-0ED9-4E20-91B6-027DA7C3AB43}"/>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78AB323A-997E-4E6B-9EC7-8FBE75F9FD3F}"/>
              </a:ext>
            </a:extLst>
          </p:cNvPr>
          <p:cNvSpPr>
            <a:spLocks noGrp="1"/>
          </p:cNvSpPr>
          <p:nvPr>
            <p:ph type="sldNum" sz="quarter" idx="12"/>
          </p:nvPr>
        </p:nvSpPr>
        <p:spPr/>
        <p:txBody>
          <a:bodyPr/>
          <a:lstStyle>
            <a:lvl1pPr>
              <a:defRPr/>
            </a:lvl1pPr>
          </a:lstStyle>
          <a:p>
            <a:fld id="{4F4C6D23-8CC9-4A68-82D6-76CE75EAF719}" type="slidenum">
              <a:rPr lang="en-US" altLang="en-US"/>
              <a:pPr/>
              <a:t>‹#›</a:t>
            </a:fld>
            <a:endParaRPr lang="en-US" altLang="en-US"/>
          </a:p>
        </p:txBody>
      </p:sp>
    </p:spTree>
    <p:extLst>
      <p:ext uri="{BB962C8B-B14F-4D97-AF65-F5344CB8AC3E}">
        <p14:creationId xmlns:p14="http://schemas.microsoft.com/office/powerpoint/2010/main" val="34263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8E4-9A3C-4885-B88E-94F5855F5A65}"/>
              </a:ext>
            </a:extLst>
          </p:cNvPr>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607E4-7C30-4CBC-B4D8-D4AC1EADA4D8}"/>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F1423-F223-4BE5-9A27-1E4A1EB01A7A}"/>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49D193-4C9D-4649-912E-E394EC93481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9358-365F-4E6A-8668-E4F324D90A7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E1C5A-C561-419A-A1E8-8F237C1927E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C4CA72-6981-4B6B-8611-D68E1A49DA29}"/>
              </a:ext>
            </a:extLst>
          </p:cNvPr>
          <p:cNvSpPr>
            <a:spLocks noGrp="1"/>
          </p:cNvSpPr>
          <p:nvPr>
            <p:ph type="ftr" sz="quarter" idx="11"/>
          </p:nvPr>
        </p:nvSpPr>
        <p:spPr/>
        <p:txBody>
          <a:bodyPr/>
          <a:lstStyle>
            <a:lvl1pPr>
              <a:defRPr/>
            </a:lvl1pPr>
          </a:lstStyle>
          <a:p>
            <a:r>
              <a:rPr lang="en-US" altLang="en-US"/>
              <a:t>Grand Canyon University</a:t>
            </a:r>
          </a:p>
        </p:txBody>
      </p:sp>
      <p:sp>
        <p:nvSpPr>
          <p:cNvPr id="9" name="Slide Number Placeholder 8">
            <a:extLst>
              <a:ext uri="{FF2B5EF4-FFF2-40B4-BE49-F238E27FC236}">
                <a16:creationId xmlns:a16="http://schemas.microsoft.com/office/drawing/2014/main" id="{56F3A621-F357-4124-87AE-5709DEE1781F}"/>
              </a:ext>
            </a:extLst>
          </p:cNvPr>
          <p:cNvSpPr>
            <a:spLocks noGrp="1"/>
          </p:cNvSpPr>
          <p:nvPr>
            <p:ph type="sldNum" sz="quarter" idx="12"/>
          </p:nvPr>
        </p:nvSpPr>
        <p:spPr/>
        <p:txBody>
          <a:bodyPr/>
          <a:lstStyle>
            <a:lvl1pPr>
              <a:defRPr/>
            </a:lvl1pPr>
          </a:lstStyle>
          <a:p>
            <a:fld id="{46BCBCEA-346C-449E-ACE7-C1001E6FA2D9}" type="slidenum">
              <a:rPr lang="en-US" altLang="en-US"/>
              <a:pPr/>
              <a:t>‹#›</a:t>
            </a:fld>
            <a:endParaRPr lang="en-US" altLang="en-US"/>
          </a:p>
        </p:txBody>
      </p:sp>
    </p:spTree>
    <p:extLst>
      <p:ext uri="{BB962C8B-B14F-4D97-AF65-F5344CB8AC3E}">
        <p14:creationId xmlns:p14="http://schemas.microsoft.com/office/powerpoint/2010/main" val="106738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E83A-C45E-4773-BB18-008A78744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A2A1D-9175-4421-9B8E-607FF6327F6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9CA9C54-CCA2-4641-91C5-CA4C7FCC2EE2}"/>
              </a:ext>
            </a:extLst>
          </p:cNvPr>
          <p:cNvSpPr>
            <a:spLocks noGrp="1"/>
          </p:cNvSpPr>
          <p:nvPr>
            <p:ph type="ftr" sz="quarter" idx="11"/>
          </p:nvPr>
        </p:nvSpPr>
        <p:spPr/>
        <p:txBody>
          <a:bodyPr/>
          <a:lstStyle>
            <a:lvl1pPr>
              <a:defRPr/>
            </a:lvl1pPr>
          </a:lstStyle>
          <a:p>
            <a:r>
              <a:rPr lang="en-US" altLang="en-US"/>
              <a:t>Grand Canyon University</a:t>
            </a:r>
          </a:p>
        </p:txBody>
      </p:sp>
      <p:sp>
        <p:nvSpPr>
          <p:cNvPr id="5" name="Slide Number Placeholder 4">
            <a:extLst>
              <a:ext uri="{FF2B5EF4-FFF2-40B4-BE49-F238E27FC236}">
                <a16:creationId xmlns:a16="http://schemas.microsoft.com/office/drawing/2014/main" id="{BEA3C234-94DB-4668-A8E1-37C7E5BEBA18}"/>
              </a:ext>
            </a:extLst>
          </p:cNvPr>
          <p:cNvSpPr>
            <a:spLocks noGrp="1"/>
          </p:cNvSpPr>
          <p:nvPr>
            <p:ph type="sldNum" sz="quarter" idx="12"/>
          </p:nvPr>
        </p:nvSpPr>
        <p:spPr/>
        <p:txBody>
          <a:bodyPr/>
          <a:lstStyle>
            <a:lvl1pPr>
              <a:defRPr/>
            </a:lvl1pPr>
          </a:lstStyle>
          <a:p>
            <a:fld id="{040F95C5-80F2-4DBD-AF7B-6871AAC44F09}" type="slidenum">
              <a:rPr lang="en-US" altLang="en-US"/>
              <a:pPr/>
              <a:t>‹#›</a:t>
            </a:fld>
            <a:endParaRPr lang="en-US" altLang="en-US"/>
          </a:p>
        </p:txBody>
      </p:sp>
    </p:spTree>
    <p:extLst>
      <p:ext uri="{BB962C8B-B14F-4D97-AF65-F5344CB8AC3E}">
        <p14:creationId xmlns:p14="http://schemas.microsoft.com/office/powerpoint/2010/main" val="330209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55781-F573-4982-BDDF-44FB49ECEA9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7684EB5-D900-4C07-8A0B-4B21ABCB5A97}"/>
              </a:ext>
            </a:extLst>
          </p:cNvPr>
          <p:cNvSpPr>
            <a:spLocks noGrp="1"/>
          </p:cNvSpPr>
          <p:nvPr>
            <p:ph type="ftr" sz="quarter" idx="11"/>
          </p:nvPr>
        </p:nvSpPr>
        <p:spPr/>
        <p:txBody>
          <a:bodyPr/>
          <a:lstStyle>
            <a:lvl1pPr>
              <a:defRPr/>
            </a:lvl1pPr>
          </a:lstStyle>
          <a:p>
            <a:r>
              <a:rPr lang="en-US" altLang="en-US"/>
              <a:t>Grand Canyon University</a:t>
            </a:r>
          </a:p>
        </p:txBody>
      </p:sp>
      <p:sp>
        <p:nvSpPr>
          <p:cNvPr id="4" name="Slide Number Placeholder 3">
            <a:extLst>
              <a:ext uri="{FF2B5EF4-FFF2-40B4-BE49-F238E27FC236}">
                <a16:creationId xmlns:a16="http://schemas.microsoft.com/office/drawing/2014/main" id="{ACECC9E5-1070-4E91-8034-31ECD02514B5}"/>
              </a:ext>
            </a:extLst>
          </p:cNvPr>
          <p:cNvSpPr>
            <a:spLocks noGrp="1"/>
          </p:cNvSpPr>
          <p:nvPr>
            <p:ph type="sldNum" sz="quarter" idx="12"/>
          </p:nvPr>
        </p:nvSpPr>
        <p:spPr/>
        <p:txBody>
          <a:bodyPr/>
          <a:lstStyle>
            <a:lvl1pPr>
              <a:defRPr/>
            </a:lvl1pPr>
          </a:lstStyle>
          <a:p>
            <a:fld id="{7CD55F37-7C3F-4E08-B1F2-8BC743063731}" type="slidenum">
              <a:rPr lang="en-US" altLang="en-US"/>
              <a:pPr/>
              <a:t>‹#›</a:t>
            </a:fld>
            <a:endParaRPr lang="en-US" altLang="en-US"/>
          </a:p>
        </p:txBody>
      </p:sp>
    </p:spTree>
    <p:extLst>
      <p:ext uri="{BB962C8B-B14F-4D97-AF65-F5344CB8AC3E}">
        <p14:creationId xmlns:p14="http://schemas.microsoft.com/office/powerpoint/2010/main" val="408656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054-2884-4368-9AED-626113A4D4EA}"/>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CE9D-FBF4-4E50-AF52-F0F10B15AC1A}"/>
              </a:ext>
            </a:extLst>
          </p:cNvPr>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B3B7E-8385-4037-9D12-7F6759FA5E53}"/>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FCA4B-7F39-4834-B523-1A88CFD270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1D57DF-5F40-4902-9A5A-44DD43DA50CA}"/>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23C4F70C-6F6F-4D35-8D58-C1C0D5907DE0}"/>
              </a:ext>
            </a:extLst>
          </p:cNvPr>
          <p:cNvSpPr>
            <a:spLocks noGrp="1"/>
          </p:cNvSpPr>
          <p:nvPr>
            <p:ph type="sldNum" sz="quarter" idx="12"/>
          </p:nvPr>
        </p:nvSpPr>
        <p:spPr/>
        <p:txBody>
          <a:bodyPr/>
          <a:lstStyle>
            <a:lvl1pPr>
              <a:defRPr/>
            </a:lvl1pPr>
          </a:lstStyle>
          <a:p>
            <a:fld id="{B68E8A9D-665E-4032-9C4D-EC90349D3682}" type="slidenum">
              <a:rPr lang="en-US" altLang="en-US"/>
              <a:pPr/>
              <a:t>‹#›</a:t>
            </a:fld>
            <a:endParaRPr lang="en-US" altLang="en-US"/>
          </a:p>
        </p:txBody>
      </p:sp>
    </p:spTree>
    <p:extLst>
      <p:ext uri="{BB962C8B-B14F-4D97-AF65-F5344CB8AC3E}">
        <p14:creationId xmlns:p14="http://schemas.microsoft.com/office/powerpoint/2010/main" val="38504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3258-0AAB-40D4-9EA0-E33D91F8BA60}"/>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196C6-0650-4EAA-BDBD-2FCC68CEDEC3}"/>
              </a:ext>
            </a:extLst>
          </p:cNvPr>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C9B271-F402-4993-96C1-2D6D6ADE3318}"/>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A3428-D3AB-48EC-A09F-023EC200F3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CE5CEBA-81C5-44F6-93D0-2C4F2DAF3E3C}"/>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558D4203-52A7-49E4-BEE5-743E33002326}"/>
              </a:ext>
            </a:extLst>
          </p:cNvPr>
          <p:cNvSpPr>
            <a:spLocks noGrp="1"/>
          </p:cNvSpPr>
          <p:nvPr>
            <p:ph type="sldNum" sz="quarter" idx="12"/>
          </p:nvPr>
        </p:nvSpPr>
        <p:spPr/>
        <p:txBody>
          <a:bodyPr/>
          <a:lstStyle>
            <a:lvl1pPr>
              <a:defRPr/>
            </a:lvl1pPr>
          </a:lstStyle>
          <a:p>
            <a:fld id="{2C1FE540-CC1E-414E-9AEF-25F2FB202051}" type="slidenum">
              <a:rPr lang="en-US" altLang="en-US"/>
              <a:pPr/>
              <a:t>‹#›</a:t>
            </a:fld>
            <a:endParaRPr lang="en-US" altLang="en-US"/>
          </a:p>
        </p:txBody>
      </p:sp>
    </p:spTree>
    <p:extLst>
      <p:ext uri="{BB962C8B-B14F-4D97-AF65-F5344CB8AC3E}">
        <p14:creationId xmlns:p14="http://schemas.microsoft.com/office/powerpoint/2010/main" val="347359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30" name="Group 6">
            <a:extLst>
              <a:ext uri="{FF2B5EF4-FFF2-40B4-BE49-F238E27FC236}">
                <a16:creationId xmlns:a16="http://schemas.microsoft.com/office/drawing/2014/main" id="{0D7CD51E-3884-4655-B822-18C063C6FAAC}"/>
              </a:ext>
            </a:extLst>
          </p:cNvPr>
          <p:cNvGrpSpPr>
            <a:grpSpLocks/>
          </p:cNvGrpSpPr>
          <p:nvPr/>
        </p:nvGrpSpPr>
        <p:grpSpPr bwMode="auto">
          <a:xfrm>
            <a:off x="0" y="0"/>
            <a:ext cx="11305117" cy="6173788"/>
            <a:chOff x="0" y="0"/>
            <a:chExt cx="5341" cy="3889"/>
          </a:xfrm>
        </p:grpSpPr>
        <p:sp>
          <p:nvSpPr>
            <p:cNvPr id="1026" name="Freeform 2">
              <a:extLst>
                <a:ext uri="{FF2B5EF4-FFF2-40B4-BE49-F238E27FC236}">
                  <a16:creationId xmlns:a16="http://schemas.microsoft.com/office/drawing/2014/main" id="{86B14759-DFD1-4495-92F3-DC36E0162445}"/>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7" name="Freeform 3">
              <a:extLst>
                <a:ext uri="{FF2B5EF4-FFF2-40B4-BE49-F238E27FC236}">
                  <a16:creationId xmlns:a16="http://schemas.microsoft.com/office/drawing/2014/main" id="{103E2B5F-0616-458E-9114-E9A04B3569E5}"/>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8" name="Freeform 4">
              <a:extLst>
                <a:ext uri="{FF2B5EF4-FFF2-40B4-BE49-F238E27FC236}">
                  <a16:creationId xmlns:a16="http://schemas.microsoft.com/office/drawing/2014/main" id="{EC10FFD8-4CE4-4856-9749-6E908CA2DB74}"/>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9" name="Freeform 5">
              <a:extLst>
                <a:ext uri="{FF2B5EF4-FFF2-40B4-BE49-F238E27FC236}">
                  <a16:creationId xmlns:a16="http://schemas.microsoft.com/office/drawing/2014/main" id="{B8A3AE81-E2AA-4A93-8BF9-E60D3066BF99}"/>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1031" name="Rectangle 7">
            <a:extLst>
              <a:ext uri="{FF2B5EF4-FFF2-40B4-BE49-F238E27FC236}">
                <a16:creationId xmlns:a16="http://schemas.microsoft.com/office/drawing/2014/main" id="{74327139-5306-4E70-A5BD-278631030801}"/>
              </a:ext>
            </a:extLst>
          </p:cNvPr>
          <p:cNvSpPr>
            <a:spLocks noGrp="1" noChangeArrowheads="1"/>
          </p:cNvSpPr>
          <p:nvPr>
            <p:ph type="title"/>
          </p:nvPr>
        </p:nvSpPr>
        <p:spPr bwMode="auto">
          <a:xfrm>
            <a:off x="914400" y="228600"/>
            <a:ext cx="10363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81E1AF42-F196-4F77-B5E8-2E5B73EF09C8}"/>
              </a:ext>
            </a:extLst>
          </p:cNvPr>
          <p:cNvSpPr>
            <a:spLocks noGrp="1" noChangeArrowheads="1"/>
          </p:cNvSpPr>
          <p:nvPr>
            <p:ph type="body" idx="1"/>
          </p:nvPr>
        </p:nvSpPr>
        <p:spPr bwMode="auto">
          <a:xfrm>
            <a:off x="914400" y="18288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781B71F5-6AD6-411D-B4E9-B1C5C9E779E6}"/>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4" name="Rectangle 10">
            <a:extLst>
              <a:ext uri="{FF2B5EF4-FFF2-40B4-BE49-F238E27FC236}">
                <a16:creationId xmlns:a16="http://schemas.microsoft.com/office/drawing/2014/main" id="{A2DDE895-1725-4CDD-B42B-E3C71D54A97D}"/>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Grand Canyon University</a:t>
            </a:r>
          </a:p>
        </p:txBody>
      </p:sp>
      <p:sp>
        <p:nvSpPr>
          <p:cNvPr id="1035" name="Rectangle 11">
            <a:extLst>
              <a:ext uri="{FF2B5EF4-FFF2-40B4-BE49-F238E27FC236}">
                <a16:creationId xmlns:a16="http://schemas.microsoft.com/office/drawing/2014/main" id="{3212D620-4332-4E18-BE52-312B5BCCC9A6}"/>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94B0C0-1E84-485E-AAD9-E0BC636D2C6F}" type="slidenum">
              <a:rPr lang="en-US" altLang="en-US"/>
              <a:pPr/>
              <a:t>‹#›</a:t>
            </a:fld>
            <a:endParaRPr lang="en-US" altLang="en-US"/>
          </a:p>
        </p:txBody>
      </p:sp>
    </p:spTree>
    <p:extLst>
      <p:ext uri="{BB962C8B-B14F-4D97-AF65-F5344CB8AC3E}">
        <p14:creationId xmlns:p14="http://schemas.microsoft.com/office/powerpoint/2010/main" val="109506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tx1"/>
        </a:buClr>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893F1EB-9743-40B8-831D-4701015140F2}"/>
              </a:ext>
            </a:extLst>
          </p:cNvPr>
          <p:cNvSpPr>
            <a:spLocks noGrp="1" noChangeArrowheads="1"/>
          </p:cNvSpPr>
          <p:nvPr>
            <p:ph type="ctrTitle"/>
          </p:nvPr>
        </p:nvSpPr>
        <p:spPr>
          <a:xfrm>
            <a:off x="2438400" y="75344"/>
            <a:ext cx="7772400" cy="685800"/>
          </a:xfrm>
        </p:spPr>
        <p:txBody>
          <a:bodyPr/>
          <a:lstStyle/>
          <a:p>
            <a:r>
              <a:rPr lang="en-US" altLang="en-US" sz="3200"/>
              <a:t>Operating Systems CST-315</a:t>
            </a:r>
          </a:p>
        </p:txBody>
      </p:sp>
      <p:sp>
        <p:nvSpPr>
          <p:cNvPr id="6147" name="Rectangle 3">
            <a:extLst>
              <a:ext uri="{FF2B5EF4-FFF2-40B4-BE49-F238E27FC236}">
                <a16:creationId xmlns:a16="http://schemas.microsoft.com/office/drawing/2014/main" id="{E2CDA5FD-75C6-4D95-ACE6-E23B372C0F2B}"/>
              </a:ext>
            </a:extLst>
          </p:cNvPr>
          <p:cNvSpPr>
            <a:spLocks noGrp="1" noChangeArrowheads="1"/>
          </p:cNvSpPr>
          <p:nvPr>
            <p:ph type="subTitle" idx="1"/>
          </p:nvPr>
        </p:nvSpPr>
        <p:spPr>
          <a:xfrm>
            <a:off x="2759467" y="990172"/>
            <a:ext cx="6400800" cy="1676400"/>
          </a:xfrm>
        </p:spPr>
        <p:txBody>
          <a:bodyPr/>
          <a:lstStyle/>
          <a:p>
            <a:r>
              <a:rPr lang="en-US" altLang="en-US" dirty="0"/>
              <a:t>Topic 3 (2 weeks)</a:t>
            </a:r>
          </a:p>
          <a:p>
            <a:r>
              <a:rPr lang="en-US" altLang="en-US" dirty="0"/>
              <a:t>Mutual Exclusion and Concurrency</a:t>
            </a:r>
          </a:p>
          <a:p>
            <a:r>
              <a:rPr lang="en-US" altLang="en-US" dirty="0"/>
              <a:t>Chapters 5 &amp; 6</a:t>
            </a:r>
          </a:p>
        </p:txBody>
      </p:sp>
      <p:sp>
        <p:nvSpPr>
          <p:cNvPr id="6148" name="Footer Placeholder 1">
            <a:extLst>
              <a:ext uri="{FF2B5EF4-FFF2-40B4-BE49-F238E27FC236}">
                <a16:creationId xmlns:a16="http://schemas.microsoft.com/office/drawing/2014/main" id="{497A22F5-7A00-4B2B-8956-247AB2EB6E82}"/>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
        <p:nvSpPr>
          <p:cNvPr id="6149" name="Slide Number Placeholder 1">
            <a:extLst>
              <a:ext uri="{FF2B5EF4-FFF2-40B4-BE49-F238E27FC236}">
                <a16:creationId xmlns:a16="http://schemas.microsoft.com/office/drawing/2014/main" id="{D6E9EAF4-F3DD-4698-9F72-8D5A9F5163B8}"/>
              </a:ext>
            </a:extLst>
          </p:cNvPr>
          <p:cNvSpPr>
            <a:spLocks noGrp="1"/>
          </p:cNvSpPr>
          <p:nvPr>
            <p:ph type="sldNum" sz="quarter" idx="12"/>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fld id="{57D898D5-B342-4B02-95AA-B80CA60029E0}" type="slidenum">
              <a:rPr lang="en-US" altLang="en-US" smtClean="0"/>
              <a:pPr>
                <a:spcBef>
                  <a:spcPct val="0"/>
                </a:spcBef>
                <a:buClrTx/>
                <a:buSzTx/>
                <a:buFontTx/>
                <a:buNone/>
              </a:pPr>
              <a:t>1</a:t>
            </a:fld>
            <a:endParaRPr lang="en-US" altLang="en-US" sz="140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B784722-C88C-45CE-A290-1B7126D3BD62}"/>
              </a:ext>
            </a:extLst>
          </p:cNvPr>
          <p:cNvSpPr>
            <a:spLocks noGrp="1"/>
          </p:cNvSpPr>
          <p:nvPr>
            <p:ph type="title"/>
          </p:nvPr>
        </p:nvSpPr>
        <p:spPr>
          <a:xfrm>
            <a:off x="3719245" y="0"/>
            <a:ext cx="3791164" cy="562510"/>
          </a:xfrm>
        </p:spPr>
        <p:txBody>
          <a:bodyPr/>
          <a:lstStyle/>
          <a:p>
            <a:r>
              <a:rPr lang="en-US" altLang="en-US" sz="3600" dirty="0"/>
              <a:t>Monitors</a:t>
            </a:r>
          </a:p>
        </p:txBody>
      </p:sp>
      <p:sp>
        <p:nvSpPr>
          <p:cNvPr id="16387" name="Content Placeholder 2">
            <a:extLst>
              <a:ext uri="{FF2B5EF4-FFF2-40B4-BE49-F238E27FC236}">
                <a16:creationId xmlns:a16="http://schemas.microsoft.com/office/drawing/2014/main" id="{94E3FC93-C5F2-4086-8A91-23E78EB0FC66}"/>
              </a:ext>
            </a:extLst>
          </p:cNvPr>
          <p:cNvSpPr>
            <a:spLocks noGrp="1"/>
          </p:cNvSpPr>
          <p:nvPr>
            <p:ph idx="1"/>
          </p:nvPr>
        </p:nvSpPr>
        <p:spPr>
          <a:xfrm>
            <a:off x="654978" y="717477"/>
            <a:ext cx="10882043" cy="4881937"/>
          </a:xfrm>
        </p:spPr>
        <p:txBody>
          <a:bodyPr/>
          <a:lstStyle/>
          <a:p>
            <a:pPr algn="just"/>
            <a:r>
              <a:rPr lang="en-US" altLang="en-US" sz="2400" dirty="0"/>
              <a:t>This rule makes the implementation much simpler. In practice it is not a problem because it is easy to keep track of the state of each process with variables, if need be. </a:t>
            </a:r>
          </a:p>
          <a:p>
            <a:pPr algn="just"/>
            <a:r>
              <a:rPr lang="en-US" altLang="en-US" sz="2400" dirty="0"/>
              <a:t>A process that might otherwise do a signal can see that this operation is not necessary by looking at the variables.</a:t>
            </a:r>
          </a:p>
          <a:p>
            <a:pPr algn="just"/>
            <a:r>
              <a:rPr lang="en-US" altLang="en-US" sz="2400" dirty="0"/>
              <a:t>A skeleton of the producer-consumer problem with monitors is shown in </a:t>
            </a:r>
            <a:r>
              <a:rPr lang="en-US" altLang="en-US" sz="2400" dirty="0" err="1"/>
              <a:t>Padlets</a:t>
            </a:r>
            <a:r>
              <a:rPr lang="en-US" altLang="en-US" sz="2400" dirty="0"/>
              <a:t> (Monitor.txt) – This is not a working program.</a:t>
            </a:r>
          </a:p>
          <a:p>
            <a:pPr algn="just"/>
            <a:r>
              <a:rPr lang="en-US" altLang="en-US" sz="2400" dirty="0"/>
              <a:t>The automatic mutual exclusion on monitor procedures guarantees that if, say, the producer inside a monitor procedure discovers that the buffer is full, it will be able to complete the wait operation without having to worry about the possibility that the scheduler may switch to the consumer just before the wait completes. </a:t>
            </a:r>
          </a:p>
          <a:p>
            <a:pPr algn="just"/>
            <a:r>
              <a:rPr lang="en-US" altLang="en-US" sz="2400" dirty="0"/>
              <a:t>The consumer will not even be let into the monitor at all until the wait is finished and the producer is marked as no longer runnable.</a:t>
            </a:r>
          </a:p>
        </p:txBody>
      </p:sp>
      <p:sp>
        <p:nvSpPr>
          <p:cNvPr id="16388" name="Footer Placeholder 3">
            <a:extLst>
              <a:ext uri="{FF2B5EF4-FFF2-40B4-BE49-F238E27FC236}">
                <a16:creationId xmlns:a16="http://schemas.microsoft.com/office/drawing/2014/main" id="{9BD0A874-6259-4177-B983-AD10F6594A00}"/>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6389" name="Slide Number Placeholder 1">
            <a:extLst>
              <a:ext uri="{FF2B5EF4-FFF2-40B4-BE49-F238E27FC236}">
                <a16:creationId xmlns:a16="http://schemas.microsoft.com/office/drawing/2014/main" id="{9524E943-11CE-4A08-B282-422188C0B78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C663DE6-5A24-44E9-A6DD-C1696F0F3590}" type="slidenum">
              <a:rPr lang="en-US" altLang="en-US" sz="1400"/>
              <a:pPr/>
              <a:t>10</a:t>
            </a:fld>
            <a:endParaRPr lang="en-US" alt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D21C1A5-2788-44BA-8B1A-E70C408E4C42}"/>
              </a:ext>
            </a:extLst>
          </p:cNvPr>
          <p:cNvSpPr>
            <a:spLocks noGrp="1"/>
          </p:cNvSpPr>
          <p:nvPr>
            <p:ph type="title"/>
          </p:nvPr>
        </p:nvSpPr>
        <p:spPr>
          <a:xfrm>
            <a:off x="4165600" y="0"/>
            <a:ext cx="3390472" cy="593333"/>
          </a:xfrm>
        </p:spPr>
        <p:txBody>
          <a:bodyPr/>
          <a:lstStyle/>
          <a:p>
            <a:r>
              <a:rPr lang="en-US" altLang="en-US" sz="3600" dirty="0"/>
              <a:t>Monitors</a:t>
            </a:r>
          </a:p>
        </p:txBody>
      </p:sp>
      <p:sp>
        <p:nvSpPr>
          <p:cNvPr id="17411" name="Content Placeholder 2">
            <a:extLst>
              <a:ext uri="{FF2B5EF4-FFF2-40B4-BE49-F238E27FC236}">
                <a16:creationId xmlns:a16="http://schemas.microsoft.com/office/drawing/2014/main" id="{A17634CF-E481-4E07-96BF-B1057D80710E}"/>
              </a:ext>
            </a:extLst>
          </p:cNvPr>
          <p:cNvSpPr>
            <a:spLocks noGrp="1"/>
          </p:cNvSpPr>
          <p:nvPr>
            <p:ph idx="1"/>
          </p:nvPr>
        </p:nvSpPr>
        <p:spPr>
          <a:xfrm>
            <a:off x="1128446" y="747445"/>
            <a:ext cx="10327239" cy="4419600"/>
          </a:xfrm>
        </p:spPr>
        <p:txBody>
          <a:bodyPr/>
          <a:lstStyle/>
          <a:p>
            <a:pPr algn="just"/>
            <a:r>
              <a:rPr lang="en-US" altLang="en-US" sz="2400" dirty="0"/>
              <a:t>By making the mutual exclusion of critical regions automatic, monitors make parallel programming much less error-prone than with semaphores. Still, they too have some drawbacks.</a:t>
            </a:r>
          </a:p>
          <a:p>
            <a:pPr algn="just"/>
            <a:r>
              <a:rPr lang="en-US" altLang="en-US" sz="2400" dirty="0"/>
              <a:t>It is not for nothing that the program Monitor(in </a:t>
            </a:r>
            <a:r>
              <a:rPr lang="en-US" altLang="en-US" sz="2400" dirty="0" err="1"/>
              <a:t>padlet</a:t>
            </a:r>
            <a:r>
              <a:rPr lang="en-US" altLang="en-US" sz="2400" dirty="0"/>
              <a:t> – pseudo-code like) is written rather than in C. Monitors are a programming language concept.</a:t>
            </a:r>
          </a:p>
          <a:p>
            <a:pPr algn="just"/>
            <a:r>
              <a:rPr lang="en-US" altLang="en-US" sz="2400" dirty="0"/>
              <a:t>The compiler must recognize them and arrange for the mutual exclusion somehow. </a:t>
            </a:r>
          </a:p>
          <a:p>
            <a:pPr algn="just"/>
            <a:r>
              <a:rPr lang="en-US" altLang="en-US" sz="2400" dirty="0"/>
              <a:t>C, Pascal, and most other languages do not have monitors, so it is unreasonable to expect their compilers to enforce any mutual exclusion rules. </a:t>
            </a:r>
          </a:p>
          <a:p>
            <a:pPr algn="just"/>
            <a:r>
              <a:rPr lang="en-US" altLang="en-US" sz="2400" dirty="0"/>
              <a:t>In fact, how could the compiler even know which procedures were in monitors and which were not?</a:t>
            </a:r>
          </a:p>
        </p:txBody>
      </p:sp>
      <p:sp>
        <p:nvSpPr>
          <p:cNvPr id="17412" name="Footer Placeholder 3">
            <a:extLst>
              <a:ext uri="{FF2B5EF4-FFF2-40B4-BE49-F238E27FC236}">
                <a16:creationId xmlns:a16="http://schemas.microsoft.com/office/drawing/2014/main" id="{8FB281BA-E0C2-4205-BF4D-02BA73C0030F}"/>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7413" name="Slide Number Placeholder 1">
            <a:extLst>
              <a:ext uri="{FF2B5EF4-FFF2-40B4-BE49-F238E27FC236}">
                <a16:creationId xmlns:a16="http://schemas.microsoft.com/office/drawing/2014/main" id="{BA068D3C-5606-4C0E-A900-A72DAA10BDD2}"/>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046FE9D-FDE1-419E-81B1-A943C25E8CEC}" type="slidenum">
              <a:rPr lang="en-US" altLang="en-US" sz="1400"/>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D08D6200-DDE6-4AAF-8039-0847F74AA57D}"/>
              </a:ext>
            </a:extLst>
          </p:cNvPr>
          <p:cNvSpPr>
            <a:spLocks noGrp="1"/>
          </p:cNvSpPr>
          <p:nvPr>
            <p:ph type="title"/>
          </p:nvPr>
        </p:nvSpPr>
        <p:spPr>
          <a:xfrm>
            <a:off x="3852809" y="0"/>
            <a:ext cx="3893906" cy="603607"/>
          </a:xfrm>
        </p:spPr>
        <p:txBody>
          <a:bodyPr/>
          <a:lstStyle/>
          <a:p>
            <a:r>
              <a:rPr lang="en-US" altLang="en-US" sz="3600" dirty="0"/>
              <a:t>Monitors</a:t>
            </a:r>
          </a:p>
        </p:txBody>
      </p:sp>
      <p:sp>
        <p:nvSpPr>
          <p:cNvPr id="18435" name="Content Placeholder 2">
            <a:extLst>
              <a:ext uri="{FF2B5EF4-FFF2-40B4-BE49-F238E27FC236}">
                <a16:creationId xmlns:a16="http://schemas.microsoft.com/office/drawing/2014/main" id="{3BE9E0B3-BC7D-449A-93E6-41E1A84A988C}"/>
              </a:ext>
            </a:extLst>
          </p:cNvPr>
          <p:cNvSpPr>
            <a:spLocks noGrp="1"/>
          </p:cNvSpPr>
          <p:nvPr>
            <p:ph idx="1"/>
          </p:nvPr>
        </p:nvSpPr>
        <p:spPr>
          <a:xfrm>
            <a:off x="845050" y="1077074"/>
            <a:ext cx="10501900" cy="3268895"/>
          </a:xfrm>
        </p:spPr>
        <p:txBody>
          <a:bodyPr/>
          <a:lstStyle/>
          <a:p>
            <a:pPr algn="just"/>
            <a:r>
              <a:rPr lang="en-US" altLang="en-US" sz="2400" dirty="0"/>
              <a:t>These same languages do not have semaphores either, but adding semaphores is easy: all you need to do is add two short assembly code routines to the library to issue the up and down system calls. </a:t>
            </a:r>
          </a:p>
          <a:p>
            <a:pPr algn="just"/>
            <a:r>
              <a:rPr lang="en-US" altLang="en-US" sz="2400" dirty="0"/>
              <a:t>The compilers do not even have to know that they exist. Of course, the operating systems have to know about the semaphores, but at least if you have a semaphore-based operating system, you can still write the user programs for it in C or C++ (or even FORTRAN if you are masochistic enough). </a:t>
            </a:r>
          </a:p>
          <a:p>
            <a:pPr algn="just"/>
            <a:r>
              <a:rPr lang="en-US" altLang="en-US" sz="2400" dirty="0"/>
              <a:t>With monitors, you need a language that has them built in.</a:t>
            </a:r>
          </a:p>
        </p:txBody>
      </p:sp>
      <p:sp>
        <p:nvSpPr>
          <p:cNvPr id="18436" name="Footer Placeholder 3">
            <a:extLst>
              <a:ext uri="{FF2B5EF4-FFF2-40B4-BE49-F238E27FC236}">
                <a16:creationId xmlns:a16="http://schemas.microsoft.com/office/drawing/2014/main" id="{08107D03-9572-4585-8338-AEE203D964BA}"/>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8437" name="Slide Number Placeholder 1">
            <a:extLst>
              <a:ext uri="{FF2B5EF4-FFF2-40B4-BE49-F238E27FC236}">
                <a16:creationId xmlns:a16="http://schemas.microsoft.com/office/drawing/2014/main" id="{83A323E9-FFAE-42D8-A726-B29361ECEDEC}"/>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E134578-444C-49D7-ADC5-EEFB835267BD}" type="slidenum">
              <a:rPr lang="en-US" altLang="en-US" sz="1400"/>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6A17F17-E2DE-4A30-B72F-7CBE00CD7A03}"/>
              </a:ext>
            </a:extLst>
          </p:cNvPr>
          <p:cNvSpPr>
            <a:spLocks noGrp="1"/>
          </p:cNvSpPr>
          <p:nvPr>
            <p:ph type="title"/>
          </p:nvPr>
        </p:nvSpPr>
        <p:spPr>
          <a:xfrm>
            <a:off x="4165600" y="0"/>
            <a:ext cx="3441843" cy="634429"/>
          </a:xfrm>
        </p:spPr>
        <p:txBody>
          <a:bodyPr/>
          <a:lstStyle/>
          <a:p>
            <a:r>
              <a:rPr lang="en-US" altLang="en-US" sz="3600" dirty="0"/>
              <a:t>Monitors</a:t>
            </a:r>
          </a:p>
        </p:txBody>
      </p:sp>
      <p:sp>
        <p:nvSpPr>
          <p:cNvPr id="19459" name="Content Placeholder 2">
            <a:extLst>
              <a:ext uri="{FF2B5EF4-FFF2-40B4-BE49-F238E27FC236}">
                <a16:creationId xmlns:a16="http://schemas.microsoft.com/office/drawing/2014/main" id="{02E5D586-6F6F-4EAF-B532-D094C49658B1}"/>
              </a:ext>
            </a:extLst>
          </p:cNvPr>
          <p:cNvSpPr>
            <a:spLocks noGrp="1"/>
          </p:cNvSpPr>
          <p:nvPr>
            <p:ph idx="1"/>
          </p:nvPr>
        </p:nvSpPr>
        <p:spPr>
          <a:xfrm>
            <a:off x="577922" y="717478"/>
            <a:ext cx="11412020" cy="5530921"/>
          </a:xfrm>
        </p:spPr>
        <p:txBody>
          <a:bodyPr/>
          <a:lstStyle/>
          <a:p>
            <a:r>
              <a:rPr lang="en-US" altLang="en-US" sz="2800" dirty="0"/>
              <a:t>Another problem with monitors and, also with semaphores, is that they were designed for solving the mutual exclusion problem on one or more CPUs that all have access to a common memory.</a:t>
            </a:r>
          </a:p>
          <a:p>
            <a:r>
              <a:rPr lang="en-US" altLang="en-US" sz="2800" dirty="0"/>
              <a:t>By putting the semaphores in the shared memory and protecting them with TSL instructions, we can avoid races. </a:t>
            </a:r>
          </a:p>
          <a:p>
            <a:r>
              <a:rPr lang="en-US" altLang="en-US" sz="2800" dirty="0"/>
              <a:t>When we go to a distributed system consisting of multiple CPUs, each with its own private memory, connected by a local area network, these primitives become inapplicable.</a:t>
            </a:r>
          </a:p>
          <a:p>
            <a:r>
              <a:rPr lang="en-US" altLang="en-US" sz="2800" dirty="0"/>
              <a:t>The conclusion is that semaphores are too low level and monitors are not usable except in a few programming languages. </a:t>
            </a:r>
          </a:p>
          <a:p>
            <a:r>
              <a:rPr lang="en-US" altLang="en-US" sz="2800" dirty="0"/>
              <a:t>Also, none of the primitives provide for information exchange between machines. Something else is needed.</a:t>
            </a:r>
          </a:p>
        </p:txBody>
      </p:sp>
      <p:sp>
        <p:nvSpPr>
          <p:cNvPr id="19460" name="Footer Placeholder 3">
            <a:extLst>
              <a:ext uri="{FF2B5EF4-FFF2-40B4-BE49-F238E27FC236}">
                <a16:creationId xmlns:a16="http://schemas.microsoft.com/office/drawing/2014/main" id="{3916D4CA-2DFA-4CE0-B7CA-1E939BA2CCC9}"/>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9461" name="Slide Number Placeholder 1">
            <a:extLst>
              <a:ext uri="{FF2B5EF4-FFF2-40B4-BE49-F238E27FC236}">
                <a16:creationId xmlns:a16="http://schemas.microsoft.com/office/drawing/2014/main" id="{068FCB0C-385F-4816-BA86-E8A8B5B0E09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287D9B4-64E1-43B7-96F5-5771469DC263}" type="slidenum">
              <a:rPr lang="en-US" altLang="en-US" sz="1400"/>
              <a:pPr/>
              <a:t>13</a:t>
            </a:fld>
            <a:endParaRPr lang="en-US" alt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0DC2B84-6A37-4F90-8322-CC28AB67006E}"/>
              </a:ext>
            </a:extLst>
          </p:cNvPr>
          <p:cNvSpPr>
            <a:spLocks noGrp="1"/>
          </p:cNvSpPr>
          <p:nvPr>
            <p:ph type="title"/>
          </p:nvPr>
        </p:nvSpPr>
        <p:spPr>
          <a:xfrm>
            <a:off x="4272337" y="0"/>
            <a:ext cx="3647326" cy="572784"/>
          </a:xfrm>
        </p:spPr>
        <p:txBody>
          <a:bodyPr/>
          <a:lstStyle/>
          <a:p>
            <a:r>
              <a:rPr lang="en-US" altLang="en-US" sz="3600" dirty="0"/>
              <a:t>Semaphores</a:t>
            </a:r>
          </a:p>
        </p:txBody>
      </p:sp>
      <p:sp>
        <p:nvSpPr>
          <p:cNvPr id="21507" name="Content Placeholder 2">
            <a:extLst>
              <a:ext uri="{FF2B5EF4-FFF2-40B4-BE49-F238E27FC236}">
                <a16:creationId xmlns:a16="http://schemas.microsoft.com/office/drawing/2014/main" id="{978167C0-4062-4D29-B41E-7CC0D65F34D8}"/>
              </a:ext>
            </a:extLst>
          </p:cNvPr>
          <p:cNvSpPr>
            <a:spLocks noGrp="1"/>
          </p:cNvSpPr>
          <p:nvPr>
            <p:ph idx="1"/>
          </p:nvPr>
        </p:nvSpPr>
        <p:spPr>
          <a:xfrm>
            <a:off x="1035978" y="870735"/>
            <a:ext cx="10573819" cy="4708132"/>
          </a:xfrm>
        </p:spPr>
        <p:txBody>
          <a:bodyPr/>
          <a:lstStyle/>
          <a:p>
            <a:pPr algn="just"/>
            <a:r>
              <a:rPr lang="en-US" altLang="en-US" sz="2400" dirty="0"/>
              <a:t>This was the situation until E. W. Dijkstra (1965 ) suggested using an integer variable to count the number of wakeups saved for future use. </a:t>
            </a:r>
          </a:p>
          <a:p>
            <a:pPr algn="just"/>
            <a:r>
              <a:rPr lang="en-US" altLang="en-US" sz="2400" dirty="0"/>
              <a:t>In his proposal, a new variable type, called a </a:t>
            </a:r>
            <a:r>
              <a:rPr lang="en-US" altLang="en-US" sz="2400" b="1" dirty="0"/>
              <a:t>semaphore </a:t>
            </a:r>
            <a:r>
              <a:rPr lang="en-US" altLang="en-US" sz="2400" dirty="0"/>
              <a:t>, was introduced. </a:t>
            </a:r>
          </a:p>
          <a:p>
            <a:pPr algn="just"/>
            <a:r>
              <a:rPr lang="en-US" altLang="en-US" sz="2400" dirty="0"/>
              <a:t>A semaphore could have the value 0, indicating that no wakeups were saved, or some positive value if one or more wakeups were pending.</a:t>
            </a:r>
          </a:p>
          <a:p>
            <a:pPr algn="just"/>
            <a:r>
              <a:rPr lang="en-US" altLang="en-US" sz="2400" dirty="0"/>
              <a:t>Dijkstra proposed having two operations, down and up (which are generalizations of sleep and wakeup , respectively). </a:t>
            </a:r>
          </a:p>
          <a:p>
            <a:pPr algn="just"/>
            <a:r>
              <a:rPr lang="en-US" altLang="en-US" sz="2400" dirty="0"/>
              <a:t>The down operation on a semaphore checks to see if the value is greater than 0. </a:t>
            </a:r>
          </a:p>
          <a:p>
            <a:pPr algn="just"/>
            <a:r>
              <a:rPr lang="en-US" altLang="en-US" sz="2400" dirty="0"/>
              <a:t>If so, it decrements the value (i.e., uses up one stored wakeup) and just continues. </a:t>
            </a:r>
          </a:p>
          <a:p>
            <a:pPr algn="just"/>
            <a:r>
              <a:rPr lang="en-US" altLang="en-US" sz="2400" dirty="0"/>
              <a:t>If the value is 0, the process is put to sleep without completing the down for the moment. </a:t>
            </a:r>
          </a:p>
        </p:txBody>
      </p:sp>
      <p:sp>
        <p:nvSpPr>
          <p:cNvPr id="21508" name="Footer Placeholder 3">
            <a:extLst>
              <a:ext uri="{FF2B5EF4-FFF2-40B4-BE49-F238E27FC236}">
                <a16:creationId xmlns:a16="http://schemas.microsoft.com/office/drawing/2014/main" id="{13040DFD-3BC5-4DD7-85BF-3B8179DA3CC3}"/>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1509" name="Slide Number Placeholder 1">
            <a:extLst>
              <a:ext uri="{FF2B5EF4-FFF2-40B4-BE49-F238E27FC236}">
                <a16:creationId xmlns:a16="http://schemas.microsoft.com/office/drawing/2014/main" id="{F2BEB625-384B-44CE-A06C-DB1C5548B222}"/>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4A979BB-D4B3-4EA2-B17F-6486A22A0468}" type="slidenum">
              <a:rPr lang="en-US" altLang="en-US" sz="1400"/>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0B7BD4D-D307-48BA-987F-511C4D4E2B6B}"/>
              </a:ext>
            </a:extLst>
          </p:cNvPr>
          <p:cNvSpPr>
            <a:spLocks noGrp="1"/>
          </p:cNvSpPr>
          <p:nvPr>
            <p:ph type="title"/>
          </p:nvPr>
        </p:nvSpPr>
        <p:spPr>
          <a:xfrm>
            <a:off x="4068566" y="0"/>
            <a:ext cx="3524036" cy="541962"/>
          </a:xfrm>
        </p:spPr>
        <p:txBody>
          <a:bodyPr/>
          <a:lstStyle/>
          <a:p>
            <a:r>
              <a:rPr lang="en-US" altLang="en-US" sz="3600" dirty="0"/>
              <a:t>Semaphores</a:t>
            </a:r>
          </a:p>
        </p:txBody>
      </p:sp>
      <p:sp>
        <p:nvSpPr>
          <p:cNvPr id="23555" name="Content Placeholder 2">
            <a:extLst>
              <a:ext uri="{FF2B5EF4-FFF2-40B4-BE49-F238E27FC236}">
                <a16:creationId xmlns:a16="http://schemas.microsoft.com/office/drawing/2014/main" id="{2EC66A65-E092-43D1-9FF8-FDBA81819E57}"/>
              </a:ext>
            </a:extLst>
          </p:cNvPr>
          <p:cNvSpPr>
            <a:spLocks noGrp="1"/>
          </p:cNvSpPr>
          <p:nvPr>
            <p:ph idx="1"/>
          </p:nvPr>
        </p:nvSpPr>
        <p:spPr>
          <a:xfrm>
            <a:off x="391702" y="655834"/>
            <a:ext cx="11408595" cy="5262080"/>
          </a:xfrm>
        </p:spPr>
        <p:txBody>
          <a:bodyPr/>
          <a:lstStyle/>
          <a:p>
            <a:pPr algn="just"/>
            <a:r>
              <a:rPr lang="en-US" altLang="en-US" sz="2400" dirty="0"/>
              <a:t>Checking the value, changing it, and possibly going to sleep is all done as a single, indivisible, </a:t>
            </a:r>
            <a:r>
              <a:rPr lang="en-US" altLang="en-US" sz="2400" b="1" dirty="0"/>
              <a:t>atomic action</a:t>
            </a:r>
            <a:r>
              <a:rPr lang="en-US" altLang="en-US" sz="2400" dirty="0"/>
              <a:t>.</a:t>
            </a:r>
          </a:p>
          <a:p>
            <a:pPr algn="just"/>
            <a:r>
              <a:rPr lang="en-US" altLang="en-US" sz="2400" dirty="0"/>
              <a:t>It is guaranteed that once a semaphore operation has started, no other process can access the semaphore until the operation has completed or blocked. </a:t>
            </a:r>
          </a:p>
          <a:p>
            <a:pPr algn="just"/>
            <a:r>
              <a:rPr lang="en-US" altLang="en-US" sz="2400" dirty="0"/>
              <a:t>This atomicity is absolutely essential to solving synchronization problems and avoiding race conditions.</a:t>
            </a:r>
          </a:p>
          <a:p>
            <a:pPr algn="just"/>
            <a:r>
              <a:rPr lang="en-US" altLang="en-US" sz="2400" dirty="0"/>
              <a:t>The up operation increments the value of the semaphore addressed. If one or more processes were sleeping on that semaphore, unable to complete an earlier down operation, one of them is chosen by the system (e.g., at random) and is allowed to complete its down . </a:t>
            </a:r>
          </a:p>
          <a:p>
            <a:pPr algn="just"/>
            <a:r>
              <a:rPr lang="en-US" altLang="en-US" sz="2400" dirty="0"/>
              <a:t>Thus, after an up on a semaphore with processes sleeping on it, the semaphore will still be 0, but there will be one fewer process sleeping on it. The operation of incrementing the semaphore and waking up one process is also indivisible.</a:t>
            </a:r>
          </a:p>
        </p:txBody>
      </p:sp>
      <p:sp>
        <p:nvSpPr>
          <p:cNvPr id="23556" name="Footer Placeholder 3">
            <a:extLst>
              <a:ext uri="{FF2B5EF4-FFF2-40B4-BE49-F238E27FC236}">
                <a16:creationId xmlns:a16="http://schemas.microsoft.com/office/drawing/2014/main" id="{3977B027-0368-4975-99C3-95D970384B9E}"/>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3557" name="Slide Number Placeholder 1">
            <a:extLst>
              <a:ext uri="{FF2B5EF4-FFF2-40B4-BE49-F238E27FC236}">
                <a16:creationId xmlns:a16="http://schemas.microsoft.com/office/drawing/2014/main" id="{5FBCAA56-FFC6-444F-A3F6-8E79398DE28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1BF06C1-E4FA-40FA-9F05-E240331B3B45}" type="slidenum">
              <a:rPr lang="en-US" altLang="en-US" sz="1400"/>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7B36429-20BD-4286-9F85-79A17E091935}"/>
              </a:ext>
            </a:extLst>
          </p:cNvPr>
          <p:cNvSpPr>
            <a:spLocks noGrp="1"/>
          </p:cNvSpPr>
          <p:nvPr>
            <p:ph type="title"/>
          </p:nvPr>
        </p:nvSpPr>
        <p:spPr>
          <a:xfrm>
            <a:off x="4165600" y="0"/>
            <a:ext cx="3390472" cy="562510"/>
          </a:xfrm>
        </p:spPr>
        <p:txBody>
          <a:bodyPr/>
          <a:lstStyle/>
          <a:p>
            <a:r>
              <a:rPr lang="en-US" altLang="en-US" sz="3600" dirty="0"/>
              <a:t>Semaphores</a:t>
            </a:r>
          </a:p>
        </p:txBody>
      </p:sp>
      <p:sp>
        <p:nvSpPr>
          <p:cNvPr id="25603" name="Content Placeholder 2">
            <a:extLst>
              <a:ext uri="{FF2B5EF4-FFF2-40B4-BE49-F238E27FC236}">
                <a16:creationId xmlns:a16="http://schemas.microsoft.com/office/drawing/2014/main" id="{DDDD2BD5-7EC1-4C51-B00E-600E4D3ABCF1}"/>
              </a:ext>
            </a:extLst>
          </p:cNvPr>
          <p:cNvSpPr>
            <a:spLocks noGrp="1"/>
          </p:cNvSpPr>
          <p:nvPr>
            <p:ph idx="1"/>
          </p:nvPr>
        </p:nvSpPr>
        <p:spPr>
          <a:xfrm>
            <a:off x="1138721" y="1148994"/>
            <a:ext cx="10429981" cy="2868201"/>
          </a:xfrm>
        </p:spPr>
        <p:txBody>
          <a:bodyPr/>
          <a:lstStyle/>
          <a:p>
            <a:pPr algn="just"/>
            <a:r>
              <a:rPr lang="en-US" altLang="en-US" sz="2800" dirty="0"/>
              <a:t>No process ever blocks doing an up , just as no process ever blocks doing a wakeup in the earlier model.</a:t>
            </a:r>
          </a:p>
          <a:p>
            <a:pPr algn="just"/>
            <a:r>
              <a:rPr lang="en-US" altLang="en-US" sz="2800" dirty="0"/>
              <a:t>As an aside, in Dijkstra's original paper, he used the names p and v instead of down and up , respectively, but since these have no mnemonic significance to people who do not speak Dutch (and only marginal significance to those who do).</a:t>
            </a:r>
          </a:p>
        </p:txBody>
      </p:sp>
      <p:sp>
        <p:nvSpPr>
          <p:cNvPr id="25604" name="Footer Placeholder 3">
            <a:extLst>
              <a:ext uri="{FF2B5EF4-FFF2-40B4-BE49-F238E27FC236}">
                <a16:creationId xmlns:a16="http://schemas.microsoft.com/office/drawing/2014/main" id="{BE66D16F-7220-4DB2-9688-80C90A3E6CBB}"/>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5605" name="Slide Number Placeholder 1">
            <a:extLst>
              <a:ext uri="{FF2B5EF4-FFF2-40B4-BE49-F238E27FC236}">
                <a16:creationId xmlns:a16="http://schemas.microsoft.com/office/drawing/2014/main" id="{779C35D8-A530-4C1E-ABEC-5BC89D4FBFDF}"/>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72F5DD4-4191-490C-AE79-7A7B44B289FB}" type="slidenum">
              <a:rPr lang="en-US" altLang="en-US" sz="1400"/>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F7DFF430-E1DF-4F26-9767-196230E3E704}"/>
              </a:ext>
            </a:extLst>
          </p:cNvPr>
          <p:cNvSpPr>
            <a:spLocks noGrp="1"/>
          </p:cNvSpPr>
          <p:nvPr>
            <p:ph type="title"/>
          </p:nvPr>
        </p:nvSpPr>
        <p:spPr>
          <a:xfrm>
            <a:off x="2547991" y="0"/>
            <a:ext cx="7561780" cy="644703"/>
          </a:xfrm>
        </p:spPr>
        <p:txBody>
          <a:bodyPr/>
          <a:lstStyle/>
          <a:p>
            <a:r>
              <a:rPr lang="en-US" altLang="en-US" sz="3600" dirty="0"/>
              <a:t>Semaphores (Producer and Consumer)</a:t>
            </a:r>
          </a:p>
        </p:txBody>
      </p:sp>
      <p:sp>
        <p:nvSpPr>
          <p:cNvPr id="27651" name="Content Placeholder 2">
            <a:extLst>
              <a:ext uri="{FF2B5EF4-FFF2-40B4-BE49-F238E27FC236}">
                <a16:creationId xmlns:a16="http://schemas.microsoft.com/office/drawing/2014/main" id="{5E81D67A-034A-47AB-8779-6DD5C4C9E128}"/>
              </a:ext>
            </a:extLst>
          </p:cNvPr>
          <p:cNvSpPr>
            <a:spLocks noGrp="1"/>
          </p:cNvSpPr>
          <p:nvPr>
            <p:ph idx="1"/>
          </p:nvPr>
        </p:nvSpPr>
        <p:spPr>
          <a:xfrm>
            <a:off x="560798" y="644703"/>
            <a:ext cx="11070403" cy="5334001"/>
          </a:xfrm>
        </p:spPr>
        <p:txBody>
          <a:bodyPr/>
          <a:lstStyle/>
          <a:p>
            <a:pPr algn="just">
              <a:spcBef>
                <a:spcPct val="0"/>
              </a:spcBef>
              <a:buClrTx/>
              <a:buSzTx/>
              <a:buFont typeface="Arial" panose="020B0604020202020204" pitchFamily="34" charset="0"/>
              <a:buChar char="•"/>
            </a:pPr>
            <a:r>
              <a:rPr lang="en-US" altLang="en-US" sz="2400" dirty="0">
                <a:latin typeface="TimesNewRomanPSMT"/>
              </a:rPr>
              <a:t>The </a:t>
            </a:r>
            <a:r>
              <a:rPr lang="en-US" altLang="en-US" sz="2400" b="1" dirty="0">
                <a:latin typeface="TimesNewRomanPS-BoldMT"/>
              </a:rPr>
              <a:t>producer-consumer </a:t>
            </a:r>
            <a:r>
              <a:rPr lang="en-US" altLang="en-US" sz="2400" dirty="0">
                <a:latin typeface="TimesNewRomanPSMT"/>
              </a:rPr>
              <a:t>problem (also known as the </a:t>
            </a:r>
            <a:r>
              <a:rPr lang="en-US" altLang="en-US" sz="2400" b="1" dirty="0">
                <a:latin typeface="TimesNewRomanPS-BoldMT"/>
              </a:rPr>
              <a:t>bounded-buffer </a:t>
            </a:r>
            <a:r>
              <a:rPr lang="en-US" altLang="en-US" sz="2400" dirty="0">
                <a:latin typeface="TimesNewRomanPSMT"/>
              </a:rPr>
              <a:t>problem). </a:t>
            </a:r>
          </a:p>
          <a:p>
            <a:pPr algn="just">
              <a:spcBef>
                <a:spcPct val="0"/>
              </a:spcBef>
              <a:buClrTx/>
              <a:buSzTx/>
              <a:buFont typeface="Arial" panose="020B0604020202020204" pitchFamily="34" charset="0"/>
              <a:buChar char="•"/>
            </a:pPr>
            <a:r>
              <a:rPr lang="en-US" altLang="en-US" sz="2400" dirty="0">
                <a:latin typeface="TimesNewRomanPSMT"/>
              </a:rPr>
              <a:t>Conceptually, two processes share a common, fixed-size buffer. </a:t>
            </a:r>
          </a:p>
          <a:p>
            <a:pPr algn="just">
              <a:spcBef>
                <a:spcPct val="0"/>
              </a:spcBef>
              <a:buClrTx/>
              <a:buSzTx/>
              <a:buFont typeface="Arial" panose="020B0604020202020204" pitchFamily="34" charset="0"/>
              <a:buChar char="•"/>
            </a:pPr>
            <a:r>
              <a:rPr lang="en-US" altLang="en-US" sz="2400" dirty="0">
                <a:latin typeface="TimesNewRomanPSMT"/>
              </a:rPr>
              <a:t>One of them, the producer, puts information into the buffer.</a:t>
            </a:r>
          </a:p>
          <a:p>
            <a:pPr algn="just">
              <a:spcBef>
                <a:spcPct val="0"/>
              </a:spcBef>
              <a:buClrTx/>
              <a:buSzTx/>
              <a:buFont typeface="Arial" panose="020B0604020202020204" pitchFamily="34" charset="0"/>
              <a:buChar char="•"/>
            </a:pPr>
            <a:r>
              <a:rPr lang="en-US" altLang="en-US" sz="2400" dirty="0">
                <a:latin typeface="TimesNewRomanPSMT"/>
              </a:rPr>
              <a:t>The other one, the consumer, takes it out. </a:t>
            </a:r>
          </a:p>
          <a:p>
            <a:pPr algn="just">
              <a:spcBef>
                <a:spcPct val="0"/>
              </a:spcBef>
              <a:buClrTx/>
              <a:buSzTx/>
              <a:buFont typeface="Arial" panose="020B0604020202020204" pitchFamily="34" charset="0"/>
              <a:buChar char="•"/>
            </a:pPr>
            <a:r>
              <a:rPr lang="en-US" altLang="en-US" sz="2400" dirty="0">
                <a:latin typeface="TimesNewRomanPSMT"/>
              </a:rPr>
              <a:t>Trouble arises when the producer wants to put a new item in the buffer, but it is already full. </a:t>
            </a:r>
          </a:p>
          <a:p>
            <a:pPr algn="just">
              <a:spcBef>
                <a:spcPct val="0"/>
              </a:spcBef>
              <a:buClrTx/>
              <a:buSzTx/>
              <a:buFont typeface="Arial" panose="020B0604020202020204" pitchFamily="34" charset="0"/>
              <a:buChar char="•"/>
            </a:pPr>
            <a:r>
              <a:rPr lang="en-US" altLang="en-US" sz="2400" dirty="0">
                <a:latin typeface="TimesNewRomanPSMT"/>
              </a:rPr>
              <a:t>The solution is for the producer to go to sleep, to be awakened when the consumer has removed one or more items. </a:t>
            </a:r>
          </a:p>
          <a:p>
            <a:pPr algn="just">
              <a:spcBef>
                <a:spcPct val="0"/>
              </a:spcBef>
              <a:buClrTx/>
              <a:buSzTx/>
              <a:buFont typeface="Arial" panose="020B0604020202020204" pitchFamily="34" charset="0"/>
              <a:buChar char="•"/>
            </a:pPr>
            <a:r>
              <a:rPr lang="en-US" altLang="en-US" sz="2400" dirty="0">
                <a:latin typeface="TimesNewRomanPSMT"/>
              </a:rPr>
              <a:t>Similarly, if the consumer wants to remove an item from the buffer and sees that the buffer is empty, it goes to sleep until the producer puts something in the buffer and wakes it up.</a:t>
            </a:r>
          </a:p>
          <a:p>
            <a:pPr algn="just">
              <a:spcBef>
                <a:spcPct val="0"/>
              </a:spcBef>
              <a:buClrTx/>
              <a:buSzTx/>
              <a:buFont typeface="Arial" panose="020B0604020202020204" pitchFamily="34" charset="0"/>
              <a:buChar char="•"/>
            </a:pPr>
            <a:r>
              <a:rPr lang="en-US" altLang="en-US" sz="2400" dirty="0">
                <a:latin typeface="TimesNewRomanPSMT"/>
              </a:rPr>
              <a:t>This approach sounds simple enough, but it leads to a racing condition.</a:t>
            </a:r>
          </a:p>
          <a:p>
            <a:pPr algn="just">
              <a:spcBef>
                <a:spcPct val="0"/>
              </a:spcBef>
              <a:buClrTx/>
              <a:buSzTx/>
              <a:buFont typeface="Arial" panose="020B0604020202020204" pitchFamily="34" charset="0"/>
              <a:buChar char="•"/>
            </a:pPr>
            <a:r>
              <a:rPr lang="en-US" altLang="en-US" sz="2400" dirty="0"/>
              <a:t>A race condition is an undesirable situation that occurs when a</a:t>
            </a:r>
            <a:r>
              <a:rPr lang="en-US" altLang="en-US" sz="2400" u="sng" dirty="0"/>
              <a:t> </a:t>
            </a:r>
            <a:r>
              <a:rPr lang="en-US" altLang="en-US" sz="2400" dirty="0"/>
              <a:t>device or system attempts to perform two or more operations at the same time.</a:t>
            </a:r>
            <a:endParaRPr lang="en-US" altLang="en-US" sz="2400" dirty="0">
              <a:latin typeface="TimesNewRomanPSMT"/>
            </a:endParaRPr>
          </a:p>
        </p:txBody>
      </p:sp>
      <p:sp>
        <p:nvSpPr>
          <p:cNvPr id="27652" name="Footer Placeholder 3">
            <a:extLst>
              <a:ext uri="{FF2B5EF4-FFF2-40B4-BE49-F238E27FC236}">
                <a16:creationId xmlns:a16="http://schemas.microsoft.com/office/drawing/2014/main" id="{9343FBF7-6C92-4C86-8DDD-8621EB6B5824}"/>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7653" name="Slide Number Placeholder 1">
            <a:extLst>
              <a:ext uri="{FF2B5EF4-FFF2-40B4-BE49-F238E27FC236}">
                <a16:creationId xmlns:a16="http://schemas.microsoft.com/office/drawing/2014/main" id="{C451A148-DED4-4D0D-80BA-149B45B1DFF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EF9A6F5-1721-4A80-99B5-CCDD48334609}" type="slidenum">
              <a:rPr lang="en-US" altLang="en-US" sz="1400"/>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0FEEA17-2F17-4CF2-BF8B-3AD85A3627E3}"/>
              </a:ext>
            </a:extLst>
          </p:cNvPr>
          <p:cNvSpPr>
            <a:spLocks noGrp="1"/>
          </p:cNvSpPr>
          <p:nvPr>
            <p:ph type="title"/>
          </p:nvPr>
        </p:nvSpPr>
        <p:spPr>
          <a:xfrm>
            <a:off x="2260314" y="0"/>
            <a:ext cx="7469312" cy="613881"/>
          </a:xfrm>
        </p:spPr>
        <p:txBody>
          <a:bodyPr/>
          <a:lstStyle/>
          <a:p>
            <a:r>
              <a:rPr lang="en-US" altLang="en-US" sz="3600" dirty="0"/>
              <a:t>Semaphores (Producer and Consumer)</a:t>
            </a:r>
          </a:p>
        </p:txBody>
      </p:sp>
      <p:sp>
        <p:nvSpPr>
          <p:cNvPr id="29699" name="Content Placeholder 2">
            <a:extLst>
              <a:ext uri="{FF2B5EF4-FFF2-40B4-BE49-F238E27FC236}">
                <a16:creationId xmlns:a16="http://schemas.microsoft.com/office/drawing/2014/main" id="{DCEE3413-27F6-40D7-BDF0-CE1F7E68A3F5}"/>
              </a:ext>
            </a:extLst>
          </p:cNvPr>
          <p:cNvSpPr>
            <a:spLocks noGrp="1"/>
          </p:cNvSpPr>
          <p:nvPr>
            <p:ph idx="1"/>
          </p:nvPr>
        </p:nvSpPr>
        <p:spPr>
          <a:xfrm>
            <a:off x="752582" y="1056526"/>
            <a:ext cx="10686835" cy="3515474"/>
          </a:xfrm>
        </p:spPr>
        <p:txBody>
          <a:bodyPr/>
          <a:lstStyle/>
          <a:p>
            <a:pPr algn="just">
              <a:spcBef>
                <a:spcPct val="0"/>
              </a:spcBef>
              <a:buClrTx/>
              <a:buSzTx/>
              <a:buFont typeface="Arial" panose="020B0604020202020204" pitchFamily="34" charset="0"/>
              <a:buChar char="•"/>
            </a:pPr>
            <a:r>
              <a:rPr lang="en-US" altLang="en-US" sz="2800" dirty="0">
                <a:latin typeface="TimesNewRomanPSMT"/>
              </a:rPr>
              <a:t>To keep track of the number of items in the buffer, we will need a variable, </a:t>
            </a:r>
            <a:r>
              <a:rPr lang="en-US" altLang="en-US" sz="2800" i="1" dirty="0">
                <a:latin typeface="Times New Roman" panose="02020603050405020304" pitchFamily="18" charset="0"/>
              </a:rPr>
              <a:t>count</a:t>
            </a:r>
            <a:r>
              <a:rPr lang="en-US" altLang="en-US" sz="2800" dirty="0">
                <a:latin typeface="TimesNewRomanPSMT"/>
              </a:rPr>
              <a:t>. </a:t>
            </a:r>
          </a:p>
          <a:p>
            <a:pPr algn="just">
              <a:spcBef>
                <a:spcPct val="0"/>
              </a:spcBef>
              <a:buClrTx/>
              <a:buSzTx/>
              <a:buFont typeface="Arial" panose="020B0604020202020204" pitchFamily="34" charset="0"/>
              <a:buChar char="•"/>
            </a:pPr>
            <a:r>
              <a:rPr lang="en-US" altLang="en-US" sz="2800" dirty="0">
                <a:latin typeface="TimesNewRomanPSMT"/>
              </a:rPr>
              <a:t>If the maximum number of items the buffer can hold is </a:t>
            </a:r>
            <a:r>
              <a:rPr lang="en-US" altLang="en-US" sz="2800" i="1" dirty="0">
                <a:latin typeface="Times New Roman" panose="02020603050405020304" pitchFamily="18" charset="0"/>
              </a:rPr>
              <a:t>N</a:t>
            </a:r>
            <a:r>
              <a:rPr lang="en-US" altLang="en-US" sz="2800" dirty="0">
                <a:latin typeface="TimesNewRomanPSMT"/>
              </a:rPr>
              <a:t>, the producer’s code will first test to see if </a:t>
            </a:r>
            <a:r>
              <a:rPr lang="en-US" altLang="en-US" sz="2800" i="1" dirty="0">
                <a:latin typeface="Times New Roman" panose="02020603050405020304" pitchFamily="18" charset="0"/>
              </a:rPr>
              <a:t>count </a:t>
            </a:r>
            <a:r>
              <a:rPr lang="en-US" altLang="en-US" sz="2800" dirty="0">
                <a:latin typeface="TimesNewRomanPSMT"/>
              </a:rPr>
              <a:t>is </a:t>
            </a:r>
            <a:r>
              <a:rPr lang="en-US" altLang="en-US" sz="2800" i="1" dirty="0">
                <a:latin typeface="Times New Roman" panose="02020603050405020304" pitchFamily="18" charset="0"/>
              </a:rPr>
              <a:t>N</a:t>
            </a:r>
            <a:r>
              <a:rPr lang="en-US" altLang="en-US" sz="2800" dirty="0">
                <a:latin typeface="TimesNewRomanPSMT"/>
              </a:rPr>
              <a:t>.</a:t>
            </a:r>
          </a:p>
          <a:p>
            <a:pPr algn="just">
              <a:spcBef>
                <a:spcPct val="0"/>
              </a:spcBef>
              <a:buClrTx/>
              <a:buSzTx/>
              <a:buFont typeface="Arial" panose="020B0604020202020204" pitchFamily="34" charset="0"/>
              <a:buChar char="•"/>
            </a:pPr>
            <a:r>
              <a:rPr lang="en-US" altLang="en-US" sz="2800" dirty="0">
                <a:latin typeface="TimesNewRomanPSMT"/>
              </a:rPr>
              <a:t>If it is, the producer will go to sleep; if it is not, the producer will add an item and increment </a:t>
            </a:r>
            <a:r>
              <a:rPr lang="en-US" altLang="en-US" sz="2800" i="1" dirty="0">
                <a:latin typeface="Times New Roman" panose="02020603050405020304" pitchFamily="18" charset="0"/>
              </a:rPr>
              <a:t>count</a:t>
            </a:r>
            <a:r>
              <a:rPr lang="en-US" altLang="en-US" sz="2800" dirty="0">
                <a:latin typeface="TimesNewRomanPSMT"/>
              </a:rPr>
              <a:t>.</a:t>
            </a:r>
          </a:p>
          <a:p>
            <a:pPr algn="just">
              <a:spcBef>
                <a:spcPct val="0"/>
              </a:spcBef>
              <a:buClrTx/>
              <a:buSzTx/>
              <a:buFont typeface="Arial" panose="020B0604020202020204" pitchFamily="34" charset="0"/>
              <a:buChar char="•"/>
            </a:pPr>
            <a:r>
              <a:rPr lang="en-US" altLang="en-US" sz="2800" dirty="0">
                <a:latin typeface="TimesNewRomanPSMT"/>
              </a:rPr>
              <a:t>One way to solve the bounden buffer or the producer-consumer problem is by using </a:t>
            </a:r>
            <a:r>
              <a:rPr lang="en-US" altLang="en-US" sz="2800" b="1" dirty="0">
                <a:latin typeface="TimesNewRomanPSMT"/>
              </a:rPr>
              <a:t>Semaphores.</a:t>
            </a:r>
          </a:p>
          <a:p>
            <a:pPr>
              <a:spcBef>
                <a:spcPct val="0"/>
              </a:spcBef>
              <a:buClrTx/>
              <a:buSzTx/>
              <a:buFont typeface="Arial" panose="020B0604020202020204" pitchFamily="34" charset="0"/>
              <a:buChar char="•"/>
            </a:pPr>
            <a:endParaRPr lang="en-US" altLang="en-US" sz="1800" b="1" dirty="0"/>
          </a:p>
          <a:p>
            <a:pPr>
              <a:spcBef>
                <a:spcPct val="0"/>
              </a:spcBef>
              <a:buClrTx/>
              <a:buSzTx/>
              <a:buFont typeface="Arial" panose="020B0604020202020204" pitchFamily="34" charset="0"/>
              <a:buChar char="•"/>
            </a:pPr>
            <a:endParaRPr lang="en-US" altLang="en-US" sz="1800" dirty="0">
              <a:latin typeface="TimesNewRomanPSMT"/>
            </a:endParaRPr>
          </a:p>
        </p:txBody>
      </p:sp>
      <p:sp>
        <p:nvSpPr>
          <p:cNvPr id="29700" name="Footer Placeholder 3">
            <a:extLst>
              <a:ext uri="{FF2B5EF4-FFF2-40B4-BE49-F238E27FC236}">
                <a16:creationId xmlns:a16="http://schemas.microsoft.com/office/drawing/2014/main" id="{403C1D82-3085-43F0-A2C6-353631053E35}"/>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9701" name="Slide Number Placeholder 1">
            <a:extLst>
              <a:ext uri="{FF2B5EF4-FFF2-40B4-BE49-F238E27FC236}">
                <a16:creationId xmlns:a16="http://schemas.microsoft.com/office/drawing/2014/main" id="{C83DD045-31F7-4B81-B712-00199CC3F2F1}"/>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B1E689B-06AE-4403-A1AB-A41F653F2512}" type="slidenum">
              <a:rPr lang="en-US" altLang="en-US" sz="1400"/>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4016B33-1C91-4A49-AAC8-40645E903870}"/>
              </a:ext>
            </a:extLst>
          </p:cNvPr>
          <p:cNvSpPr>
            <a:spLocks noGrp="1"/>
          </p:cNvSpPr>
          <p:nvPr>
            <p:ph type="title"/>
          </p:nvPr>
        </p:nvSpPr>
        <p:spPr>
          <a:xfrm>
            <a:off x="2219218" y="0"/>
            <a:ext cx="7448764" cy="583058"/>
          </a:xfrm>
        </p:spPr>
        <p:txBody>
          <a:bodyPr/>
          <a:lstStyle/>
          <a:p>
            <a:r>
              <a:rPr lang="en-US" altLang="en-US" sz="3600" dirty="0"/>
              <a:t>Semaphores (Producer and Consumer)</a:t>
            </a:r>
          </a:p>
        </p:txBody>
      </p:sp>
      <p:sp>
        <p:nvSpPr>
          <p:cNvPr id="9219" name="Content Placeholder 2">
            <a:extLst>
              <a:ext uri="{FF2B5EF4-FFF2-40B4-BE49-F238E27FC236}">
                <a16:creationId xmlns:a16="http://schemas.microsoft.com/office/drawing/2014/main" id="{15B73D3D-9892-4FD0-89D6-4761BC32592D}"/>
              </a:ext>
            </a:extLst>
          </p:cNvPr>
          <p:cNvSpPr>
            <a:spLocks noGrp="1"/>
          </p:cNvSpPr>
          <p:nvPr>
            <p:ph idx="1"/>
          </p:nvPr>
        </p:nvSpPr>
        <p:spPr>
          <a:xfrm>
            <a:off x="526550" y="878440"/>
            <a:ext cx="11288730" cy="5101120"/>
          </a:xfrm>
        </p:spPr>
        <p:txBody>
          <a:bodyPr/>
          <a:lstStyle/>
          <a:p>
            <a:pPr marL="285750" indent="-285750" algn="just">
              <a:buFont typeface="Arial" panose="020B0604020202020204" pitchFamily="34" charset="0"/>
              <a:buChar char="•"/>
              <a:defRPr/>
            </a:pPr>
            <a:r>
              <a:rPr lang="en-US" sz="2700" dirty="0">
                <a:solidFill>
                  <a:srgbClr val="000000"/>
                </a:solidFill>
                <a:latin typeface="Open Sans"/>
              </a:rPr>
              <a:t>Producer consumer problem can be solved by using semaphores.</a:t>
            </a:r>
          </a:p>
          <a:p>
            <a:pPr marL="285750" indent="-285750" algn="just">
              <a:buFont typeface="Arial" panose="020B0604020202020204" pitchFamily="34" charset="0"/>
              <a:buChar char="•"/>
              <a:defRPr/>
            </a:pPr>
            <a:r>
              <a:rPr lang="en-US" sz="2700" dirty="0"/>
              <a:t>A </a:t>
            </a:r>
            <a:r>
              <a:rPr lang="en-US" sz="2700" b="1" dirty="0"/>
              <a:t>semaphore</a:t>
            </a:r>
            <a:r>
              <a:rPr lang="en-US" sz="2700" dirty="0"/>
              <a:t> S is an integer variable that can be accessed only through two standard operations : wait() and signal().</a:t>
            </a:r>
          </a:p>
          <a:p>
            <a:pPr marL="285750" indent="-285750" algn="just">
              <a:buFont typeface="Arial" panose="020B0604020202020204" pitchFamily="34" charset="0"/>
              <a:buChar char="•"/>
              <a:defRPr/>
            </a:pPr>
            <a:r>
              <a:rPr lang="en-US" sz="2700" dirty="0"/>
              <a:t>The wait() operation reduces the value of semaphore by 1 and the signal() operation increases its value by 1.</a:t>
            </a:r>
          </a:p>
          <a:p>
            <a:pPr marL="285750" indent="-285750" algn="just">
              <a:buFont typeface="Arial" panose="020B0604020202020204" pitchFamily="34" charset="0"/>
              <a:buChar char="•"/>
              <a:defRPr/>
            </a:pPr>
            <a:r>
              <a:rPr lang="en-US" sz="2700" dirty="0"/>
              <a:t>There are two types of semaphores:</a:t>
            </a:r>
          </a:p>
          <a:p>
            <a:pPr algn="just">
              <a:buFont typeface="+mj-lt"/>
              <a:buAutoNum type="arabicPeriod"/>
              <a:defRPr/>
            </a:pPr>
            <a:r>
              <a:rPr lang="en-US" sz="2700" b="1" dirty="0"/>
              <a:t>Binary Semaphores - </a:t>
            </a:r>
            <a:r>
              <a:rPr lang="en-US" sz="2700" dirty="0"/>
              <a:t>This is also known as </a:t>
            </a:r>
            <a:r>
              <a:rPr lang="en-US" sz="2700" dirty="0" err="1"/>
              <a:t>mutex</a:t>
            </a:r>
            <a:r>
              <a:rPr lang="en-US" sz="2700" dirty="0"/>
              <a:t> lock. It can have only two values – 0 and 1. Its value is initialized to 1. It is used to implement solution of critical section problem with multiple processes.</a:t>
            </a:r>
          </a:p>
          <a:p>
            <a:pPr algn="just">
              <a:buFont typeface="+mj-lt"/>
              <a:buAutoNum type="arabicPeriod"/>
              <a:defRPr/>
            </a:pPr>
            <a:r>
              <a:rPr lang="en-US" sz="2700" b="1" dirty="0"/>
              <a:t>Counting Semaphore –</a:t>
            </a:r>
            <a:r>
              <a:rPr lang="en-US" sz="2700" dirty="0"/>
              <a:t> Its value can range over an unrestricted domain. It is used to control access to a resource that has multiple instances.</a:t>
            </a:r>
          </a:p>
        </p:txBody>
      </p:sp>
      <p:sp>
        <p:nvSpPr>
          <p:cNvPr id="31748" name="Footer Placeholder 3">
            <a:extLst>
              <a:ext uri="{FF2B5EF4-FFF2-40B4-BE49-F238E27FC236}">
                <a16:creationId xmlns:a16="http://schemas.microsoft.com/office/drawing/2014/main" id="{360D4B96-1EE9-4B3D-9D6B-47D608B10FAD}"/>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1749" name="Slide Number Placeholder 1">
            <a:extLst>
              <a:ext uri="{FF2B5EF4-FFF2-40B4-BE49-F238E27FC236}">
                <a16:creationId xmlns:a16="http://schemas.microsoft.com/office/drawing/2014/main" id="{19D174A4-DA73-477B-B7E5-119D692D6A1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ABAFE32-65F1-43AF-8D0C-245088AC436E}" type="slidenum">
              <a:rPr lang="en-US" altLang="en-US" sz="1400"/>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78A5182-7B22-47C4-8587-FF9F796C073D}"/>
              </a:ext>
            </a:extLst>
          </p:cNvPr>
          <p:cNvSpPr>
            <a:spLocks noGrp="1"/>
          </p:cNvSpPr>
          <p:nvPr>
            <p:ph type="title"/>
          </p:nvPr>
        </p:nvSpPr>
        <p:spPr>
          <a:xfrm>
            <a:off x="914400" y="-33335"/>
            <a:ext cx="10363200" cy="1219200"/>
          </a:xfrm>
        </p:spPr>
        <p:txBody>
          <a:bodyPr/>
          <a:lstStyle/>
          <a:p>
            <a:r>
              <a:rPr lang="en-US" altLang="en-US" sz="3200" dirty="0"/>
              <a:t>Topic 3 Objectives</a:t>
            </a:r>
          </a:p>
        </p:txBody>
      </p:sp>
      <p:sp>
        <p:nvSpPr>
          <p:cNvPr id="8195" name="Slide Number Placeholder 2">
            <a:extLst>
              <a:ext uri="{FF2B5EF4-FFF2-40B4-BE49-F238E27FC236}">
                <a16:creationId xmlns:a16="http://schemas.microsoft.com/office/drawing/2014/main" id="{FD5E1A98-2A6F-4912-B505-DBDFEA64802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DCB635-157A-4A59-9294-4D7FABFD3252}" type="slidenum">
              <a:rPr lang="en-US" altLang="en-US" sz="1400"/>
              <a:pPr>
                <a:spcBef>
                  <a:spcPct val="0"/>
                </a:spcBef>
                <a:buClrTx/>
                <a:buSzTx/>
                <a:buFontTx/>
                <a:buNone/>
              </a:pPr>
              <a:t>2</a:t>
            </a:fld>
            <a:endParaRPr lang="en-US" altLang="en-US" sz="1400"/>
          </a:p>
        </p:txBody>
      </p:sp>
      <p:sp>
        <p:nvSpPr>
          <p:cNvPr id="8196" name="Rectangle 3">
            <a:extLst>
              <a:ext uri="{FF2B5EF4-FFF2-40B4-BE49-F238E27FC236}">
                <a16:creationId xmlns:a16="http://schemas.microsoft.com/office/drawing/2014/main" id="{EE166312-EAAF-4444-8E7A-266EE8B607FA}"/>
              </a:ext>
            </a:extLst>
          </p:cNvPr>
          <p:cNvSpPr>
            <a:spLocks noChangeArrowheads="1"/>
          </p:cNvSpPr>
          <p:nvPr/>
        </p:nvSpPr>
        <p:spPr bwMode="auto">
          <a:xfrm>
            <a:off x="1776412" y="1385300"/>
            <a:ext cx="86391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Demonstrate your understanding of the difference between monitors and semaphores.</a:t>
            </a:r>
          </a:p>
          <a:p>
            <a:r>
              <a:rPr lang="en-US" altLang="en-US" sz="2000" dirty="0"/>
              <a:t>Implement a simple scenario (in the context of processes and threads in Unix/Linux) in two separate C programs.</a:t>
            </a:r>
          </a:p>
          <a:p>
            <a:r>
              <a:rPr lang="en-US" altLang="en-US" sz="2000" dirty="0"/>
              <a:t>Assess the efficiency of a timer to solve deadlock situations.</a:t>
            </a:r>
          </a:p>
          <a:p>
            <a:r>
              <a:rPr lang="en-US" altLang="en-US" sz="2000" dirty="0"/>
              <a:t>Design a shell that handles multiple commands simultaneously.</a:t>
            </a:r>
          </a:p>
        </p:txBody>
      </p:sp>
      <p:sp>
        <p:nvSpPr>
          <p:cNvPr id="8197" name="Footer Placeholder 1">
            <a:extLst>
              <a:ext uri="{FF2B5EF4-FFF2-40B4-BE49-F238E27FC236}">
                <a16:creationId xmlns:a16="http://schemas.microsoft.com/office/drawing/2014/main" id="{8CDAE597-013B-4D47-8FB5-3F6B6CB52237}"/>
              </a:ext>
            </a:extLst>
          </p:cNvPr>
          <p:cNvSpPr txBox="1">
            <a:spLocks/>
          </p:cNvSpPr>
          <p:nvPr/>
        </p:nvSpPr>
        <p:spPr bwMode="auto">
          <a:xfrm>
            <a:off x="4737100" y="63722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ECEB6DC-61B9-462F-A719-6DF6F4727E33}"/>
              </a:ext>
            </a:extLst>
          </p:cNvPr>
          <p:cNvSpPr>
            <a:spLocks noGrp="1" noChangeArrowheads="1"/>
          </p:cNvSpPr>
          <p:nvPr>
            <p:ph type="title"/>
          </p:nvPr>
        </p:nvSpPr>
        <p:spPr>
          <a:xfrm>
            <a:off x="2493963" y="0"/>
            <a:ext cx="7793037" cy="693738"/>
          </a:xfrm>
        </p:spPr>
        <p:txBody>
          <a:bodyPr/>
          <a:lstStyle/>
          <a:p>
            <a:pPr eaLnBrk="1" hangingPunct="1"/>
            <a:r>
              <a:rPr lang="en-US" altLang="en-US" sz="3600" dirty="0"/>
              <a:t>Producer-Consumer using Semaphores</a:t>
            </a:r>
          </a:p>
        </p:txBody>
      </p:sp>
      <p:sp>
        <p:nvSpPr>
          <p:cNvPr id="33795" name="Footer Placeholder 1">
            <a:extLst>
              <a:ext uri="{FF2B5EF4-FFF2-40B4-BE49-F238E27FC236}">
                <a16:creationId xmlns:a16="http://schemas.microsoft.com/office/drawing/2014/main" id="{032EEF75-9E7C-42D3-B8A1-0BA592407D7A}"/>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90C120F2-59F2-408B-9792-A283A4789977}"/>
              </a:ext>
            </a:extLst>
          </p:cNvPr>
          <p:cNvSpPr/>
          <p:nvPr/>
        </p:nvSpPr>
        <p:spPr>
          <a:xfrm>
            <a:off x="1040258" y="1012954"/>
            <a:ext cx="10425701" cy="4832092"/>
          </a:xfrm>
          <a:prstGeom prst="rect">
            <a:avLst/>
          </a:prstGeom>
        </p:spPr>
        <p:txBody>
          <a:bodyPr wrap="square">
            <a:spAutoFit/>
          </a:bodyPr>
          <a:lstStyle/>
          <a:p>
            <a:pPr marL="285750" indent="-285750">
              <a:buFont typeface="Arial" panose="020B0604020202020204" pitchFamily="34" charset="0"/>
              <a:buChar char="•"/>
              <a:defRPr/>
            </a:pPr>
            <a:r>
              <a:rPr lang="en-US" sz="2800" dirty="0">
                <a:solidFill>
                  <a:srgbClr val="000000"/>
                </a:solidFill>
                <a:latin typeface="Open Sans"/>
              </a:rPr>
              <a:t>To solve the producer-consumer problem using semaphores, we need two counting semaphores – Full and Empty. </a:t>
            </a:r>
          </a:p>
          <a:p>
            <a:pPr marL="285750" indent="-285750">
              <a:buFont typeface="Arial" panose="020B0604020202020204" pitchFamily="34" charset="0"/>
              <a:buChar char="•"/>
              <a:defRPr/>
            </a:pPr>
            <a:r>
              <a:rPr lang="en-US" sz="2800" dirty="0">
                <a:solidFill>
                  <a:srgbClr val="000000"/>
                </a:solidFill>
                <a:latin typeface="Open Sans"/>
              </a:rPr>
              <a:t>“Full” keeps track of number of items in the buffer at any given time.</a:t>
            </a:r>
          </a:p>
          <a:p>
            <a:pPr marL="285750" indent="-285750">
              <a:buFont typeface="Arial" panose="020B0604020202020204" pitchFamily="34" charset="0"/>
              <a:buChar char="•"/>
              <a:defRPr/>
            </a:pPr>
            <a:r>
              <a:rPr lang="en-US" sz="2800" dirty="0">
                <a:solidFill>
                  <a:srgbClr val="000000"/>
                </a:solidFill>
                <a:latin typeface="Open Sans"/>
              </a:rPr>
              <a:t> “Empty” keeps track of number of unoccupied slots.</a:t>
            </a:r>
          </a:p>
          <a:p>
            <a:pPr marL="285750" indent="-285750">
              <a:buFont typeface="Arial" panose="020B0604020202020204" pitchFamily="34" charset="0"/>
              <a:buChar char="•"/>
              <a:defRPr/>
            </a:pPr>
            <a:endParaRPr lang="en-US" sz="2800" dirty="0">
              <a:solidFill>
                <a:srgbClr val="000000"/>
              </a:solidFill>
              <a:latin typeface="Open Sans"/>
            </a:endParaRPr>
          </a:p>
          <a:p>
            <a:pPr>
              <a:defRPr/>
            </a:pPr>
            <a:r>
              <a:rPr lang="en-US" sz="2800" dirty="0">
                <a:solidFill>
                  <a:srgbClr val="000000"/>
                </a:solidFill>
                <a:latin typeface="Open Sans"/>
              </a:rPr>
              <a:t>Initialization of Semaphores:</a:t>
            </a:r>
          </a:p>
          <a:p>
            <a:pPr marL="285750" indent="-285750">
              <a:buFont typeface="Arial" panose="020B0604020202020204" pitchFamily="34" charset="0"/>
              <a:buChar char="•"/>
              <a:defRPr/>
            </a:pPr>
            <a:r>
              <a:rPr lang="en-US" sz="2800" dirty="0" err="1"/>
              <a:t>mutex</a:t>
            </a:r>
            <a:r>
              <a:rPr lang="en-US" sz="2800" dirty="0"/>
              <a:t> = 1</a:t>
            </a:r>
          </a:p>
          <a:p>
            <a:pPr marL="285750" indent="-285750">
              <a:buFont typeface="Arial" panose="020B0604020202020204" pitchFamily="34" charset="0"/>
              <a:buChar char="•"/>
              <a:defRPr/>
            </a:pPr>
            <a:r>
              <a:rPr lang="en-US" sz="2800" dirty="0"/>
              <a:t>Full = 0 // Initially, all slots are empty. Thus, full slots are 0 </a:t>
            </a:r>
          </a:p>
          <a:p>
            <a:pPr marL="285750" indent="-285750">
              <a:buFont typeface="Arial" panose="020B0604020202020204" pitchFamily="34" charset="0"/>
              <a:buChar char="•"/>
              <a:defRPr/>
            </a:pPr>
            <a:r>
              <a:rPr lang="en-US" sz="2800" dirty="0"/>
              <a:t>Empty = n // All slots are empty initially</a:t>
            </a:r>
          </a:p>
        </p:txBody>
      </p:sp>
      <p:sp>
        <p:nvSpPr>
          <p:cNvPr id="33797" name="Slide Number Placeholder 2">
            <a:extLst>
              <a:ext uri="{FF2B5EF4-FFF2-40B4-BE49-F238E27FC236}">
                <a16:creationId xmlns:a16="http://schemas.microsoft.com/office/drawing/2014/main" id="{2E9081CD-58C8-4B9B-A593-6771F1FA2074}"/>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875DF06-7308-4AE9-AD5D-70E47E6441E5}" type="slidenum">
              <a:rPr lang="en-US" altLang="en-US" sz="1400"/>
              <a:pPr/>
              <a:t>20</a:t>
            </a:fld>
            <a:endParaRPr lang="en-US" altLang="en-US" sz="14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96EC0D0-C031-4A88-AA68-34DA03880898}"/>
              </a:ext>
            </a:extLst>
          </p:cNvPr>
          <p:cNvSpPr>
            <a:spLocks noGrp="1" noChangeArrowheads="1"/>
          </p:cNvSpPr>
          <p:nvPr>
            <p:ph type="title"/>
          </p:nvPr>
        </p:nvSpPr>
        <p:spPr>
          <a:xfrm>
            <a:off x="2428081" y="0"/>
            <a:ext cx="7793037" cy="769938"/>
          </a:xfrm>
        </p:spPr>
        <p:txBody>
          <a:bodyPr/>
          <a:lstStyle/>
          <a:p>
            <a:pPr eaLnBrk="1" hangingPunct="1"/>
            <a:r>
              <a:rPr lang="en-US" altLang="en-US" sz="3600" dirty="0"/>
              <a:t>Producer-Consumer using Semaphore</a:t>
            </a:r>
          </a:p>
        </p:txBody>
      </p:sp>
      <p:sp>
        <p:nvSpPr>
          <p:cNvPr id="34819" name="Footer Placeholder 1">
            <a:extLst>
              <a:ext uri="{FF2B5EF4-FFF2-40B4-BE49-F238E27FC236}">
                <a16:creationId xmlns:a16="http://schemas.microsoft.com/office/drawing/2014/main" id="{C2DC349B-5AF3-4502-8035-AC88B5B77E29}"/>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F17178AD-0DCB-4BF6-8890-AD2FDF8E9D64}"/>
              </a:ext>
            </a:extLst>
          </p:cNvPr>
          <p:cNvSpPr/>
          <p:nvPr/>
        </p:nvSpPr>
        <p:spPr>
          <a:xfrm>
            <a:off x="828994" y="1054051"/>
            <a:ext cx="10991209" cy="4401205"/>
          </a:xfrm>
          <a:prstGeom prst="rect">
            <a:avLst/>
          </a:prstGeom>
        </p:spPr>
        <p:txBody>
          <a:bodyPr wrap="square">
            <a:spAutoFit/>
          </a:bodyPr>
          <a:lstStyle/>
          <a:p>
            <a:pPr algn="just">
              <a:defRPr/>
            </a:pPr>
            <a:r>
              <a:rPr lang="en-US" sz="2800" dirty="0"/>
              <a:t>Producer:</a:t>
            </a:r>
          </a:p>
          <a:p>
            <a:pPr marL="285750" indent="-285750" algn="just">
              <a:buFont typeface="Arial" panose="020B0604020202020204" pitchFamily="34" charset="0"/>
              <a:buChar char="•"/>
              <a:defRPr/>
            </a:pPr>
            <a:r>
              <a:rPr lang="en-US" sz="2800" dirty="0"/>
              <a:t>To produce an item the value of “empty” is reduced by 1 and one slot can be filled. </a:t>
            </a:r>
          </a:p>
          <a:p>
            <a:pPr marL="285750" indent="-285750" algn="just">
              <a:buFont typeface="Arial" panose="020B0604020202020204" pitchFamily="34" charset="0"/>
              <a:buChar char="•"/>
              <a:defRPr/>
            </a:pPr>
            <a:r>
              <a:rPr lang="en-US" sz="2800" dirty="0"/>
              <a:t>The value of </a:t>
            </a:r>
            <a:r>
              <a:rPr lang="en-US" sz="2800" dirty="0" err="1"/>
              <a:t>mutex</a:t>
            </a:r>
            <a:r>
              <a:rPr lang="en-US" sz="2800" dirty="0"/>
              <a:t> is also reduced to prevent consumer to access the buffer.</a:t>
            </a:r>
          </a:p>
          <a:p>
            <a:pPr marL="285750" indent="-285750" algn="just">
              <a:buFont typeface="Arial" panose="020B0604020202020204" pitchFamily="34" charset="0"/>
              <a:buChar char="•"/>
              <a:defRPr/>
            </a:pPr>
            <a:r>
              <a:rPr lang="en-US" sz="2800" dirty="0"/>
              <a:t> The producer has placed the item and the value of “full” is increased by 1. </a:t>
            </a:r>
          </a:p>
          <a:p>
            <a:pPr marL="285750" indent="-285750" algn="just">
              <a:buFont typeface="Arial" panose="020B0604020202020204" pitchFamily="34" charset="0"/>
              <a:buChar char="•"/>
              <a:defRPr/>
            </a:pPr>
            <a:r>
              <a:rPr lang="en-US" sz="2800" dirty="0"/>
              <a:t>The value of </a:t>
            </a:r>
            <a:r>
              <a:rPr lang="en-US" sz="2800" dirty="0" err="1"/>
              <a:t>mutex</a:t>
            </a:r>
            <a:r>
              <a:rPr lang="en-US" sz="2800" dirty="0"/>
              <a:t> is also increased by 1 </a:t>
            </a:r>
          </a:p>
          <a:p>
            <a:pPr marL="285750" indent="-285750" algn="just">
              <a:buFont typeface="Arial" panose="020B0604020202020204" pitchFamily="34" charset="0"/>
              <a:buChar char="•"/>
              <a:defRPr/>
            </a:pPr>
            <a:r>
              <a:rPr lang="en-US" sz="2800" dirty="0"/>
              <a:t>Since </a:t>
            </a:r>
            <a:r>
              <a:rPr lang="en-US" sz="2800" dirty="0" err="1"/>
              <a:t>mutex</a:t>
            </a:r>
            <a:r>
              <a:rPr lang="en-US" sz="2800" dirty="0"/>
              <a:t> has increased by 1, the task of producer has been completed and consumer can access the buffer.</a:t>
            </a:r>
          </a:p>
        </p:txBody>
      </p:sp>
      <p:sp>
        <p:nvSpPr>
          <p:cNvPr id="34821" name="Slide Number Placeholder 2">
            <a:extLst>
              <a:ext uri="{FF2B5EF4-FFF2-40B4-BE49-F238E27FC236}">
                <a16:creationId xmlns:a16="http://schemas.microsoft.com/office/drawing/2014/main" id="{22F5D7A9-2EB3-4E9D-A5E7-8ED53826D85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8F11D7B-4A47-474B-8C64-2193B5A0943B}" type="slidenum">
              <a:rPr lang="en-US" altLang="en-US" sz="1400"/>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C6ACCAD-DE60-4AE9-B7F6-4C034230A282}"/>
              </a:ext>
            </a:extLst>
          </p:cNvPr>
          <p:cNvSpPr>
            <a:spLocks noGrp="1" noChangeArrowheads="1"/>
          </p:cNvSpPr>
          <p:nvPr>
            <p:ph type="title"/>
          </p:nvPr>
        </p:nvSpPr>
        <p:spPr>
          <a:xfrm>
            <a:off x="2514600" y="0"/>
            <a:ext cx="7793037" cy="769938"/>
          </a:xfrm>
        </p:spPr>
        <p:txBody>
          <a:bodyPr/>
          <a:lstStyle/>
          <a:p>
            <a:pPr eaLnBrk="1" hangingPunct="1"/>
            <a:r>
              <a:rPr lang="en-US" altLang="en-US" sz="3600" dirty="0"/>
              <a:t>Producer-Consumer using Semaphore</a:t>
            </a:r>
          </a:p>
        </p:txBody>
      </p:sp>
      <p:sp>
        <p:nvSpPr>
          <p:cNvPr id="35843" name="Footer Placeholder 1">
            <a:extLst>
              <a:ext uri="{FF2B5EF4-FFF2-40B4-BE49-F238E27FC236}">
                <a16:creationId xmlns:a16="http://schemas.microsoft.com/office/drawing/2014/main" id="{90CD731D-353B-470E-A6B5-63B722F98D69}"/>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E91D9F10-F721-4DCE-9EDF-ED6B3FB05D37}"/>
              </a:ext>
            </a:extLst>
          </p:cNvPr>
          <p:cNvSpPr/>
          <p:nvPr/>
        </p:nvSpPr>
        <p:spPr>
          <a:xfrm>
            <a:off x="1154987" y="1007724"/>
            <a:ext cx="10711665" cy="3970318"/>
          </a:xfrm>
          <a:prstGeom prst="rect">
            <a:avLst/>
          </a:prstGeom>
        </p:spPr>
        <p:txBody>
          <a:bodyPr wrap="square">
            <a:spAutoFit/>
          </a:bodyPr>
          <a:lstStyle/>
          <a:p>
            <a:pPr>
              <a:defRPr/>
            </a:pPr>
            <a:r>
              <a:rPr lang="en-US" sz="2800" dirty="0"/>
              <a:t>Consumer:</a:t>
            </a:r>
          </a:p>
          <a:p>
            <a:pPr marL="285750" indent="-285750">
              <a:buFont typeface="Arial" panose="020B0604020202020204" pitchFamily="34" charset="0"/>
              <a:buChar char="•"/>
              <a:defRPr/>
            </a:pPr>
            <a:r>
              <a:rPr lang="en-US" sz="2800" dirty="0"/>
              <a:t>As the consumer removes an item from buffer, the value of “full” is reduced by 1 </a:t>
            </a:r>
          </a:p>
          <a:p>
            <a:pPr marL="285750" indent="-285750">
              <a:buFont typeface="Arial" panose="020B0604020202020204" pitchFamily="34" charset="0"/>
              <a:buChar char="•"/>
              <a:defRPr/>
            </a:pPr>
            <a:r>
              <a:rPr lang="en-US" sz="2800" dirty="0"/>
              <a:t>The value </a:t>
            </a:r>
            <a:r>
              <a:rPr lang="en-US" sz="2800" dirty="0" err="1"/>
              <a:t>mutex</a:t>
            </a:r>
            <a:r>
              <a:rPr lang="en-US" sz="2800" dirty="0"/>
              <a:t> is also reduced so that the producer cannot access the buffer. </a:t>
            </a:r>
          </a:p>
          <a:p>
            <a:pPr marL="285750" indent="-285750">
              <a:buFont typeface="Arial" panose="020B0604020202020204" pitchFamily="34" charset="0"/>
              <a:buChar char="•"/>
              <a:defRPr/>
            </a:pPr>
            <a:r>
              <a:rPr lang="en-US" sz="2800" dirty="0"/>
              <a:t>Since the consumer has consumed the item, the value of “empty” is increased by 1. </a:t>
            </a:r>
          </a:p>
          <a:p>
            <a:pPr marL="285750" indent="-285750">
              <a:buFont typeface="Arial" panose="020B0604020202020204" pitchFamily="34" charset="0"/>
              <a:buChar char="•"/>
              <a:defRPr/>
            </a:pPr>
            <a:r>
              <a:rPr lang="en-US" sz="2800" dirty="0"/>
              <a:t>The value of </a:t>
            </a:r>
            <a:r>
              <a:rPr lang="en-US" sz="2800" dirty="0" err="1"/>
              <a:t>mutex</a:t>
            </a:r>
            <a:r>
              <a:rPr lang="en-US" sz="2800" dirty="0"/>
              <a:t> is also increased and the producer can access the buffer.</a:t>
            </a:r>
          </a:p>
        </p:txBody>
      </p:sp>
      <p:sp>
        <p:nvSpPr>
          <p:cNvPr id="35845" name="Slide Number Placeholder 2">
            <a:extLst>
              <a:ext uri="{FF2B5EF4-FFF2-40B4-BE49-F238E27FC236}">
                <a16:creationId xmlns:a16="http://schemas.microsoft.com/office/drawing/2014/main" id="{74E05EB3-D968-47CF-972B-EEEF204E027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D6456EF-B22D-4869-9AC5-6BD8F0477E5D}" type="slidenum">
              <a:rPr lang="en-US" altLang="en-US" sz="1400"/>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35D1D458-AFF5-402D-AE92-BDF3CF84C1CE}"/>
              </a:ext>
            </a:extLst>
          </p:cNvPr>
          <p:cNvSpPr>
            <a:spLocks noGrp="1" noChangeArrowheads="1"/>
          </p:cNvSpPr>
          <p:nvPr>
            <p:ph type="title"/>
          </p:nvPr>
        </p:nvSpPr>
        <p:spPr>
          <a:xfrm>
            <a:off x="2551649" y="0"/>
            <a:ext cx="7793037" cy="769938"/>
          </a:xfrm>
        </p:spPr>
        <p:txBody>
          <a:bodyPr/>
          <a:lstStyle/>
          <a:p>
            <a:pPr eaLnBrk="1" hangingPunct="1"/>
            <a:r>
              <a:rPr lang="en-US" altLang="en-US" sz="3600" dirty="0"/>
              <a:t>Mutexes</a:t>
            </a:r>
          </a:p>
        </p:txBody>
      </p:sp>
      <p:sp>
        <p:nvSpPr>
          <p:cNvPr id="36867" name="Footer Placeholder 1">
            <a:extLst>
              <a:ext uri="{FF2B5EF4-FFF2-40B4-BE49-F238E27FC236}">
                <a16:creationId xmlns:a16="http://schemas.microsoft.com/office/drawing/2014/main" id="{E9EFC633-DAAA-4C12-B19D-2DC2B4C4D6D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6868" name="Rectangle 1">
            <a:extLst>
              <a:ext uri="{FF2B5EF4-FFF2-40B4-BE49-F238E27FC236}">
                <a16:creationId xmlns:a16="http://schemas.microsoft.com/office/drawing/2014/main" id="{BA7EBD3C-40FD-4D92-9042-95AF9A7EECC5}"/>
              </a:ext>
            </a:extLst>
          </p:cNvPr>
          <p:cNvSpPr>
            <a:spLocks noChangeArrowheads="1"/>
          </p:cNvSpPr>
          <p:nvPr/>
        </p:nvSpPr>
        <p:spPr bwMode="auto">
          <a:xfrm>
            <a:off x="554805" y="769938"/>
            <a:ext cx="1137349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just">
              <a:buFont typeface="Arial" panose="020B0604020202020204" pitchFamily="34" charset="0"/>
              <a:buChar char="•"/>
            </a:pPr>
            <a:r>
              <a:rPr lang="en-US" altLang="en-US" dirty="0"/>
              <a:t>When the semaphore's ability to count is not needed, a simplified version of the semaphore called a mutex, is sometimes used. </a:t>
            </a:r>
          </a:p>
          <a:p>
            <a:pPr algn="just">
              <a:buFont typeface="Arial" panose="020B0604020202020204" pitchFamily="34" charset="0"/>
              <a:buChar char="•"/>
            </a:pPr>
            <a:r>
              <a:rPr lang="en-US" altLang="en-US" dirty="0"/>
              <a:t>Mutexes are good only for managing mutual exclusion to some shared resource or piece of code. </a:t>
            </a:r>
          </a:p>
          <a:p>
            <a:pPr algn="just">
              <a:buFont typeface="Arial" panose="020B0604020202020204" pitchFamily="34" charset="0"/>
              <a:buChar char="•"/>
            </a:pPr>
            <a:r>
              <a:rPr lang="en-US" altLang="en-US" dirty="0"/>
              <a:t>They are easy and efficient to implement, which makes them especially useful in thread packages that are implemented entirely in user space.</a:t>
            </a:r>
          </a:p>
          <a:p>
            <a:pPr algn="just">
              <a:buFont typeface="Arial" panose="020B0604020202020204" pitchFamily="34" charset="0"/>
              <a:buChar char="•"/>
            </a:pPr>
            <a:r>
              <a:rPr lang="en-US" altLang="en-US" dirty="0"/>
              <a:t>A </a:t>
            </a:r>
            <a:r>
              <a:rPr lang="en-US" altLang="en-US" b="1" dirty="0"/>
              <a:t>mutex </a:t>
            </a:r>
            <a:r>
              <a:rPr lang="en-US" altLang="en-US" dirty="0"/>
              <a:t>is a variable that can be in one of two states: unlocked or locked. Consequently, only 1 bit is required to represent it, but in practice an integer often is used, with 0 meaning unlocked and all other values meaning locked. </a:t>
            </a:r>
          </a:p>
          <a:p>
            <a:pPr algn="just">
              <a:buFont typeface="Arial" panose="020B0604020202020204" pitchFamily="34" charset="0"/>
              <a:buChar char="•"/>
            </a:pPr>
            <a:r>
              <a:rPr lang="en-US" altLang="en-US" dirty="0"/>
              <a:t>Two procedures are used with mutexes. When a process (or thread) needs access to a critical region, it calls </a:t>
            </a:r>
            <a:r>
              <a:rPr lang="en-US" altLang="en-US" i="1" dirty="0" err="1"/>
              <a:t>mutex_lock</a:t>
            </a:r>
            <a:r>
              <a:rPr lang="en-US" altLang="en-US" i="1" dirty="0"/>
              <a:t> </a:t>
            </a:r>
            <a:r>
              <a:rPr lang="en-US" altLang="en-US" dirty="0"/>
              <a:t>. </a:t>
            </a:r>
          </a:p>
          <a:p>
            <a:pPr algn="just">
              <a:buFont typeface="Arial" panose="020B0604020202020204" pitchFamily="34" charset="0"/>
              <a:buChar char="•"/>
            </a:pPr>
            <a:r>
              <a:rPr lang="en-US" altLang="en-US" dirty="0"/>
              <a:t>If the mutex is currently unlocked (meaning that the critical region is available), the call succeeds, and the calling thread is free to enter the critical region.</a:t>
            </a:r>
          </a:p>
        </p:txBody>
      </p:sp>
      <p:sp>
        <p:nvSpPr>
          <p:cNvPr id="36869" name="Slide Number Placeholder 1">
            <a:extLst>
              <a:ext uri="{FF2B5EF4-FFF2-40B4-BE49-F238E27FC236}">
                <a16:creationId xmlns:a16="http://schemas.microsoft.com/office/drawing/2014/main" id="{DF72AA78-0377-42DC-9F57-F01FBF59ECD2}"/>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FD4383F-35B1-4CBE-9435-2F74CD02017E}" type="slidenum">
              <a:rPr lang="en-US" altLang="en-US" sz="1400"/>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9562AE4-186C-4386-9C6F-ED8B4719BF79}"/>
              </a:ext>
            </a:extLst>
          </p:cNvPr>
          <p:cNvSpPr>
            <a:spLocks noGrp="1" noChangeArrowheads="1"/>
          </p:cNvSpPr>
          <p:nvPr>
            <p:ph type="title"/>
          </p:nvPr>
        </p:nvSpPr>
        <p:spPr>
          <a:xfrm>
            <a:off x="2520826" y="0"/>
            <a:ext cx="7793037" cy="769938"/>
          </a:xfrm>
        </p:spPr>
        <p:txBody>
          <a:bodyPr/>
          <a:lstStyle/>
          <a:p>
            <a:pPr eaLnBrk="1" hangingPunct="1"/>
            <a:r>
              <a:rPr lang="en-US" altLang="en-US" sz="3600" dirty="0"/>
              <a:t>Mutexes</a:t>
            </a:r>
          </a:p>
        </p:txBody>
      </p:sp>
      <p:sp>
        <p:nvSpPr>
          <p:cNvPr id="37891" name="Footer Placeholder 1">
            <a:extLst>
              <a:ext uri="{FF2B5EF4-FFF2-40B4-BE49-F238E27FC236}">
                <a16:creationId xmlns:a16="http://schemas.microsoft.com/office/drawing/2014/main" id="{2A8B2DD5-85C6-4545-8FC2-E099AFC9F5F9}"/>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7892" name="Rectangle 1">
            <a:extLst>
              <a:ext uri="{FF2B5EF4-FFF2-40B4-BE49-F238E27FC236}">
                <a16:creationId xmlns:a16="http://schemas.microsoft.com/office/drawing/2014/main" id="{A61CAC74-9AD6-4323-86D2-2B7F2F326A67}"/>
              </a:ext>
            </a:extLst>
          </p:cNvPr>
          <p:cNvSpPr>
            <a:spLocks noChangeArrowheads="1"/>
          </p:cNvSpPr>
          <p:nvPr/>
        </p:nvSpPr>
        <p:spPr bwMode="auto">
          <a:xfrm>
            <a:off x="1230331" y="1182231"/>
            <a:ext cx="1004726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buFont typeface="Arial" panose="020B0604020202020204" pitchFamily="34" charset="0"/>
              <a:buChar char="•"/>
            </a:pPr>
            <a:r>
              <a:rPr lang="en-US" altLang="en-US" sz="2800" dirty="0"/>
              <a:t>On the other hand, if the mutex is already locked, the caller is blocked until the process in the critical region is finished and calls </a:t>
            </a:r>
            <a:r>
              <a:rPr lang="en-US" altLang="en-US" sz="2800" i="1" dirty="0" err="1"/>
              <a:t>mutex_unlock</a:t>
            </a:r>
            <a:r>
              <a:rPr lang="en-US" altLang="en-US" sz="2800" dirty="0"/>
              <a:t>. </a:t>
            </a:r>
          </a:p>
          <a:p>
            <a:pPr>
              <a:buFont typeface="Arial" panose="020B0604020202020204" pitchFamily="34" charset="0"/>
              <a:buChar char="•"/>
            </a:pPr>
            <a:r>
              <a:rPr lang="en-US" altLang="en-US" sz="2800" dirty="0"/>
              <a:t>If multiple processes are blocked on the mutex, one of them is chosen at random and allowed to acquire the lock.</a:t>
            </a:r>
          </a:p>
        </p:txBody>
      </p:sp>
      <p:sp>
        <p:nvSpPr>
          <p:cNvPr id="37893" name="Slide Number Placeholder 1">
            <a:extLst>
              <a:ext uri="{FF2B5EF4-FFF2-40B4-BE49-F238E27FC236}">
                <a16:creationId xmlns:a16="http://schemas.microsoft.com/office/drawing/2014/main" id="{A17EEF07-243A-4B57-85C3-84733471D76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3B6FA29-630C-453D-9573-8B9881FC02E9}" type="slidenum">
              <a:rPr lang="en-US" altLang="en-US" sz="1400"/>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9CA0DB1-FC4E-439E-964F-1DEF11364A19}"/>
              </a:ext>
            </a:extLst>
          </p:cNvPr>
          <p:cNvSpPr>
            <a:spLocks noGrp="1" noChangeArrowheads="1"/>
          </p:cNvSpPr>
          <p:nvPr>
            <p:ph type="title"/>
          </p:nvPr>
        </p:nvSpPr>
        <p:spPr>
          <a:xfrm>
            <a:off x="2510553" y="0"/>
            <a:ext cx="7793037" cy="769938"/>
          </a:xfrm>
        </p:spPr>
        <p:txBody>
          <a:bodyPr/>
          <a:lstStyle/>
          <a:p>
            <a:pPr eaLnBrk="1" hangingPunct="1"/>
            <a:r>
              <a:rPr lang="en-US" altLang="en-US" sz="3200" dirty="0"/>
              <a:t>In-Class Activity</a:t>
            </a:r>
          </a:p>
        </p:txBody>
      </p:sp>
      <p:sp>
        <p:nvSpPr>
          <p:cNvPr id="38915" name="Footer Placeholder 1">
            <a:extLst>
              <a:ext uri="{FF2B5EF4-FFF2-40B4-BE49-F238E27FC236}">
                <a16:creationId xmlns:a16="http://schemas.microsoft.com/office/drawing/2014/main" id="{B072C42D-24AF-4A43-B47D-E70EE22ACB71}"/>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8916" name="Rectangle 1">
            <a:extLst>
              <a:ext uri="{FF2B5EF4-FFF2-40B4-BE49-F238E27FC236}">
                <a16:creationId xmlns:a16="http://schemas.microsoft.com/office/drawing/2014/main" id="{C02884A5-BBAA-464B-95E9-B92F2134628C}"/>
              </a:ext>
            </a:extLst>
          </p:cNvPr>
          <p:cNvSpPr>
            <a:spLocks noChangeArrowheads="1"/>
          </p:cNvSpPr>
          <p:nvPr/>
        </p:nvSpPr>
        <p:spPr bwMode="auto">
          <a:xfrm>
            <a:off x="886431" y="885785"/>
            <a:ext cx="10391169"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just"/>
            <a:r>
              <a:rPr lang="en-US" altLang="en-US" dirty="0"/>
              <a:t>Separate in groups of 2 – your group</a:t>
            </a:r>
          </a:p>
          <a:p>
            <a:pPr algn="just"/>
            <a:endParaRPr lang="en-US" altLang="en-US" dirty="0"/>
          </a:p>
          <a:p>
            <a:pPr algn="just"/>
            <a:r>
              <a:rPr lang="en-US" altLang="en-US" dirty="0"/>
              <a:t>Activity 1</a:t>
            </a:r>
          </a:p>
          <a:p>
            <a:pPr algn="just"/>
            <a:r>
              <a:rPr lang="en-US" altLang="en-US" dirty="0"/>
              <a:t>Understand the pseudo-code Monitor.txt in </a:t>
            </a:r>
            <a:r>
              <a:rPr lang="en-US" altLang="en-US" dirty="0" err="1"/>
              <a:t>padlet</a:t>
            </a:r>
            <a:r>
              <a:rPr lang="en-US" altLang="en-US" dirty="0"/>
              <a:t>. Make sure you understand the consumer </a:t>
            </a:r>
            <a:r>
              <a:rPr lang="en-US" altLang="en-US" i="1" dirty="0"/>
              <a:t>waits</a:t>
            </a:r>
            <a:r>
              <a:rPr lang="en-US" altLang="en-US" dirty="0"/>
              <a:t>  (is blocked) until the producer finishes to produce and the producer </a:t>
            </a:r>
            <a:r>
              <a:rPr lang="en-US" altLang="en-US" i="1" dirty="0"/>
              <a:t>waits</a:t>
            </a:r>
            <a:r>
              <a:rPr lang="en-US" altLang="en-US" dirty="0"/>
              <a:t> (blocked) until consumer finishes to consume.</a:t>
            </a:r>
          </a:p>
          <a:p>
            <a:pPr algn="just"/>
            <a:endParaRPr lang="en-US" altLang="en-US" dirty="0"/>
          </a:p>
          <a:p>
            <a:pPr algn="just"/>
            <a:r>
              <a:rPr lang="en-US" altLang="en-US" dirty="0"/>
              <a:t>Activity 2</a:t>
            </a:r>
          </a:p>
          <a:p>
            <a:pPr algn="just"/>
            <a:r>
              <a:rPr lang="en-US" altLang="en-US" dirty="0"/>
              <a:t>With the producer-consumer code in </a:t>
            </a:r>
            <a:r>
              <a:rPr lang="en-US" altLang="en-US" dirty="0" err="1"/>
              <a:t>padlet</a:t>
            </a:r>
            <a:r>
              <a:rPr lang="en-US" altLang="en-US" dirty="0"/>
              <a:t> implementing semaphores, modify the program by increasing the buffer size, remove the query and make it run freely by switching between producer and consumer</a:t>
            </a:r>
          </a:p>
        </p:txBody>
      </p:sp>
      <p:sp>
        <p:nvSpPr>
          <p:cNvPr id="38917" name="Slide Number Placeholder 1">
            <a:extLst>
              <a:ext uri="{FF2B5EF4-FFF2-40B4-BE49-F238E27FC236}">
                <a16:creationId xmlns:a16="http://schemas.microsoft.com/office/drawing/2014/main" id="{E00D8B46-F6F7-4E25-B52F-57B4452BA66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261FF87-4F4E-4513-B3D3-50C99B945840}" type="slidenum">
              <a:rPr lang="en-US" altLang="en-US" sz="1400"/>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19142CF-30BD-4C23-B6C3-247D3AF576DC}"/>
              </a:ext>
            </a:extLst>
          </p:cNvPr>
          <p:cNvSpPr>
            <a:spLocks noGrp="1" noChangeArrowheads="1"/>
          </p:cNvSpPr>
          <p:nvPr>
            <p:ph type="ctrTitle"/>
          </p:nvPr>
        </p:nvSpPr>
        <p:spPr>
          <a:xfrm>
            <a:off x="2209800" y="75344"/>
            <a:ext cx="7772400" cy="685800"/>
          </a:xfrm>
        </p:spPr>
        <p:txBody>
          <a:bodyPr/>
          <a:lstStyle/>
          <a:p>
            <a:pPr eaLnBrk="1" hangingPunct="1"/>
            <a:r>
              <a:rPr lang="en-US" altLang="en-US" sz="3200" dirty="0"/>
              <a:t>Operating Systems CST-315</a:t>
            </a:r>
          </a:p>
        </p:txBody>
      </p:sp>
      <p:sp>
        <p:nvSpPr>
          <p:cNvPr id="39939" name="Rectangle 3">
            <a:extLst>
              <a:ext uri="{FF2B5EF4-FFF2-40B4-BE49-F238E27FC236}">
                <a16:creationId xmlns:a16="http://schemas.microsoft.com/office/drawing/2014/main" id="{F6B048D6-ADF0-4529-A42E-CD7B6AF493DB}"/>
              </a:ext>
            </a:extLst>
          </p:cNvPr>
          <p:cNvSpPr>
            <a:spLocks noGrp="1" noChangeArrowheads="1"/>
          </p:cNvSpPr>
          <p:nvPr>
            <p:ph type="subTitle" idx="1"/>
          </p:nvPr>
        </p:nvSpPr>
        <p:spPr>
          <a:xfrm>
            <a:off x="2780016" y="1095910"/>
            <a:ext cx="6400800" cy="1981200"/>
          </a:xfrm>
        </p:spPr>
        <p:txBody>
          <a:bodyPr/>
          <a:lstStyle/>
          <a:p>
            <a:pPr eaLnBrk="1" hangingPunct="1"/>
            <a:r>
              <a:rPr lang="en-US" altLang="en-US" dirty="0"/>
              <a:t>Topic 3</a:t>
            </a:r>
          </a:p>
          <a:p>
            <a:pPr eaLnBrk="1" hangingPunct="1"/>
            <a:r>
              <a:rPr lang="en-US" altLang="en-US" dirty="0"/>
              <a:t>Deadlocks</a:t>
            </a:r>
          </a:p>
        </p:txBody>
      </p:sp>
      <p:sp>
        <p:nvSpPr>
          <p:cNvPr id="39940" name="Footer Placeholder 1">
            <a:extLst>
              <a:ext uri="{FF2B5EF4-FFF2-40B4-BE49-F238E27FC236}">
                <a16:creationId xmlns:a16="http://schemas.microsoft.com/office/drawing/2014/main" id="{C28A6BC8-296F-4E81-A15B-B9BFD4E5239D}"/>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
        <p:nvSpPr>
          <p:cNvPr id="39941" name="Slide Number Placeholder 1">
            <a:extLst>
              <a:ext uri="{FF2B5EF4-FFF2-40B4-BE49-F238E27FC236}">
                <a16:creationId xmlns:a16="http://schemas.microsoft.com/office/drawing/2014/main" id="{F6F39355-6572-45AD-9565-D19052E571A8}"/>
              </a:ext>
            </a:extLst>
          </p:cNvPr>
          <p:cNvSpPr>
            <a:spLocks noGrp="1"/>
          </p:cNvSpPr>
          <p:nvPr>
            <p:ph type="sldNum" sz="quarter" idx="12"/>
          </p:nvPr>
        </p:nvSpPr>
        <p:spPr bwMode="auto">
          <a:xfrm>
            <a:off x="68580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fld id="{57D898D5-B342-4B02-95AA-B80CA60029E0}" type="slidenum">
              <a:rPr lang="en-US" altLang="en-US" smtClean="0"/>
              <a:pPr/>
              <a:t>26</a:t>
            </a:fld>
            <a:endParaRPr lang="en-US" altLang="en-US" sz="1400">
              <a:solidFill>
                <a:schemeClr val="bg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23E3177-7E40-463D-8490-B791C91C21E1}"/>
              </a:ext>
            </a:extLst>
          </p:cNvPr>
          <p:cNvSpPr>
            <a:spLocks noGrp="1" noChangeArrowheads="1"/>
          </p:cNvSpPr>
          <p:nvPr>
            <p:ph type="title"/>
          </p:nvPr>
        </p:nvSpPr>
        <p:spPr>
          <a:xfrm>
            <a:off x="2573034" y="0"/>
            <a:ext cx="7793038" cy="769938"/>
          </a:xfrm>
        </p:spPr>
        <p:txBody>
          <a:bodyPr/>
          <a:lstStyle/>
          <a:p>
            <a:pPr eaLnBrk="1" hangingPunct="1"/>
            <a:r>
              <a:rPr lang="en-US" altLang="en-US" sz="3200" dirty="0"/>
              <a:t>Topic 3</a:t>
            </a:r>
          </a:p>
        </p:txBody>
      </p:sp>
      <p:sp>
        <p:nvSpPr>
          <p:cNvPr id="3" name="Rectangle 2">
            <a:extLst>
              <a:ext uri="{FF2B5EF4-FFF2-40B4-BE49-F238E27FC236}">
                <a16:creationId xmlns:a16="http://schemas.microsoft.com/office/drawing/2014/main" id="{AB6AD6E2-7084-4676-A499-8D8605D2BBF3}"/>
              </a:ext>
            </a:extLst>
          </p:cNvPr>
          <p:cNvSpPr/>
          <p:nvPr/>
        </p:nvSpPr>
        <p:spPr>
          <a:xfrm>
            <a:off x="2819615" y="1007724"/>
            <a:ext cx="5745163" cy="954107"/>
          </a:xfrm>
          <a:prstGeom prst="rect">
            <a:avLst/>
          </a:prstGeom>
        </p:spPr>
        <p:txBody>
          <a:bodyPr>
            <a:spAutoFit/>
          </a:bodyPr>
          <a:lstStyle/>
          <a:p>
            <a:pPr marL="457200" indent="-457200">
              <a:buFont typeface="+mj-lt"/>
              <a:buAutoNum type="arabicPeriod"/>
              <a:defRPr/>
            </a:pPr>
            <a:r>
              <a:rPr lang="en-US" altLang="en-US" sz="2800" dirty="0"/>
              <a:t>How deadlocks occur.</a:t>
            </a:r>
          </a:p>
          <a:p>
            <a:pPr marL="457200" indent="-457200">
              <a:buFont typeface="+mj-lt"/>
              <a:buAutoNum type="arabicPeriod"/>
              <a:defRPr/>
            </a:pPr>
            <a:r>
              <a:rPr lang="en-US" altLang="en-US" sz="2800" dirty="0"/>
              <a:t>Detect the formation of a deadlock.</a:t>
            </a:r>
            <a:endParaRPr lang="en-US" altLang="en-US" sz="1200" dirty="0"/>
          </a:p>
        </p:txBody>
      </p:sp>
      <p:sp>
        <p:nvSpPr>
          <p:cNvPr id="41988" name="Footer Placeholder 1">
            <a:extLst>
              <a:ext uri="{FF2B5EF4-FFF2-40B4-BE49-F238E27FC236}">
                <a16:creationId xmlns:a16="http://schemas.microsoft.com/office/drawing/2014/main" id="{8467026B-1A80-429A-AF8A-74C9F8B9B500}"/>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1989" name="Slide Number Placeholder 1">
            <a:extLst>
              <a:ext uri="{FF2B5EF4-FFF2-40B4-BE49-F238E27FC236}">
                <a16:creationId xmlns:a16="http://schemas.microsoft.com/office/drawing/2014/main" id="{4FD0AF98-F894-4526-8713-D47AC48E366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DAA495E-40EE-4D21-8EAC-C87B85BF4FAB}" type="slidenum">
              <a:rPr lang="en-US" altLang="en-US" sz="1400"/>
              <a:pPr/>
              <a:t>27</a:t>
            </a:fld>
            <a:endParaRPr lang="en-US" altLang="en-US" sz="14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9D96862-CA1E-442F-8FCB-3844775813D7}"/>
              </a:ext>
            </a:extLst>
          </p:cNvPr>
          <p:cNvSpPr>
            <a:spLocks noGrp="1" noChangeArrowheads="1"/>
          </p:cNvSpPr>
          <p:nvPr>
            <p:ph type="title"/>
          </p:nvPr>
        </p:nvSpPr>
        <p:spPr>
          <a:xfrm>
            <a:off x="2665502" y="0"/>
            <a:ext cx="7793038" cy="769938"/>
          </a:xfrm>
        </p:spPr>
        <p:txBody>
          <a:bodyPr/>
          <a:lstStyle/>
          <a:p>
            <a:pPr eaLnBrk="1" hangingPunct="1"/>
            <a:r>
              <a:rPr lang="en-US" altLang="en-US" sz="3200" dirty="0"/>
              <a:t> Reasoning</a:t>
            </a:r>
          </a:p>
        </p:txBody>
      </p:sp>
      <p:sp>
        <p:nvSpPr>
          <p:cNvPr id="43011" name="Footer Placeholder 1">
            <a:extLst>
              <a:ext uri="{FF2B5EF4-FFF2-40B4-BE49-F238E27FC236}">
                <a16:creationId xmlns:a16="http://schemas.microsoft.com/office/drawing/2014/main" id="{EC99D922-BBE5-4114-96D6-8FFB097EA3F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3012" name="Rectangle 1">
            <a:extLst>
              <a:ext uri="{FF2B5EF4-FFF2-40B4-BE49-F238E27FC236}">
                <a16:creationId xmlns:a16="http://schemas.microsoft.com/office/drawing/2014/main" id="{41C101B4-CE82-4B08-841B-F43AAA62CC31}"/>
              </a:ext>
            </a:extLst>
          </p:cNvPr>
          <p:cNvSpPr>
            <a:spLocks noChangeArrowheads="1"/>
          </p:cNvSpPr>
          <p:nvPr/>
        </p:nvSpPr>
        <p:spPr bwMode="auto">
          <a:xfrm>
            <a:off x="705493" y="693014"/>
            <a:ext cx="11171434"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latin typeface="TimesNewRomanPSMT"/>
              </a:rPr>
              <a:t>For many applications, a process needs exclusive access to not one resource, but several. </a:t>
            </a:r>
          </a:p>
          <a:p>
            <a:pPr algn="just">
              <a:spcBef>
                <a:spcPct val="0"/>
              </a:spcBef>
              <a:buClrTx/>
              <a:buSzTx/>
              <a:buFont typeface="Arial" panose="020B0604020202020204" pitchFamily="34" charset="0"/>
              <a:buChar char="•"/>
            </a:pPr>
            <a:r>
              <a:rPr lang="en-US" altLang="en-US" sz="2400" dirty="0"/>
              <a:t>Common examples include printers, tape drives for backing up company data, and slots in the system’s internal tables. Having two processes simultaneously writing to the printer leads to gibberish.</a:t>
            </a:r>
          </a:p>
          <a:p>
            <a:pPr algn="just">
              <a:spcBef>
                <a:spcPct val="0"/>
              </a:spcBef>
              <a:buClrTx/>
              <a:buSzTx/>
              <a:buFont typeface="Arial" panose="020B0604020202020204" pitchFamily="34" charset="0"/>
              <a:buChar char="•"/>
            </a:pPr>
            <a:r>
              <a:rPr lang="en-US" altLang="en-US" sz="2400" dirty="0"/>
              <a:t>Having two processes using the same file-system table slot invariably will lead to a corrupted file system.</a:t>
            </a:r>
          </a:p>
          <a:p>
            <a:pPr algn="just">
              <a:spcBef>
                <a:spcPct val="0"/>
              </a:spcBef>
              <a:buClrTx/>
              <a:buSzTx/>
              <a:buFont typeface="Arial" panose="020B0604020202020204" pitchFamily="34" charset="0"/>
              <a:buChar char="•"/>
            </a:pPr>
            <a:r>
              <a:rPr lang="en-US" altLang="en-US" sz="2400" dirty="0"/>
              <a:t>Process </a:t>
            </a:r>
            <a:r>
              <a:rPr lang="en-US" altLang="en-US" sz="2400" i="1" dirty="0"/>
              <a:t>A </a:t>
            </a:r>
            <a:r>
              <a:rPr lang="en-US" altLang="en-US" sz="2400" dirty="0"/>
              <a:t>requests permission to use the scanner and is granted it.</a:t>
            </a:r>
          </a:p>
          <a:p>
            <a:pPr algn="just">
              <a:spcBef>
                <a:spcPct val="0"/>
              </a:spcBef>
              <a:buClrTx/>
              <a:buSzTx/>
              <a:buFont typeface="Arial" panose="020B0604020202020204" pitchFamily="34" charset="0"/>
              <a:buChar char="•"/>
            </a:pPr>
            <a:r>
              <a:rPr lang="en-US" altLang="en-US" sz="2400" dirty="0"/>
              <a:t>Process </a:t>
            </a:r>
            <a:r>
              <a:rPr lang="en-US" altLang="en-US" sz="2400" i="1" dirty="0"/>
              <a:t>B </a:t>
            </a:r>
            <a:r>
              <a:rPr lang="en-US" altLang="en-US" sz="2400" dirty="0"/>
              <a:t>is programmed differently and requests the Blu-ray recorder first and is also granted it. </a:t>
            </a:r>
          </a:p>
          <a:p>
            <a:pPr algn="just">
              <a:spcBef>
                <a:spcPct val="0"/>
              </a:spcBef>
              <a:buClrTx/>
              <a:buSzTx/>
              <a:buFont typeface="Arial" panose="020B0604020202020204" pitchFamily="34" charset="0"/>
              <a:buChar char="•"/>
            </a:pPr>
            <a:r>
              <a:rPr lang="en-US" altLang="en-US" sz="2400" dirty="0"/>
              <a:t>Now </a:t>
            </a:r>
            <a:r>
              <a:rPr lang="en-US" altLang="en-US" sz="2400" i="1" dirty="0"/>
              <a:t>A </a:t>
            </a:r>
            <a:r>
              <a:rPr lang="en-US" altLang="en-US" sz="2400" dirty="0"/>
              <a:t>asks for the Blu-ray recorder, but the request is suspended until </a:t>
            </a:r>
            <a:r>
              <a:rPr lang="en-US" altLang="en-US" sz="2400" i="1" dirty="0"/>
              <a:t>B </a:t>
            </a:r>
            <a:r>
              <a:rPr lang="en-US" altLang="en-US" sz="2400" dirty="0"/>
              <a:t>releases it. </a:t>
            </a:r>
          </a:p>
          <a:p>
            <a:pPr algn="just">
              <a:spcBef>
                <a:spcPct val="0"/>
              </a:spcBef>
              <a:buClrTx/>
              <a:buSzTx/>
              <a:buFont typeface="Arial" panose="020B0604020202020204" pitchFamily="34" charset="0"/>
              <a:buChar char="•"/>
            </a:pPr>
            <a:r>
              <a:rPr lang="en-US" altLang="en-US" sz="2400" dirty="0"/>
              <a:t>Unfortunately, instead of releasing the </a:t>
            </a:r>
            <a:r>
              <a:rPr lang="en-US" altLang="en-US" sz="2400" dirty="0" err="1"/>
              <a:t>Bluray</a:t>
            </a:r>
            <a:r>
              <a:rPr lang="en-US" altLang="en-US" sz="2400" dirty="0"/>
              <a:t> recorder, </a:t>
            </a:r>
            <a:r>
              <a:rPr lang="en-US" altLang="en-US" sz="2400" i="1" dirty="0"/>
              <a:t>B </a:t>
            </a:r>
            <a:r>
              <a:rPr lang="en-US" altLang="en-US" sz="2400" dirty="0"/>
              <a:t>asks for the scanner. </a:t>
            </a:r>
          </a:p>
          <a:p>
            <a:pPr algn="just">
              <a:spcBef>
                <a:spcPct val="0"/>
              </a:spcBef>
              <a:buClrTx/>
              <a:buSzTx/>
              <a:buFont typeface="Arial" panose="020B0604020202020204" pitchFamily="34" charset="0"/>
              <a:buChar char="•"/>
            </a:pPr>
            <a:r>
              <a:rPr lang="en-US" altLang="en-US" sz="2400" dirty="0"/>
              <a:t>At this point both processes are blocked and will remain so forever. This situation is called a </a:t>
            </a:r>
            <a:r>
              <a:rPr lang="en-US" altLang="en-US" sz="2400" b="1" dirty="0"/>
              <a:t>deadlock</a:t>
            </a:r>
            <a:r>
              <a:rPr lang="en-US" altLang="en-US" sz="2400" dirty="0"/>
              <a:t>.</a:t>
            </a:r>
          </a:p>
        </p:txBody>
      </p:sp>
      <p:sp>
        <p:nvSpPr>
          <p:cNvPr id="43013" name="Slide Number Placeholder 1">
            <a:extLst>
              <a:ext uri="{FF2B5EF4-FFF2-40B4-BE49-F238E27FC236}">
                <a16:creationId xmlns:a16="http://schemas.microsoft.com/office/drawing/2014/main" id="{5A6F7253-6FF7-4D20-8FF5-DAB4969B0971}"/>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D422081-9AC4-47E8-9BE2-93F15511DC28}" type="slidenum">
              <a:rPr lang="en-US" altLang="en-US" sz="1400"/>
              <a:pPr/>
              <a:t>28</a:t>
            </a:fld>
            <a:endParaRPr lang="en-US" altLang="en-US" sz="14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EA6DBC8-5B32-4172-BDF1-4811964996F2}"/>
              </a:ext>
            </a:extLst>
          </p:cNvPr>
          <p:cNvSpPr>
            <a:spLocks noGrp="1" noChangeArrowheads="1"/>
          </p:cNvSpPr>
          <p:nvPr>
            <p:ph type="title"/>
          </p:nvPr>
        </p:nvSpPr>
        <p:spPr>
          <a:xfrm>
            <a:off x="2644953" y="0"/>
            <a:ext cx="7793038" cy="769938"/>
          </a:xfrm>
        </p:spPr>
        <p:txBody>
          <a:bodyPr/>
          <a:lstStyle/>
          <a:p>
            <a:pPr eaLnBrk="1" hangingPunct="1"/>
            <a:r>
              <a:rPr lang="en-US" altLang="en-US" sz="3200" dirty="0"/>
              <a:t> </a:t>
            </a:r>
            <a:r>
              <a:rPr lang="en-US" altLang="en-US" sz="3600" dirty="0"/>
              <a:t>Resources</a:t>
            </a:r>
          </a:p>
        </p:txBody>
      </p:sp>
      <p:sp>
        <p:nvSpPr>
          <p:cNvPr id="44035" name="Footer Placeholder 1">
            <a:extLst>
              <a:ext uri="{FF2B5EF4-FFF2-40B4-BE49-F238E27FC236}">
                <a16:creationId xmlns:a16="http://schemas.microsoft.com/office/drawing/2014/main" id="{F538BA6A-437E-4237-A065-DA13B4A2584F}"/>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4036" name="Rectangle 2">
            <a:extLst>
              <a:ext uri="{FF2B5EF4-FFF2-40B4-BE49-F238E27FC236}">
                <a16:creationId xmlns:a16="http://schemas.microsoft.com/office/drawing/2014/main" id="{4BB7D95C-3B6C-4B30-929D-0A64480AD6C4}"/>
              </a:ext>
            </a:extLst>
          </p:cNvPr>
          <p:cNvSpPr>
            <a:spLocks noChangeArrowheads="1"/>
          </p:cNvSpPr>
          <p:nvPr/>
        </p:nvSpPr>
        <p:spPr bwMode="auto">
          <a:xfrm>
            <a:off x="1089061" y="612844"/>
            <a:ext cx="1060293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latin typeface="TimesNewRomanPSMT"/>
              </a:rPr>
              <a:t>A major class of deadlocks involves resources to which some process has been granted exclusive access. These resources include devices, data records, files, and so forth. </a:t>
            </a:r>
          </a:p>
          <a:p>
            <a:pPr algn="just">
              <a:spcBef>
                <a:spcPct val="0"/>
              </a:spcBef>
              <a:buClrTx/>
              <a:buSzTx/>
              <a:buFont typeface="Arial" panose="020B0604020202020204" pitchFamily="34" charset="0"/>
              <a:buChar char="•"/>
            </a:pPr>
            <a:r>
              <a:rPr lang="en-US" altLang="en-US" sz="2400" dirty="0">
                <a:latin typeface="TimesNewRomanPSMT"/>
              </a:rPr>
              <a:t>To make the discussion of deadlocks as general as possible, we will refer to the objects granted as </a:t>
            </a:r>
            <a:r>
              <a:rPr lang="en-US" altLang="en-US" sz="2400" b="1" dirty="0">
                <a:latin typeface="TimesNewRomanPS-BoldMT"/>
              </a:rPr>
              <a:t>resources</a:t>
            </a:r>
            <a:r>
              <a:rPr lang="en-US" altLang="en-US" sz="2400" dirty="0">
                <a:latin typeface="TimesNewRomanPSMT"/>
              </a:rPr>
              <a:t>. </a:t>
            </a:r>
          </a:p>
          <a:p>
            <a:pPr algn="just">
              <a:spcBef>
                <a:spcPct val="0"/>
              </a:spcBef>
              <a:buClrTx/>
              <a:buSzTx/>
              <a:buFont typeface="Arial" panose="020B0604020202020204" pitchFamily="34" charset="0"/>
              <a:buChar char="•"/>
            </a:pPr>
            <a:r>
              <a:rPr lang="en-US" altLang="en-US" sz="2400" dirty="0">
                <a:latin typeface="TimesNewRomanPSMT"/>
              </a:rPr>
              <a:t>A resource can be a hardware device (e.g., a Blu-ray drive) or a piece of information (e.g., a record in a database). </a:t>
            </a:r>
          </a:p>
          <a:p>
            <a:pPr algn="just">
              <a:spcBef>
                <a:spcPct val="0"/>
              </a:spcBef>
              <a:buClrTx/>
              <a:buSzTx/>
              <a:buFont typeface="Arial" panose="020B0604020202020204" pitchFamily="34" charset="0"/>
              <a:buChar char="•"/>
            </a:pPr>
            <a:r>
              <a:rPr lang="en-US" altLang="en-US" sz="2400" dirty="0">
                <a:latin typeface="TimesNewRomanPSMT"/>
              </a:rPr>
              <a:t>A computer will normally have many different resources that a process can acquire. </a:t>
            </a:r>
          </a:p>
          <a:p>
            <a:pPr algn="just">
              <a:spcBef>
                <a:spcPct val="0"/>
              </a:spcBef>
              <a:buClrTx/>
              <a:buSzTx/>
              <a:buFont typeface="Arial" panose="020B0604020202020204" pitchFamily="34" charset="0"/>
              <a:buChar char="•"/>
            </a:pPr>
            <a:r>
              <a:rPr lang="en-US" altLang="en-US" sz="2400" dirty="0">
                <a:latin typeface="TimesNewRomanPSMT"/>
              </a:rPr>
              <a:t>For some resources, several identical instances may be available, such as three Blu-ray drives. </a:t>
            </a:r>
          </a:p>
          <a:p>
            <a:pPr algn="just">
              <a:spcBef>
                <a:spcPct val="0"/>
              </a:spcBef>
              <a:buClrTx/>
              <a:buSzTx/>
              <a:buFont typeface="Arial" panose="020B0604020202020204" pitchFamily="34" charset="0"/>
              <a:buChar char="•"/>
            </a:pPr>
            <a:r>
              <a:rPr lang="en-US" altLang="en-US" sz="2400" dirty="0">
                <a:latin typeface="TimesNewRomanPSMT"/>
              </a:rPr>
              <a:t>When several copies of a resource are available, any one of them can be used to satisfy any request for the resource. </a:t>
            </a:r>
          </a:p>
          <a:p>
            <a:pPr algn="just">
              <a:spcBef>
                <a:spcPct val="0"/>
              </a:spcBef>
              <a:buClrTx/>
              <a:buSzTx/>
              <a:buFont typeface="Arial" panose="020B0604020202020204" pitchFamily="34" charset="0"/>
              <a:buChar char="•"/>
            </a:pPr>
            <a:r>
              <a:rPr lang="en-US" altLang="en-US" sz="2400" dirty="0">
                <a:latin typeface="TimesNewRomanPSMT"/>
              </a:rPr>
              <a:t>In short, a resource is anything that must be acquired, used, and released over the course of time.</a:t>
            </a:r>
            <a:endParaRPr lang="en-US" altLang="en-US" sz="2400" dirty="0"/>
          </a:p>
        </p:txBody>
      </p:sp>
      <p:sp>
        <p:nvSpPr>
          <p:cNvPr id="44037" name="Slide Number Placeholder 1">
            <a:extLst>
              <a:ext uri="{FF2B5EF4-FFF2-40B4-BE49-F238E27FC236}">
                <a16:creationId xmlns:a16="http://schemas.microsoft.com/office/drawing/2014/main" id="{7F8C89C3-4FE3-47B4-9288-E446BAA8B0CD}"/>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E8A6152-574A-49CB-977A-F22AA83267CA}" type="slidenum">
              <a:rPr lang="en-US" altLang="en-US" sz="1400"/>
              <a:pPr/>
              <a:t>29</a:t>
            </a:fld>
            <a:endParaRPr lang="en-US" altLang="en-US" sz="140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78A5182-7B22-47C4-8587-FF9F796C073D}"/>
              </a:ext>
            </a:extLst>
          </p:cNvPr>
          <p:cNvSpPr>
            <a:spLocks noGrp="1"/>
          </p:cNvSpPr>
          <p:nvPr>
            <p:ph type="title"/>
          </p:nvPr>
        </p:nvSpPr>
        <p:spPr>
          <a:xfrm>
            <a:off x="914400" y="-33335"/>
            <a:ext cx="10363200" cy="1219200"/>
          </a:xfrm>
        </p:spPr>
        <p:txBody>
          <a:bodyPr/>
          <a:lstStyle/>
          <a:p>
            <a:r>
              <a:rPr lang="en-US" altLang="en-US" sz="3200" dirty="0"/>
              <a:t>Topic 3 Project &amp; Assignment</a:t>
            </a:r>
          </a:p>
        </p:txBody>
      </p:sp>
      <p:sp>
        <p:nvSpPr>
          <p:cNvPr id="8195" name="Slide Number Placeholder 2">
            <a:extLst>
              <a:ext uri="{FF2B5EF4-FFF2-40B4-BE49-F238E27FC236}">
                <a16:creationId xmlns:a16="http://schemas.microsoft.com/office/drawing/2014/main" id="{FD5E1A98-2A6F-4912-B505-DBDFEA648021}"/>
              </a:ext>
            </a:extLst>
          </p:cNvPr>
          <p:cNvSpPr>
            <a:spLocks noGrp="1"/>
          </p:cNvSpPr>
          <p:nvPr>
            <p:ph type="sldNum" sz="quarter" idx="12"/>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DDCB635-157A-4A59-9294-4D7FABFD3252}" type="slidenum">
              <a:rPr lang="en-US" altLang="en-US" sz="1400"/>
              <a:pPr>
                <a:spcBef>
                  <a:spcPct val="0"/>
                </a:spcBef>
                <a:buClrTx/>
                <a:buSzTx/>
                <a:buFontTx/>
                <a:buNone/>
              </a:pPr>
              <a:t>3</a:t>
            </a:fld>
            <a:endParaRPr lang="en-US" altLang="en-US" sz="1400"/>
          </a:p>
        </p:txBody>
      </p:sp>
      <p:sp>
        <p:nvSpPr>
          <p:cNvPr id="8196" name="Rectangle 3">
            <a:extLst>
              <a:ext uri="{FF2B5EF4-FFF2-40B4-BE49-F238E27FC236}">
                <a16:creationId xmlns:a16="http://schemas.microsoft.com/office/drawing/2014/main" id="{EE166312-EAAF-4444-8E7A-266EE8B607FA}"/>
              </a:ext>
            </a:extLst>
          </p:cNvPr>
          <p:cNvSpPr>
            <a:spLocks noChangeArrowheads="1"/>
          </p:cNvSpPr>
          <p:nvPr/>
        </p:nvSpPr>
        <p:spPr bwMode="auto">
          <a:xfrm>
            <a:off x="1776412" y="1385300"/>
            <a:ext cx="950118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Project 1: Unix/Linux Command Line Interpreter (due on Feb. 12)</a:t>
            </a:r>
          </a:p>
          <a:p>
            <a:r>
              <a:rPr lang="en-US" altLang="en-US" sz="2000" dirty="0"/>
              <a:t>Assignment 2: Monitors and Semaphores (due on Feb. 19)</a:t>
            </a:r>
          </a:p>
          <a:p>
            <a:endParaRPr lang="en-US" altLang="en-US" sz="2000" dirty="0"/>
          </a:p>
          <a:p>
            <a:pPr marL="0" indent="0">
              <a:buNone/>
            </a:pPr>
            <a:r>
              <a:rPr lang="en-US" altLang="en-US" sz="2000" dirty="0"/>
              <a:t>Topic 4</a:t>
            </a:r>
          </a:p>
          <a:p>
            <a:r>
              <a:rPr lang="en-US" altLang="en-US" sz="2000" dirty="0"/>
              <a:t>Project 1: Improved UNIX/Linux Command Line Interpreter (due on Feb. 26)</a:t>
            </a:r>
          </a:p>
          <a:p>
            <a:r>
              <a:rPr lang="en-US" altLang="en-US" sz="2000" dirty="0"/>
              <a:t>Assignment 3: Deadlock Avoidance (due on March 5)</a:t>
            </a:r>
          </a:p>
        </p:txBody>
      </p:sp>
      <p:sp>
        <p:nvSpPr>
          <p:cNvPr id="8197" name="Footer Placeholder 1">
            <a:extLst>
              <a:ext uri="{FF2B5EF4-FFF2-40B4-BE49-F238E27FC236}">
                <a16:creationId xmlns:a16="http://schemas.microsoft.com/office/drawing/2014/main" id="{8CDAE597-013B-4D47-8FB5-3F6B6CB52237}"/>
              </a:ext>
            </a:extLst>
          </p:cNvPr>
          <p:cNvSpPr txBox="1">
            <a:spLocks/>
          </p:cNvSpPr>
          <p:nvPr/>
        </p:nvSpPr>
        <p:spPr bwMode="auto">
          <a:xfrm>
            <a:off x="4737100" y="63722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2871015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7C710E8-10C5-4D1B-BDB3-902B8BFC5C44}"/>
              </a:ext>
            </a:extLst>
          </p:cNvPr>
          <p:cNvSpPr>
            <a:spLocks noGrp="1" noChangeArrowheads="1"/>
          </p:cNvSpPr>
          <p:nvPr>
            <p:ph type="title"/>
          </p:nvPr>
        </p:nvSpPr>
        <p:spPr>
          <a:xfrm>
            <a:off x="2570162" y="60"/>
            <a:ext cx="7793038" cy="769938"/>
          </a:xfrm>
        </p:spPr>
        <p:txBody>
          <a:bodyPr/>
          <a:lstStyle/>
          <a:p>
            <a:pPr eaLnBrk="1" hangingPunct="1"/>
            <a:r>
              <a:rPr lang="en-US" altLang="en-US" sz="3200" dirty="0"/>
              <a:t>In-Class Activity</a:t>
            </a:r>
          </a:p>
        </p:txBody>
      </p:sp>
      <p:sp>
        <p:nvSpPr>
          <p:cNvPr id="45059" name="Footer Placeholder 1">
            <a:extLst>
              <a:ext uri="{FF2B5EF4-FFF2-40B4-BE49-F238E27FC236}">
                <a16:creationId xmlns:a16="http://schemas.microsoft.com/office/drawing/2014/main" id="{17F6284E-54C1-4FCD-96DA-6FA98BAA4B0B}"/>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4036" name="Rectangle 2">
            <a:extLst>
              <a:ext uri="{FF2B5EF4-FFF2-40B4-BE49-F238E27FC236}">
                <a16:creationId xmlns:a16="http://schemas.microsoft.com/office/drawing/2014/main" id="{38AB36DD-AA9D-4593-A179-5EFC7AC4B701}"/>
              </a:ext>
            </a:extLst>
          </p:cNvPr>
          <p:cNvSpPr>
            <a:spLocks noChangeArrowheads="1"/>
          </p:cNvSpPr>
          <p:nvPr/>
        </p:nvSpPr>
        <p:spPr bwMode="auto">
          <a:xfrm>
            <a:off x="1254544" y="769998"/>
            <a:ext cx="10424274"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defRPr/>
            </a:pPr>
            <a:r>
              <a:rPr lang="en-US" altLang="en-US" sz="2800" dirty="0">
                <a:latin typeface="TimesNewRomanPSMT"/>
              </a:rPr>
              <a:t>Break in groups of two (your group)</a:t>
            </a:r>
          </a:p>
          <a:p>
            <a:pPr marL="0" indent="0">
              <a:spcBef>
                <a:spcPct val="0"/>
              </a:spcBef>
              <a:buClrTx/>
              <a:buSzTx/>
              <a:buNone/>
              <a:defRPr/>
            </a:pPr>
            <a:r>
              <a:rPr lang="en-US" altLang="en-US" sz="2800" dirty="0">
                <a:latin typeface="TimesNewRomanPSMT"/>
              </a:rPr>
              <a:t>Execute the code (located in </a:t>
            </a:r>
            <a:r>
              <a:rPr lang="en-US" altLang="en-US" sz="2800" dirty="0" err="1">
                <a:latin typeface="TimesNewRomanPSMT"/>
              </a:rPr>
              <a:t>padlet</a:t>
            </a:r>
            <a:r>
              <a:rPr lang="en-US" altLang="en-US" sz="2800" dirty="0">
                <a:latin typeface="TimesNewRomanPSMT"/>
              </a:rPr>
              <a:t>)</a:t>
            </a:r>
          </a:p>
          <a:p>
            <a:pPr marL="342900" indent="-342900">
              <a:spcBef>
                <a:spcPct val="0"/>
              </a:spcBef>
              <a:buClrTx/>
              <a:buSzTx/>
              <a:buFont typeface="Wingdings" panose="05000000000000000000" pitchFamily="2" charset="2"/>
              <a:buAutoNum type="arabicParenR"/>
              <a:defRPr/>
            </a:pPr>
            <a:r>
              <a:rPr lang="en-US" altLang="en-US" sz="2800" dirty="0" err="1">
                <a:latin typeface="TimesNewRomanPSMT"/>
              </a:rPr>
              <a:t>DeadlockCase.c</a:t>
            </a:r>
            <a:endParaRPr lang="en-US" altLang="en-US" sz="2800" dirty="0">
              <a:latin typeface="TimesNewRomanPSMT"/>
            </a:endParaRPr>
          </a:p>
          <a:p>
            <a:pPr marL="342900" indent="-342900">
              <a:spcBef>
                <a:spcPct val="0"/>
              </a:spcBef>
              <a:buClrTx/>
              <a:buSzTx/>
              <a:buFont typeface="Wingdings" panose="05000000000000000000" pitchFamily="2" charset="2"/>
              <a:buAutoNum type="arabicParenR"/>
              <a:defRPr/>
            </a:pPr>
            <a:r>
              <a:rPr lang="en-US" altLang="en-US" sz="2800" dirty="0">
                <a:latin typeface="TimesNewRomanPSMT"/>
              </a:rPr>
              <a:t>DeadlockCase2.c</a:t>
            </a:r>
          </a:p>
          <a:p>
            <a:pPr marL="342900" indent="-342900">
              <a:spcBef>
                <a:spcPct val="0"/>
              </a:spcBef>
              <a:buClrTx/>
              <a:buSzTx/>
              <a:buFont typeface="Wingdings" panose="05000000000000000000" pitchFamily="2" charset="2"/>
              <a:buAutoNum type="arabicParenR"/>
              <a:defRPr/>
            </a:pPr>
            <a:endParaRPr lang="en-US" altLang="en-US" sz="2800" dirty="0">
              <a:latin typeface="TimesNewRomanPSMT"/>
            </a:endParaRPr>
          </a:p>
          <a:p>
            <a:pPr marL="0" indent="0">
              <a:spcBef>
                <a:spcPct val="0"/>
              </a:spcBef>
              <a:buClrTx/>
              <a:buSzTx/>
              <a:buNone/>
              <a:defRPr/>
            </a:pPr>
            <a:r>
              <a:rPr lang="en-US" altLang="en-US" sz="2800" dirty="0">
                <a:latin typeface="TimesNewRomanPSMT"/>
              </a:rPr>
              <a:t>Explain what is happening.</a:t>
            </a:r>
          </a:p>
          <a:p>
            <a:pPr marL="0" indent="0">
              <a:spcBef>
                <a:spcPct val="0"/>
              </a:spcBef>
              <a:buClrTx/>
              <a:buSzTx/>
              <a:buNone/>
              <a:defRPr/>
            </a:pPr>
            <a:r>
              <a:rPr lang="en-US" altLang="en-US" sz="2800" dirty="0">
                <a:latin typeface="TimesNewRomanPSMT"/>
              </a:rPr>
              <a:t>Careful when starting the thread process. Always start with the ‘&amp;’ at the end like</a:t>
            </a:r>
          </a:p>
          <a:p>
            <a:pPr>
              <a:spcBef>
                <a:spcPct val="0"/>
              </a:spcBef>
              <a:buClrTx/>
              <a:buSzTx/>
              <a:buFont typeface="Wingdings" panose="05000000000000000000" pitchFamily="2" charset="2"/>
              <a:buChar char="Ø"/>
              <a:defRPr/>
            </a:pPr>
            <a:r>
              <a:rPr lang="en-US" altLang="en-US" sz="2800" dirty="0">
                <a:latin typeface="TimesNewRomanPSMT"/>
              </a:rPr>
              <a:t>./run &amp;</a:t>
            </a:r>
          </a:p>
          <a:p>
            <a:pPr marL="0" indent="0">
              <a:spcBef>
                <a:spcPct val="0"/>
              </a:spcBef>
              <a:buClrTx/>
              <a:buSzTx/>
              <a:buNone/>
              <a:defRPr/>
            </a:pPr>
            <a:endParaRPr lang="en-US" altLang="en-US" sz="2800" dirty="0">
              <a:latin typeface="TimesNewRomanPSMT"/>
            </a:endParaRPr>
          </a:p>
          <a:p>
            <a:pPr marL="0" indent="0">
              <a:spcBef>
                <a:spcPct val="0"/>
              </a:spcBef>
              <a:buClrTx/>
              <a:buSzTx/>
              <a:buNone/>
              <a:defRPr/>
            </a:pPr>
            <a:r>
              <a:rPr lang="en-US" altLang="en-US" sz="2800" dirty="0">
                <a:latin typeface="TimesNewRomanPSMT"/>
              </a:rPr>
              <a:t>This is to make sure you can kill the process in case it is not possible to terminate by ctrl-c</a:t>
            </a:r>
            <a:endParaRPr lang="en-US" altLang="en-US" sz="2800" dirty="0"/>
          </a:p>
        </p:txBody>
      </p:sp>
      <p:sp>
        <p:nvSpPr>
          <p:cNvPr id="45061" name="Slide Number Placeholder 1">
            <a:extLst>
              <a:ext uri="{FF2B5EF4-FFF2-40B4-BE49-F238E27FC236}">
                <a16:creationId xmlns:a16="http://schemas.microsoft.com/office/drawing/2014/main" id="{A4BFF8AF-2D36-45CB-94C5-24A1AE2F977D}"/>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2DD989D-D0FA-4C0F-9DCD-40B583F0631D}" type="slidenum">
              <a:rPr lang="en-US" altLang="en-US" sz="1400"/>
              <a:pPr/>
              <a:t>30</a:t>
            </a:fld>
            <a:endParaRPr lang="en-US" altLang="en-US" sz="140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246D9F3-D039-46E0-9B9D-513BB4A186EB}"/>
              </a:ext>
            </a:extLst>
          </p:cNvPr>
          <p:cNvSpPr>
            <a:spLocks noGrp="1" noChangeArrowheads="1"/>
          </p:cNvSpPr>
          <p:nvPr>
            <p:ph type="title"/>
          </p:nvPr>
        </p:nvSpPr>
        <p:spPr>
          <a:xfrm>
            <a:off x="2223713" y="0"/>
            <a:ext cx="8964844" cy="769938"/>
          </a:xfrm>
        </p:spPr>
        <p:txBody>
          <a:bodyPr/>
          <a:lstStyle/>
          <a:p>
            <a:pPr eaLnBrk="1" hangingPunct="1"/>
            <a:r>
              <a:rPr lang="en-US" altLang="en-US" sz="3200" dirty="0"/>
              <a:t> </a:t>
            </a:r>
            <a:r>
              <a:rPr lang="en-US" altLang="en-US" sz="3600" dirty="0"/>
              <a:t>Preemptable and Non-preemptable Resources</a:t>
            </a:r>
          </a:p>
        </p:txBody>
      </p:sp>
      <p:sp>
        <p:nvSpPr>
          <p:cNvPr id="46083" name="Footer Placeholder 1">
            <a:extLst>
              <a:ext uri="{FF2B5EF4-FFF2-40B4-BE49-F238E27FC236}">
                <a16:creationId xmlns:a16="http://schemas.microsoft.com/office/drawing/2014/main" id="{F72C8DB8-751C-48AE-BC42-422F72683726}"/>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6084" name="Rectangle 1">
            <a:extLst>
              <a:ext uri="{FF2B5EF4-FFF2-40B4-BE49-F238E27FC236}">
                <a16:creationId xmlns:a16="http://schemas.microsoft.com/office/drawing/2014/main" id="{6DC061F3-BC4A-430C-A350-0F8CA9C96A7E}"/>
              </a:ext>
            </a:extLst>
          </p:cNvPr>
          <p:cNvSpPr>
            <a:spLocks noChangeArrowheads="1"/>
          </p:cNvSpPr>
          <p:nvPr/>
        </p:nvSpPr>
        <p:spPr bwMode="auto">
          <a:xfrm>
            <a:off x="788417" y="797510"/>
            <a:ext cx="1126317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latin typeface="TimesNewRomanPSMT"/>
              </a:rPr>
              <a:t>Resources come in two types: preemptable and non-preemptable. </a:t>
            </a:r>
          </a:p>
          <a:p>
            <a:pPr algn="just">
              <a:spcBef>
                <a:spcPct val="0"/>
              </a:spcBef>
              <a:buClrTx/>
              <a:buSzTx/>
              <a:buFont typeface="Arial" panose="020B0604020202020204" pitchFamily="34" charset="0"/>
              <a:buChar char="•"/>
            </a:pPr>
            <a:r>
              <a:rPr lang="en-US" altLang="en-US" sz="2400" dirty="0">
                <a:latin typeface="TimesNewRomanPSMT"/>
              </a:rPr>
              <a:t>A </a:t>
            </a:r>
            <a:r>
              <a:rPr lang="en-US" altLang="en-US" sz="2400" b="1" dirty="0">
                <a:latin typeface="TimesNewRomanPS-BoldMT"/>
              </a:rPr>
              <a:t>preemptable resource </a:t>
            </a:r>
            <a:r>
              <a:rPr lang="en-US" altLang="en-US" sz="2400" dirty="0">
                <a:latin typeface="TimesNewRomanPSMT"/>
              </a:rPr>
              <a:t>is one that can be taken away from the process owning it with no ill effects. Memory is an example of a preemptable resource. </a:t>
            </a:r>
          </a:p>
          <a:p>
            <a:pPr algn="just">
              <a:spcBef>
                <a:spcPct val="0"/>
              </a:spcBef>
              <a:buClrTx/>
              <a:buSzTx/>
              <a:buFont typeface="Arial" panose="020B0604020202020204" pitchFamily="34" charset="0"/>
              <a:buChar char="•"/>
            </a:pPr>
            <a:r>
              <a:rPr lang="en-US" altLang="en-US" sz="2400" dirty="0">
                <a:latin typeface="TimesNewRomanPSMT"/>
              </a:rPr>
              <a:t>Consider, for example, a system with 1 GB of user memory, one printer, and two 1-GB processes that each want to print something. </a:t>
            </a:r>
          </a:p>
          <a:p>
            <a:pPr algn="just">
              <a:spcBef>
                <a:spcPct val="0"/>
              </a:spcBef>
              <a:buClrTx/>
              <a:buSzTx/>
              <a:buFont typeface="Arial" panose="020B0604020202020204" pitchFamily="34" charset="0"/>
              <a:buChar char="•"/>
            </a:pPr>
            <a:r>
              <a:rPr lang="en-US" altLang="en-US" sz="2400" dirty="0">
                <a:latin typeface="TimesNewRomanPSMT"/>
              </a:rPr>
              <a:t>Process </a:t>
            </a:r>
            <a:r>
              <a:rPr lang="en-US" altLang="en-US" sz="2400" i="1" dirty="0">
                <a:latin typeface="Times New Roman" panose="02020603050405020304" pitchFamily="18" charset="0"/>
              </a:rPr>
              <a:t>A </a:t>
            </a:r>
            <a:r>
              <a:rPr lang="en-US" altLang="en-US" sz="2400" dirty="0">
                <a:latin typeface="TimesNewRomanPSMT"/>
              </a:rPr>
              <a:t>requests and gets the printer, then starts to compute the values to print. Before it has finished the computation, it exceeds its time quantum and is swapped out to disk.</a:t>
            </a:r>
          </a:p>
          <a:p>
            <a:pPr algn="just">
              <a:spcBef>
                <a:spcPct val="0"/>
              </a:spcBef>
              <a:buClrTx/>
              <a:buSzTx/>
              <a:buFont typeface="Arial" panose="020B0604020202020204" pitchFamily="34" charset="0"/>
              <a:buChar char="•"/>
            </a:pPr>
            <a:r>
              <a:rPr lang="en-US" altLang="en-US" sz="2400" dirty="0">
                <a:latin typeface="TimesNewRomanPSMT"/>
              </a:rPr>
              <a:t>Process </a:t>
            </a:r>
            <a:r>
              <a:rPr lang="en-US" altLang="en-US" sz="2400" i="1" dirty="0">
                <a:latin typeface="Times New Roman" panose="02020603050405020304" pitchFamily="18" charset="0"/>
              </a:rPr>
              <a:t>B </a:t>
            </a:r>
            <a:r>
              <a:rPr lang="en-US" altLang="en-US" sz="2400" dirty="0">
                <a:latin typeface="TimesNewRomanPSMT"/>
              </a:rPr>
              <a:t>now runs and tries, unsuccessfully as it turns out, to acquire the printer. </a:t>
            </a:r>
          </a:p>
          <a:p>
            <a:pPr algn="just">
              <a:spcBef>
                <a:spcPct val="0"/>
              </a:spcBef>
              <a:buClrTx/>
              <a:buSzTx/>
              <a:buFont typeface="Arial" panose="020B0604020202020204" pitchFamily="34" charset="0"/>
              <a:buChar char="•"/>
            </a:pPr>
            <a:r>
              <a:rPr lang="en-US" altLang="en-US" sz="2400" dirty="0">
                <a:latin typeface="TimesNewRomanPSMT"/>
              </a:rPr>
              <a:t>Potentially, we now have a deadlock situation, because </a:t>
            </a:r>
            <a:r>
              <a:rPr lang="en-US" altLang="en-US" sz="2400" i="1" dirty="0">
                <a:latin typeface="Times New Roman" panose="02020603050405020304" pitchFamily="18" charset="0"/>
              </a:rPr>
              <a:t>A </a:t>
            </a:r>
            <a:r>
              <a:rPr lang="en-US" altLang="en-US" sz="2400" dirty="0">
                <a:latin typeface="TimesNewRomanPSMT"/>
              </a:rPr>
              <a:t>has the printer and </a:t>
            </a:r>
            <a:r>
              <a:rPr lang="en-US" altLang="en-US" sz="2400" i="1" dirty="0">
                <a:latin typeface="Times New Roman" panose="02020603050405020304" pitchFamily="18" charset="0"/>
              </a:rPr>
              <a:t>B </a:t>
            </a:r>
            <a:r>
              <a:rPr lang="en-US" altLang="en-US" sz="2400" dirty="0">
                <a:latin typeface="TimesNewRomanPSMT"/>
              </a:rPr>
              <a:t>has the memory, and neither one can proceed without the resource held by the other. </a:t>
            </a:r>
          </a:p>
          <a:p>
            <a:pPr algn="just">
              <a:spcBef>
                <a:spcPct val="0"/>
              </a:spcBef>
              <a:buClrTx/>
              <a:buSzTx/>
              <a:buFont typeface="Arial" panose="020B0604020202020204" pitchFamily="34" charset="0"/>
              <a:buChar char="•"/>
            </a:pPr>
            <a:r>
              <a:rPr lang="en-US" altLang="en-US" sz="2400" dirty="0">
                <a:latin typeface="TimesNewRomanPSMT"/>
              </a:rPr>
              <a:t>Fortunately, it is possible to preempt (take away) the memory from </a:t>
            </a:r>
            <a:r>
              <a:rPr lang="en-US" altLang="en-US" sz="2400" i="1" dirty="0">
                <a:latin typeface="Times New Roman" panose="02020603050405020304" pitchFamily="18" charset="0"/>
              </a:rPr>
              <a:t>B </a:t>
            </a:r>
            <a:r>
              <a:rPr lang="en-US" altLang="en-US" sz="2400" dirty="0">
                <a:latin typeface="TimesNewRomanPSMT"/>
              </a:rPr>
              <a:t>by </a:t>
            </a:r>
            <a:r>
              <a:rPr lang="en-US" altLang="en-US" sz="2400" dirty="0"/>
              <a:t>swapping it out and swapping </a:t>
            </a:r>
            <a:r>
              <a:rPr lang="en-US" altLang="en-US" sz="2400" i="1" dirty="0"/>
              <a:t>A </a:t>
            </a:r>
            <a:r>
              <a:rPr lang="en-US" altLang="en-US" sz="2400" dirty="0"/>
              <a:t>in. Now </a:t>
            </a:r>
            <a:r>
              <a:rPr lang="en-US" altLang="en-US" sz="2400" i="1" dirty="0"/>
              <a:t>A </a:t>
            </a:r>
            <a:r>
              <a:rPr lang="en-US" altLang="en-US" sz="2400" dirty="0"/>
              <a:t>can run, do its printing, and then release the printer. No deadlock occurs.</a:t>
            </a:r>
          </a:p>
        </p:txBody>
      </p:sp>
      <p:sp>
        <p:nvSpPr>
          <p:cNvPr id="46085" name="Slide Number Placeholder 1">
            <a:extLst>
              <a:ext uri="{FF2B5EF4-FFF2-40B4-BE49-F238E27FC236}">
                <a16:creationId xmlns:a16="http://schemas.microsoft.com/office/drawing/2014/main" id="{7AF4948E-79ED-4526-ABF0-6B395D89A59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C2E02D0-0AC3-44B2-89DA-3621024C5B7F}" type="slidenum">
              <a:rPr lang="en-US" altLang="en-US" sz="1400"/>
              <a:pPr/>
              <a:t>31</a:t>
            </a:fld>
            <a:endParaRPr lang="en-US" altLang="en-US" sz="140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FAC4CCB-84A6-46F9-8C6E-564411503817}"/>
              </a:ext>
            </a:extLst>
          </p:cNvPr>
          <p:cNvSpPr>
            <a:spLocks noGrp="1" noChangeArrowheads="1"/>
          </p:cNvSpPr>
          <p:nvPr>
            <p:ph type="title"/>
          </p:nvPr>
        </p:nvSpPr>
        <p:spPr>
          <a:xfrm>
            <a:off x="2057400" y="0"/>
            <a:ext cx="9396359" cy="769938"/>
          </a:xfrm>
        </p:spPr>
        <p:txBody>
          <a:bodyPr/>
          <a:lstStyle/>
          <a:p>
            <a:pPr eaLnBrk="1" hangingPunct="1"/>
            <a:r>
              <a:rPr lang="en-US" altLang="en-US" sz="3200" dirty="0"/>
              <a:t> </a:t>
            </a:r>
            <a:r>
              <a:rPr lang="en-US" altLang="en-US" sz="3600" dirty="0"/>
              <a:t>Preemptable and Non-preemptable Resources</a:t>
            </a:r>
          </a:p>
        </p:txBody>
      </p:sp>
      <p:sp>
        <p:nvSpPr>
          <p:cNvPr id="47107" name="Footer Placeholder 1">
            <a:extLst>
              <a:ext uri="{FF2B5EF4-FFF2-40B4-BE49-F238E27FC236}">
                <a16:creationId xmlns:a16="http://schemas.microsoft.com/office/drawing/2014/main" id="{275937D0-219D-4E3D-9773-E92439663FE0}"/>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7108" name="Rectangle 2">
            <a:extLst>
              <a:ext uri="{FF2B5EF4-FFF2-40B4-BE49-F238E27FC236}">
                <a16:creationId xmlns:a16="http://schemas.microsoft.com/office/drawing/2014/main" id="{22F7E578-4B7A-4B34-AFFC-D46C8290854F}"/>
              </a:ext>
            </a:extLst>
          </p:cNvPr>
          <p:cNvSpPr>
            <a:spLocks noChangeArrowheads="1"/>
          </p:cNvSpPr>
          <p:nvPr/>
        </p:nvSpPr>
        <p:spPr bwMode="auto">
          <a:xfrm>
            <a:off x="762856" y="985421"/>
            <a:ext cx="1113461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latin typeface="TimesNewRomanPSMT"/>
              </a:rPr>
              <a:t>A </a:t>
            </a:r>
            <a:r>
              <a:rPr lang="en-US" altLang="en-US" sz="2400" b="1" dirty="0">
                <a:latin typeface="TimesNewRomanPS-BoldMT"/>
              </a:rPr>
              <a:t>non-preemptable resource</a:t>
            </a:r>
            <a:r>
              <a:rPr lang="en-US" altLang="en-US" sz="2400" dirty="0">
                <a:latin typeface="TimesNewRomanPSMT"/>
              </a:rPr>
              <a:t>, in contrast, is one that cannot be taken away from its current owner without potentially causing failure. </a:t>
            </a:r>
          </a:p>
          <a:p>
            <a:pPr algn="just">
              <a:spcBef>
                <a:spcPct val="0"/>
              </a:spcBef>
              <a:buClrTx/>
              <a:buSzTx/>
              <a:buFont typeface="Arial" panose="020B0604020202020204" pitchFamily="34" charset="0"/>
              <a:buChar char="•"/>
            </a:pPr>
            <a:r>
              <a:rPr lang="en-US" altLang="en-US" sz="2400" dirty="0">
                <a:latin typeface="TimesNewRomanPSMT"/>
              </a:rPr>
              <a:t>If a process has begun to burn a Blu-ray, suddenly taking the Blu-ray recorder away from it and giving it to another process will result in a garbled Blu-ray. </a:t>
            </a:r>
          </a:p>
          <a:p>
            <a:pPr algn="just">
              <a:spcBef>
                <a:spcPct val="0"/>
              </a:spcBef>
              <a:buClrTx/>
              <a:buSzTx/>
              <a:buFont typeface="Arial" panose="020B0604020202020204" pitchFamily="34" charset="0"/>
              <a:buChar char="•"/>
            </a:pPr>
            <a:r>
              <a:rPr lang="en-US" altLang="en-US" sz="2400" dirty="0">
                <a:latin typeface="TimesNewRomanPSMT"/>
              </a:rPr>
              <a:t>Blu-ray recorders are not preemptable at an arbitrary moment. </a:t>
            </a:r>
          </a:p>
          <a:p>
            <a:pPr algn="just">
              <a:spcBef>
                <a:spcPct val="0"/>
              </a:spcBef>
              <a:buClrTx/>
              <a:buSzTx/>
              <a:buFont typeface="Arial" panose="020B0604020202020204" pitchFamily="34" charset="0"/>
              <a:buChar char="•"/>
            </a:pPr>
            <a:r>
              <a:rPr lang="en-US" altLang="en-US" sz="2400" dirty="0"/>
              <a:t>Whether a resource is preemptible depends on the context. On a standard PC, memory is preemptible because pages can always be swapped out to disk to recover it. </a:t>
            </a:r>
          </a:p>
          <a:p>
            <a:pPr algn="just">
              <a:spcBef>
                <a:spcPct val="0"/>
              </a:spcBef>
              <a:buClrTx/>
              <a:buSzTx/>
              <a:buFont typeface="Arial" panose="020B0604020202020204" pitchFamily="34" charset="0"/>
              <a:buChar char="•"/>
            </a:pPr>
            <a:r>
              <a:rPr lang="en-US" altLang="en-US" sz="2400" dirty="0"/>
              <a:t>However, on a smartphone that does not support swapping or paging, deadlocks cannot be avoided by just swapping out a memory hog.</a:t>
            </a:r>
          </a:p>
          <a:p>
            <a:pPr algn="just">
              <a:spcBef>
                <a:spcPct val="0"/>
              </a:spcBef>
              <a:buClrTx/>
              <a:buSzTx/>
              <a:buFont typeface="Arial" panose="020B0604020202020204" pitchFamily="34" charset="0"/>
              <a:buChar char="•"/>
            </a:pPr>
            <a:r>
              <a:rPr lang="en-US" altLang="en-US" sz="2400" dirty="0"/>
              <a:t>In general, deadlocks involve non-preemptable resources. Potential deadlocks that involve preemptable resources can usually be resolved by reallocating resources from one process to another. Thus, we will focus on non-preemptable resources.</a:t>
            </a:r>
          </a:p>
        </p:txBody>
      </p:sp>
      <p:sp>
        <p:nvSpPr>
          <p:cNvPr id="47109" name="Slide Number Placeholder 1">
            <a:extLst>
              <a:ext uri="{FF2B5EF4-FFF2-40B4-BE49-F238E27FC236}">
                <a16:creationId xmlns:a16="http://schemas.microsoft.com/office/drawing/2014/main" id="{24D7B914-B69C-4093-9A86-64E9B8E36ED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99A423E-1674-4D0B-B82E-C2E91534DF20}" type="slidenum">
              <a:rPr lang="en-US" altLang="en-US" sz="1400"/>
              <a:pPr/>
              <a:t>32</a:t>
            </a:fld>
            <a:endParaRPr lang="en-US" altLang="en-US" sz="140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84228D7-8F74-4D64-9D22-3245D295CFEE}"/>
              </a:ext>
            </a:extLst>
          </p:cNvPr>
          <p:cNvSpPr>
            <a:spLocks noGrp="1" noChangeArrowheads="1"/>
          </p:cNvSpPr>
          <p:nvPr>
            <p:ph type="title"/>
          </p:nvPr>
        </p:nvSpPr>
        <p:spPr>
          <a:xfrm>
            <a:off x="2583308" y="76200"/>
            <a:ext cx="7793038" cy="769938"/>
          </a:xfrm>
        </p:spPr>
        <p:txBody>
          <a:bodyPr/>
          <a:lstStyle/>
          <a:p>
            <a:pPr eaLnBrk="1" hangingPunct="1"/>
            <a:r>
              <a:rPr lang="en-US" altLang="en-US" sz="3200" dirty="0"/>
              <a:t> Preemptable and Non-preemptable Resources</a:t>
            </a:r>
          </a:p>
        </p:txBody>
      </p:sp>
      <p:sp>
        <p:nvSpPr>
          <p:cNvPr id="48131" name="Footer Placeholder 1">
            <a:extLst>
              <a:ext uri="{FF2B5EF4-FFF2-40B4-BE49-F238E27FC236}">
                <a16:creationId xmlns:a16="http://schemas.microsoft.com/office/drawing/2014/main" id="{54CE7C82-5A4A-45C9-BD48-185270D9EF2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8132" name="Content Placeholder 2">
            <a:extLst>
              <a:ext uri="{FF2B5EF4-FFF2-40B4-BE49-F238E27FC236}">
                <a16:creationId xmlns:a16="http://schemas.microsoft.com/office/drawing/2014/main" id="{5BE41752-913C-46E0-B22E-312CC80A9473}"/>
              </a:ext>
            </a:extLst>
          </p:cNvPr>
          <p:cNvSpPr txBox="1">
            <a:spLocks/>
          </p:cNvSpPr>
          <p:nvPr/>
        </p:nvSpPr>
        <p:spPr bwMode="auto">
          <a:xfrm>
            <a:off x="1981200" y="1219200"/>
            <a:ext cx="8229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915988" indent="-428625">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Arial" panose="020B0604020202020204" pitchFamily="34" charset="0"/>
              <a:buNone/>
            </a:pPr>
            <a:r>
              <a:rPr lang="en-US" altLang="en-US" sz="2800" dirty="0"/>
              <a:t>Sequence of events required to use a resource</a:t>
            </a:r>
          </a:p>
          <a:p>
            <a:pPr lvl="1">
              <a:buFont typeface="Tahoma" panose="020B0604030504040204" pitchFamily="34" charset="0"/>
              <a:buAutoNum type="arabicPeriod"/>
            </a:pPr>
            <a:r>
              <a:rPr lang="en-US" altLang="en-US" dirty="0"/>
              <a:t>Request the resource.</a:t>
            </a:r>
          </a:p>
          <a:p>
            <a:pPr lvl="1">
              <a:buFont typeface="Tahoma" panose="020B0604030504040204" pitchFamily="34" charset="0"/>
              <a:buAutoNum type="arabicPeriod"/>
            </a:pPr>
            <a:r>
              <a:rPr lang="en-US" altLang="en-US" dirty="0"/>
              <a:t>Use the resource.</a:t>
            </a:r>
          </a:p>
          <a:p>
            <a:pPr lvl="1">
              <a:buFont typeface="Tahoma" panose="020B0604030504040204" pitchFamily="34" charset="0"/>
              <a:buAutoNum type="arabicPeriod"/>
            </a:pPr>
            <a:r>
              <a:rPr lang="en-US" altLang="en-US" dirty="0"/>
              <a:t>Release the resource.</a:t>
            </a:r>
          </a:p>
        </p:txBody>
      </p:sp>
      <p:sp>
        <p:nvSpPr>
          <p:cNvPr id="48133" name="Slide Number Placeholder 1">
            <a:extLst>
              <a:ext uri="{FF2B5EF4-FFF2-40B4-BE49-F238E27FC236}">
                <a16:creationId xmlns:a16="http://schemas.microsoft.com/office/drawing/2014/main" id="{B10AF2FF-A5E3-4393-B88A-6D52AED8F7BE}"/>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E5C40F7-2C0B-4CB2-BCD9-B65CA635EBAE}" type="slidenum">
              <a:rPr lang="en-US" altLang="en-US" sz="1400"/>
              <a:pPr/>
              <a:t>33</a:t>
            </a:fld>
            <a:endParaRPr lang="en-US" altLang="en-US" sz="140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98D92CD-1834-4BCC-A091-B38ACD603A03}"/>
              </a:ext>
            </a:extLst>
          </p:cNvPr>
          <p:cNvSpPr>
            <a:spLocks noGrp="1" noChangeArrowheads="1"/>
          </p:cNvSpPr>
          <p:nvPr>
            <p:ph type="title"/>
          </p:nvPr>
        </p:nvSpPr>
        <p:spPr>
          <a:xfrm>
            <a:off x="2706598" y="0"/>
            <a:ext cx="7793038" cy="769938"/>
          </a:xfrm>
        </p:spPr>
        <p:txBody>
          <a:bodyPr/>
          <a:lstStyle/>
          <a:p>
            <a:pPr eaLnBrk="1" hangingPunct="1"/>
            <a:r>
              <a:rPr lang="en-US" altLang="en-US" sz="3200" dirty="0"/>
              <a:t> Preemptable and Non-preemptable Resources</a:t>
            </a:r>
          </a:p>
        </p:txBody>
      </p:sp>
      <p:sp>
        <p:nvSpPr>
          <p:cNvPr id="49155" name="Footer Placeholder 1">
            <a:extLst>
              <a:ext uri="{FF2B5EF4-FFF2-40B4-BE49-F238E27FC236}">
                <a16:creationId xmlns:a16="http://schemas.microsoft.com/office/drawing/2014/main" id="{E0D69ECB-DB66-44B1-85DC-FDAC7BB5043E}"/>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49156" name="Rectangle 1">
            <a:extLst>
              <a:ext uri="{FF2B5EF4-FFF2-40B4-BE49-F238E27FC236}">
                <a16:creationId xmlns:a16="http://schemas.microsoft.com/office/drawing/2014/main" id="{80CC99D5-BD69-44C5-AEE2-4584B66417CB}"/>
              </a:ext>
            </a:extLst>
          </p:cNvPr>
          <p:cNvSpPr>
            <a:spLocks noChangeArrowheads="1"/>
          </p:cNvSpPr>
          <p:nvPr/>
        </p:nvSpPr>
        <p:spPr bwMode="auto">
          <a:xfrm>
            <a:off x="801384" y="1051390"/>
            <a:ext cx="1099334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latin typeface="TimesNewRomanPSMT"/>
              </a:rPr>
              <a:t>If the resource is not available when it is requested, the requesting process is forced to wait. </a:t>
            </a:r>
          </a:p>
          <a:p>
            <a:pPr algn="just">
              <a:spcBef>
                <a:spcPct val="0"/>
              </a:spcBef>
              <a:buClrTx/>
              <a:buSzTx/>
              <a:buFont typeface="Arial" panose="020B0604020202020204" pitchFamily="34" charset="0"/>
              <a:buChar char="•"/>
            </a:pPr>
            <a:r>
              <a:rPr lang="en-US" altLang="en-US" sz="2800" dirty="0">
                <a:latin typeface="TimesNewRomanPSMT"/>
              </a:rPr>
              <a:t>In some operating systems, the process is automatically blocked when a resource request fails and awakened when it becomes available. </a:t>
            </a:r>
          </a:p>
          <a:p>
            <a:pPr algn="just">
              <a:spcBef>
                <a:spcPct val="0"/>
              </a:spcBef>
              <a:buClrTx/>
              <a:buSzTx/>
              <a:buFont typeface="Arial" panose="020B0604020202020204" pitchFamily="34" charset="0"/>
              <a:buChar char="•"/>
            </a:pPr>
            <a:r>
              <a:rPr lang="en-US" altLang="en-US" sz="2800" dirty="0">
                <a:latin typeface="TimesNewRomanPSMT"/>
              </a:rPr>
              <a:t>In other systems, the request fails with an error code, and it is up to the calling process to wait a little while and try again. A process whose resource request has just been denied will normally sit in a tight loop requesting the resource, then sleeping, then trying again. </a:t>
            </a:r>
          </a:p>
          <a:p>
            <a:pPr algn="just">
              <a:spcBef>
                <a:spcPct val="0"/>
              </a:spcBef>
              <a:buClrTx/>
              <a:buSzTx/>
              <a:buFont typeface="Arial" panose="020B0604020202020204" pitchFamily="34" charset="0"/>
              <a:buChar char="•"/>
            </a:pPr>
            <a:r>
              <a:rPr lang="en-US" altLang="en-US" sz="2800" dirty="0">
                <a:latin typeface="TimesNewRomanPSMT"/>
              </a:rPr>
              <a:t>Although this process is not blocked, for all intents and purposes it is as good as blocked, because it cannot do any useful work.</a:t>
            </a:r>
          </a:p>
        </p:txBody>
      </p:sp>
      <p:sp>
        <p:nvSpPr>
          <p:cNvPr id="49157" name="Slide Number Placeholder 1">
            <a:extLst>
              <a:ext uri="{FF2B5EF4-FFF2-40B4-BE49-F238E27FC236}">
                <a16:creationId xmlns:a16="http://schemas.microsoft.com/office/drawing/2014/main" id="{90A2E489-9DE1-4CB5-B509-9B750F2B51E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C07B2F0-F50B-48FA-B47F-34B6EC747A8B}" type="slidenum">
              <a:rPr lang="en-US" altLang="en-US" sz="1400"/>
              <a:pPr/>
              <a:t>34</a:t>
            </a:fld>
            <a:endParaRPr lang="en-US" altLang="en-US" sz="140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4FB83DA-CFD6-4598-9A37-8BB645F08784}"/>
              </a:ext>
            </a:extLst>
          </p:cNvPr>
          <p:cNvSpPr>
            <a:spLocks noGrp="1" noChangeArrowheads="1"/>
          </p:cNvSpPr>
          <p:nvPr>
            <p:ph type="title"/>
          </p:nvPr>
        </p:nvSpPr>
        <p:spPr>
          <a:xfrm>
            <a:off x="2665502" y="0"/>
            <a:ext cx="7793038" cy="769938"/>
          </a:xfrm>
        </p:spPr>
        <p:txBody>
          <a:bodyPr/>
          <a:lstStyle/>
          <a:p>
            <a:pPr eaLnBrk="1" hangingPunct="1"/>
            <a:r>
              <a:rPr lang="en-US" altLang="en-US" sz="3200" dirty="0"/>
              <a:t> Preemptable and Non-preemptable Resources</a:t>
            </a:r>
          </a:p>
        </p:txBody>
      </p:sp>
      <p:sp>
        <p:nvSpPr>
          <p:cNvPr id="50179" name="Footer Placeholder 1">
            <a:extLst>
              <a:ext uri="{FF2B5EF4-FFF2-40B4-BE49-F238E27FC236}">
                <a16:creationId xmlns:a16="http://schemas.microsoft.com/office/drawing/2014/main" id="{DB382EE8-BFDF-4175-A87B-47DD375DE974}"/>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0180" name="Rectangle 1">
            <a:extLst>
              <a:ext uri="{FF2B5EF4-FFF2-40B4-BE49-F238E27FC236}">
                <a16:creationId xmlns:a16="http://schemas.microsoft.com/office/drawing/2014/main" id="{07F4E1A7-D3F9-435C-BECA-C0E31971C735}"/>
              </a:ext>
            </a:extLst>
          </p:cNvPr>
          <p:cNvSpPr>
            <a:spLocks noChangeArrowheads="1"/>
          </p:cNvSpPr>
          <p:nvPr/>
        </p:nvSpPr>
        <p:spPr bwMode="auto">
          <a:xfrm>
            <a:off x="904126" y="951622"/>
            <a:ext cx="1071594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latin typeface="TimesNewRomanPSMT"/>
              </a:rPr>
              <a:t>We will assume that when a process is denied a resource request, it is put to sleep.</a:t>
            </a:r>
          </a:p>
          <a:p>
            <a:pPr algn="just">
              <a:spcBef>
                <a:spcPct val="0"/>
              </a:spcBef>
              <a:buClrTx/>
              <a:buSzTx/>
              <a:buFont typeface="Arial" panose="020B0604020202020204" pitchFamily="34" charset="0"/>
              <a:buChar char="•"/>
            </a:pPr>
            <a:r>
              <a:rPr lang="en-US" altLang="en-US" sz="2800" dirty="0">
                <a:latin typeface="TimesNewRomanPSMT"/>
              </a:rPr>
              <a:t>The exact nature of requesting a resource is highly system dependent. </a:t>
            </a:r>
          </a:p>
          <a:p>
            <a:pPr algn="just">
              <a:spcBef>
                <a:spcPct val="0"/>
              </a:spcBef>
              <a:buClrTx/>
              <a:buSzTx/>
              <a:buFont typeface="Arial" panose="020B0604020202020204" pitchFamily="34" charset="0"/>
              <a:buChar char="•"/>
            </a:pPr>
            <a:r>
              <a:rPr lang="en-US" altLang="en-US" sz="2800" dirty="0">
                <a:latin typeface="TimesNewRomanPSMT"/>
              </a:rPr>
              <a:t>In some systems, a </a:t>
            </a:r>
            <a:r>
              <a:rPr lang="en-US" altLang="en-US" sz="2800" dirty="0">
                <a:latin typeface="Helvetica" panose="020B0604020202020204" pitchFamily="34" charset="0"/>
              </a:rPr>
              <a:t>request </a:t>
            </a:r>
            <a:r>
              <a:rPr lang="en-US" altLang="en-US" sz="2800" dirty="0">
                <a:latin typeface="TimesNewRomanPSMT"/>
              </a:rPr>
              <a:t>system call is provided to allow processes to explicitly ask for resources. </a:t>
            </a:r>
          </a:p>
          <a:p>
            <a:pPr algn="just">
              <a:spcBef>
                <a:spcPct val="0"/>
              </a:spcBef>
              <a:buClrTx/>
              <a:buSzTx/>
              <a:buFont typeface="Arial" panose="020B0604020202020204" pitchFamily="34" charset="0"/>
              <a:buChar char="•"/>
            </a:pPr>
            <a:r>
              <a:rPr lang="en-US" altLang="en-US" sz="2800" dirty="0">
                <a:latin typeface="TimesNewRomanPSMT"/>
              </a:rPr>
              <a:t>In others, the only resources that the operating system knows about are special files that only one process can have open at a time. </a:t>
            </a:r>
          </a:p>
          <a:p>
            <a:pPr algn="just">
              <a:spcBef>
                <a:spcPct val="0"/>
              </a:spcBef>
              <a:buClrTx/>
              <a:buSzTx/>
              <a:buFont typeface="Arial" panose="020B0604020202020204" pitchFamily="34" charset="0"/>
              <a:buChar char="•"/>
            </a:pPr>
            <a:r>
              <a:rPr lang="en-US" altLang="en-US" sz="2800" dirty="0">
                <a:latin typeface="TimesNewRomanPSMT"/>
              </a:rPr>
              <a:t>These are opened by the usual </a:t>
            </a:r>
            <a:r>
              <a:rPr lang="en-US" altLang="en-US" sz="2800" dirty="0">
                <a:latin typeface="Helvetica" panose="020B0604020202020204" pitchFamily="34" charset="0"/>
              </a:rPr>
              <a:t>open </a:t>
            </a:r>
            <a:r>
              <a:rPr lang="en-US" altLang="en-US" sz="2800" dirty="0">
                <a:latin typeface="TimesNewRomanPSMT"/>
              </a:rPr>
              <a:t>call. If the file is already in use, the caller is blocked until its current owner closes it.</a:t>
            </a:r>
            <a:endParaRPr lang="en-US" altLang="en-US" sz="2800" dirty="0"/>
          </a:p>
        </p:txBody>
      </p:sp>
      <p:sp>
        <p:nvSpPr>
          <p:cNvPr id="50181" name="Slide Number Placeholder 1">
            <a:extLst>
              <a:ext uri="{FF2B5EF4-FFF2-40B4-BE49-F238E27FC236}">
                <a16:creationId xmlns:a16="http://schemas.microsoft.com/office/drawing/2014/main" id="{454BB8E9-AF6C-46B2-B963-CE2928CF443D}"/>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4714846-F4CC-4684-BE32-AD84170441E5}" type="slidenum">
              <a:rPr lang="en-US" altLang="en-US" sz="1400"/>
              <a:pPr/>
              <a:t>35</a:t>
            </a:fld>
            <a:endParaRPr lang="en-US" altLang="en-US" sz="14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26BDABA-D778-44BB-AAAA-09491A325703}"/>
              </a:ext>
            </a:extLst>
          </p:cNvPr>
          <p:cNvSpPr>
            <a:spLocks noGrp="1" noChangeArrowheads="1"/>
          </p:cNvSpPr>
          <p:nvPr>
            <p:ph type="title"/>
          </p:nvPr>
        </p:nvSpPr>
        <p:spPr>
          <a:xfrm>
            <a:off x="2655887" y="0"/>
            <a:ext cx="7793038" cy="769938"/>
          </a:xfrm>
        </p:spPr>
        <p:txBody>
          <a:bodyPr/>
          <a:lstStyle/>
          <a:p>
            <a:pPr eaLnBrk="1" hangingPunct="1"/>
            <a:r>
              <a:rPr lang="en-US" altLang="en-US" sz="3200" dirty="0"/>
              <a:t> Resource Acquisition</a:t>
            </a:r>
          </a:p>
        </p:txBody>
      </p:sp>
      <p:sp>
        <p:nvSpPr>
          <p:cNvPr id="51203" name="Footer Placeholder 1">
            <a:extLst>
              <a:ext uri="{FF2B5EF4-FFF2-40B4-BE49-F238E27FC236}">
                <a16:creationId xmlns:a16="http://schemas.microsoft.com/office/drawing/2014/main" id="{2CEA189D-0D1C-48E0-A093-C9995E39FF86}"/>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1204" name="Rectangle 1">
            <a:extLst>
              <a:ext uri="{FF2B5EF4-FFF2-40B4-BE49-F238E27FC236}">
                <a16:creationId xmlns:a16="http://schemas.microsoft.com/office/drawing/2014/main" id="{2C0B2E70-B890-4776-AC8A-D6F0A2F08BDB}"/>
              </a:ext>
            </a:extLst>
          </p:cNvPr>
          <p:cNvSpPr>
            <a:spLocks noChangeArrowheads="1"/>
          </p:cNvSpPr>
          <p:nvPr/>
        </p:nvSpPr>
        <p:spPr bwMode="auto">
          <a:xfrm>
            <a:off x="851880" y="917825"/>
            <a:ext cx="10963399"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500" dirty="0"/>
              <a:t>For some kinds of resources, such as records in a database system, it is up to the user processes rather than the system to manage resource usage themselves.</a:t>
            </a:r>
          </a:p>
          <a:p>
            <a:pPr algn="just">
              <a:spcBef>
                <a:spcPct val="0"/>
              </a:spcBef>
              <a:buClrTx/>
              <a:buSzTx/>
              <a:buFont typeface="Arial" panose="020B0604020202020204" pitchFamily="34" charset="0"/>
              <a:buChar char="•"/>
            </a:pPr>
            <a:r>
              <a:rPr lang="en-US" altLang="en-US" sz="2500" dirty="0"/>
              <a:t>One way of allowing this is to associate a semaphore with each resource.</a:t>
            </a:r>
          </a:p>
          <a:p>
            <a:pPr algn="just">
              <a:spcBef>
                <a:spcPct val="0"/>
              </a:spcBef>
              <a:buClrTx/>
              <a:buSzTx/>
              <a:buFont typeface="Arial" panose="020B0604020202020204" pitchFamily="34" charset="0"/>
              <a:buChar char="•"/>
            </a:pPr>
            <a:r>
              <a:rPr lang="en-US" altLang="en-US" sz="2500" dirty="0"/>
              <a:t>These semaphores are all initialized to 1. </a:t>
            </a:r>
          </a:p>
          <a:p>
            <a:pPr algn="just">
              <a:spcBef>
                <a:spcPct val="0"/>
              </a:spcBef>
              <a:buClrTx/>
              <a:buSzTx/>
              <a:buFont typeface="Arial" panose="020B0604020202020204" pitchFamily="34" charset="0"/>
              <a:buChar char="•"/>
            </a:pPr>
            <a:r>
              <a:rPr lang="en-US" altLang="en-US" sz="2500" dirty="0"/>
              <a:t>Mutexes can be used equally well. </a:t>
            </a:r>
          </a:p>
          <a:p>
            <a:pPr algn="just">
              <a:spcBef>
                <a:spcPct val="0"/>
              </a:spcBef>
              <a:buClrTx/>
              <a:buSzTx/>
              <a:buFont typeface="Arial" panose="020B0604020202020204" pitchFamily="34" charset="0"/>
              <a:buChar char="•"/>
            </a:pPr>
            <a:r>
              <a:rPr lang="en-US" altLang="en-US" sz="2500" dirty="0"/>
              <a:t>The three steps listed above are then implemented as a down on the semaphore to acquire the resource, the use of the resource, and finally an up on the resource to release it.</a:t>
            </a:r>
          </a:p>
        </p:txBody>
      </p:sp>
      <p:sp>
        <p:nvSpPr>
          <p:cNvPr id="51205" name="Slide Number Placeholder 1">
            <a:extLst>
              <a:ext uri="{FF2B5EF4-FFF2-40B4-BE49-F238E27FC236}">
                <a16:creationId xmlns:a16="http://schemas.microsoft.com/office/drawing/2014/main" id="{6A3789E4-C6FE-467E-9B8F-69AD68F6A6FC}"/>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8424719-A7D3-443E-B794-D8F17E489962}" type="slidenum">
              <a:rPr lang="en-US" altLang="en-US" sz="1400"/>
              <a:pPr/>
              <a:t>36</a:t>
            </a:fld>
            <a:endParaRPr lang="en-US" altLang="en-US" sz="14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A48DBE8-380D-4BB1-9305-4F04E08ED65A}"/>
              </a:ext>
            </a:extLst>
          </p:cNvPr>
          <p:cNvSpPr>
            <a:spLocks noGrp="1" noChangeArrowheads="1"/>
          </p:cNvSpPr>
          <p:nvPr>
            <p:ph type="title"/>
          </p:nvPr>
        </p:nvSpPr>
        <p:spPr>
          <a:xfrm>
            <a:off x="2652712" y="0"/>
            <a:ext cx="7793038" cy="769938"/>
          </a:xfrm>
        </p:spPr>
        <p:txBody>
          <a:bodyPr/>
          <a:lstStyle/>
          <a:p>
            <a:pPr eaLnBrk="1" hangingPunct="1"/>
            <a:r>
              <a:rPr lang="en-US" altLang="en-US" sz="3200" dirty="0"/>
              <a:t> Resource Acquisition</a:t>
            </a:r>
          </a:p>
        </p:txBody>
      </p:sp>
      <p:sp>
        <p:nvSpPr>
          <p:cNvPr id="52227" name="Footer Placeholder 1">
            <a:extLst>
              <a:ext uri="{FF2B5EF4-FFF2-40B4-BE49-F238E27FC236}">
                <a16:creationId xmlns:a16="http://schemas.microsoft.com/office/drawing/2014/main" id="{A1E65E04-AEFB-4F06-929E-33C760E4D376}"/>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52228" name="Picture 2" descr="Two computer codes. Computer code A has 7 lines. The lines read as follows. Line 1. type d e f, i n t semaphore semicolon. Line 2. Semaphore resource underscore 1 semicolon. Line 3. Void process underscore A left parenthesis void right parenthesis left brace. Line 4, indented once. down left parenthesis ampersand resource underscore 1 right parenthesis semicolon. Line 5, indented once. use underscore resource underscore 1 left parenthesis right parenthesis semicolon. Line 6, indented once. up left parenthesis ampersand resource underscore 1 right parenthesis semicolon. Line 7. Right brace. Computer code B has 10 lines. The lines read as follows. Line 1. Type d e f, i n t semaphore semicolon. Line 2. Semaphore resource underscore 1 semicolon. Line 3. Semaphore resource underscore 2 semicolon. Line 4. Void process underscore A left parenthesis void right parenthesis left brace. Line 5, indented once. Down left parenthesis ampersand resource underscore 1 right parenthesis semicolon. Line 6, indented once. Down left parenthesis ampersand resource underscore 2 right parenthesis semicolon. Line 7, indented once. use underscore both underscore resources left parenthesis right parenthesis semicolon. Line 8, indented once. Up left parenthesis ampersand resource underscore 2 right parenthesis semicolon. Line 9, indented once. Up left parenthesis ampersand resource underscore 1 right parenthesis semicolon. Line 10. Right brace.">
            <a:extLst>
              <a:ext uri="{FF2B5EF4-FFF2-40B4-BE49-F238E27FC236}">
                <a16:creationId xmlns:a16="http://schemas.microsoft.com/office/drawing/2014/main" id="{A76823A2-46AF-45CE-A6B3-265C6D8716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916005"/>
            <a:ext cx="8229600" cy="3684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2229" name="Text Placeholder 5">
            <a:extLst>
              <a:ext uri="{FF2B5EF4-FFF2-40B4-BE49-F238E27FC236}">
                <a16:creationId xmlns:a16="http://schemas.microsoft.com/office/drawing/2014/main" id="{DBBA8725-C4BC-465C-A902-F8C962B4FE27}"/>
              </a:ext>
            </a:extLst>
          </p:cNvPr>
          <p:cNvSpPr txBox="1">
            <a:spLocks/>
          </p:cNvSpPr>
          <p:nvPr/>
        </p:nvSpPr>
        <p:spPr bwMode="auto">
          <a:xfrm>
            <a:off x="2216150" y="4746660"/>
            <a:ext cx="8229600"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Wingdings" panose="05000000000000000000" pitchFamily="2" charset="2"/>
              <a:buNone/>
            </a:pPr>
            <a:r>
              <a:rPr lang="en-US" altLang="en-US" sz="1800"/>
              <a:t>Using a semaphore to protect resources. (a) One resource. (b) Two resources.</a:t>
            </a:r>
          </a:p>
        </p:txBody>
      </p:sp>
      <p:sp>
        <p:nvSpPr>
          <p:cNvPr id="52230" name="Slide Number Placeholder 1">
            <a:extLst>
              <a:ext uri="{FF2B5EF4-FFF2-40B4-BE49-F238E27FC236}">
                <a16:creationId xmlns:a16="http://schemas.microsoft.com/office/drawing/2014/main" id="{49AB38B0-C500-4609-B95B-D2B689892E3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363891D-BEE0-4650-A4C9-EE26B84D2FD8}" type="slidenum">
              <a:rPr lang="en-US" altLang="en-US" sz="1400"/>
              <a:pPr/>
              <a:t>37</a:t>
            </a:fld>
            <a:endParaRPr lang="en-US" altLang="en-US" sz="140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28A133E-76EF-42EB-8DAF-F0C28E9A8BA7}"/>
              </a:ext>
            </a:extLst>
          </p:cNvPr>
          <p:cNvSpPr>
            <a:spLocks noGrp="1" noChangeArrowheads="1"/>
          </p:cNvSpPr>
          <p:nvPr>
            <p:ph type="title"/>
          </p:nvPr>
        </p:nvSpPr>
        <p:spPr>
          <a:xfrm>
            <a:off x="2747695" y="27056"/>
            <a:ext cx="7793038" cy="769938"/>
          </a:xfrm>
        </p:spPr>
        <p:txBody>
          <a:bodyPr/>
          <a:lstStyle/>
          <a:p>
            <a:pPr eaLnBrk="1" hangingPunct="1"/>
            <a:r>
              <a:rPr lang="en-US" altLang="en-US" sz="3200" dirty="0"/>
              <a:t> Resource Acquisition</a:t>
            </a:r>
          </a:p>
        </p:txBody>
      </p:sp>
      <p:sp>
        <p:nvSpPr>
          <p:cNvPr id="53251" name="Footer Placeholder 1">
            <a:extLst>
              <a:ext uri="{FF2B5EF4-FFF2-40B4-BE49-F238E27FC236}">
                <a16:creationId xmlns:a16="http://schemas.microsoft.com/office/drawing/2014/main" id="{CC534BC0-AE1B-4644-BBB9-573D8C41C0F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3252" name="Rectangle 1">
            <a:extLst>
              <a:ext uri="{FF2B5EF4-FFF2-40B4-BE49-F238E27FC236}">
                <a16:creationId xmlns:a16="http://schemas.microsoft.com/office/drawing/2014/main" id="{A199A6F1-9611-418D-9163-226C771E1F6F}"/>
              </a:ext>
            </a:extLst>
          </p:cNvPr>
          <p:cNvSpPr>
            <a:spLocks noChangeArrowheads="1"/>
          </p:cNvSpPr>
          <p:nvPr/>
        </p:nvSpPr>
        <p:spPr bwMode="auto">
          <a:xfrm>
            <a:off x="1116457" y="1238035"/>
            <a:ext cx="1046251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latin typeface="TimesNewRomanPSMT"/>
              </a:rPr>
              <a:t>Sometimes processes need two or more resources. They can be acquired sequentially.</a:t>
            </a:r>
          </a:p>
          <a:p>
            <a:pPr algn="just">
              <a:spcBef>
                <a:spcPct val="0"/>
              </a:spcBef>
              <a:buClrTx/>
              <a:buSzTx/>
              <a:buFont typeface="Arial" panose="020B0604020202020204" pitchFamily="34" charset="0"/>
              <a:buChar char="•"/>
            </a:pPr>
            <a:r>
              <a:rPr lang="en-US" altLang="en-US" sz="2800" dirty="0">
                <a:latin typeface="TimesNewRomanPSMT"/>
              </a:rPr>
              <a:t>If more than two resources are needed, they are just acquired one after another.</a:t>
            </a:r>
          </a:p>
          <a:p>
            <a:pPr algn="just">
              <a:spcBef>
                <a:spcPct val="0"/>
              </a:spcBef>
              <a:buClrTx/>
              <a:buSzTx/>
              <a:buFont typeface="Arial" panose="020B0604020202020204" pitchFamily="34" charset="0"/>
              <a:buChar char="•"/>
            </a:pPr>
            <a:r>
              <a:rPr lang="en-US" altLang="en-US" sz="2800" dirty="0">
                <a:latin typeface="TimesNewRomanPSMT"/>
              </a:rPr>
              <a:t>As long as only one process is involved, everything works fine. </a:t>
            </a:r>
          </a:p>
          <a:p>
            <a:pPr algn="just">
              <a:spcBef>
                <a:spcPct val="0"/>
              </a:spcBef>
              <a:buClrTx/>
              <a:buSzTx/>
              <a:buFont typeface="Arial" panose="020B0604020202020204" pitchFamily="34" charset="0"/>
              <a:buChar char="•"/>
            </a:pPr>
            <a:r>
              <a:rPr lang="en-US" altLang="en-US" sz="2800" dirty="0">
                <a:latin typeface="TimesNewRomanPSMT"/>
              </a:rPr>
              <a:t>With only one process, there is no need to formally acquire resources, since there is no competition for them.</a:t>
            </a:r>
          </a:p>
        </p:txBody>
      </p:sp>
      <p:sp>
        <p:nvSpPr>
          <p:cNvPr id="53253" name="Slide Number Placeholder 1">
            <a:extLst>
              <a:ext uri="{FF2B5EF4-FFF2-40B4-BE49-F238E27FC236}">
                <a16:creationId xmlns:a16="http://schemas.microsoft.com/office/drawing/2014/main" id="{48D7D200-01B7-4D4B-BA94-45CE4182777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F5F53AA-2446-4017-BCD8-CAA5ED109AB2}" type="slidenum">
              <a:rPr lang="en-US" altLang="en-US" sz="1400"/>
              <a:pPr/>
              <a:t>38</a:t>
            </a:fld>
            <a:endParaRPr lang="en-US" altLang="en-US" sz="14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BBEBF93-172D-489A-A9AE-CA01CAF5F1E7}"/>
              </a:ext>
            </a:extLst>
          </p:cNvPr>
          <p:cNvSpPr>
            <a:spLocks noGrp="1" noChangeArrowheads="1"/>
          </p:cNvSpPr>
          <p:nvPr>
            <p:ph type="title"/>
          </p:nvPr>
        </p:nvSpPr>
        <p:spPr>
          <a:xfrm>
            <a:off x="2686051" y="0"/>
            <a:ext cx="7793038" cy="769938"/>
          </a:xfrm>
        </p:spPr>
        <p:txBody>
          <a:bodyPr/>
          <a:lstStyle/>
          <a:p>
            <a:pPr eaLnBrk="1" hangingPunct="1"/>
            <a:r>
              <a:rPr lang="en-US" altLang="en-US" sz="3200" dirty="0"/>
              <a:t> Resource Acquisition</a:t>
            </a:r>
          </a:p>
        </p:txBody>
      </p:sp>
      <p:sp>
        <p:nvSpPr>
          <p:cNvPr id="54275" name="Footer Placeholder 1">
            <a:extLst>
              <a:ext uri="{FF2B5EF4-FFF2-40B4-BE49-F238E27FC236}">
                <a16:creationId xmlns:a16="http://schemas.microsoft.com/office/drawing/2014/main" id="{5F43B1C1-7BBA-421C-8BA9-F9091606389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4276" name="Rectangle 1">
            <a:extLst>
              <a:ext uri="{FF2B5EF4-FFF2-40B4-BE49-F238E27FC236}">
                <a16:creationId xmlns:a16="http://schemas.microsoft.com/office/drawing/2014/main" id="{AFFE8416-CC04-441B-8276-D8BEB529D92F}"/>
              </a:ext>
            </a:extLst>
          </p:cNvPr>
          <p:cNvSpPr>
            <a:spLocks noChangeArrowheads="1"/>
          </p:cNvSpPr>
          <p:nvPr/>
        </p:nvSpPr>
        <p:spPr bwMode="auto">
          <a:xfrm>
            <a:off x="1074704" y="1088437"/>
            <a:ext cx="1062756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latin typeface="TimesNewRomanPSMT"/>
              </a:rPr>
              <a:t>Now let us consider a situation with two processes, </a:t>
            </a:r>
            <a:r>
              <a:rPr lang="en-US" altLang="en-US" sz="2400" i="1" dirty="0">
                <a:latin typeface="Times New Roman" panose="02020603050405020304" pitchFamily="18" charset="0"/>
              </a:rPr>
              <a:t>A </a:t>
            </a:r>
            <a:r>
              <a:rPr lang="en-US" altLang="en-US" sz="2400" dirty="0">
                <a:latin typeface="TimesNewRomanPSMT"/>
              </a:rPr>
              <a:t>and </a:t>
            </a:r>
            <a:r>
              <a:rPr lang="en-US" altLang="en-US" sz="2400" i="1" dirty="0">
                <a:latin typeface="Times New Roman" panose="02020603050405020304" pitchFamily="18" charset="0"/>
              </a:rPr>
              <a:t>B</a:t>
            </a:r>
            <a:r>
              <a:rPr lang="en-US" altLang="en-US" sz="2400" dirty="0">
                <a:latin typeface="TimesNewRomanPSMT"/>
              </a:rPr>
              <a:t>, and two resources.</a:t>
            </a:r>
          </a:p>
          <a:p>
            <a:pPr algn="just">
              <a:spcBef>
                <a:spcPct val="0"/>
              </a:spcBef>
              <a:buClrTx/>
              <a:buSzTx/>
              <a:buFont typeface="Arial" panose="020B0604020202020204" pitchFamily="34" charset="0"/>
              <a:buChar char="•"/>
            </a:pPr>
            <a:r>
              <a:rPr lang="en-US" altLang="en-US" sz="2400" dirty="0">
                <a:latin typeface="TimesNewRomanPSMT"/>
              </a:rPr>
              <a:t>Two scenarios are depicted. </a:t>
            </a:r>
          </a:p>
          <a:p>
            <a:pPr algn="just">
              <a:spcBef>
                <a:spcPct val="0"/>
              </a:spcBef>
              <a:buClrTx/>
              <a:buSzTx/>
              <a:buFont typeface="Arial" panose="020B0604020202020204" pitchFamily="34" charset="0"/>
              <a:buChar char="•"/>
            </a:pPr>
            <a:r>
              <a:rPr lang="en-US" altLang="en-US" sz="2400" dirty="0">
                <a:latin typeface="TimesNewRomanPSMT"/>
              </a:rPr>
              <a:t>In (a), both processes ask for the resources in the same order. </a:t>
            </a:r>
          </a:p>
          <a:p>
            <a:pPr algn="just">
              <a:spcBef>
                <a:spcPct val="0"/>
              </a:spcBef>
              <a:buClrTx/>
              <a:buSzTx/>
              <a:buFont typeface="Arial" panose="020B0604020202020204" pitchFamily="34" charset="0"/>
              <a:buChar char="•"/>
            </a:pPr>
            <a:r>
              <a:rPr lang="en-US" altLang="en-US" sz="2400" dirty="0">
                <a:latin typeface="TimesNewRomanPSMT"/>
              </a:rPr>
              <a:t>In (b), they ask for them in a different order. </a:t>
            </a:r>
          </a:p>
          <a:p>
            <a:pPr algn="just">
              <a:spcBef>
                <a:spcPct val="0"/>
              </a:spcBef>
              <a:buClrTx/>
              <a:buSzTx/>
              <a:buFont typeface="Arial" panose="020B0604020202020204" pitchFamily="34" charset="0"/>
              <a:buChar char="•"/>
            </a:pPr>
            <a:r>
              <a:rPr lang="en-US" altLang="en-US" sz="2400" dirty="0">
                <a:latin typeface="TimesNewRomanPSMT"/>
              </a:rPr>
              <a:t>This difference may seem minor, but it is not. In (a), one of the processes will acquire the first resource before the other one, that process will then successfully acquire the second resource and do its work. </a:t>
            </a:r>
          </a:p>
          <a:p>
            <a:pPr algn="just">
              <a:spcBef>
                <a:spcPct val="0"/>
              </a:spcBef>
              <a:buClrTx/>
              <a:buSzTx/>
              <a:buFont typeface="Arial" panose="020B0604020202020204" pitchFamily="34" charset="0"/>
              <a:buChar char="•"/>
            </a:pPr>
            <a:r>
              <a:rPr lang="en-US" altLang="en-US" sz="2400" dirty="0">
                <a:latin typeface="TimesNewRomanPSMT"/>
              </a:rPr>
              <a:t>If the other process attempts to acquire resource 1 before it has been released, the other process will simply block until it becomes available</a:t>
            </a:r>
            <a:endParaRPr lang="en-US" altLang="en-US" sz="2400" dirty="0"/>
          </a:p>
        </p:txBody>
      </p:sp>
      <p:sp>
        <p:nvSpPr>
          <p:cNvPr id="54277" name="Slide Number Placeholder 1">
            <a:extLst>
              <a:ext uri="{FF2B5EF4-FFF2-40B4-BE49-F238E27FC236}">
                <a16:creationId xmlns:a16="http://schemas.microsoft.com/office/drawing/2014/main" id="{98119B18-0FE6-4D27-A200-9EE8D98D4D6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90D2B7A-D7E5-448E-BFC5-AAC5870DC6EC}" type="slidenum">
              <a:rPr lang="en-US" altLang="en-US" sz="1400"/>
              <a:pPr/>
              <a:t>39</a:t>
            </a:fld>
            <a:endParaRPr lang="en-US" altLang="en-US" sz="1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C63065-866E-4F44-95F6-8FE9E6DA1B58}"/>
              </a:ext>
            </a:extLst>
          </p:cNvPr>
          <p:cNvSpPr>
            <a:spLocks noGrp="1"/>
          </p:cNvSpPr>
          <p:nvPr>
            <p:ph type="title"/>
          </p:nvPr>
        </p:nvSpPr>
        <p:spPr>
          <a:xfrm>
            <a:off x="914400" y="0"/>
            <a:ext cx="10363200" cy="1219200"/>
          </a:xfrm>
        </p:spPr>
        <p:txBody>
          <a:bodyPr/>
          <a:lstStyle/>
          <a:p>
            <a:r>
              <a:rPr lang="en-US" altLang="en-US" sz="3600" dirty="0"/>
              <a:t>Monitors</a:t>
            </a:r>
          </a:p>
        </p:txBody>
      </p:sp>
      <p:sp>
        <p:nvSpPr>
          <p:cNvPr id="9219" name="Content Placeholder 2">
            <a:extLst>
              <a:ext uri="{FF2B5EF4-FFF2-40B4-BE49-F238E27FC236}">
                <a16:creationId xmlns:a16="http://schemas.microsoft.com/office/drawing/2014/main" id="{B3BAEC4A-9827-4C85-82AD-DD6D9B9B2C3D}"/>
              </a:ext>
            </a:extLst>
          </p:cNvPr>
          <p:cNvSpPr>
            <a:spLocks noGrp="1"/>
          </p:cNvSpPr>
          <p:nvPr>
            <p:ph idx="1"/>
          </p:nvPr>
        </p:nvSpPr>
        <p:spPr>
          <a:xfrm>
            <a:off x="914400" y="960635"/>
            <a:ext cx="11024171" cy="3981235"/>
          </a:xfrm>
        </p:spPr>
        <p:txBody>
          <a:bodyPr/>
          <a:lstStyle/>
          <a:p>
            <a:pPr algn="just"/>
            <a:r>
              <a:rPr lang="en-US" altLang="en-US" sz="2400" dirty="0"/>
              <a:t>To make it easier to write correct programs, </a:t>
            </a:r>
            <a:r>
              <a:rPr lang="en-US" altLang="en-US" sz="2400" dirty="0" err="1"/>
              <a:t>Brinch</a:t>
            </a:r>
            <a:r>
              <a:rPr lang="en-US" altLang="en-US" sz="2400" dirty="0"/>
              <a:t> Hansen (1973 ) and Hoare (1974 ) proposed a higher-level synchronization primitive called a </a:t>
            </a:r>
            <a:r>
              <a:rPr lang="en-US" altLang="en-US" sz="2400" b="1" dirty="0"/>
              <a:t>monitor </a:t>
            </a:r>
            <a:r>
              <a:rPr lang="en-US" altLang="en-US" sz="2400" dirty="0"/>
              <a:t>. </a:t>
            </a:r>
          </a:p>
          <a:p>
            <a:pPr algn="just"/>
            <a:r>
              <a:rPr lang="en-US" altLang="en-US" sz="2400" dirty="0"/>
              <a:t>Their proposals differed slightly, as described below. A monitor is a collection of procedures, variables, and data structures that are all grouped together in a special kind of module or package. </a:t>
            </a:r>
          </a:p>
          <a:p>
            <a:pPr algn="just"/>
            <a:r>
              <a:rPr lang="en-US" altLang="en-US" sz="2400" dirty="0"/>
              <a:t>Processes may call the procedures in a monitor whenever they want to, but they cannot directly access the monitor's internal data structures from procedures declared outside the monitor. </a:t>
            </a:r>
          </a:p>
          <a:p>
            <a:pPr algn="just"/>
            <a:r>
              <a:rPr lang="en-US" altLang="en-US" sz="2400" dirty="0"/>
              <a:t>This rule, which is common in modern object-oriented languages such as Java, was relatively unusual for its time.</a:t>
            </a:r>
          </a:p>
        </p:txBody>
      </p:sp>
      <p:sp>
        <p:nvSpPr>
          <p:cNvPr id="9220" name="Footer Placeholder 3">
            <a:extLst>
              <a:ext uri="{FF2B5EF4-FFF2-40B4-BE49-F238E27FC236}">
                <a16:creationId xmlns:a16="http://schemas.microsoft.com/office/drawing/2014/main" id="{12C72CAB-702D-4B23-823A-39534140FBFA}"/>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9221" name="Slide Number Placeholder 1">
            <a:extLst>
              <a:ext uri="{FF2B5EF4-FFF2-40B4-BE49-F238E27FC236}">
                <a16:creationId xmlns:a16="http://schemas.microsoft.com/office/drawing/2014/main" id="{8BB186DA-C1B0-4E10-94B7-88AF2AB3A82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B2C55F6-327F-47DB-B1A1-48729300255E}" type="slidenum">
              <a:rPr lang="en-US" altLang="en-US" sz="1400"/>
              <a:pPr/>
              <a:t>4</a:t>
            </a:fld>
            <a:endParaRPr lang="en-US" altLang="en-US" sz="1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2AAD266-4ACC-4AA9-921E-136C27F5102D}"/>
              </a:ext>
            </a:extLst>
          </p:cNvPr>
          <p:cNvSpPr>
            <a:spLocks noGrp="1" noChangeArrowheads="1"/>
          </p:cNvSpPr>
          <p:nvPr>
            <p:ph type="title"/>
          </p:nvPr>
        </p:nvSpPr>
        <p:spPr>
          <a:xfrm>
            <a:off x="2603857" y="47624"/>
            <a:ext cx="7793038" cy="769938"/>
          </a:xfrm>
        </p:spPr>
        <p:txBody>
          <a:bodyPr/>
          <a:lstStyle/>
          <a:p>
            <a:pPr eaLnBrk="1" hangingPunct="1"/>
            <a:r>
              <a:rPr lang="en-US" altLang="en-US" sz="3200" dirty="0"/>
              <a:t> Resource Acquisition</a:t>
            </a:r>
          </a:p>
        </p:txBody>
      </p:sp>
      <p:sp>
        <p:nvSpPr>
          <p:cNvPr id="55299" name="Footer Placeholder 1">
            <a:extLst>
              <a:ext uri="{FF2B5EF4-FFF2-40B4-BE49-F238E27FC236}">
                <a16:creationId xmlns:a16="http://schemas.microsoft.com/office/drawing/2014/main" id="{ABAFF5A8-6814-4F3A-BBB9-57362E0756C0}"/>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55300" name="Picture 2" descr="Computer code A has 17 lines. The lines read as follows. Line 1. Type d e f, i n t semaphore semicolon. Line 2, indented once. Semaphore resource underscore 1 semicolon. Line 3, indented once. Semaphore resource underscore 2 semicolon. Line 4, indented once. void process underscore A left parenthesis void right parenthesis left brace. Line 5, indented twice. down left parenthesis ampersand resource underscore 1 right parenthesis semicolon. Line 6, indented twice. down left parenthesis ampersand resource underscore 2 right parenthesis semicolon. Line 7, indented twice. use underscore both underscore resources left parenthesis right parenthesis semicolon. Line 8, indented twice. Up left parenthesis ampersand resource underscore 2 right parenthesis semicolon. Line 9, indented twice. Up left parenthesis ampersand resource underscore 1 right parenthesis semicolon. Line 10, indented once. Right brace. Line 11, indented once. void process underscore B left parenthesis void right parenthesis left brace. Line 12, indented twice. down left parenthesis ampersand resource underscore 1 right parenthesis semicolon. Line 13, indented twice. down left parenthesis ampersand resource underscore 2 right parenthesis semicolon. Line 14, indented twice. use underscore both underscore resources left parenthesis right parenthesis semicolon. Line 15, indented twice. Up left parenthesis ampersand resource underscore 2 right parenthesis semicolon. Line 16, indented twice. Up left parenthesis ampersand resource underscore 1 right parenthesis semicolon. Line 17, indented once. Right brace. Computer code B has 16 lines. The lines read as follows. Line 1. Semaphore resource underscore 1 semicolon. Line 2. Semaphore resource underscore 2. Line 3. void process underscore A left parenthesis void right parenthesis left brace. Line 4, indented once. down left parenthesis ampersand resource underscore 1 right parenthesis semicolon. Line 5, indented once. down left parenthesis ampersand resource underscore 2 right parenthesis semicolon. Line 6, indented once. use underscore both underscore resources left parenthesis right parenthesis semicolon. Line 7, indented once. Up left parenthesis ampersand resource underscore 2 right parenthesis semicolon. Line 8, indented once. Up left parenthesis ampersand resource underscore 1 right parenthesis semicolon. Line 9. Right brace. Line 10. void process underscore A left parenthesis void right parenthesis left brace. Line 11, indented once. down left parenthesis ampersand resource underscore 2 right parenthesis semicolon. Line 12, indented once. down left parenthesis ampersand resource underscore 1 right parenthesis semicolon. Line 13, indented once. use underscore both underscore resources left parenthesis right parenthesis semicolon. Line 14, indented once. Up left parenthesis ampersand resource underscore 1 right parenthesis semicolon. Line 15, indented once. Up left parenthesis ampersand resource underscore 2 right parenthesis semicolon. Line 16. Right brace.">
            <a:extLst>
              <a:ext uri="{FF2B5EF4-FFF2-40B4-BE49-F238E27FC236}">
                <a16:creationId xmlns:a16="http://schemas.microsoft.com/office/drawing/2014/main" id="{8D928523-0308-4792-96E0-F4942FD9FB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959" y="998304"/>
            <a:ext cx="5638800" cy="4059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5301" name="Text Placeholder 5">
            <a:extLst>
              <a:ext uri="{FF2B5EF4-FFF2-40B4-BE49-F238E27FC236}">
                <a16:creationId xmlns:a16="http://schemas.microsoft.com/office/drawing/2014/main" id="{45DCD405-C439-4EF3-AC70-1E3B4A1AB3A7}"/>
              </a:ext>
            </a:extLst>
          </p:cNvPr>
          <p:cNvSpPr txBox="1">
            <a:spLocks/>
          </p:cNvSpPr>
          <p:nvPr/>
        </p:nvSpPr>
        <p:spPr bwMode="auto">
          <a:xfrm>
            <a:off x="3083959" y="5057542"/>
            <a:ext cx="64008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Wingdings" panose="05000000000000000000" pitchFamily="2" charset="2"/>
              <a:buNone/>
            </a:pPr>
            <a:r>
              <a:rPr lang="en-US" altLang="en-US" sz="1800" dirty="0"/>
              <a:t>(a) Deadlock-free code. (b) Code with a potential deadlock.</a:t>
            </a:r>
          </a:p>
        </p:txBody>
      </p:sp>
      <p:sp>
        <p:nvSpPr>
          <p:cNvPr id="55302" name="Slide Number Placeholder 1">
            <a:extLst>
              <a:ext uri="{FF2B5EF4-FFF2-40B4-BE49-F238E27FC236}">
                <a16:creationId xmlns:a16="http://schemas.microsoft.com/office/drawing/2014/main" id="{07F90B4C-16C9-4C54-A993-BAEBB1CDD81E}"/>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1BCCC94-650C-46D6-9D58-42124417DC62}" type="slidenum">
              <a:rPr lang="en-US" altLang="en-US" sz="1400"/>
              <a:pPr/>
              <a:t>40</a:t>
            </a:fld>
            <a:endParaRPr lang="en-US" altLang="en-US" sz="1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18F61A2-68EF-4A23-B6BC-A1227DD2172D}"/>
              </a:ext>
            </a:extLst>
          </p:cNvPr>
          <p:cNvSpPr>
            <a:spLocks noGrp="1" noChangeArrowheads="1"/>
          </p:cNvSpPr>
          <p:nvPr>
            <p:ph type="title"/>
          </p:nvPr>
        </p:nvSpPr>
        <p:spPr>
          <a:xfrm>
            <a:off x="2686050" y="0"/>
            <a:ext cx="7793038" cy="769938"/>
          </a:xfrm>
        </p:spPr>
        <p:txBody>
          <a:bodyPr/>
          <a:lstStyle/>
          <a:p>
            <a:pPr eaLnBrk="1" hangingPunct="1"/>
            <a:r>
              <a:rPr lang="en-US" altLang="en-US" sz="3200" dirty="0"/>
              <a:t> Deadlock Definition</a:t>
            </a:r>
          </a:p>
        </p:txBody>
      </p:sp>
      <p:sp>
        <p:nvSpPr>
          <p:cNvPr id="56323" name="Footer Placeholder 1">
            <a:extLst>
              <a:ext uri="{FF2B5EF4-FFF2-40B4-BE49-F238E27FC236}">
                <a16:creationId xmlns:a16="http://schemas.microsoft.com/office/drawing/2014/main" id="{ED6DB0FC-14F9-426C-8F10-322DFAE82DB2}"/>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6324" name="Rectangle 1">
            <a:extLst>
              <a:ext uri="{FF2B5EF4-FFF2-40B4-BE49-F238E27FC236}">
                <a16:creationId xmlns:a16="http://schemas.microsoft.com/office/drawing/2014/main" id="{20EA89D4-D04C-4AD8-B0B8-393746ABACA5}"/>
              </a:ext>
            </a:extLst>
          </p:cNvPr>
          <p:cNvSpPr>
            <a:spLocks noChangeArrowheads="1"/>
          </p:cNvSpPr>
          <p:nvPr/>
        </p:nvSpPr>
        <p:spPr bwMode="auto">
          <a:xfrm>
            <a:off x="1621845" y="940693"/>
            <a:ext cx="992144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800" dirty="0">
                <a:latin typeface="TimesNewRomanPSMT"/>
              </a:rPr>
              <a:t>Deadlock can be defined formally as follows:</a:t>
            </a:r>
          </a:p>
          <a:p>
            <a:pPr>
              <a:spcBef>
                <a:spcPct val="0"/>
              </a:spcBef>
              <a:buClrTx/>
              <a:buSzTx/>
              <a:buFontTx/>
              <a:buNone/>
            </a:pPr>
            <a:r>
              <a:rPr lang="en-US" altLang="en-US" sz="2800" i="1" dirty="0">
                <a:latin typeface="Times New Roman" panose="02020603050405020304" pitchFamily="18" charset="0"/>
              </a:rPr>
              <a:t>A set of processes is deadlocked if each process in the set is waiting for an event that only another process in the set can cause.</a:t>
            </a:r>
            <a:endParaRPr lang="en-US" altLang="en-US" sz="2800" dirty="0"/>
          </a:p>
        </p:txBody>
      </p:sp>
      <p:sp>
        <p:nvSpPr>
          <p:cNvPr id="56325" name="Content Placeholder 2">
            <a:extLst>
              <a:ext uri="{FF2B5EF4-FFF2-40B4-BE49-F238E27FC236}">
                <a16:creationId xmlns:a16="http://schemas.microsoft.com/office/drawing/2014/main" id="{3BB4F5F0-0802-4C8D-8F4A-ADD095407E9B}"/>
              </a:ext>
            </a:extLst>
          </p:cNvPr>
          <p:cNvSpPr txBox="1">
            <a:spLocks/>
          </p:cNvSpPr>
          <p:nvPr/>
        </p:nvSpPr>
        <p:spPr bwMode="auto">
          <a:xfrm>
            <a:off x="1534007" y="2496443"/>
            <a:ext cx="9743593" cy="1484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buFont typeface="Arial" panose="020B0604020202020204" pitchFamily="34" charset="0"/>
              <a:buNone/>
            </a:pPr>
            <a:r>
              <a:rPr lang="en-US" altLang="en-US" sz="2800" dirty="0"/>
              <a:t>Therefore, a set of processes is deadlocked if …</a:t>
            </a:r>
          </a:p>
          <a:p>
            <a:pPr lvl="1"/>
            <a:r>
              <a:rPr lang="en-US" altLang="en-US" dirty="0"/>
              <a:t>Each process in the set waiting for an event</a:t>
            </a:r>
          </a:p>
          <a:p>
            <a:pPr lvl="1"/>
            <a:r>
              <a:rPr lang="en-US" altLang="en-US" dirty="0"/>
              <a:t>That event can be caused only by another process</a:t>
            </a:r>
          </a:p>
        </p:txBody>
      </p:sp>
      <p:sp>
        <p:nvSpPr>
          <p:cNvPr id="56326" name="Slide Number Placeholder 1">
            <a:extLst>
              <a:ext uri="{FF2B5EF4-FFF2-40B4-BE49-F238E27FC236}">
                <a16:creationId xmlns:a16="http://schemas.microsoft.com/office/drawing/2014/main" id="{63AA1FD7-A028-4547-AD13-3CD1B7F2681D}"/>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8064C3C-0B58-4AAD-B7CF-E6E17A68BA8E}" type="slidenum">
              <a:rPr lang="en-US" altLang="en-US" sz="1400"/>
              <a:pPr/>
              <a:t>41</a:t>
            </a:fld>
            <a:endParaRPr lang="en-US" altLang="en-US" sz="140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7B82B7-F1B3-4516-B642-0FCEAAE5ABF2}"/>
              </a:ext>
            </a:extLst>
          </p:cNvPr>
          <p:cNvSpPr>
            <a:spLocks noGrp="1" noChangeArrowheads="1"/>
          </p:cNvSpPr>
          <p:nvPr>
            <p:ph type="title"/>
          </p:nvPr>
        </p:nvSpPr>
        <p:spPr>
          <a:xfrm>
            <a:off x="2634679" y="0"/>
            <a:ext cx="7793038" cy="769938"/>
          </a:xfrm>
        </p:spPr>
        <p:txBody>
          <a:bodyPr/>
          <a:lstStyle/>
          <a:p>
            <a:pPr eaLnBrk="1" hangingPunct="1"/>
            <a:r>
              <a:rPr lang="en-US" altLang="en-US" sz="3200" dirty="0"/>
              <a:t> Conditions for Resource Deadlocks</a:t>
            </a:r>
          </a:p>
        </p:txBody>
      </p:sp>
      <p:sp>
        <p:nvSpPr>
          <p:cNvPr id="57347" name="Footer Placeholder 1">
            <a:extLst>
              <a:ext uri="{FF2B5EF4-FFF2-40B4-BE49-F238E27FC236}">
                <a16:creationId xmlns:a16="http://schemas.microsoft.com/office/drawing/2014/main" id="{6EF24A3E-A5FA-46E1-8886-A3502E164405}"/>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7348" name="Rectangle 1">
            <a:extLst>
              <a:ext uri="{FF2B5EF4-FFF2-40B4-BE49-F238E27FC236}">
                <a16:creationId xmlns:a16="http://schemas.microsoft.com/office/drawing/2014/main" id="{8A8AF2AE-86D3-49DB-A270-9C7C5338C657}"/>
              </a:ext>
            </a:extLst>
          </p:cNvPr>
          <p:cNvSpPr>
            <a:spLocks noChangeArrowheads="1"/>
          </p:cNvSpPr>
          <p:nvPr/>
        </p:nvSpPr>
        <p:spPr bwMode="auto">
          <a:xfrm>
            <a:off x="1530225" y="1354733"/>
            <a:ext cx="1000194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Tahoma" panose="020B0604030504040204" pitchFamily="34" charset="0"/>
              <a:buAutoNum type="arabicPeriod"/>
            </a:pPr>
            <a:r>
              <a:rPr lang="en-US" altLang="en-US" sz="2400" b="1" dirty="0">
                <a:latin typeface="TimesNewRomanPSMT"/>
              </a:rPr>
              <a:t>Mutual exclusion condition</a:t>
            </a:r>
            <a:r>
              <a:rPr lang="en-US" altLang="en-US" sz="2400" dirty="0">
                <a:latin typeface="TimesNewRomanPSMT"/>
              </a:rPr>
              <a:t>. Each resource is either currently assigned to exactly one process or is available.</a:t>
            </a:r>
          </a:p>
          <a:p>
            <a:pPr algn="just">
              <a:spcBef>
                <a:spcPct val="0"/>
              </a:spcBef>
              <a:buClrTx/>
              <a:buSzTx/>
              <a:buFont typeface="Tahoma" panose="020B0604030504040204" pitchFamily="34" charset="0"/>
              <a:buAutoNum type="arabicPeriod"/>
            </a:pPr>
            <a:r>
              <a:rPr lang="en-US" altLang="en-US" sz="2400" b="1" dirty="0">
                <a:latin typeface="TimesNewRomanPSMT"/>
              </a:rPr>
              <a:t>Hold-and-wait condition</a:t>
            </a:r>
            <a:r>
              <a:rPr lang="en-US" altLang="en-US" sz="2400" dirty="0">
                <a:latin typeface="TimesNewRomanPSMT"/>
              </a:rPr>
              <a:t>. Processes currently holding resources that were granted earlier can request new resources.</a:t>
            </a:r>
          </a:p>
          <a:p>
            <a:pPr algn="just">
              <a:spcBef>
                <a:spcPct val="0"/>
              </a:spcBef>
              <a:buClrTx/>
              <a:buSzTx/>
              <a:buFont typeface="Tahoma" panose="020B0604030504040204" pitchFamily="34" charset="0"/>
              <a:buAutoNum type="arabicPeriod"/>
            </a:pPr>
            <a:r>
              <a:rPr lang="en-US" altLang="en-US" sz="2400" b="1" dirty="0">
                <a:latin typeface="TimesNewRomanPSMT"/>
              </a:rPr>
              <a:t>No-preemption condition</a:t>
            </a:r>
            <a:r>
              <a:rPr lang="en-US" altLang="en-US" sz="2400" dirty="0">
                <a:latin typeface="TimesNewRomanPSMT"/>
              </a:rPr>
              <a:t>. Resources previously granted cannot be forcibly taken away from a process. They must be explicitly released by the process holding them.</a:t>
            </a:r>
          </a:p>
          <a:p>
            <a:pPr algn="just">
              <a:spcBef>
                <a:spcPct val="0"/>
              </a:spcBef>
              <a:buClrTx/>
              <a:buSzTx/>
              <a:buFont typeface="Tahoma" panose="020B0604030504040204" pitchFamily="34" charset="0"/>
              <a:buAutoNum type="arabicPeriod"/>
            </a:pPr>
            <a:r>
              <a:rPr lang="en-US" altLang="en-US" sz="2400" b="1" dirty="0">
                <a:latin typeface="TimesNewRomanPSMT"/>
              </a:rPr>
              <a:t>Circular wait condition</a:t>
            </a:r>
            <a:r>
              <a:rPr lang="en-US" altLang="en-US" sz="2400" dirty="0">
                <a:latin typeface="TimesNewRomanPSMT"/>
              </a:rPr>
              <a:t>. There must be a circular list of two or more processes, each of which is waiting for a resource held by the next member of the chain.</a:t>
            </a:r>
            <a:endParaRPr lang="en-US" altLang="en-US" sz="2400" dirty="0"/>
          </a:p>
        </p:txBody>
      </p:sp>
      <p:sp>
        <p:nvSpPr>
          <p:cNvPr id="57349" name="Rectangle 2">
            <a:extLst>
              <a:ext uri="{FF2B5EF4-FFF2-40B4-BE49-F238E27FC236}">
                <a16:creationId xmlns:a16="http://schemas.microsoft.com/office/drawing/2014/main" id="{6FB48591-8F21-47BD-AD2A-B00A0504D013}"/>
              </a:ext>
            </a:extLst>
          </p:cNvPr>
          <p:cNvSpPr>
            <a:spLocks noChangeArrowheads="1"/>
          </p:cNvSpPr>
          <p:nvPr/>
        </p:nvSpPr>
        <p:spPr bwMode="auto">
          <a:xfrm>
            <a:off x="1937321" y="769938"/>
            <a:ext cx="94875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Tx/>
              <a:buNone/>
            </a:pPr>
            <a:r>
              <a:rPr lang="en-US" altLang="en-US" sz="2800" dirty="0">
                <a:latin typeface="TimesNewRomanPSMT"/>
              </a:rPr>
              <a:t>four conditions must hold for there to be a (resource) deadlock:</a:t>
            </a:r>
            <a:endParaRPr lang="en-US" altLang="en-US" sz="2800" dirty="0"/>
          </a:p>
        </p:txBody>
      </p:sp>
      <p:sp>
        <p:nvSpPr>
          <p:cNvPr id="57350" name="Rectangle 3">
            <a:extLst>
              <a:ext uri="{FF2B5EF4-FFF2-40B4-BE49-F238E27FC236}">
                <a16:creationId xmlns:a16="http://schemas.microsoft.com/office/drawing/2014/main" id="{01658840-A2D9-4FF1-AF3A-CA9BA009419B}"/>
              </a:ext>
            </a:extLst>
          </p:cNvPr>
          <p:cNvSpPr>
            <a:spLocks noChangeArrowheads="1"/>
          </p:cNvSpPr>
          <p:nvPr/>
        </p:nvSpPr>
        <p:spPr bwMode="auto">
          <a:xfrm>
            <a:off x="2064250" y="5140385"/>
            <a:ext cx="87441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Tx/>
              <a:buNone/>
            </a:pPr>
            <a:r>
              <a:rPr lang="en-US" altLang="en-US" sz="2400" dirty="0">
                <a:latin typeface="TimesNewRomanPSMT"/>
              </a:rPr>
              <a:t>All four of these conditions must be present for a resource deadlock to occur. If one of them is absent, no resource deadlock is possible.</a:t>
            </a:r>
            <a:endParaRPr lang="en-US" altLang="en-US" sz="2400" dirty="0"/>
          </a:p>
        </p:txBody>
      </p:sp>
      <p:sp>
        <p:nvSpPr>
          <p:cNvPr id="57351" name="Slide Number Placeholder 1">
            <a:extLst>
              <a:ext uri="{FF2B5EF4-FFF2-40B4-BE49-F238E27FC236}">
                <a16:creationId xmlns:a16="http://schemas.microsoft.com/office/drawing/2014/main" id="{84B1A767-7EF5-4C22-9BD2-B4842BE1DC1E}"/>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6F1EDB7-795D-4FC5-B127-D42FF8CB782B}" type="slidenum">
              <a:rPr lang="en-US" altLang="en-US" sz="1400"/>
              <a:pPr/>
              <a:t>42</a:t>
            </a:fld>
            <a:endParaRPr lang="en-US" altLang="en-US" sz="140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F13BACB-6D13-4B8B-BA44-95794C9E166C}"/>
              </a:ext>
            </a:extLst>
          </p:cNvPr>
          <p:cNvSpPr>
            <a:spLocks noGrp="1" noChangeArrowheads="1"/>
          </p:cNvSpPr>
          <p:nvPr>
            <p:ph type="title"/>
          </p:nvPr>
        </p:nvSpPr>
        <p:spPr>
          <a:xfrm>
            <a:off x="2614131" y="0"/>
            <a:ext cx="7793038" cy="769938"/>
          </a:xfrm>
        </p:spPr>
        <p:txBody>
          <a:bodyPr/>
          <a:lstStyle/>
          <a:p>
            <a:pPr eaLnBrk="1" hangingPunct="1"/>
            <a:r>
              <a:rPr lang="en-US" altLang="en-US" sz="3200" dirty="0"/>
              <a:t> Deadlock Modeling</a:t>
            </a:r>
          </a:p>
        </p:txBody>
      </p:sp>
      <p:sp>
        <p:nvSpPr>
          <p:cNvPr id="58371" name="Footer Placeholder 1">
            <a:extLst>
              <a:ext uri="{FF2B5EF4-FFF2-40B4-BE49-F238E27FC236}">
                <a16:creationId xmlns:a16="http://schemas.microsoft.com/office/drawing/2014/main" id="{35EFE477-8158-4898-BE00-18746C2C2B84}"/>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8372" name="Rectangle 4">
            <a:extLst>
              <a:ext uri="{FF2B5EF4-FFF2-40B4-BE49-F238E27FC236}">
                <a16:creationId xmlns:a16="http://schemas.microsoft.com/office/drawing/2014/main" id="{7100676B-4247-4886-B919-4BB492DCB8C1}"/>
              </a:ext>
            </a:extLst>
          </p:cNvPr>
          <p:cNvSpPr>
            <a:spLocks noChangeArrowheads="1"/>
          </p:cNvSpPr>
          <p:nvPr/>
        </p:nvSpPr>
        <p:spPr bwMode="auto">
          <a:xfrm>
            <a:off x="1125895" y="928099"/>
            <a:ext cx="10535273"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latin typeface="TimesNewRomanPSMT"/>
              </a:rPr>
              <a:t>Holt (1972) showed how these four conditions can be modeled using directed graphs. </a:t>
            </a:r>
          </a:p>
          <a:p>
            <a:pPr algn="just">
              <a:spcBef>
                <a:spcPct val="0"/>
              </a:spcBef>
              <a:buClrTx/>
              <a:buSzTx/>
              <a:buFont typeface="Arial" panose="020B0604020202020204" pitchFamily="34" charset="0"/>
              <a:buChar char="•"/>
            </a:pPr>
            <a:r>
              <a:rPr lang="en-US" altLang="en-US" sz="2800" dirty="0">
                <a:latin typeface="TimesNewRomanPSMT"/>
              </a:rPr>
              <a:t>The graphs have two kinds of nodes: processes, shown as circles, and resources, shown as squares. </a:t>
            </a:r>
          </a:p>
          <a:p>
            <a:pPr algn="just">
              <a:spcBef>
                <a:spcPct val="0"/>
              </a:spcBef>
              <a:buClrTx/>
              <a:buSzTx/>
              <a:buFont typeface="Arial" panose="020B0604020202020204" pitchFamily="34" charset="0"/>
              <a:buChar char="•"/>
            </a:pPr>
            <a:r>
              <a:rPr lang="en-US" altLang="en-US" sz="2800" dirty="0">
                <a:latin typeface="TimesNewRomanPSMT"/>
              </a:rPr>
              <a:t>A directed arc from a resource node (square) to a process node (circle) means that the resource has previously been requested by, granted to, and is currently held by that process. </a:t>
            </a:r>
          </a:p>
        </p:txBody>
      </p:sp>
      <p:sp>
        <p:nvSpPr>
          <p:cNvPr id="58373" name="Slide Number Placeholder 1">
            <a:extLst>
              <a:ext uri="{FF2B5EF4-FFF2-40B4-BE49-F238E27FC236}">
                <a16:creationId xmlns:a16="http://schemas.microsoft.com/office/drawing/2014/main" id="{1C763D99-C21C-4FBB-9FD5-656C6A70642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E4487AE-4211-4CE2-BC16-4885EF6DC484}" type="slidenum">
              <a:rPr lang="en-US" altLang="en-US" sz="1400"/>
              <a:pPr/>
              <a:t>43</a:t>
            </a:fld>
            <a:endParaRPr lang="en-US" altLang="en-US" sz="140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867FBD0F-9106-44A8-B244-4A42363AA568}"/>
              </a:ext>
            </a:extLst>
          </p:cNvPr>
          <p:cNvSpPr>
            <a:spLocks noGrp="1" noChangeArrowheads="1"/>
          </p:cNvSpPr>
          <p:nvPr>
            <p:ph type="title"/>
          </p:nvPr>
        </p:nvSpPr>
        <p:spPr>
          <a:xfrm>
            <a:off x="2530475" y="101598"/>
            <a:ext cx="7793038" cy="769938"/>
          </a:xfrm>
        </p:spPr>
        <p:txBody>
          <a:bodyPr/>
          <a:lstStyle/>
          <a:p>
            <a:pPr eaLnBrk="1" hangingPunct="1"/>
            <a:r>
              <a:rPr lang="en-US" altLang="en-US" sz="3200" dirty="0"/>
              <a:t> </a:t>
            </a:r>
            <a:r>
              <a:rPr lang="en-US" altLang="en-US" sz="3600" dirty="0"/>
              <a:t>Resource-Allocation Graph</a:t>
            </a:r>
          </a:p>
        </p:txBody>
      </p:sp>
      <p:sp>
        <p:nvSpPr>
          <p:cNvPr id="59395" name="Footer Placeholder 1">
            <a:extLst>
              <a:ext uri="{FF2B5EF4-FFF2-40B4-BE49-F238E27FC236}">
                <a16:creationId xmlns:a16="http://schemas.microsoft.com/office/drawing/2014/main" id="{F1764465-DB0A-4975-A05E-BDB9FA8DC9C9}"/>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9396" name="Text Box 4">
            <a:extLst>
              <a:ext uri="{FF2B5EF4-FFF2-40B4-BE49-F238E27FC236}">
                <a16:creationId xmlns:a16="http://schemas.microsoft.com/office/drawing/2014/main" id="{997B3884-2E8E-4B57-A40C-000F1B434166}"/>
              </a:ext>
            </a:extLst>
          </p:cNvPr>
          <p:cNvSpPr txBox="1">
            <a:spLocks noChangeArrowheads="1"/>
          </p:cNvSpPr>
          <p:nvPr/>
        </p:nvSpPr>
        <p:spPr bwMode="auto">
          <a:xfrm>
            <a:off x="1681782" y="871862"/>
            <a:ext cx="6554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2800" dirty="0">
                <a:latin typeface="Helvetica" panose="020B0604020202020204" pitchFamily="34" charset="0"/>
                <a:ea typeface="MS PGothic" panose="020B0600070205080204" pitchFamily="34" charset="-128"/>
              </a:rPr>
              <a:t>A set of vertices </a:t>
            </a:r>
            <a:r>
              <a:rPr lang="en-US" altLang="en-US" sz="2800" i="1" dirty="0">
                <a:latin typeface="Helvetica" panose="020B0604020202020204" pitchFamily="34" charset="0"/>
                <a:ea typeface="MS PGothic" panose="020B0600070205080204" pitchFamily="34" charset="-128"/>
              </a:rPr>
              <a:t>V</a:t>
            </a:r>
            <a:r>
              <a:rPr lang="en-US" altLang="en-US" sz="2800" dirty="0">
                <a:latin typeface="Helvetica" panose="020B0604020202020204" pitchFamily="34" charset="0"/>
                <a:ea typeface="MS PGothic" panose="020B0600070205080204" pitchFamily="34" charset="-128"/>
              </a:rPr>
              <a:t> and a set of edges </a:t>
            </a:r>
            <a:r>
              <a:rPr lang="en-US" altLang="en-US" sz="2800" i="1" dirty="0">
                <a:latin typeface="Helvetica" panose="020B0604020202020204" pitchFamily="34" charset="0"/>
                <a:ea typeface="MS PGothic" panose="020B0600070205080204" pitchFamily="34" charset="-128"/>
              </a:rPr>
              <a:t>E</a:t>
            </a:r>
            <a:r>
              <a:rPr lang="en-US" altLang="en-US" sz="2800" dirty="0">
                <a:latin typeface="Helvetica" panose="020B0604020202020204" pitchFamily="34" charset="0"/>
                <a:ea typeface="MS PGothic" panose="020B0600070205080204" pitchFamily="34" charset="-128"/>
              </a:rPr>
              <a:t>.</a:t>
            </a:r>
          </a:p>
        </p:txBody>
      </p:sp>
      <p:sp>
        <p:nvSpPr>
          <p:cNvPr id="59397" name="Rectangle 3">
            <a:extLst>
              <a:ext uri="{FF2B5EF4-FFF2-40B4-BE49-F238E27FC236}">
                <a16:creationId xmlns:a16="http://schemas.microsoft.com/office/drawing/2014/main" id="{4AC51A8F-2D8D-4F17-B0AB-60CB7340055B}"/>
              </a:ext>
            </a:extLst>
          </p:cNvPr>
          <p:cNvSpPr txBox="1">
            <a:spLocks noChangeArrowheads="1"/>
          </p:cNvSpPr>
          <p:nvPr/>
        </p:nvSpPr>
        <p:spPr bwMode="auto">
          <a:xfrm>
            <a:off x="1681782" y="1395082"/>
            <a:ext cx="9414374" cy="473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800" dirty="0"/>
              <a:t>V is partitioned into two types:</a:t>
            </a:r>
          </a:p>
          <a:p>
            <a:pPr lvl="1"/>
            <a:r>
              <a:rPr lang="en-US" altLang="en-US" i="1" dirty="0"/>
              <a:t>P</a:t>
            </a:r>
            <a:r>
              <a:rPr lang="en-US" altLang="en-US" dirty="0"/>
              <a:t> = {</a:t>
            </a:r>
            <a:r>
              <a:rPr lang="en-US" altLang="en-US" i="1" dirty="0"/>
              <a:t>P</a:t>
            </a:r>
            <a:r>
              <a:rPr lang="en-US" altLang="en-US" baseline="-25000" dirty="0"/>
              <a:t>1</a:t>
            </a:r>
            <a:r>
              <a:rPr lang="en-US" altLang="en-US" dirty="0"/>
              <a:t>, </a:t>
            </a:r>
            <a:r>
              <a:rPr lang="en-US" altLang="en-US" i="1" dirty="0"/>
              <a:t>P</a:t>
            </a:r>
            <a:r>
              <a:rPr lang="en-US" altLang="en-US" baseline="-25000" dirty="0"/>
              <a:t>2</a:t>
            </a:r>
            <a:r>
              <a:rPr lang="en-US" altLang="en-US" dirty="0"/>
              <a:t>, …, </a:t>
            </a:r>
            <a:r>
              <a:rPr lang="en-US" altLang="en-US" i="1" dirty="0" err="1"/>
              <a:t>P</a:t>
            </a:r>
            <a:r>
              <a:rPr lang="en-US" altLang="en-US" i="1" baseline="-25000" dirty="0" err="1"/>
              <a:t>n</a:t>
            </a:r>
            <a:r>
              <a:rPr lang="en-US" altLang="en-US" dirty="0"/>
              <a:t>}, the set consisting of all the processes in the system</a:t>
            </a:r>
            <a:br>
              <a:rPr lang="en-US" altLang="en-US" dirty="0"/>
            </a:br>
            <a:endParaRPr lang="en-US" altLang="en-US" dirty="0"/>
          </a:p>
          <a:p>
            <a:pPr lvl="1"/>
            <a:r>
              <a:rPr lang="en-US" altLang="en-US" i="1" dirty="0"/>
              <a:t>R</a:t>
            </a:r>
            <a:r>
              <a:rPr lang="en-US" altLang="en-US" dirty="0"/>
              <a:t> =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a:t>R</a:t>
            </a:r>
            <a:r>
              <a:rPr lang="en-US" altLang="en-US" i="1" baseline="-25000" dirty="0"/>
              <a:t>m</a:t>
            </a:r>
            <a:r>
              <a:rPr lang="en-US" altLang="en-US" dirty="0"/>
              <a:t>}, the set consisting of all resource types in the system</a:t>
            </a:r>
          </a:p>
          <a:p>
            <a:pPr lvl="1"/>
            <a:endParaRPr lang="en-US" altLang="en-US" dirty="0"/>
          </a:p>
          <a:p>
            <a:r>
              <a:rPr lang="en-US" altLang="en-US" sz="2800" b="1" dirty="0">
                <a:solidFill>
                  <a:srgbClr val="3366FF"/>
                </a:solidFill>
              </a:rPr>
              <a:t>request edge</a:t>
            </a:r>
            <a:r>
              <a:rPr lang="en-US" altLang="en-US" sz="2800" dirty="0">
                <a:solidFill>
                  <a:srgbClr val="3366FF"/>
                </a:solidFill>
              </a:rPr>
              <a:t> </a:t>
            </a:r>
            <a:r>
              <a:rPr lang="en-US" altLang="en-US" sz="2800" dirty="0"/>
              <a:t>– directed edge </a:t>
            </a:r>
            <a:r>
              <a:rPr lang="en-US" altLang="en-US" sz="2800" i="1" dirty="0"/>
              <a:t>P</a:t>
            </a:r>
            <a:r>
              <a:rPr lang="en-US" altLang="en-US" sz="2800" i="1" baseline="-25000" dirty="0"/>
              <a:t>i </a:t>
            </a:r>
            <a:r>
              <a:rPr lang="en-US" altLang="en-US" sz="2800" dirty="0">
                <a:sym typeface="Symbol" panose="05050102010706020507" pitchFamily="18" charset="2"/>
              </a:rPr>
              <a:t>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endParaRPr lang="en-US" altLang="en-US" sz="2800" i="1" baseline="-25000" dirty="0">
              <a:sym typeface="Symbol" panose="05050102010706020507" pitchFamily="18" charset="2"/>
            </a:endParaRPr>
          </a:p>
          <a:p>
            <a:endParaRPr lang="en-US" altLang="en-US" sz="2800" i="1" baseline="-25000" dirty="0">
              <a:sym typeface="Symbol" panose="05050102010706020507" pitchFamily="18" charset="2"/>
            </a:endParaRPr>
          </a:p>
          <a:p>
            <a:r>
              <a:rPr lang="en-US" altLang="en-US" sz="2800" b="1" dirty="0">
                <a:solidFill>
                  <a:srgbClr val="3366FF"/>
                </a:solidFill>
                <a:sym typeface="Symbol" panose="05050102010706020507" pitchFamily="18" charset="2"/>
              </a:rPr>
              <a:t>assignment edge</a:t>
            </a:r>
            <a:r>
              <a:rPr lang="en-US" altLang="en-US" sz="2800" dirty="0">
                <a:solidFill>
                  <a:srgbClr val="3366FF"/>
                </a:solidFill>
                <a:sym typeface="Symbol" panose="05050102010706020507" pitchFamily="18" charset="2"/>
              </a:rPr>
              <a:t> </a:t>
            </a:r>
            <a:r>
              <a:rPr lang="en-US" altLang="en-US" sz="2800" dirty="0"/>
              <a:t>– directed edge </a:t>
            </a:r>
            <a:r>
              <a:rPr lang="en-US" altLang="en-US" sz="2800" i="1" dirty="0" err="1"/>
              <a:t>R</a:t>
            </a:r>
            <a:r>
              <a:rPr lang="en-US" altLang="en-US" sz="2800" i="1" baseline="-25000" dirty="0" err="1"/>
              <a:t>j</a:t>
            </a:r>
            <a:r>
              <a:rPr lang="en-US" altLang="en-US" sz="2800" i="1" dirty="0"/>
              <a:t> </a:t>
            </a:r>
            <a:r>
              <a:rPr lang="en-US" altLang="en-US" sz="2800" dirty="0">
                <a:sym typeface="Symbol" panose="05050102010706020507" pitchFamily="18" charset="2"/>
              </a:rPr>
              <a:t> </a:t>
            </a:r>
            <a:r>
              <a:rPr lang="en-US" altLang="en-US" sz="2800" i="1" dirty="0">
                <a:sym typeface="Symbol" panose="05050102010706020507" pitchFamily="18" charset="2"/>
              </a:rPr>
              <a:t>P</a:t>
            </a:r>
            <a:r>
              <a:rPr lang="en-US" altLang="en-US" sz="2800" i="1" baseline="-25000" dirty="0">
                <a:sym typeface="Symbol" panose="05050102010706020507" pitchFamily="18" charset="2"/>
              </a:rPr>
              <a:t>i</a:t>
            </a:r>
            <a:endParaRPr lang="en-US" altLang="en-US" sz="2800" dirty="0">
              <a:sym typeface="Symbol" panose="05050102010706020507" pitchFamily="18" charset="2"/>
            </a:endParaRPr>
          </a:p>
        </p:txBody>
      </p:sp>
      <p:sp>
        <p:nvSpPr>
          <p:cNvPr id="59398" name="Slide Number Placeholder 1">
            <a:extLst>
              <a:ext uri="{FF2B5EF4-FFF2-40B4-BE49-F238E27FC236}">
                <a16:creationId xmlns:a16="http://schemas.microsoft.com/office/drawing/2014/main" id="{6D1A31FD-E06A-4707-8B8E-F313F1FD10CF}"/>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15936EC-7B0E-48A4-BD8D-76F39805FCCF}" type="slidenum">
              <a:rPr lang="en-US" altLang="en-US" sz="1400"/>
              <a:pPr/>
              <a:t>44</a:t>
            </a:fld>
            <a:endParaRPr lang="en-US" altLang="en-US" sz="14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32F205A-4E00-4A5F-89B4-0DFA8B0AD9E3}"/>
              </a:ext>
            </a:extLst>
          </p:cNvPr>
          <p:cNvSpPr>
            <a:spLocks noGrp="1" noChangeArrowheads="1"/>
          </p:cNvSpPr>
          <p:nvPr>
            <p:ph type="title"/>
          </p:nvPr>
        </p:nvSpPr>
        <p:spPr>
          <a:xfrm>
            <a:off x="2587626" y="50318"/>
            <a:ext cx="7793038" cy="769938"/>
          </a:xfrm>
        </p:spPr>
        <p:txBody>
          <a:bodyPr/>
          <a:lstStyle/>
          <a:p>
            <a:pPr eaLnBrk="1" hangingPunct="1"/>
            <a:r>
              <a:rPr lang="en-US" altLang="en-US" sz="3200" dirty="0"/>
              <a:t> Resource-Allocation Graph</a:t>
            </a:r>
          </a:p>
        </p:txBody>
      </p:sp>
      <p:sp>
        <p:nvSpPr>
          <p:cNvPr id="60419" name="Footer Placeholder 1">
            <a:extLst>
              <a:ext uri="{FF2B5EF4-FFF2-40B4-BE49-F238E27FC236}">
                <a16:creationId xmlns:a16="http://schemas.microsoft.com/office/drawing/2014/main" id="{11BA161A-EDF4-4463-A72B-20E75F2B616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0420" name="Rectangle 3">
            <a:extLst>
              <a:ext uri="{FF2B5EF4-FFF2-40B4-BE49-F238E27FC236}">
                <a16:creationId xmlns:a16="http://schemas.microsoft.com/office/drawing/2014/main" id="{ED934E36-841B-4C8B-933C-DB816ED659C0}"/>
              </a:ext>
            </a:extLst>
          </p:cNvPr>
          <p:cNvSpPr txBox="1">
            <a:spLocks noChangeArrowheads="1"/>
          </p:cNvSpPr>
          <p:nvPr/>
        </p:nvSpPr>
        <p:spPr bwMode="auto">
          <a:xfrm>
            <a:off x="2228030" y="1057276"/>
            <a:ext cx="7343775" cy="381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dirty="0"/>
              <a:t>Process</a:t>
            </a:r>
            <a:br>
              <a:rPr lang="en-US" altLang="en-US" sz="2400" dirty="0"/>
            </a:br>
            <a:endParaRPr lang="en-US" altLang="en-US" sz="2400" dirty="0"/>
          </a:p>
          <a:p>
            <a:r>
              <a:rPr lang="en-US" altLang="en-US" sz="2400" dirty="0"/>
              <a:t>Resource Type with 4 instances</a:t>
            </a:r>
          </a:p>
          <a:p>
            <a:pPr>
              <a:buFont typeface="Monotype Sorts" pitchFamily="-84" charset="2"/>
              <a:buNone/>
            </a:pPr>
            <a:endParaRPr lang="en-US" altLang="en-US" sz="2400" dirty="0"/>
          </a:p>
          <a:p>
            <a:endParaRPr lang="en-US" altLang="en-US" sz="2400" dirty="0"/>
          </a:p>
          <a:p>
            <a:r>
              <a:rPr lang="en-US" altLang="en-US" sz="2400" i="1" dirty="0"/>
              <a:t>P</a:t>
            </a:r>
            <a:r>
              <a:rPr lang="en-US" altLang="en-US" sz="2400" i="1" baseline="-25000" dirty="0"/>
              <a:t>i</a:t>
            </a:r>
            <a:r>
              <a:rPr lang="en-US" altLang="en-US" sz="2400" i="1" dirty="0"/>
              <a:t> </a:t>
            </a:r>
            <a:r>
              <a:rPr lang="en-US" altLang="en-US" sz="2400" dirty="0"/>
              <a:t>requests instance of </a:t>
            </a:r>
            <a:r>
              <a:rPr lang="en-US" altLang="en-US" sz="2400" i="1" dirty="0" err="1"/>
              <a:t>R</a:t>
            </a:r>
            <a:r>
              <a:rPr lang="en-US" altLang="en-US" sz="2400" i="1" baseline="-25000" dirty="0" err="1"/>
              <a:t>j</a:t>
            </a:r>
            <a:endParaRPr lang="en-US" altLang="en-US" sz="2400" dirty="0"/>
          </a:p>
          <a:p>
            <a:endParaRPr lang="en-US" altLang="en-US" sz="2400" dirty="0"/>
          </a:p>
          <a:p>
            <a:pPr>
              <a:buFont typeface="Monotype Sorts" pitchFamily="-84" charset="2"/>
              <a:buNone/>
            </a:pPr>
            <a:endParaRPr lang="en-US" altLang="en-US" sz="2400" dirty="0"/>
          </a:p>
          <a:p>
            <a:r>
              <a:rPr lang="en-US" altLang="en-US" sz="2400" i="1" dirty="0"/>
              <a:t>P</a:t>
            </a:r>
            <a:r>
              <a:rPr lang="en-US" altLang="en-US" sz="2400" i="1" baseline="-25000" dirty="0"/>
              <a:t>i</a:t>
            </a:r>
            <a:r>
              <a:rPr lang="en-US" altLang="en-US" sz="2400" dirty="0"/>
              <a:t> is holding an instance of </a:t>
            </a:r>
            <a:r>
              <a:rPr lang="en-US" altLang="en-US" sz="2400" i="1" dirty="0" err="1"/>
              <a:t>R</a:t>
            </a:r>
            <a:r>
              <a:rPr lang="en-US" altLang="en-US" sz="2400" i="1" baseline="-25000" dirty="0" err="1"/>
              <a:t>j</a:t>
            </a:r>
            <a:endParaRPr lang="en-US" altLang="en-US" sz="2400" i="1" dirty="0"/>
          </a:p>
        </p:txBody>
      </p:sp>
      <p:sp>
        <p:nvSpPr>
          <p:cNvPr id="60421" name="Oval 4">
            <a:extLst>
              <a:ext uri="{FF2B5EF4-FFF2-40B4-BE49-F238E27FC236}">
                <a16:creationId xmlns:a16="http://schemas.microsoft.com/office/drawing/2014/main" id="{1BEAD91D-3F39-419C-B168-9B7DA1A76145}"/>
              </a:ext>
            </a:extLst>
          </p:cNvPr>
          <p:cNvSpPr>
            <a:spLocks noChangeArrowheads="1"/>
          </p:cNvSpPr>
          <p:nvPr/>
        </p:nvSpPr>
        <p:spPr bwMode="auto">
          <a:xfrm>
            <a:off x="7875588" y="1079018"/>
            <a:ext cx="495300" cy="495300"/>
          </a:xfrm>
          <a:prstGeom prst="ellipse">
            <a:avLst/>
          </a:prstGeom>
          <a:solidFill>
            <a:srgbClr val="CCEC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2400">
              <a:latin typeface="Verdana" panose="020B0604030504040204" pitchFamily="34" charset="0"/>
              <a:ea typeface="MS PGothic" panose="020B0600070205080204" pitchFamily="34" charset="-128"/>
            </a:endParaRPr>
          </a:p>
        </p:txBody>
      </p:sp>
      <p:grpSp>
        <p:nvGrpSpPr>
          <p:cNvPr id="9" name="Group 12">
            <a:extLst>
              <a:ext uri="{FF2B5EF4-FFF2-40B4-BE49-F238E27FC236}">
                <a16:creationId xmlns:a16="http://schemas.microsoft.com/office/drawing/2014/main" id="{CD9907EE-2531-485F-9042-179B847232FF}"/>
              </a:ext>
            </a:extLst>
          </p:cNvPr>
          <p:cNvGrpSpPr>
            <a:grpSpLocks/>
          </p:cNvGrpSpPr>
          <p:nvPr/>
        </p:nvGrpSpPr>
        <p:grpSpPr bwMode="auto">
          <a:xfrm>
            <a:off x="7904163" y="1843399"/>
            <a:ext cx="438150" cy="419100"/>
            <a:chOff x="2666" y="1966"/>
            <a:chExt cx="276" cy="264"/>
          </a:xfrm>
          <a:solidFill>
            <a:srgbClr val="CCECFF"/>
          </a:solidFill>
        </p:grpSpPr>
        <p:sp>
          <p:nvSpPr>
            <p:cNvPr id="10" name="Rectangle 7">
              <a:extLst>
                <a:ext uri="{FF2B5EF4-FFF2-40B4-BE49-F238E27FC236}">
                  <a16:creationId xmlns:a16="http://schemas.microsoft.com/office/drawing/2014/main" id="{8B6F4904-E858-4F57-ADCA-BD27185DB0B6}"/>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1" name="Rectangle 8">
              <a:extLst>
                <a:ext uri="{FF2B5EF4-FFF2-40B4-BE49-F238E27FC236}">
                  <a16:creationId xmlns:a16="http://schemas.microsoft.com/office/drawing/2014/main" id="{E6293DDB-C4DF-4BDC-8C16-F2654C9FCD27}"/>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2" name="Rectangle 9">
              <a:extLst>
                <a:ext uri="{FF2B5EF4-FFF2-40B4-BE49-F238E27FC236}">
                  <a16:creationId xmlns:a16="http://schemas.microsoft.com/office/drawing/2014/main" id="{41FF2EF9-5DAE-4C5A-B626-F33320423FD3}"/>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3" name="Rectangle 10">
              <a:extLst>
                <a:ext uri="{FF2B5EF4-FFF2-40B4-BE49-F238E27FC236}">
                  <a16:creationId xmlns:a16="http://schemas.microsoft.com/office/drawing/2014/main" id="{9719D216-C1E3-44FE-82D9-ECF0870200C9}"/>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4" name="Rectangle 11">
              <a:extLst>
                <a:ext uri="{FF2B5EF4-FFF2-40B4-BE49-F238E27FC236}">
                  <a16:creationId xmlns:a16="http://schemas.microsoft.com/office/drawing/2014/main" id="{D7452ECA-0E54-4D88-B985-6C7D9BEEE291}"/>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grpSp>
        <p:nvGrpSpPr>
          <p:cNvPr id="60423" name="Group 1">
            <a:extLst>
              <a:ext uri="{FF2B5EF4-FFF2-40B4-BE49-F238E27FC236}">
                <a16:creationId xmlns:a16="http://schemas.microsoft.com/office/drawing/2014/main" id="{CB32C51A-A36C-4C9C-86B0-DC78AFD991D7}"/>
              </a:ext>
            </a:extLst>
          </p:cNvPr>
          <p:cNvGrpSpPr>
            <a:grpSpLocks/>
          </p:cNvGrpSpPr>
          <p:nvPr/>
        </p:nvGrpSpPr>
        <p:grpSpPr bwMode="auto">
          <a:xfrm>
            <a:off x="7396163" y="3126683"/>
            <a:ext cx="1238250" cy="495300"/>
            <a:chOff x="5328597" y="4953000"/>
            <a:chExt cx="1238250" cy="495300"/>
          </a:xfrm>
        </p:grpSpPr>
        <p:sp>
          <p:nvSpPr>
            <p:cNvPr id="60431" name="Oval 6">
              <a:extLst>
                <a:ext uri="{FF2B5EF4-FFF2-40B4-BE49-F238E27FC236}">
                  <a16:creationId xmlns:a16="http://schemas.microsoft.com/office/drawing/2014/main" id="{89BE240B-A2F2-44D7-86E7-1525DAC2D4DF}"/>
                </a:ext>
              </a:extLst>
            </p:cNvPr>
            <p:cNvSpPr>
              <a:spLocks noChangeArrowheads="1"/>
            </p:cNvSpPr>
            <p:nvPr/>
          </p:nvSpPr>
          <p:spPr bwMode="auto">
            <a:xfrm>
              <a:off x="5328597" y="4953000"/>
              <a:ext cx="495300" cy="495300"/>
            </a:xfrm>
            <a:prstGeom prst="ellipse">
              <a:avLst/>
            </a:prstGeom>
            <a:solidFill>
              <a:srgbClr val="CCEC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Helvetica" panose="020B0604020202020204" pitchFamily="34" charset="0"/>
                  <a:ea typeface="MS PGothic" panose="020B0600070205080204" pitchFamily="34" charset="-128"/>
                </a:rPr>
                <a:t>P</a:t>
              </a:r>
              <a:r>
                <a:rPr lang="en-US" altLang="en-US" sz="2400" i="1" baseline="-25000">
                  <a:latin typeface="Helvetica" panose="020B0604020202020204" pitchFamily="34" charset="0"/>
                  <a:ea typeface="MS PGothic" panose="020B0600070205080204" pitchFamily="34" charset="-128"/>
                </a:rPr>
                <a:t>i</a:t>
              </a:r>
              <a:endParaRPr lang="en-US" altLang="en-US" sz="2400" i="1">
                <a:latin typeface="Helvetica" panose="020B0604020202020204" pitchFamily="34" charset="0"/>
                <a:ea typeface="MS PGothic" panose="020B0600070205080204" pitchFamily="34" charset="-128"/>
              </a:endParaRPr>
            </a:p>
          </p:txBody>
        </p:sp>
        <p:grpSp>
          <p:nvGrpSpPr>
            <p:cNvPr id="16" name="Group 13">
              <a:extLst>
                <a:ext uri="{FF2B5EF4-FFF2-40B4-BE49-F238E27FC236}">
                  <a16:creationId xmlns:a16="http://schemas.microsoft.com/office/drawing/2014/main" id="{05299D07-3EB7-4A98-A395-FADC7489FFE3}"/>
                </a:ext>
              </a:extLst>
            </p:cNvPr>
            <p:cNvGrpSpPr>
              <a:grpSpLocks/>
            </p:cNvGrpSpPr>
            <p:nvPr/>
          </p:nvGrpSpPr>
          <p:grpSpPr bwMode="auto">
            <a:xfrm>
              <a:off x="6128697" y="4989513"/>
              <a:ext cx="438150" cy="419100"/>
              <a:chOff x="2666" y="1966"/>
              <a:chExt cx="276" cy="264"/>
            </a:xfrm>
            <a:solidFill>
              <a:srgbClr val="CCECFF"/>
            </a:solidFill>
          </p:grpSpPr>
          <p:sp>
            <p:nvSpPr>
              <p:cNvPr id="17" name="Rectangle 14">
                <a:extLst>
                  <a:ext uri="{FF2B5EF4-FFF2-40B4-BE49-F238E27FC236}">
                    <a16:creationId xmlns:a16="http://schemas.microsoft.com/office/drawing/2014/main" id="{98CF6766-1A2C-4D55-854D-499157DF776A}"/>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8" name="Rectangle 15">
                <a:extLst>
                  <a:ext uri="{FF2B5EF4-FFF2-40B4-BE49-F238E27FC236}">
                    <a16:creationId xmlns:a16="http://schemas.microsoft.com/office/drawing/2014/main" id="{22813D02-89A5-459F-AABD-89E121B42252}"/>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9" name="Rectangle 16">
                <a:extLst>
                  <a:ext uri="{FF2B5EF4-FFF2-40B4-BE49-F238E27FC236}">
                    <a16:creationId xmlns:a16="http://schemas.microsoft.com/office/drawing/2014/main" id="{87199CA5-5332-4753-8B05-C099553C7ECE}"/>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20" name="Rectangle 17">
                <a:extLst>
                  <a:ext uri="{FF2B5EF4-FFF2-40B4-BE49-F238E27FC236}">
                    <a16:creationId xmlns:a16="http://schemas.microsoft.com/office/drawing/2014/main" id="{91DAF16F-251B-4F4D-9387-F2CFCC4D3DBD}"/>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21" name="Rectangle 18">
                <a:extLst>
                  <a:ext uri="{FF2B5EF4-FFF2-40B4-BE49-F238E27FC236}">
                    <a16:creationId xmlns:a16="http://schemas.microsoft.com/office/drawing/2014/main" id="{6CAF742C-F8C8-487B-97FD-20738A5AF156}"/>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60433" name="Line 19">
              <a:extLst>
                <a:ext uri="{FF2B5EF4-FFF2-40B4-BE49-F238E27FC236}">
                  <a16:creationId xmlns:a16="http://schemas.microsoft.com/office/drawing/2014/main" id="{670EC294-4100-4C31-BCFC-2E768699A84E}"/>
                </a:ext>
              </a:extLst>
            </p:cNvPr>
            <p:cNvSpPr>
              <a:spLocks noChangeShapeType="1"/>
            </p:cNvSpPr>
            <p:nvPr/>
          </p:nvSpPr>
          <p:spPr bwMode="auto">
            <a:xfrm>
              <a:off x="5823897" y="51990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0424" name="Group 22">
            <a:extLst>
              <a:ext uri="{FF2B5EF4-FFF2-40B4-BE49-F238E27FC236}">
                <a16:creationId xmlns:a16="http://schemas.microsoft.com/office/drawing/2014/main" id="{855474D1-888C-4D1C-8476-E465F609E79F}"/>
              </a:ext>
            </a:extLst>
          </p:cNvPr>
          <p:cNvGrpSpPr>
            <a:grpSpLocks/>
          </p:cNvGrpSpPr>
          <p:nvPr/>
        </p:nvGrpSpPr>
        <p:grpSpPr bwMode="auto">
          <a:xfrm>
            <a:off x="7396163" y="4443306"/>
            <a:ext cx="1231900" cy="758726"/>
            <a:chOff x="3876675" y="5316538"/>
            <a:chExt cx="1231900" cy="758726"/>
          </a:xfrm>
        </p:grpSpPr>
        <p:sp>
          <p:nvSpPr>
            <p:cNvPr id="60427" name="Oval 5">
              <a:extLst>
                <a:ext uri="{FF2B5EF4-FFF2-40B4-BE49-F238E27FC236}">
                  <a16:creationId xmlns:a16="http://schemas.microsoft.com/office/drawing/2014/main" id="{2F0AD242-6BF1-496B-AFDF-3EC8C2BAB106}"/>
                </a:ext>
              </a:extLst>
            </p:cNvPr>
            <p:cNvSpPr>
              <a:spLocks noChangeArrowheads="1"/>
            </p:cNvSpPr>
            <p:nvPr/>
          </p:nvSpPr>
          <p:spPr bwMode="auto">
            <a:xfrm>
              <a:off x="3876675" y="5316538"/>
              <a:ext cx="495300" cy="495300"/>
            </a:xfrm>
            <a:prstGeom prst="ellipse">
              <a:avLst/>
            </a:prstGeom>
            <a:solidFill>
              <a:srgbClr val="CCECFF"/>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i="1">
                  <a:latin typeface="Helvetica" panose="020B0604020202020204" pitchFamily="34" charset="0"/>
                  <a:ea typeface="MS PGothic" panose="020B0600070205080204" pitchFamily="34" charset="-128"/>
                </a:rPr>
                <a:t>P</a:t>
              </a:r>
              <a:r>
                <a:rPr lang="en-US" altLang="en-US" sz="2400" i="1" baseline="-25000">
                  <a:latin typeface="Helvetica" panose="020B0604020202020204" pitchFamily="34" charset="0"/>
                  <a:ea typeface="MS PGothic" panose="020B0600070205080204" pitchFamily="34" charset="-128"/>
                </a:rPr>
                <a:t>i</a:t>
              </a:r>
              <a:endParaRPr lang="en-US" altLang="en-US" sz="2400">
                <a:latin typeface="Helvetica" panose="020B0604020202020204" pitchFamily="34" charset="0"/>
                <a:ea typeface="MS PGothic" panose="020B0600070205080204" pitchFamily="34" charset="-128"/>
              </a:endParaRPr>
            </a:p>
          </p:txBody>
        </p:sp>
        <p:grpSp>
          <p:nvGrpSpPr>
            <p:cNvPr id="25" name="Group 21">
              <a:extLst>
                <a:ext uri="{FF2B5EF4-FFF2-40B4-BE49-F238E27FC236}">
                  <a16:creationId xmlns:a16="http://schemas.microsoft.com/office/drawing/2014/main" id="{37CD6690-779E-481D-AB9C-61607206C60B}"/>
                </a:ext>
              </a:extLst>
            </p:cNvPr>
            <p:cNvGrpSpPr>
              <a:grpSpLocks/>
            </p:cNvGrpSpPr>
            <p:nvPr/>
          </p:nvGrpSpPr>
          <p:grpSpPr bwMode="auto">
            <a:xfrm>
              <a:off x="4670425" y="5380038"/>
              <a:ext cx="438150" cy="419100"/>
              <a:chOff x="2666" y="1966"/>
              <a:chExt cx="276" cy="264"/>
            </a:xfrm>
            <a:solidFill>
              <a:srgbClr val="CCECFF"/>
            </a:solidFill>
          </p:grpSpPr>
          <p:sp>
            <p:nvSpPr>
              <p:cNvPr id="28" name="Rectangle 22">
                <a:extLst>
                  <a:ext uri="{FF2B5EF4-FFF2-40B4-BE49-F238E27FC236}">
                    <a16:creationId xmlns:a16="http://schemas.microsoft.com/office/drawing/2014/main" id="{E88034DA-69B2-4E57-99D3-41D23A800983}"/>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29" name="Rectangle 23">
                <a:extLst>
                  <a:ext uri="{FF2B5EF4-FFF2-40B4-BE49-F238E27FC236}">
                    <a16:creationId xmlns:a16="http://schemas.microsoft.com/office/drawing/2014/main" id="{9943774A-5E77-429E-9B20-946F5DEDF093}"/>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30" name="Rectangle 24">
                <a:extLst>
                  <a:ext uri="{FF2B5EF4-FFF2-40B4-BE49-F238E27FC236}">
                    <a16:creationId xmlns:a16="http://schemas.microsoft.com/office/drawing/2014/main" id="{EE695A94-4FF8-46D8-9554-7320CF338E93}"/>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31" name="Rectangle 25">
                <a:extLst>
                  <a:ext uri="{FF2B5EF4-FFF2-40B4-BE49-F238E27FC236}">
                    <a16:creationId xmlns:a16="http://schemas.microsoft.com/office/drawing/2014/main" id="{694C86A9-B891-412B-8DC4-2F33DF5AC89C}"/>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32" name="Rectangle 26">
                <a:extLst>
                  <a:ext uri="{FF2B5EF4-FFF2-40B4-BE49-F238E27FC236}">
                    <a16:creationId xmlns:a16="http://schemas.microsoft.com/office/drawing/2014/main" id="{B05DBE45-C732-4D59-A13D-609817F50C10}"/>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60429" name="Line 27">
              <a:extLst>
                <a:ext uri="{FF2B5EF4-FFF2-40B4-BE49-F238E27FC236}">
                  <a16:creationId xmlns:a16="http://schemas.microsoft.com/office/drawing/2014/main" id="{AD296410-E54C-4EDA-B602-10D0272F2409}"/>
                </a:ext>
              </a:extLst>
            </p:cNvPr>
            <p:cNvSpPr>
              <a:spLocks noChangeShapeType="1"/>
            </p:cNvSpPr>
            <p:nvPr/>
          </p:nvSpPr>
          <p:spPr bwMode="auto">
            <a:xfrm flipH="1">
              <a:off x="4343400" y="5526088"/>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0" name="Text Box 28">
              <a:extLst>
                <a:ext uri="{FF2B5EF4-FFF2-40B4-BE49-F238E27FC236}">
                  <a16:creationId xmlns:a16="http://schemas.microsoft.com/office/drawing/2014/main" id="{D818C7FD-911A-4452-BB5C-D92FDC0845B3}"/>
                </a:ext>
              </a:extLst>
            </p:cNvPr>
            <p:cNvSpPr txBox="1">
              <a:spLocks noChangeArrowheads="1"/>
            </p:cNvSpPr>
            <p:nvPr/>
          </p:nvSpPr>
          <p:spPr bwMode="auto">
            <a:xfrm>
              <a:off x="4719414" y="5767487"/>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400" i="1">
                  <a:latin typeface="Helvetica" panose="020B0604020202020204" pitchFamily="34" charset="0"/>
                  <a:ea typeface="MS PGothic" panose="020B0600070205080204" pitchFamily="34" charset="-128"/>
                </a:rPr>
                <a:t>R</a:t>
              </a:r>
              <a:r>
                <a:rPr lang="en-US" altLang="en-US" sz="1400" i="1" baseline="-25000">
                  <a:latin typeface="Helvetica" panose="020B0604020202020204" pitchFamily="34" charset="0"/>
                  <a:ea typeface="MS PGothic" panose="020B0600070205080204" pitchFamily="34" charset="-128"/>
                </a:rPr>
                <a:t>j</a:t>
              </a:r>
              <a:endParaRPr lang="en-US" altLang="en-US" sz="1400" i="1">
                <a:latin typeface="Helvetica" panose="020B0604020202020204" pitchFamily="34" charset="0"/>
                <a:ea typeface="MS PGothic" panose="020B0600070205080204" pitchFamily="34" charset="-128"/>
              </a:endParaRPr>
            </a:p>
          </p:txBody>
        </p:sp>
      </p:grpSp>
      <p:sp>
        <p:nvSpPr>
          <p:cNvPr id="60425" name="Text Box 20">
            <a:extLst>
              <a:ext uri="{FF2B5EF4-FFF2-40B4-BE49-F238E27FC236}">
                <a16:creationId xmlns:a16="http://schemas.microsoft.com/office/drawing/2014/main" id="{C0A6B817-A992-4D2A-89DE-8B01559589BE}"/>
              </a:ext>
            </a:extLst>
          </p:cNvPr>
          <p:cNvSpPr txBox="1">
            <a:spLocks noChangeArrowheads="1"/>
          </p:cNvSpPr>
          <p:nvPr/>
        </p:nvSpPr>
        <p:spPr bwMode="auto">
          <a:xfrm>
            <a:off x="8244458" y="3582296"/>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50000"/>
              </a:spcBef>
              <a:buClrTx/>
              <a:buSzTx/>
              <a:buFontTx/>
              <a:buNone/>
            </a:pPr>
            <a:r>
              <a:rPr lang="en-US" altLang="en-US" sz="1400" i="1" dirty="0" err="1">
                <a:latin typeface="Helvetica" panose="020B0604020202020204" pitchFamily="34" charset="0"/>
                <a:ea typeface="MS PGothic" panose="020B0600070205080204" pitchFamily="34" charset="-128"/>
              </a:rPr>
              <a:t>R</a:t>
            </a:r>
            <a:r>
              <a:rPr lang="en-US" altLang="en-US" sz="1400" i="1" baseline="-25000" dirty="0" err="1">
                <a:latin typeface="Helvetica" panose="020B0604020202020204" pitchFamily="34" charset="0"/>
                <a:ea typeface="MS PGothic" panose="020B0600070205080204" pitchFamily="34" charset="-128"/>
              </a:rPr>
              <a:t>j</a:t>
            </a:r>
            <a:endParaRPr lang="en-US" altLang="en-US" sz="1400" i="1" dirty="0">
              <a:latin typeface="Helvetica" panose="020B0604020202020204" pitchFamily="34" charset="0"/>
              <a:ea typeface="MS PGothic" panose="020B0600070205080204" pitchFamily="34" charset="-128"/>
            </a:endParaRPr>
          </a:p>
        </p:txBody>
      </p:sp>
      <p:sp>
        <p:nvSpPr>
          <p:cNvPr id="60426" name="Slide Number Placeholder 1">
            <a:extLst>
              <a:ext uri="{FF2B5EF4-FFF2-40B4-BE49-F238E27FC236}">
                <a16:creationId xmlns:a16="http://schemas.microsoft.com/office/drawing/2014/main" id="{D85BE304-2249-4755-9EED-9F8298E672F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D5CF289-C3F9-410C-95FF-BC3875F5DC0F}" type="slidenum">
              <a:rPr lang="en-US" altLang="en-US" sz="1400"/>
              <a:pPr/>
              <a:t>45</a:t>
            </a:fld>
            <a:endParaRPr lang="en-US" altLang="en-US" sz="14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6F9A581-3658-463A-9503-D1D3E04C7A11}"/>
              </a:ext>
            </a:extLst>
          </p:cNvPr>
          <p:cNvSpPr>
            <a:spLocks noGrp="1" noChangeArrowheads="1"/>
          </p:cNvSpPr>
          <p:nvPr>
            <p:ph type="title"/>
          </p:nvPr>
        </p:nvSpPr>
        <p:spPr>
          <a:xfrm>
            <a:off x="2757969" y="0"/>
            <a:ext cx="7793038" cy="769938"/>
          </a:xfrm>
        </p:spPr>
        <p:txBody>
          <a:bodyPr/>
          <a:lstStyle/>
          <a:p>
            <a:pPr eaLnBrk="1" hangingPunct="1"/>
            <a:r>
              <a:rPr lang="en-US" altLang="en-US" sz="3200" dirty="0"/>
              <a:t> Deadlock Modeling</a:t>
            </a:r>
          </a:p>
        </p:txBody>
      </p:sp>
      <p:sp>
        <p:nvSpPr>
          <p:cNvPr id="61443" name="Footer Placeholder 1">
            <a:extLst>
              <a:ext uri="{FF2B5EF4-FFF2-40B4-BE49-F238E27FC236}">
                <a16:creationId xmlns:a16="http://schemas.microsoft.com/office/drawing/2014/main" id="{63F34B4F-A36F-41A6-BE48-6C5ACBE6E024}"/>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1444" name="Rectangle 4">
            <a:extLst>
              <a:ext uri="{FF2B5EF4-FFF2-40B4-BE49-F238E27FC236}">
                <a16:creationId xmlns:a16="http://schemas.microsoft.com/office/drawing/2014/main" id="{A2CB4D5B-FBF5-4F1D-BA47-2F6A5219DAE1}"/>
              </a:ext>
            </a:extLst>
          </p:cNvPr>
          <p:cNvSpPr>
            <a:spLocks noChangeArrowheads="1"/>
          </p:cNvSpPr>
          <p:nvPr/>
        </p:nvSpPr>
        <p:spPr bwMode="auto">
          <a:xfrm>
            <a:off x="2353639" y="828677"/>
            <a:ext cx="80438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In Figure (a), resource </a:t>
            </a:r>
            <a:r>
              <a:rPr lang="en-US" altLang="en-US" sz="2400" i="1" dirty="0">
                <a:latin typeface="Times New Roman" panose="02020603050405020304" pitchFamily="18" charset="0"/>
              </a:rPr>
              <a:t>R </a:t>
            </a:r>
            <a:r>
              <a:rPr lang="en-US" altLang="en-US" sz="2400" dirty="0">
                <a:latin typeface="TimesNewRomanPSMT"/>
              </a:rPr>
              <a:t>is currently assigned to process </a:t>
            </a:r>
            <a:r>
              <a:rPr lang="en-US" altLang="en-US" sz="2400" i="1" dirty="0">
                <a:latin typeface="Times New Roman" panose="02020603050405020304" pitchFamily="18" charset="0"/>
              </a:rPr>
              <a:t>A</a:t>
            </a:r>
            <a:r>
              <a:rPr lang="en-US" altLang="en-US" sz="2400" dirty="0">
                <a:latin typeface="TimesNewRomanPSMT"/>
              </a:rPr>
              <a:t>.</a:t>
            </a:r>
            <a:endParaRPr lang="en-US" altLang="en-US" sz="2400" dirty="0"/>
          </a:p>
        </p:txBody>
      </p:sp>
      <p:pic>
        <p:nvPicPr>
          <p:cNvPr id="61445" name="Picture 3">
            <a:extLst>
              <a:ext uri="{FF2B5EF4-FFF2-40B4-BE49-F238E27FC236}">
                <a16:creationId xmlns:a16="http://schemas.microsoft.com/office/drawing/2014/main" id="{965B5ADE-3173-47B5-9A3B-865DFBDF88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38019" y="1559522"/>
            <a:ext cx="1577181" cy="3002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Rectangle 6">
            <a:extLst>
              <a:ext uri="{FF2B5EF4-FFF2-40B4-BE49-F238E27FC236}">
                <a16:creationId xmlns:a16="http://schemas.microsoft.com/office/drawing/2014/main" id="{410371DE-2BB5-49FC-AC5A-A4DC90770FD0}"/>
              </a:ext>
            </a:extLst>
          </p:cNvPr>
          <p:cNvSpPr>
            <a:spLocks noChangeArrowheads="1"/>
          </p:cNvSpPr>
          <p:nvPr/>
        </p:nvSpPr>
        <p:spPr bwMode="auto">
          <a:xfrm>
            <a:off x="5031376" y="4631600"/>
            <a:ext cx="2870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000" dirty="0"/>
              <a:t>(a) Holding a resource. </a:t>
            </a:r>
          </a:p>
        </p:txBody>
      </p:sp>
      <p:sp>
        <p:nvSpPr>
          <p:cNvPr id="61447" name="Slide Number Placeholder 1">
            <a:extLst>
              <a:ext uri="{FF2B5EF4-FFF2-40B4-BE49-F238E27FC236}">
                <a16:creationId xmlns:a16="http://schemas.microsoft.com/office/drawing/2014/main" id="{F8227843-12E4-4E82-A5FF-68F44D4F40E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2F9BD76-0B68-4685-93D3-21CF8EF10DDC}" type="slidenum">
              <a:rPr lang="en-US" altLang="en-US" sz="1400"/>
              <a:pPr/>
              <a:t>46</a:t>
            </a:fld>
            <a:endParaRPr lang="en-US" altLang="en-US" sz="140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ABBE364-BA7C-41C3-B30D-75B9B5EAC177}"/>
              </a:ext>
            </a:extLst>
          </p:cNvPr>
          <p:cNvSpPr>
            <a:spLocks noGrp="1" noChangeArrowheads="1"/>
          </p:cNvSpPr>
          <p:nvPr>
            <p:ph type="title"/>
          </p:nvPr>
        </p:nvSpPr>
        <p:spPr>
          <a:xfrm>
            <a:off x="2788792" y="-14288"/>
            <a:ext cx="7793038" cy="769938"/>
          </a:xfrm>
        </p:spPr>
        <p:txBody>
          <a:bodyPr/>
          <a:lstStyle/>
          <a:p>
            <a:pPr eaLnBrk="1" hangingPunct="1"/>
            <a:r>
              <a:rPr lang="en-US" altLang="en-US" sz="3200" dirty="0"/>
              <a:t> Deadlock Modeling</a:t>
            </a:r>
          </a:p>
        </p:txBody>
      </p:sp>
      <p:sp>
        <p:nvSpPr>
          <p:cNvPr id="62467" name="Footer Placeholder 1">
            <a:extLst>
              <a:ext uri="{FF2B5EF4-FFF2-40B4-BE49-F238E27FC236}">
                <a16:creationId xmlns:a16="http://schemas.microsoft.com/office/drawing/2014/main" id="{AFCCD9DF-3720-4135-9522-A1B3105F2F8E}"/>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2468" name="Rectangle 1">
            <a:extLst>
              <a:ext uri="{FF2B5EF4-FFF2-40B4-BE49-F238E27FC236}">
                <a16:creationId xmlns:a16="http://schemas.microsoft.com/office/drawing/2014/main" id="{ECCB2572-AAC3-41A7-BFEB-F52D5E99C0B0}"/>
              </a:ext>
            </a:extLst>
          </p:cNvPr>
          <p:cNvSpPr>
            <a:spLocks noChangeArrowheads="1"/>
          </p:cNvSpPr>
          <p:nvPr/>
        </p:nvSpPr>
        <p:spPr bwMode="auto">
          <a:xfrm>
            <a:off x="1177675" y="570697"/>
            <a:ext cx="10483493"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A directed arc from a process to a resource means that the process is currently blocked waiting for that resource. </a:t>
            </a:r>
          </a:p>
          <a:p>
            <a:pPr>
              <a:spcBef>
                <a:spcPct val="0"/>
              </a:spcBef>
              <a:buClrTx/>
              <a:buSzTx/>
              <a:buFont typeface="Arial" panose="020B0604020202020204" pitchFamily="34" charset="0"/>
              <a:buChar char="•"/>
            </a:pPr>
            <a:r>
              <a:rPr lang="en-US" altLang="en-US" sz="2400" dirty="0">
                <a:latin typeface="TimesNewRomanPSMT"/>
              </a:rPr>
              <a:t>In Figure (b), process </a:t>
            </a:r>
            <a:r>
              <a:rPr lang="en-US" altLang="en-US" sz="2400" i="1" dirty="0">
                <a:latin typeface="Times New Roman" panose="02020603050405020304" pitchFamily="18" charset="0"/>
              </a:rPr>
              <a:t>B </a:t>
            </a:r>
            <a:r>
              <a:rPr lang="en-US" altLang="en-US" sz="2400" dirty="0">
                <a:latin typeface="TimesNewRomanPSMT"/>
              </a:rPr>
              <a:t>is waiting for resource </a:t>
            </a:r>
            <a:r>
              <a:rPr lang="en-US" altLang="en-US" sz="2400" i="1" dirty="0">
                <a:latin typeface="Times New Roman" panose="02020603050405020304" pitchFamily="18" charset="0"/>
              </a:rPr>
              <a:t>S</a:t>
            </a:r>
            <a:r>
              <a:rPr lang="en-US" altLang="en-US" sz="2400" dirty="0">
                <a:latin typeface="TimesNewRomanPSMT"/>
              </a:rPr>
              <a:t>. </a:t>
            </a:r>
          </a:p>
          <a:p>
            <a:pPr>
              <a:spcBef>
                <a:spcPct val="0"/>
              </a:spcBef>
              <a:buClrTx/>
              <a:buSzTx/>
              <a:buFont typeface="Arial" panose="020B0604020202020204" pitchFamily="34" charset="0"/>
              <a:buChar char="•"/>
            </a:pPr>
            <a:r>
              <a:rPr lang="en-US" altLang="en-US" sz="2400" dirty="0">
                <a:latin typeface="TimesNewRomanPSMT"/>
              </a:rPr>
              <a:t>In Figure (c) we see a deadlock: process </a:t>
            </a:r>
            <a:r>
              <a:rPr lang="en-US" altLang="en-US" sz="2400" i="1" dirty="0">
                <a:latin typeface="Times New Roman" panose="02020603050405020304" pitchFamily="18" charset="0"/>
              </a:rPr>
              <a:t>C </a:t>
            </a:r>
            <a:r>
              <a:rPr lang="en-US" altLang="en-US" sz="2400" dirty="0">
                <a:latin typeface="TimesNewRomanPSMT"/>
              </a:rPr>
              <a:t>is waiting for resource </a:t>
            </a:r>
            <a:r>
              <a:rPr lang="en-US" altLang="en-US" sz="2400" i="1" dirty="0">
                <a:latin typeface="Times New Roman" panose="02020603050405020304" pitchFamily="18" charset="0"/>
              </a:rPr>
              <a:t>T</a:t>
            </a:r>
            <a:r>
              <a:rPr lang="en-US" altLang="en-US" sz="2400" dirty="0">
                <a:latin typeface="TimesNewRomanPSMT"/>
              </a:rPr>
              <a:t>, which is currently held by process </a:t>
            </a:r>
            <a:r>
              <a:rPr lang="en-US" altLang="en-US" sz="2400" i="1" dirty="0">
                <a:latin typeface="Times New Roman" panose="02020603050405020304" pitchFamily="18" charset="0"/>
              </a:rPr>
              <a:t>D</a:t>
            </a:r>
            <a:r>
              <a:rPr lang="en-US" altLang="en-US" sz="2400" dirty="0">
                <a:latin typeface="TimesNewRomanPSMT"/>
              </a:rPr>
              <a:t>. Process </a:t>
            </a:r>
            <a:r>
              <a:rPr lang="en-US" altLang="en-US" sz="2400" i="1" dirty="0">
                <a:latin typeface="Times New Roman" panose="02020603050405020304" pitchFamily="18" charset="0"/>
              </a:rPr>
              <a:t>D </a:t>
            </a:r>
            <a:r>
              <a:rPr lang="en-US" altLang="en-US" sz="2400" dirty="0">
                <a:latin typeface="TimesNewRomanPSMT"/>
              </a:rPr>
              <a:t>is not about to release resource </a:t>
            </a:r>
            <a:r>
              <a:rPr lang="en-US" altLang="en-US" sz="2400" i="1" dirty="0">
                <a:latin typeface="Times New Roman" panose="02020603050405020304" pitchFamily="18" charset="0"/>
              </a:rPr>
              <a:t>T </a:t>
            </a:r>
            <a:r>
              <a:rPr lang="en-US" altLang="en-US" sz="2400" dirty="0">
                <a:latin typeface="TimesNewRomanPSMT"/>
              </a:rPr>
              <a:t>because it is waiting for resource </a:t>
            </a:r>
            <a:r>
              <a:rPr lang="en-US" altLang="en-US" sz="2400" i="1" dirty="0">
                <a:latin typeface="Times New Roman" panose="02020603050405020304" pitchFamily="18" charset="0"/>
              </a:rPr>
              <a:t>U</a:t>
            </a:r>
            <a:r>
              <a:rPr lang="en-US" altLang="en-US" sz="2400" dirty="0">
                <a:latin typeface="TimesNewRomanPSMT"/>
              </a:rPr>
              <a:t>, held by </a:t>
            </a:r>
            <a:r>
              <a:rPr lang="en-US" altLang="en-US" sz="2400" i="1" dirty="0">
                <a:latin typeface="Times New Roman" panose="02020603050405020304" pitchFamily="18" charset="0"/>
              </a:rPr>
              <a:t>C</a:t>
            </a:r>
            <a:r>
              <a:rPr lang="en-US" altLang="en-US" sz="2400" dirty="0">
                <a:latin typeface="TimesNewRomanPSMT"/>
              </a:rPr>
              <a:t>. </a:t>
            </a:r>
          </a:p>
          <a:p>
            <a:pPr>
              <a:spcBef>
                <a:spcPct val="0"/>
              </a:spcBef>
              <a:buClrTx/>
              <a:buSzTx/>
              <a:buFont typeface="Arial" panose="020B0604020202020204" pitchFamily="34" charset="0"/>
              <a:buChar char="•"/>
            </a:pPr>
            <a:r>
              <a:rPr lang="en-US" altLang="en-US" sz="2400" dirty="0">
                <a:latin typeface="TimesNewRomanPSMT"/>
              </a:rPr>
              <a:t>Both processes will wait forever. A cycle in the graph means that there is a deadlock involving the processes and resources in the cycle (assuming that there is one resource of each kind). In this example, the cycle is </a:t>
            </a:r>
            <a:r>
              <a:rPr lang="en-US" altLang="en-US" sz="2400" i="1" dirty="0">
                <a:latin typeface="Times New Roman" panose="02020603050405020304" pitchFamily="18" charset="0"/>
              </a:rPr>
              <a:t>C </a:t>
            </a:r>
            <a:r>
              <a:rPr lang="en-US" altLang="en-US" sz="2400" dirty="0">
                <a:latin typeface="Symbol" panose="05050102010706020507" pitchFamily="18" charset="2"/>
              </a:rPr>
              <a:t> - </a:t>
            </a:r>
            <a:r>
              <a:rPr lang="en-US" altLang="en-US" sz="2400" i="1" dirty="0">
                <a:latin typeface="Times New Roman" panose="02020603050405020304" pitchFamily="18" charset="0"/>
              </a:rPr>
              <a:t>T </a:t>
            </a:r>
            <a:r>
              <a:rPr lang="en-US" altLang="en-US" sz="2400" dirty="0">
                <a:latin typeface="Symbol" panose="05050102010706020507" pitchFamily="18" charset="2"/>
              </a:rPr>
              <a:t> - </a:t>
            </a:r>
            <a:r>
              <a:rPr lang="en-US" altLang="en-US" sz="2400" i="1" dirty="0">
                <a:latin typeface="Times New Roman" panose="02020603050405020304" pitchFamily="18" charset="0"/>
              </a:rPr>
              <a:t>D </a:t>
            </a:r>
            <a:r>
              <a:rPr lang="en-US" altLang="en-US" sz="2400" dirty="0">
                <a:latin typeface="Symbol" panose="05050102010706020507" pitchFamily="18" charset="2"/>
              </a:rPr>
              <a:t> - </a:t>
            </a:r>
            <a:r>
              <a:rPr lang="en-US" altLang="en-US" sz="2400" i="1" dirty="0">
                <a:latin typeface="Times New Roman" panose="02020603050405020304" pitchFamily="18" charset="0"/>
              </a:rPr>
              <a:t>U </a:t>
            </a:r>
            <a:r>
              <a:rPr lang="en-US" altLang="en-US" sz="2400" dirty="0">
                <a:latin typeface="Symbol" panose="05050102010706020507" pitchFamily="18" charset="2"/>
              </a:rPr>
              <a:t> -  </a:t>
            </a:r>
            <a:r>
              <a:rPr lang="en-US" altLang="en-US" sz="2400" i="1" dirty="0">
                <a:latin typeface="Times New Roman" panose="02020603050405020304" pitchFamily="18" charset="0"/>
              </a:rPr>
              <a:t>C</a:t>
            </a:r>
            <a:r>
              <a:rPr lang="en-US" altLang="en-US" sz="2400" dirty="0">
                <a:latin typeface="TimesNewRomanPSMT"/>
              </a:rPr>
              <a:t>.</a:t>
            </a:r>
            <a:endParaRPr lang="en-US" altLang="en-US" sz="2400" dirty="0"/>
          </a:p>
        </p:txBody>
      </p:sp>
      <p:pic>
        <p:nvPicPr>
          <p:cNvPr id="62469" name="Picture 2">
            <a:extLst>
              <a:ext uri="{FF2B5EF4-FFF2-40B4-BE49-F238E27FC236}">
                <a16:creationId xmlns:a16="http://schemas.microsoft.com/office/drawing/2014/main" id="{B7387C44-6445-46C6-826B-D2939FBB05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0537" y="4031171"/>
            <a:ext cx="3133725"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Rectangle 3">
            <a:extLst>
              <a:ext uri="{FF2B5EF4-FFF2-40B4-BE49-F238E27FC236}">
                <a16:creationId xmlns:a16="http://schemas.microsoft.com/office/drawing/2014/main" id="{CDA72417-9324-4615-A898-C116663EE958}"/>
              </a:ext>
            </a:extLst>
          </p:cNvPr>
          <p:cNvSpPr>
            <a:spLocks noChangeArrowheads="1"/>
          </p:cNvSpPr>
          <p:nvPr/>
        </p:nvSpPr>
        <p:spPr bwMode="auto">
          <a:xfrm>
            <a:off x="7442200" y="4572002"/>
            <a:ext cx="2590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(b) Requesting a resource. (c) Deadlock.</a:t>
            </a:r>
          </a:p>
        </p:txBody>
      </p:sp>
      <p:sp>
        <p:nvSpPr>
          <p:cNvPr id="62471" name="Slide Number Placeholder 1">
            <a:extLst>
              <a:ext uri="{FF2B5EF4-FFF2-40B4-BE49-F238E27FC236}">
                <a16:creationId xmlns:a16="http://schemas.microsoft.com/office/drawing/2014/main" id="{3F42CACC-E76B-41C8-B64B-80C36664043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11E7557-9E2F-43A4-A92E-2ECF22E641E6}" type="slidenum">
              <a:rPr lang="en-US" altLang="en-US" sz="1400"/>
              <a:pPr/>
              <a:t>47</a:t>
            </a:fld>
            <a:endParaRPr lang="en-US" altLang="en-US" sz="140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59944FF-D6DB-4011-8A81-E25AD13B1CD8}"/>
              </a:ext>
            </a:extLst>
          </p:cNvPr>
          <p:cNvSpPr>
            <a:spLocks noGrp="1" noChangeArrowheads="1"/>
          </p:cNvSpPr>
          <p:nvPr>
            <p:ph type="title"/>
          </p:nvPr>
        </p:nvSpPr>
        <p:spPr>
          <a:xfrm>
            <a:off x="2634679" y="25399"/>
            <a:ext cx="7793038" cy="769938"/>
          </a:xfrm>
        </p:spPr>
        <p:txBody>
          <a:bodyPr/>
          <a:lstStyle/>
          <a:p>
            <a:pPr eaLnBrk="1" hangingPunct="1"/>
            <a:r>
              <a:rPr lang="en-US" altLang="en-US" sz="3200" dirty="0"/>
              <a:t> </a:t>
            </a:r>
            <a:r>
              <a:rPr lang="en-US" altLang="en-US" sz="2800" dirty="0"/>
              <a:t>Example of a Resource Allocation Graph</a:t>
            </a:r>
          </a:p>
        </p:txBody>
      </p:sp>
      <p:sp>
        <p:nvSpPr>
          <p:cNvPr id="63491" name="Footer Placeholder 1">
            <a:extLst>
              <a:ext uri="{FF2B5EF4-FFF2-40B4-BE49-F238E27FC236}">
                <a16:creationId xmlns:a16="http://schemas.microsoft.com/office/drawing/2014/main" id="{7FBCC3BB-031B-4D28-9750-1B9FE46A3BD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63492" name="Picture 1032">
            <a:extLst>
              <a:ext uri="{FF2B5EF4-FFF2-40B4-BE49-F238E27FC236}">
                <a16:creationId xmlns:a16="http://schemas.microsoft.com/office/drawing/2014/main" id="{3892FA10-1A32-4BC4-9892-666421CF6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3048793" y="1296096"/>
            <a:ext cx="2741613"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63493" name="Rectangle 4">
            <a:extLst>
              <a:ext uri="{FF2B5EF4-FFF2-40B4-BE49-F238E27FC236}">
                <a16:creationId xmlns:a16="http://schemas.microsoft.com/office/drawing/2014/main" id="{2742D445-F736-44D0-8801-15DB3F5C21AB}"/>
              </a:ext>
            </a:extLst>
          </p:cNvPr>
          <p:cNvSpPr>
            <a:spLocks noChangeArrowheads="1"/>
          </p:cNvSpPr>
          <p:nvPr/>
        </p:nvSpPr>
        <p:spPr bwMode="auto">
          <a:xfrm>
            <a:off x="6324600" y="1998625"/>
            <a:ext cx="58674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000" dirty="0">
                <a:latin typeface="TimesNewRomanPSMT"/>
              </a:rPr>
              <a:t>Pictorially, we represent each process </a:t>
            </a:r>
            <a:r>
              <a:rPr lang="en-US" altLang="en-US" sz="2000" i="1" dirty="0">
                <a:latin typeface="TimesNewRomanPSMT"/>
              </a:rPr>
              <a:t>P</a:t>
            </a:r>
            <a:r>
              <a:rPr lang="en-US" altLang="en-US" sz="2000" baseline="-25000" dirty="0">
                <a:latin typeface="TimesNewRomanPSMT"/>
              </a:rPr>
              <a:t>i</a:t>
            </a:r>
            <a:r>
              <a:rPr lang="en-US" altLang="en-US" sz="2000" dirty="0">
                <a:latin typeface="TimesNewRomanPSMT"/>
              </a:rPr>
              <a:t> as a circle and each resource type </a:t>
            </a:r>
            <a:r>
              <a:rPr lang="en-US" altLang="en-US" sz="2000" i="1" dirty="0" err="1">
                <a:latin typeface="TimesNewRomanPSMT"/>
              </a:rPr>
              <a:t>R</a:t>
            </a:r>
            <a:r>
              <a:rPr lang="en-US" altLang="en-US" sz="2000" baseline="-25000" dirty="0" err="1">
                <a:latin typeface="TimesNewRomanPSMT"/>
              </a:rPr>
              <a:t>j</a:t>
            </a:r>
            <a:r>
              <a:rPr lang="en-US" altLang="en-US" sz="2000" baseline="-25000" dirty="0">
                <a:latin typeface="TimesNewRomanPSMT"/>
              </a:rPr>
              <a:t> </a:t>
            </a:r>
            <a:r>
              <a:rPr lang="en-US" altLang="en-US" sz="2000" dirty="0">
                <a:latin typeface="TimesNewRomanPSMT"/>
              </a:rPr>
              <a:t>as a square.</a:t>
            </a:r>
          </a:p>
          <a:p>
            <a:pPr algn="just">
              <a:spcBef>
                <a:spcPct val="0"/>
              </a:spcBef>
              <a:buClrTx/>
              <a:buSzTx/>
              <a:buFont typeface="Arial" panose="020B0604020202020204" pitchFamily="34" charset="0"/>
              <a:buChar char="•"/>
            </a:pPr>
            <a:r>
              <a:rPr lang="en-US" altLang="en-US" sz="2000" dirty="0">
                <a:latin typeface="TimesNewRomanPSMT"/>
              </a:rPr>
              <a:t>Since resource type </a:t>
            </a:r>
            <a:r>
              <a:rPr lang="en-US" altLang="en-US" sz="2000" i="1" dirty="0" err="1">
                <a:latin typeface="TimesNewRomanPSMT"/>
              </a:rPr>
              <a:t>R</a:t>
            </a:r>
            <a:r>
              <a:rPr lang="en-US" altLang="en-US" sz="2000" baseline="-25000" dirty="0" err="1">
                <a:latin typeface="TimesNewRomanPSMT"/>
              </a:rPr>
              <a:t>j</a:t>
            </a:r>
            <a:r>
              <a:rPr lang="en-US" altLang="en-US" sz="2000" dirty="0">
                <a:latin typeface="TimesNewRomanPSMT"/>
              </a:rPr>
              <a:t> may have more than one instance, we represent each such instance as a dot within the square.</a:t>
            </a:r>
          </a:p>
          <a:p>
            <a:pPr algn="just">
              <a:spcBef>
                <a:spcPct val="0"/>
              </a:spcBef>
              <a:buClrTx/>
              <a:buSzTx/>
              <a:buFont typeface="Arial" panose="020B0604020202020204" pitchFamily="34" charset="0"/>
              <a:buChar char="•"/>
            </a:pPr>
            <a:r>
              <a:rPr lang="en-US" altLang="en-US" sz="2000" dirty="0">
                <a:latin typeface="TimesNewRomanPSMT"/>
              </a:rPr>
              <a:t>Note that a request edge points to only the square </a:t>
            </a:r>
            <a:r>
              <a:rPr lang="en-US" altLang="en-US" sz="2000" i="1" dirty="0" err="1">
                <a:latin typeface="TimesNewRomanPSMT"/>
              </a:rPr>
              <a:t>R</a:t>
            </a:r>
            <a:r>
              <a:rPr lang="en-US" altLang="en-US" sz="2000" baseline="-25000" dirty="0" err="1">
                <a:latin typeface="TimesNewRomanPSMT"/>
              </a:rPr>
              <a:t>j</a:t>
            </a:r>
            <a:r>
              <a:rPr lang="en-US" altLang="en-US" sz="2000" dirty="0">
                <a:latin typeface="TimesNewRomanPSMT"/>
              </a:rPr>
              <a:t>, whereas an assignment edge must also designate one of the dots in the square.</a:t>
            </a:r>
          </a:p>
        </p:txBody>
      </p:sp>
      <p:sp>
        <p:nvSpPr>
          <p:cNvPr id="63494" name="Slide Number Placeholder 1">
            <a:extLst>
              <a:ext uri="{FF2B5EF4-FFF2-40B4-BE49-F238E27FC236}">
                <a16:creationId xmlns:a16="http://schemas.microsoft.com/office/drawing/2014/main" id="{91C193DF-21D0-4D6E-BCF9-AEDF933C7FD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8A5868F-2E0E-4350-9257-89EA2AF7BDBF}" type="slidenum">
              <a:rPr lang="en-US" altLang="en-US" sz="1400"/>
              <a:pPr/>
              <a:t>48</a:t>
            </a:fld>
            <a:endParaRPr lang="en-US" altLang="en-US" sz="14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6524E9A6-4144-4C5C-986F-AF72B294AC75}"/>
              </a:ext>
            </a:extLst>
          </p:cNvPr>
          <p:cNvSpPr>
            <a:spLocks noGrp="1" noChangeArrowheads="1"/>
          </p:cNvSpPr>
          <p:nvPr>
            <p:ph type="title"/>
          </p:nvPr>
        </p:nvSpPr>
        <p:spPr>
          <a:xfrm>
            <a:off x="2667001" y="0"/>
            <a:ext cx="7793038" cy="769938"/>
          </a:xfrm>
        </p:spPr>
        <p:txBody>
          <a:bodyPr/>
          <a:lstStyle/>
          <a:p>
            <a:pPr eaLnBrk="1" hangingPunct="1"/>
            <a:r>
              <a:rPr lang="en-US" altLang="en-US" sz="3200" dirty="0"/>
              <a:t> </a:t>
            </a:r>
            <a:r>
              <a:rPr lang="en-US" altLang="en-US" sz="2800" dirty="0"/>
              <a:t>Example of a Resource Allocation Graph</a:t>
            </a:r>
          </a:p>
        </p:txBody>
      </p:sp>
      <p:sp>
        <p:nvSpPr>
          <p:cNvPr id="64515" name="Footer Placeholder 1">
            <a:extLst>
              <a:ext uri="{FF2B5EF4-FFF2-40B4-BE49-F238E27FC236}">
                <a16:creationId xmlns:a16="http://schemas.microsoft.com/office/drawing/2014/main" id="{9605600F-57B3-4E8A-86DA-5089ED302309}"/>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64516" name="Picture 1032">
            <a:extLst>
              <a:ext uri="{FF2B5EF4-FFF2-40B4-BE49-F238E27FC236}">
                <a16:creationId xmlns:a16="http://schemas.microsoft.com/office/drawing/2014/main" id="{E3A95211-7603-4D2E-B25D-1AEA9082D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87" t="926" r="25287" b="1532"/>
          <a:stretch>
            <a:fillRect/>
          </a:stretch>
        </p:blipFill>
        <p:spPr bwMode="auto">
          <a:xfrm>
            <a:off x="2300191" y="1229474"/>
            <a:ext cx="2741613" cy="405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64517" name="Rectangle 4">
            <a:extLst>
              <a:ext uri="{FF2B5EF4-FFF2-40B4-BE49-F238E27FC236}">
                <a16:creationId xmlns:a16="http://schemas.microsoft.com/office/drawing/2014/main" id="{09AEAA8A-DA5A-402D-BFC7-BAE8924C69DE}"/>
              </a:ext>
            </a:extLst>
          </p:cNvPr>
          <p:cNvSpPr>
            <a:spLocks noChangeArrowheads="1"/>
          </p:cNvSpPr>
          <p:nvPr/>
        </p:nvSpPr>
        <p:spPr bwMode="auto">
          <a:xfrm>
            <a:off x="5375561" y="1063145"/>
            <a:ext cx="5902039"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1800" dirty="0">
                <a:latin typeface="TimesNewRomanPSMT"/>
              </a:rPr>
              <a:t>The resource-allocation graph shown in the figure depicts the following situation.</a:t>
            </a:r>
          </a:p>
          <a:p>
            <a:pPr>
              <a:spcBef>
                <a:spcPct val="0"/>
              </a:spcBef>
              <a:buClrTx/>
              <a:buSzTx/>
              <a:buFont typeface="Arial" panose="020B0604020202020204" pitchFamily="34" charset="0"/>
              <a:buChar char="•"/>
            </a:pPr>
            <a:r>
              <a:rPr lang="en-US" altLang="en-US" sz="1800" dirty="0">
                <a:latin typeface="TimesNewRomanPSMT"/>
              </a:rPr>
              <a:t>The sets P, R and E:</a:t>
            </a:r>
          </a:p>
          <a:p>
            <a:pPr>
              <a:spcBef>
                <a:spcPct val="0"/>
              </a:spcBef>
              <a:buClrTx/>
              <a:buSzTx/>
              <a:buFont typeface="Arial" panose="020B0604020202020204" pitchFamily="34" charset="0"/>
              <a:buChar char="•"/>
            </a:pPr>
            <a:r>
              <a:rPr lang="en-US" altLang="en-US" sz="1800" dirty="0">
                <a:latin typeface="TimesNewRomanPSMT"/>
              </a:rPr>
              <a:t>P = {P1,P2,P3}</a:t>
            </a:r>
          </a:p>
          <a:p>
            <a:pPr>
              <a:spcBef>
                <a:spcPct val="0"/>
              </a:spcBef>
              <a:buClrTx/>
              <a:buSzTx/>
              <a:buFont typeface="Arial" panose="020B0604020202020204" pitchFamily="34" charset="0"/>
              <a:buChar char="•"/>
            </a:pPr>
            <a:r>
              <a:rPr lang="en-US" altLang="en-US" sz="1800" dirty="0">
                <a:latin typeface="TimesNewRomanPSMT"/>
              </a:rPr>
              <a:t>R = (R1,R2,R3,R4}</a:t>
            </a:r>
          </a:p>
          <a:p>
            <a:pPr>
              <a:spcBef>
                <a:spcPct val="0"/>
              </a:spcBef>
              <a:buClrTx/>
              <a:buSzTx/>
              <a:buFont typeface="Arial" panose="020B0604020202020204" pitchFamily="34" charset="0"/>
              <a:buChar char="•"/>
            </a:pPr>
            <a:r>
              <a:rPr lang="en-US" altLang="en-US" sz="1800" dirty="0">
                <a:latin typeface="TimesNewRomanPSMT"/>
              </a:rPr>
              <a:t>E = {P1-&gt;R1, P2-&gt;R3,R1-&gt;P2,R2-&gt;P2,R2-&gt;P1,R3-&gt;P3}</a:t>
            </a:r>
          </a:p>
          <a:p>
            <a:pPr>
              <a:spcBef>
                <a:spcPct val="0"/>
              </a:spcBef>
              <a:buClrTx/>
              <a:buSzTx/>
              <a:buFont typeface="Arial" panose="020B0604020202020204" pitchFamily="34" charset="0"/>
              <a:buChar char="•"/>
            </a:pPr>
            <a:r>
              <a:rPr lang="en-US" altLang="en-US" sz="1800" dirty="0">
                <a:latin typeface="TimesNewRomanPSMT"/>
              </a:rPr>
              <a:t>Resource instances:</a:t>
            </a:r>
          </a:p>
          <a:p>
            <a:pPr>
              <a:spcBef>
                <a:spcPct val="0"/>
              </a:spcBef>
              <a:buClrTx/>
              <a:buSzTx/>
              <a:buFont typeface="Arial" panose="020B0604020202020204" pitchFamily="34" charset="0"/>
              <a:buChar char="•"/>
            </a:pPr>
            <a:r>
              <a:rPr lang="en-US" altLang="en-US" sz="1800" dirty="0">
                <a:latin typeface="TimesNewRomanPSMT"/>
              </a:rPr>
              <a:t>One instance of resource type R1</a:t>
            </a:r>
          </a:p>
          <a:p>
            <a:pPr>
              <a:spcBef>
                <a:spcPct val="0"/>
              </a:spcBef>
              <a:buClrTx/>
              <a:buSzTx/>
              <a:buFont typeface="Arial" panose="020B0604020202020204" pitchFamily="34" charset="0"/>
              <a:buChar char="•"/>
            </a:pPr>
            <a:r>
              <a:rPr lang="en-US" altLang="en-US" sz="1800" dirty="0">
                <a:latin typeface="TimesNewRomanPSMT"/>
              </a:rPr>
              <a:t>Two instances of resource type R2</a:t>
            </a:r>
          </a:p>
          <a:p>
            <a:pPr>
              <a:spcBef>
                <a:spcPct val="0"/>
              </a:spcBef>
              <a:buClrTx/>
              <a:buSzTx/>
              <a:buFont typeface="Arial" panose="020B0604020202020204" pitchFamily="34" charset="0"/>
              <a:buChar char="•"/>
            </a:pPr>
            <a:r>
              <a:rPr lang="en-US" altLang="en-US" sz="1800" dirty="0">
                <a:latin typeface="TimesNewRomanPSMT"/>
              </a:rPr>
              <a:t>One instance of resource type R3</a:t>
            </a:r>
          </a:p>
          <a:p>
            <a:pPr>
              <a:spcBef>
                <a:spcPct val="0"/>
              </a:spcBef>
              <a:buClrTx/>
              <a:buSzTx/>
              <a:buFont typeface="Arial" panose="020B0604020202020204" pitchFamily="34" charset="0"/>
              <a:buChar char="•"/>
            </a:pPr>
            <a:r>
              <a:rPr lang="en-US" altLang="en-US" sz="1800" dirty="0">
                <a:latin typeface="TimesNewRomanPSMT"/>
              </a:rPr>
              <a:t>Three instances of resource type R4</a:t>
            </a:r>
          </a:p>
          <a:p>
            <a:pPr>
              <a:spcBef>
                <a:spcPct val="0"/>
              </a:spcBef>
              <a:buClrTx/>
              <a:buSzTx/>
              <a:buFont typeface="Arial" panose="020B0604020202020204" pitchFamily="34" charset="0"/>
              <a:buChar char="•"/>
            </a:pPr>
            <a:r>
              <a:rPr lang="en-US" altLang="en-US" sz="1800" dirty="0">
                <a:latin typeface="TimesNewRomanPSMT"/>
              </a:rPr>
              <a:t>Process states:</a:t>
            </a:r>
          </a:p>
          <a:p>
            <a:pPr>
              <a:spcBef>
                <a:spcPct val="0"/>
              </a:spcBef>
              <a:buClrTx/>
              <a:buSzTx/>
              <a:buFont typeface="Arial" panose="020B0604020202020204" pitchFamily="34" charset="0"/>
              <a:buChar char="•"/>
            </a:pPr>
            <a:r>
              <a:rPr lang="en-US" altLang="en-US" sz="1800" dirty="0">
                <a:latin typeface="TimesNewRomanPSMT"/>
              </a:rPr>
              <a:t>Process P1 is holding an instance of resource type R2, and waiting for an instance of resource type R1</a:t>
            </a:r>
          </a:p>
          <a:p>
            <a:pPr>
              <a:spcBef>
                <a:spcPct val="0"/>
              </a:spcBef>
              <a:buClrTx/>
              <a:buSzTx/>
              <a:buFont typeface="Arial" panose="020B0604020202020204" pitchFamily="34" charset="0"/>
              <a:buChar char="•"/>
            </a:pPr>
            <a:r>
              <a:rPr lang="en-US" altLang="en-US" sz="1800" dirty="0">
                <a:latin typeface="TimesNewRomanPSMT"/>
              </a:rPr>
              <a:t>Process P2 is holding an instance of R1 and R2, and waiting for an instance of resource type R3</a:t>
            </a:r>
          </a:p>
          <a:p>
            <a:pPr>
              <a:spcBef>
                <a:spcPct val="0"/>
              </a:spcBef>
              <a:buClrTx/>
              <a:buSzTx/>
              <a:buFont typeface="Arial" panose="020B0604020202020204" pitchFamily="34" charset="0"/>
              <a:buChar char="•"/>
            </a:pPr>
            <a:r>
              <a:rPr lang="en-US" altLang="en-US" sz="1800" dirty="0">
                <a:latin typeface="TimesNewRomanPSMT"/>
              </a:rPr>
              <a:t>Process P3 is holding an instance of R3</a:t>
            </a:r>
          </a:p>
          <a:p>
            <a:pPr>
              <a:spcBef>
                <a:spcPct val="0"/>
              </a:spcBef>
              <a:buClrTx/>
              <a:buSzTx/>
              <a:buFont typeface="Arial" panose="020B0604020202020204" pitchFamily="34" charset="0"/>
              <a:buChar char="•"/>
            </a:pPr>
            <a:endParaRPr lang="en-US" altLang="en-US" sz="1600" dirty="0">
              <a:latin typeface="TimesNewRomanPSMT"/>
            </a:endParaRPr>
          </a:p>
        </p:txBody>
      </p:sp>
      <p:sp>
        <p:nvSpPr>
          <p:cNvPr id="64518" name="Slide Number Placeholder 1">
            <a:extLst>
              <a:ext uri="{FF2B5EF4-FFF2-40B4-BE49-F238E27FC236}">
                <a16:creationId xmlns:a16="http://schemas.microsoft.com/office/drawing/2014/main" id="{C8E7BAB1-2097-466D-B0C1-772EF53323EC}"/>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BE084D9-0EE1-43E9-AE46-09443A46EA89}" type="slidenum">
              <a:rPr lang="en-US" altLang="en-US" sz="1400"/>
              <a:pPr/>
              <a:t>49</a:t>
            </a:fld>
            <a:endParaRPr lang="en-US" altLang="en-US" sz="140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B706D9B-484E-4B1A-A0DD-8723C89BDCD7}"/>
              </a:ext>
            </a:extLst>
          </p:cNvPr>
          <p:cNvSpPr>
            <a:spLocks noGrp="1"/>
          </p:cNvSpPr>
          <p:nvPr>
            <p:ph type="title"/>
          </p:nvPr>
        </p:nvSpPr>
        <p:spPr>
          <a:xfrm>
            <a:off x="914400" y="-34132"/>
            <a:ext cx="10363200" cy="1219200"/>
          </a:xfrm>
        </p:spPr>
        <p:txBody>
          <a:bodyPr/>
          <a:lstStyle/>
          <a:p>
            <a:r>
              <a:rPr lang="en-US" altLang="en-US" sz="3600" dirty="0"/>
              <a:t>Monitors</a:t>
            </a:r>
          </a:p>
        </p:txBody>
      </p:sp>
      <p:sp>
        <p:nvSpPr>
          <p:cNvPr id="10243" name="Content Placeholder 2">
            <a:extLst>
              <a:ext uri="{FF2B5EF4-FFF2-40B4-BE49-F238E27FC236}">
                <a16:creationId xmlns:a16="http://schemas.microsoft.com/office/drawing/2014/main" id="{5AE7F689-E44A-44B8-A41B-A95D34333784}"/>
              </a:ext>
            </a:extLst>
          </p:cNvPr>
          <p:cNvSpPr>
            <a:spLocks noGrp="1"/>
          </p:cNvSpPr>
          <p:nvPr>
            <p:ph idx="1"/>
          </p:nvPr>
        </p:nvSpPr>
        <p:spPr>
          <a:xfrm>
            <a:off x="2053120" y="1074219"/>
            <a:ext cx="8258175" cy="457200"/>
          </a:xfrm>
        </p:spPr>
        <p:txBody>
          <a:bodyPr/>
          <a:lstStyle/>
          <a:p>
            <a:r>
              <a:rPr lang="en-US" altLang="en-US" sz="2000" dirty="0"/>
              <a:t>We can illustrate a monitor written in an imaginary language,</a:t>
            </a:r>
          </a:p>
        </p:txBody>
      </p:sp>
      <p:sp>
        <p:nvSpPr>
          <p:cNvPr id="10244" name="Footer Placeholder 3">
            <a:extLst>
              <a:ext uri="{FF2B5EF4-FFF2-40B4-BE49-F238E27FC236}">
                <a16:creationId xmlns:a16="http://schemas.microsoft.com/office/drawing/2014/main" id="{78C46A29-89FC-4E27-9465-72176433458C}"/>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245" name="Rectangle 1">
            <a:extLst>
              <a:ext uri="{FF2B5EF4-FFF2-40B4-BE49-F238E27FC236}">
                <a16:creationId xmlns:a16="http://schemas.microsoft.com/office/drawing/2014/main" id="{4B9526E2-C0F5-449E-9D61-FFA50E7A015D}"/>
              </a:ext>
            </a:extLst>
          </p:cNvPr>
          <p:cNvSpPr>
            <a:spLocks noChangeArrowheads="1"/>
          </p:cNvSpPr>
          <p:nvPr/>
        </p:nvSpPr>
        <p:spPr bwMode="auto">
          <a:xfrm>
            <a:off x="2786009" y="1682476"/>
            <a:ext cx="4572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b="1" dirty="0">
                <a:solidFill>
                  <a:srgbClr val="7A0029"/>
                </a:solidFill>
                <a:latin typeface="Courier New" panose="02070309020205020404" pitchFamily="49" charset="0"/>
              </a:rPr>
              <a:t>monitor </a:t>
            </a:r>
            <a:r>
              <a:rPr lang="en-US" altLang="en-US" sz="1800" i="1" dirty="0">
                <a:solidFill>
                  <a:srgbClr val="7A0029"/>
                </a:solidFill>
                <a:latin typeface="Courier New" panose="02070309020205020404" pitchFamily="49" charset="0"/>
              </a:rPr>
              <a:t>example</a:t>
            </a:r>
          </a:p>
          <a:p>
            <a:r>
              <a:rPr lang="en-US" altLang="en-US" sz="1800" b="1" dirty="0">
                <a:solidFill>
                  <a:srgbClr val="7A0029"/>
                </a:solidFill>
                <a:latin typeface="Courier New" panose="02070309020205020404" pitchFamily="49" charset="0"/>
              </a:rPr>
              <a:t>integer </a:t>
            </a:r>
            <a:r>
              <a:rPr lang="en-US" altLang="en-US" sz="1800" i="1" dirty="0" err="1">
                <a:solidFill>
                  <a:srgbClr val="7A0029"/>
                </a:solidFill>
                <a:latin typeface="Courier New" panose="02070309020205020404" pitchFamily="49" charset="0"/>
              </a:rPr>
              <a:t>i</a:t>
            </a:r>
            <a:r>
              <a:rPr lang="en-US" altLang="en-US" sz="1800" dirty="0">
                <a:solidFill>
                  <a:srgbClr val="7A0029"/>
                </a:solidFill>
                <a:latin typeface="Courier New" panose="02070309020205020404" pitchFamily="49" charset="0"/>
              </a:rPr>
              <a:t>;</a:t>
            </a:r>
          </a:p>
          <a:p>
            <a:r>
              <a:rPr lang="en-US" altLang="en-US" sz="1800" b="1" dirty="0">
                <a:solidFill>
                  <a:srgbClr val="7A0029"/>
                </a:solidFill>
                <a:latin typeface="Courier New" panose="02070309020205020404" pitchFamily="49" charset="0"/>
              </a:rPr>
              <a:t>condition </a:t>
            </a:r>
            <a:r>
              <a:rPr lang="en-US" altLang="en-US" sz="1800" i="1" dirty="0">
                <a:solidFill>
                  <a:srgbClr val="7A0029"/>
                </a:solidFill>
                <a:latin typeface="Courier New" panose="02070309020205020404" pitchFamily="49" charset="0"/>
              </a:rPr>
              <a:t>c</a:t>
            </a:r>
            <a:r>
              <a:rPr lang="en-US" altLang="en-US" sz="1800" dirty="0">
                <a:solidFill>
                  <a:srgbClr val="7A0029"/>
                </a:solidFill>
                <a:latin typeface="Courier New" panose="02070309020205020404" pitchFamily="49" charset="0"/>
              </a:rPr>
              <a:t>;</a:t>
            </a:r>
          </a:p>
          <a:p>
            <a:r>
              <a:rPr lang="en-US" altLang="en-US" sz="1800" b="1" dirty="0">
                <a:solidFill>
                  <a:srgbClr val="7A0029"/>
                </a:solidFill>
                <a:latin typeface="Courier New" panose="02070309020205020404" pitchFamily="49" charset="0"/>
              </a:rPr>
              <a:t>procedure </a:t>
            </a:r>
            <a:r>
              <a:rPr lang="en-US" altLang="en-US" sz="1800" i="1" dirty="0">
                <a:solidFill>
                  <a:srgbClr val="7A0029"/>
                </a:solidFill>
                <a:latin typeface="Courier New" panose="02070309020205020404" pitchFamily="49" charset="0"/>
              </a:rPr>
              <a:t>producer </a:t>
            </a:r>
            <a:r>
              <a:rPr lang="en-US" altLang="en-US" sz="1800" dirty="0">
                <a:solidFill>
                  <a:srgbClr val="7A0029"/>
                </a:solidFill>
                <a:latin typeface="Courier New" panose="02070309020205020404" pitchFamily="49" charset="0"/>
              </a:rPr>
              <a:t>(</a:t>
            </a:r>
            <a:r>
              <a:rPr lang="en-US" altLang="en-US" sz="1800" i="1" dirty="0">
                <a:solidFill>
                  <a:srgbClr val="7A0029"/>
                </a:solidFill>
                <a:latin typeface="Courier New" panose="02070309020205020404" pitchFamily="49" charset="0"/>
              </a:rPr>
              <a:t>x</a:t>
            </a:r>
            <a:r>
              <a:rPr lang="en-US" altLang="en-US" sz="1800" dirty="0">
                <a:solidFill>
                  <a:srgbClr val="7A0029"/>
                </a:solidFill>
                <a:latin typeface="Courier New" panose="02070309020205020404" pitchFamily="49" charset="0"/>
              </a:rPr>
              <a:t>);</a:t>
            </a:r>
          </a:p>
          <a:p>
            <a:r>
              <a:rPr lang="en-US" altLang="en-US" sz="1800" dirty="0">
                <a:solidFill>
                  <a:srgbClr val="7A0029"/>
                </a:solidFill>
                <a:latin typeface="Courier New" panose="02070309020205020404" pitchFamily="49" charset="0"/>
              </a:rPr>
              <a:t>.</a:t>
            </a:r>
          </a:p>
          <a:p>
            <a:r>
              <a:rPr lang="en-US" altLang="en-US" sz="1800" dirty="0">
                <a:solidFill>
                  <a:srgbClr val="7A0029"/>
                </a:solidFill>
                <a:latin typeface="Courier New" panose="02070309020205020404" pitchFamily="49" charset="0"/>
              </a:rPr>
              <a:t>.</a:t>
            </a:r>
          </a:p>
          <a:p>
            <a:r>
              <a:rPr lang="en-US" altLang="en-US" sz="1800" dirty="0">
                <a:solidFill>
                  <a:srgbClr val="7A0029"/>
                </a:solidFill>
                <a:latin typeface="Courier New" panose="02070309020205020404" pitchFamily="49" charset="0"/>
              </a:rPr>
              <a:t>.</a:t>
            </a:r>
          </a:p>
          <a:p>
            <a:r>
              <a:rPr lang="en-US" altLang="en-US" sz="1800" b="1" dirty="0">
                <a:solidFill>
                  <a:srgbClr val="7A0029"/>
                </a:solidFill>
                <a:latin typeface="Courier New" panose="02070309020205020404" pitchFamily="49" charset="0"/>
              </a:rPr>
              <a:t>end</a:t>
            </a:r>
            <a:r>
              <a:rPr lang="en-US" altLang="en-US" sz="1800" dirty="0">
                <a:solidFill>
                  <a:srgbClr val="7A0029"/>
                </a:solidFill>
                <a:latin typeface="Courier New" panose="02070309020205020404" pitchFamily="49" charset="0"/>
              </a:rPr>
              <a:t>;</a:t>
            </a:r>
          </a:p>
          <a:p>
            <a:r>
              <a:rPr lang="en-US" altLang="en-US" sz="1800" b="1" dirty="0">
                <a:solidFill>
                  <a:srgbClr val="7A0029"/>
                </a:solidFill>
                <a:latin typeface="Courier New" panose="02070309020205020404" pitchFamily="49" charset="0"/>
              </a:rPr>
              <a:t>procedure </a:t>
            </a:r>
            <a:r>
              <a:rPr lang="en-US" altLang="en-US" sz="1800" i="1" dirty="0">
                <a:solidFill>
                  <a:srgbClr val="7A0029"/>
                </a:solidFill>
                <a:latin typeface="Courier New" panose="02070309020205020404" pitchFamily="49" charset="0"/>
              </a:rPr>
              <a:t>consumer </a:t>
            </a:r>
            <a:r>
              <a:rPr lang="en-US" altLang="en-US" sz="1800" dirty="0">
                <a:solidFill>
                  <a:srgbClr val="7A0029"/>
                </a:solidFill>
                <a:latin typeface="Courier New" panose="02070309020205020404" pitchFamily="49" charset="0"/>
              </a:rPr>
              <a:t>(</a:t>
            </a:r>
            <a:r>
              <a:rPr lang="en-US" altLang="en-US" sz="1800" i="1" dirty="0">
                <a:solidFill>
                  <a:srgbClr val="7A0029"/>
                </a:solidFill>
                <a:latin typeface="Courier New" panose="02070309020205020404" pitchFamily="49" charset="0"/>
              </a:rPr>
              <a:t>x</a:t>
            </a:r>
            <a:r>
              <a:rPr lang="en-US" altLang="en-US" sz="1800" dirty="0">
                <a:solidFill>
                  <a:srgbClr val="7A0029"/>
                </a:solidFill>
                <a:latin typeface="Courier New" panose="02070309020205020404" pitchFamily="49" charset="0"/>
              </a:rPr>
              <a:t>);</a:t>
            </a:r>
          </a:p>
          <a:p>
            <a:r>
              <a:rPr lang="en-US" altLang="en-US" sz="1800" dirty="0">
                <a:solidFill>
                  <a:srgbClr val="7A0029"/>
                </a:solidFill>
                <a:latin typeface="Courier New" panose="02070309020205020404" pitchFamily="49" charset="0"/>
              </a:rPr>
              <a:t>.</a:t>
            </a:r>
          </a:p>
          <a:p>
            <a:r>
              <a:rPr lang="en-US" altLang="en-US" sz="1800" dirty="0">
                <a:solidFill>
                  <a:srgbClr val="7A0029"/>
                </a:solidFill>
                <a:latin typeface="Courier New" panose="02070309020205020404" pitchFamily="49" charset="0"/>
              </a:rPr>
              <a:t>.</a:t>
            </a:r>
          </a:p>
          <a:p>
            <a:r>
              <a:rPr lang="en-US" altLang="en-US" sz="1800" dirty="0">
                <a:solidFill>
                  <a:srgbClr val="7A0029"/>
                </a:solidFill>
                <a:latin typeface="Courier New" panose="02070309020205020404" pitchFamily="49" charset="0"/>
              </a:rPr>
              <a:t>.</a:t>
            </a:r>
          </a:p>
          <a:p>
            <a:r>
              <a:rPr lang="en-US" altLang="en-US" sz="1800" b="1" dirty="0">
                <a:solidFill>
                  <a:srgbClr val="7A0029"/>
                </a:solidFill>
                <a:latin typeface="Courier New" panose="02070309020205020404" pitchFamily="49" charset="0"/>
              </a:rPr>
              <a:t>end</a:t>
            </a:r>
            <a:r>
              <a:rPr lang="en-US" altLang="en-US" sz="1800" dirty="0">
                <a:solidFill>
                  <a:srgbClr val="7A0029"/>
                </a:solidFill>
                <a:latin typeface="Courier New" panose="02070309020205020404" pitchFamily="49" charset="0"/>
              </a:rPr>
              <a:t>;</a:t>
            </a:r>
          </a:p>
          <a:p>
            <a:r>
              <a:rPr lang="en-US" altLang="en-US" sz="1800" b="1" dirty="0">
                <a:solidFill>
                  <a:srgbClr val="7A0029"/>
                </a:solidFill>
                <a:latin typeface="Courier New" panose="02070309020205020404" pitchFamily="49" charset="0"/>
              </a:rPr>
              <a:t>end monitor</a:t>
            </a:r>
            <a:r>
              <a:rPr lang="en-US" altLang="en-US" sz="1800" dirty="0">
                <a:solidFill>
                  <a:srgbClr val="7A0029"/>
                </a:solidFill>
                <a:latin typeface="Courier New" panose="02070309020205020404" pitchFamily="49" charset="0"/>
              </a:rPr>
              <a:t>;</a:t>
            </a:r>
            <a:endParaRPr lang="en-US" altLang="en-US" sz="1800" dirty="0"/>
          </a:p>
        </p:txBody>
      </p:sp>
      <p:sp>
        <p:nvSpPr>
          <p:cNvPr id="10246" name="Slide Number Placeholder 1">
            <a:extLst>
              <a:ext uri="{FF2B5EF4-FFF2-40B4-BE49-F238E27FC236}">
                <a16:creationId xmlns:a16="http://schemas.microsoft.com/office/drawing/2014/main" id="{D0B5AB97-CFF8-47C5-BA3C-9D129C91ACD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6179C89-F277-4017-9A1B-A651734EC936}" type="slidenum">
              <a:rPr lang="en-US" altLang="en-US" sz="1400"/>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95B839A-DFBA-4628-831D-C59D6C70AD9B}"/>
              </a:ext>
            </a:extLst>
          </p:cNvPr>
          <p:cNvSpPr>
            <a:spLocks noGrp="1" noChangeArrowheads="1"/>
          </p:cNvSpPr>
          <p:nvPr>
            <p:ph type="title"/>
          </p:nvPr>
        </p:nvSpPr>
        <p:spPr>
          <a:xfrm>
            <a:off x="2573035" y="0"/>
            <a:ext cx="7793038" cy="769938"/>
          </a:xfrm>
        </p:spPr>
        <p:txBody>
          <a:bodyPr/>
          <a:lstStyle/>
          <a:p>
            <a:pPr eaLnBrk="1" hangingPunct="1"/>
            <a:r>
              <a:rPr lang="en-US" altLang="en-US" sz="3200" dirty="0"/>
              <a:t> </a:t>
            </a:r>
            <a:r>
              <a:rPr lang="en-US" altLang="en-US" sz="2800" dirty="0"/>
              <a:t>Resource Allocation Graph With A Deadlock</a:t>
            </a:r>
          </a:p>
        </p:txBody>
      </p:sp>
      <p:sp>
        <p:nvSpPr>
          <p:cNvPr id="65539" name="Footer Placeholder 1">
            <a:extLst>
              <a:ext uri="{FF2B5EF4-FFF2-40B4-BE49-F238E27FC236}">
                <a16:creationId xmlns:a16="http://schemas.microsoft.com/office/drawing/2014/main" id="{1710D17D-A8DC-4B25-971B-84F2BECB8386}"/>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5540" name="Rectangle 4">
            <a:extLst>
              <a:ext uri="{FF2B5EF4-FFF2-40B4-BE49-F238E27FC236}">
                <a16:creationId xmlns:a16="http://schemas.microsoft.com/office/drawing/2014/main" id="{3CE8C021-4112-4F9D-8959-F73E9693EAD5}"/>
              </a:ext>
            </a:extLst>
          </p:cNvPr>
          <p:cNvSpPr>
            <a:spLocks noChangeArrowheads="1"/>
          </p:cNvSpPr>
          <p:nvPr/>
        </p:nvSpPr>
        <p:spPr bwMode="auto">
          <a:xfrm>
            <a:off x="5265060" y="1256337"/>
            <a:ext cx="556736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1800" dirty="0">
                <a:latin typeface="TimesNewRomanPSMT"/>
              </a:rPr>
              <a:t>Process P3 requests an instance of resource type R2</a:t>
            </a:r>
          </a:p>
          <a:p>
            <a:pPr>
              <a:spcBef>
                <a:spcPct val="0"/>
              </a:spcBef>
              <a:buClrTx/>
              <a:buSzTx/>
              <a:buFont typeface="Arial" panose="020B0604020202020204" pitchFamily="34" charset="0"/>
              <a:buChar char="•"/>
            </a:pPr>
            <a:r>
              <a:rPr lang="en-US" altLang="en-US" sz="1800" dirty="0">
                <a:latin typeface="TimesNewRomanPSMT"/>
              </a:rPr>
              <a:t>Since no resource instance is currently available, a request edge P3-&gt;R2 is added to the graph.</a:t>
            </a:r>
          </a:p>
          <a:p>
            <a:pPr>
              <a:spcBef>
                <a:spcPct val="0"/>
              </a:spcBef>
              <a:buClrTx/>
              <a:buSzTx/>
              <a:buFont typeface="Arial" panose="020B0604020202020204" pitchFamily="34" charset="0"/>
              <a:buChar char="•"/>
            </a:pPr>
            <a:r>
              <a:rPr lang="en-US" altLang="en-US" sz="1800" dirty="0">
                <a:latin typeface="TimesNewRomanPSMT"/>
              </a:rPr>
              <a:t>At this point, two minimal cycles exist in the system:</a:t>
            </a:r>
          </a:p>
          <a:p>
            <a:pPr>
              <a:spcBef>
                <a:spcPct val="0"/>
              </a:spcBef>
              <a:buClrTx/>
              <a:buSzTx/>
              <a:buFont typeface="Arial" panose="020B0604020202020204" pitchFamily="34" charset="0"/>
              <a:buChar char="•"/>
            </a:pPr>
            <a:r>
              <a:rPr lang="en-US" altLang="en-US" sz="1800" dirty="0">
                <a:latin typeface="TimesNewRomanPSMT"/>
              </a:rPr>
              <a:t>P1-&gt;R1-&gt;P2-&gt;R3-&gt;P3-&gt;R2-&gt;P1</a:t>
            </a:r>
          </a:p>
          <a:p>
            <a:pPr>
              <a:spcBef>
                <a:spcPct val="0"/>
              </a:spcBef>
              <a:buClrTx/>
              <a:buSzTx/>
              <a:buFont typeface="Arial" panose="020B0604020202020204" pitchFamily="34" charset="0"/>
              <a:buChar char="•"/>
            </a:pPr>
            <a:r>
              <a:rPr lang="en-US" altLang="en-US" sz="1800" dirty="0">
                <a:latin typeface="TimesNewRomanPSMT"/>
              </a:rPr>
              <a:t>P2-&gt;R3-&gt;P3-&gt;R2-&gt;P2</a:t>
            </a:r>
          </a:p>
          <a:p>
            <a:pPr>
              <a:spcBef>
                <a:spcPct val="0"/>
              </a:spcBef>
              <a:buClrTx/>
              <a:buSzTx/>
              <a:buFont typeface="Arial" panose="020B0604020202020204" pitchFamily="34" charset="0"/>
              <a:buChar char="•"/>
            </a:pPr>
            <a:r>
              <a:rPr lang="en-US" altLang="en-US" sz="1800" dirty="0">
                <a:latin typeface="TimesNewRomanPSMT"/>
              </a:rPr>
              <a:t>Processes P1,P2, and P3 are deadlocked.</a:t>
            </a:r>
          </a:p>
          <a:p>
            <a:pPr>
              <a:spcBef>
                <a:spcPct val="0"/>
              </a:spcBef>
              <a:buClrTx/>
              <a:buSzTx/>
              <a:buFont typeface="Arial" panose="020B0604020202020204" pitchFamily="34" charset="0"/>
              <a:buChar char="•"/>
            </a:pPr>
            <a:r>
              <a:rPr lang="en-US" altLang="en-US" sz="1800" dirty="0">
                <a:latin typeface="TimesNewRomanPSMT"/>
              </a:rPr>
              <a:t>Process P2 is waiting for the resource R3, which is held by process P3.</a:t>
            </a:r>
          </a:p>
          <a:p>
            <a:pPr>
              <a:spcBef>
                <a:spcPct val="0"/>
              </a:spcBef>
              <a:buClrTx/>
              <a:buSzTx/>
              <a:buFont typeface="Arial" panose="020B0604020202020204" pitchFamily="34" charset="0"/>
              <a:buChar char="•"/>
            </a:pPr>
            <a:r>
              <a:rPr lang="en-US" altLang="en-US" sz="1800" dirty="0">
                <a:latin typeface="TimesNewRomanPSMT"/>
              </a:rPr>
              <a:t>On the other hand, is waiting either process P1 or process P2 to release resource R2.</a:t>
            </a:r>
          </a:p>
          <a:p>
            <a:pPr>
              <a:spcBef>
                <a:spcPct val="0"/>
              </a:spcBef>
              <a:buClrTx/>
              <a:buSzTx/>
              <a:buFont typeface="Arial" panose="020B0604020202020204" pitchFamily="34" charset="0"/>
              <a:buChar char="•"/>
            </a:pPr>
            <a:r>
              <a:rPr lang="en-US" altLang="en-US" sz="1800" dirty="0">
                <a:latin typeface="TimesNewRomanPSMT"/>
              </a:rPr>
              <a:t>In addition, process P1 is waiting for process P2 to release resource R1.</a:t>
            </a:r>
          </a:p>
          <a:p>
            <a:pPr>
              <a:spcBef>
                <a:spcPct val="0"/>
              </a:spcBef>
              <a:buClrTx/>
              <a:buSzTx/>
              <a:buFont typeface="Arial" panose="020B0604020202020204" pitchFamily="34" charset="0"/>
              <a:buChar char="•"/>
            </a:pPr>
            <a:endParaRPr lang="en-US" altLang="en-US" sz="1600" dirty="0">
              <a:latin typeface="TimesNewRomanPSMT"/>
            </a:endParaRPr>
          </a:p>
        </p:txBody>
      </p:sp>
      <p:pic>
        <p:nvPicPr>
          <p:cNvPr id="65541" name="Picture 7">
            <a:extLst>
              <a:ext uri="{FF2B5EF4-FFF2-40B4-BE49-F238E27FC236}">
                <a16:creationId xmlns:a16="http://schemas.microsoft.com/office/drawing/2014/main" id="{B4F8B0C8-9DF1-4DFE-9B47-4BFBA62EF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5039" y="1176644"/>
            <a:ext cx="27813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Slide Number Placeholder 1">
            <a:extLst>
              <a:ext uri="{FF2B5EF4-FFF2-40B4-BE49-F238E27FC236}">
                <a16:creationId xmlns:a16="http://schemas.microsoft.com/office/drawing/2014/main" id="{1D42BFB6-AFB2-4C3F-998C-B9C2BF9AD19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7DBBAF9-E59C-42F6-9235-C75BB463458E}" type="slidenum">
              <a:rPr lang="en-US" altLang="en-US" sz="1400"/>
              <a:pPr/>
              <a:t>50</a:t>
            </a:fld>
            <a:endParaRPr lang="en-US" altLang="en-US" sz="140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3EBE28F-FE61-496C-873C-64941F81824B}"/>
              </a:ext>
            </a:extLst>
          </p:cNvPr>
          <p:cNvSpPr>
            <a:spLocks noGrp="1" noChangeArrowheads="1"/>
          </p:cNvSpPr>
          <p:nvPr>
            <p:ph type="title"/>
          </p:nvPr>
        </p:nvSpPr>
        <p:spPr>
          <a:xfrm>
            <a:off x="2696324" y="0"/>
            <a:ext cx="7793038" cy="769938"/>
          </a:xfrm>
        </p:spPr>
        <p:txBody>
          <a:bodyPr/>
          <a:lstStyle/>
          <a:p>
            <a:pPr eaLnBrk="1" hangingPunct="1"/>
            <a:r>
              <a:rPr lang="en-US" altLang="en-US" sz="3200" dirty="0"/>
              <a:t> </a:t>
            </a:r>
            <a:r>
              <a:rPr lang="en-US" altLang="en-US" sz="2800" dirty="0"/>
              <a:t>Deadlock Modeling</a:t>
            </a:r>
          </a:p>
        </p:txBody>
      </p:sp>
      <p:sp>
        <p:nvSpPr>
          <p:cNvPr id="66563" name="Footer Placeholder 1">
            <a:extLst>
              <a:ext uri="{FF2B5EF4-FFF2-40B4-BE49-F238E27FC236}">
                <a16:creationId xmlns:a16="http://schemas.microsoft.com/office/drawing/2014/main" id="{E7F6C76F-0FAD-488F-B480-8CBA57CEC02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6564" name="Rectangle 4">
            <a:extLst>
              <a:ext uri="{FF2B5EF4-FFF2-40B4-BE49-F238E27FC236}">
                <a16:creationId xmlns:a16="http://schemas.microsoft.com/office/drawing/2014/main" id="{62175F5A-E7B8-4BF8-AEA2-B743548846AF}"/>
              </a:ext>
            </a:extLst>
          </p:cNvPr>
          <p:cNvSpPr>
            <a:spLocks noChangeArrowheads="1"/>
          </p:cNvSpPr>
          <p:nvPr/>
        </p:nvSpPr>
        <p:spPr bwMode="auto">
          <a:xfrm>
            <a:off x="1702638" y="769938"/>
            <a:ext cx="92350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latin typeface="TimesNewRomanPSMT"/>
              </a:rPr>
              <a:t>Now let us look at another example of how resource graphs can be used. </a:t>
            </a:r>
          </a:p>
          <a:p>
            <a:pPr>
              <a:spcBef>
                <a:spcPct val="0"/>
              </a:spcBef>
              <a:buClrTx/>
              <a:buSzTx/>
              <a:buFont typeface="Arial" panose="020B0604020202020204" pitchFamily="34" charset="0"/>
              <a:buChar char="•"/>
            </a:pPr>
            <a:r>
              <a:rPr lang="en-US" altLang="en-US" sz="2000" dirty="0">
                <a:latin typeface="TimesNewRomanPSMT"/>
              </a:rPr>
              <a:t>Imagine that we have three processes, </a:t>
            </a:r>
            <a:r>
              <a:rPr lang="en-US" altLang="en-US" sz="2000" i="1" dirty="0">
                <a:latin typeface="Times New Roman" panose="02020603050405020304" pitchFamily="18" charset="0"/>
              </a:rPr>
              <a:t>A</a:t>
            </a:r>
            <a:r>
              <a:rPr lang="en-US" altLang="en-US" sz="2000" dirty="0">
                <a:latin typeface="TimesNewRomanPSMT"/>
              </a:rPr>
              <a:t>, </a:t>
            </a:r>
            <a:r>
              <a:rPr lang="en-US" altLang="en-US" sz="2000" i="1" dirty="0">
                <a:latin typeface="Times New Roman" panose="02020603050405020304" pitchFamily="18" charset="0"/>
              </a:rPr>
              <a:t>B</a:t>
            </a:r>
            <a:r>
              <a:rPr lang="en-US" altLang="en-US" sz="2000" dirty="0">
                <a:latin typeface="TimesNewRomanPSMT"/>
              </a:rPr>
              <a:t>, and </a:t>
            </a:r>
            <a:r>
              <a:rPr lang="en-US" altLang="en-US" sz="2000" i="1" dirty="0">
                <a:latin typeface="Times New Roman" panose="02020603050405020304" pitchFamily="18" charset="0"/>
              </a:rPr>
              <a:t>C</a:t>
            </a:r>
            <a:r>
              <a:rPr lang="en-US" altLang="en-US" sz="2000" dirty="0">
                <a:latin typeface="TimesNewRomanPSMT"/>
              </a:rPr>
              <a:t>, and three resources, </a:t>
            </a:r>
            <a:r>
              <a:rPr lang="en-US" altLang="en-US" sz="2000" i="1" dirty="0">
                <a:latin typeface="Times New Roman" panose="02020603050405020304" pitchFamily="18" charset="0"/>
              </a:rPr>
              <a:t>R</a:t>
            </a:r>
            <a:r>
              <a:rPr lang="en-US" altLang="en-US" sz="2000" dirty="0">
                <a:latin typeface="TimesNewRomanPSMT"/>
              </a:rPr>
              <a:t>, </a:t>
            </a:r>
            <a:r>
              <a:rPr lang="en-US" altLang="en-US" sz="2000" i="1" dirty="0">
                <a:latin typeface="Times New Roman" panose="02020603050405020304" pitchFamily="18" charset="0"/>
              </a:rPr>
              <a:t>S</a:t>
            </a:r>
            <a:r>
              <a:rPr lang="en-US" altLang="en-US" sz="2000" dirty="0">
                <a:latin typeface="TimesNewRomanPSMT"/>
              </a:rPr>
              <a:t>, and </a:t>
            </a:r>
            <a:r>
              <a:rPr lang="en-US" altLang="en-US" sz="2000" i="1" dirty="0">
                <a:latin typeface="Times New Roman" panose="02020603050405020304" pitchFamily="18" charset="0"/>
              </a:rPr>
              <a:t>T</a:t>
            </a:r>
            <a:r>
              <a:rPr lang="en-US" altLang="en-US" sz="2000" dirty="0">
                <a:latin typeface="TimesNewRomanPSMT"/>
              </a:rPr>
              <a:t>. The </a:t>
            </a:r>
            <a:r>
              <a:rPr lang="en-US" altLang="en-US" sz="2000" dirty="0"/>
              <a:t>requests and releases of the three processes are given in Fig. (a)–(c). </a:t>
            </a:r>
          </a:p>
          <a:p>
            <a:pPr>
              <a:spcBef>
                <a:spcPct val="0"/>
              </a:spcBef>
              <a:buClrTx/>
              <a:buSzTx/>
              <a:buFont typeface="Arial" panose="020B0604020202020204" pitchFamily="34" charset="0"/>
              <a:buChar char="•"/>
            </a:pPr>
            <a:r>
              <a:rPr lang="en-US" altLang="en-US" sz="2000" dirty="0"/>
              <a:t>The operating system is free to run any unblocked process at any instant, so it could decide to run </a:t>
            </a:r>
            <a:r>
              <a:rPr lang="en-US" altLang="en-US" sz="2000" i="1" dirty="0"/>
              <a:t>A </a:t>
            </a:r>
            <a:r>
              <a:rPr lang="en-US" altLang="en-US" sz="2000" dirty="0"/>
              <a:t>until </a:t>
            </a:r>
            <a:r>
              <a:rPr lang="en-US" altLang="en-US" sz="2000" i="1" dirty="0"/>
              <a:t>A </a:t>
            </a:r>
            <a:r>
              <a:rPr lang="en-US" altLang="en-US" sz="2000" dirty="0"/>
              <a:t>finished all its work, then run </a:t>
            </a:r>
            <a:r>
              <a:rPr lang="en-US" altLang="en-US" sz="2000" i="1" dirty="0"/>
              <a:t>B </a:t>
            </a:r>
            <a:r>
              <a:rPr lang="en-US" altLang="en-US" sz="2000" dirty="0"/>
              <a:t>to completion, and finally run </a:t>
            </a:r>
            <a:r>
              <a:rPr lang="en-US" altLang="en-US" sz="2000" i="1" dirty="0"/>
              <a:t>C</a:t>
            </a:r>
            <a:r>
              <a:rPr lang="en-US" altLang="en-US" sz="2000" dirty="0"/>
              <a:t>.</a:t>
            </a:r>
          </a:p>
        </p:txBody>
      </p:sp>
      <p:pic>
        <p:nvPicPr>
          <p:cNvPr id="66565" name="Picture 5">
            <a:extLst>
              <a:ext uri="{FF2B5EF4-FFF2-40B4-BE49-F238E27FC236}">
                <a16:creationId xmlns:a16="http://schemas.microsoft.com/office/drawing/2014/main" id="{DAD9A2B3-B585-49FA-89BA-E40BF5B46B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1079" y="2879332"/>
            <a:ext cx="6666336" cy="1779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Slide Number Placeholder 1">
            <a:extLst>
              <a:ext uri="{FF2B5EF4-FFF2-40B4-BE49-F238E27FC236}">
                <a16:creationId xmlns:a16="http://schemas.microsoft.com/office/drawing/2014/main" id="{389CA272-02CF-4853-9FD7-3B5B5F6C066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5EAC0A3-BD55-48C3-813B-864EA98598D5}" type="slidenum">
              <a:rPr lang="en-US" altLang="en-US" sz="1400"/>
              <a:pPr/>
              <a:t>51</a:t>
            </a:fld>
            <a:endParaRPr lang="en-US" altLang="en-US" sz="140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0CFB3FE-B946-4DAF-BF70-4CAEF5FECED9}"/>
              </a:ext>
            </a:extLst>
          </p:cNvPr>
          <p:cNvSpPr>
            <a:spLocks noGrp="1" noChangeArrowheads="1"/>
          </p:cNvSpPr>
          <p:nvPr>
            <p:ph type="title"/>
          </p:nvPr>
        </p:nvSpPr>
        <p:spPr>
          <a:xfrm>
            <a:off x="2675776" y="0"/>
            <a:ext cx="7793038" cy="769938"/>
          </a:xfrm>
        </p:spPr>
        <p:txBody>
          <a:bodyPr/>
          <a:lstStyle/>
          <a:p>
            <a:pPr eaLnBrk="1" hangingPunct="1"/>
            <a:r>
              <a:rPr lang="en-US" altLang="en-US" sz="3200" dirty="0"/>
              <a:t> </a:t>
            </a:r>
            <a:r>
              <a:rPr lang="en-US" altLang="en-US" sz="2800" dirty="0"/>
              <a:t>Deadlock Modeling</a:t>
            </a:r>
          </a:p>
        </p:txBody>
      </p:sp>
      <p:sp>
        <p:nvSpPr>
          <p:cNvPr id="67587" name="Footer Placeholder 1">
            <a:extLst>
              <a:ext uri="{FF2B5EF4-FFF2-40B4-BE49-F238E27FC236}">
                <a16:creationId xmlns:a16="http://schemas.microsoft.com/office/drawing/2014/main" id="{23786113-0F35-4ABD-A1E1-A3E4030C5F41}"/>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7588" name="Rectangle 1">
            <a:extLst>
              <a:ext uri="{FF2B5EF4-FFF2-40B4-BE49-F238E27FC236}">
                <a16:creationId xmlns:a16="http://schemas.microsoft.com/office/drawing/2014/main" id="{3D2E0C70-A776-4526-881C-FB99594350DD}"/>
              </a:ext>
            </a:extLst>
          </p:cNvPr>
          <p:cNvSpPr>
            <a:spLocks noChangeArrowheads="1"/>
          </p:cNvSpPr>
          <p:nvPr/>
        </p:nvSpPr>
        <p:spPr bwMode="auto">
          <a:xfrm>
            <a:off x="1225192" y="1074644"/>
            <a:ext cx="1039487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This ordering does not lead to any deadlocks (because there is no competition for resources) but it also has no parallelism at all. </a:t>
            </a:r>
          </a:p>
          <a:p>
            <a:pPr>
              <a:spcBef>
                <a:spcPct val="0"/>
              </a:spcBef>
              <a:buClrTx/>
              <a:buSzTx/>
              <a:buFont typeface="Arial" panose="020B0604020202020204" pitchFamily="34" charset="0"/>
              <a:buChar char="•"/>
            </a:pPr>
            <a:r>
              <a:rPr lang="en-US" altLang="en-US" sz="2400" dirty="0">
                <a:latin typeface="TimesNewRomanPSMT"/>
              </a:rPr>
              <a:t>In addition to requesting and releasing resources, processes compute and do I/O. </a:t>
            </a:r>
          </a:p>
          <a:p>
            <a:pPr>
              <a:spcBef>
                <a:spcPct val="0"/>
              </a:spcBef>
              <a:buClrTx/>
              <a:buSzTx/>
              <a:buFont typeface="Arial" panose="020B0604020202020204" pitchFamily="34" charset="0"/>
              <a:buChar char="•"/>
            </a:pPr>
            <a:r>
              <a:rPr lang="en-US" altLang="en-US" sz="2400" dirty="0">
                <a:latin typeface="TimesNewRomanPSMT"/>
              </a:rPr>
              <a:t>When the processes are run sequentially, there is no possibility that while one process is waiting for I/O, another can use the CPU. Thus, running the processes strictly sequentially may not be optimal. </a:t>
            </a:r>
          </a:p>
          <a:p>
            <a:pPr>
              <a:spcBef>
                <a:spcPct val="0"/>
              </a:spcBef>
              <a:buClrTx/>
              <a:buSzTx/>
              <a:buFont typeface="Arial" panose="020B0604020202020204" pitchFamily="34" charset="0"/>
              <a:buChar char="•"/>
            </a:pPr>
            <a:r>
              <a:rPr lang="en-US" altLang="en-US" sz="2400" dirty="0">
                <a:latin typeface="TimesNewRomanPSMT"/>
              </a:rPr>
              <a:t>On the other hand, if none of the processes does any I/O at all, shortest job first is better than round robin, so under some circumstances running all processes sequentially may be the best way.</a:t>
            </a:r>
            <a:endParaRPr lang="en-US" altLang="en-US" sz="2400" dirty="0"/>
          </a:p>
        </p:txBody>
      </p:sp>
      <p:sp>
        <p:nvSpPr>
          <p:cNvPr id="67589" name="Slide Number Placeholder 1">
            <a:extLst>
              <a:ext uri="{FF2B5EF4-FFF2-40B4-BE49-F238E27FC236}">
                <a16:creationId xmlns:a16="http://schemas.microsoft.com/office/drawing/2014/main" id="{252E13BE-F28E-4326-A9E9-B6752D41CFC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BEF9A9F-8B1B-4A6F-85F7-E13D3D4C4CA3}" type="slidenum">
              <a:rPr lang="en-US" altLang="en-US" sz="1400"/>
              <a:pPr/>
              <a:t>52</a:t>
            </a:fld>
            <a:endParaRPr lang="en-US" altLang="en-US" sz="140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C700998-77B5-41B1-AF98-B7BF14F72DBE}"/>
              </a:ext>
            </a:extLst>
          </p:cNvPr>
          <p:cNvSpPr>
            <a:spLocks noGrp="1" noChangeArrowheads="1"/>
          </p:cNvSpPr>
          <p:nvPr>
            <p:ph type="title"/>
          </p:nvPr>
        </p:nvSpPr>
        <p:spPr>
          <a:xfrm>
            <a:off x="2573034" y="42862"/>
            <a:ext cx="7793038" cy="769938"/>
          </a:xfrm>
        </p:spPr>
        <p:txBody>
          <a:bodyPr/>
          <a:lstStyle/>
          <a:p>
            <a:pPr eaLnBrk="1" hangingPunct="1"/>
            <a:r>
              <a:rPr lang="en-US" altLang="en-US" sz="3200" dirty="0"/>
              <a:t> </a:t>
            </a:r>
            <a:r>
              <a:rPr lang="en-US" altLang="en-US" sz="2800" dirty="0"/>
              <a:t>Deadlock Modeling</a:t>
            </a:r>
          </a:p>
        </p:txBody>
      </p:sp>
      <p:sp>
        <p:nvSpPr>
          <p:cNvPr id="68611" name="Footer Placeholder 1">
            <a:extLst>
              <a:ext uri="{FF2B5EF4-FFF2-40B4-BE49-F238E27FC236}">
                <a16:creationId xmlns:a16="http://schemas.microsoft.com/office/drawing/2014/main" id="{0D0E5355-47C7-432A-87C5-C33D43E7C786}"/>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8612" name="Rectangle 2">
            <a:extLst>
              <a:ext uri="{FF2B5EF4-FFF2-40B4-BE49-F238E27FC236}">
                <a16:creationId xmlns:a16="http://schemas.microsoft.com/office/drawing/2014/main" id="{B1C1B51C-F576-455F-8C61-1F560B4791E7}"/>
              </a:ext>
            </a:extLst>
          </p:cNvPr>
          <p:cNvSpPr>
            <a:spLocks noChangeArrowheads="1"/>
          </p:cNvSpPr>
          <p:nvPr/>
        </p:nvSpPr>
        <p:spPr bwMode="auto">
          <a:xfrm>
            <a:off x="1294544" y="725469"/>
            <a:ext cx="9983056"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latin typeface="TimesNewRomanPSMT"/>
              </a:rPr>
              <a:t>Let us now suppose that the processes do both I/O and computing, so that round robin is a reasonable scheduling algorithm. </a:t>
            </a:r>
          </a:p>
          <a:p>
            <a:pPr algn="just">
              <a:spcBef>
                <a:spcPct val="0"/>
              </a:spcBef>
              <a:buClrTx/>
              <a:buSzTx/>
              <a:buFont typeface="Arial" panose="020B0604020202020204" pitchFamily="34" charset="0"/>
              <a:buChar char="•"/>
            </a:pPr>
            <a:r>
              <a:rPr lang="en-US" altLang="en-US" sz="2400" dirty="0">
                <a:latin typeface="TimesNewRomanPSMT"/>
              </a:rPr>
              <a:t>The resource requests might occur in the order of Figure (d). </a:t>
            </a:r>
          </a:p>
          <a:p>
            <a:pPr algn="just">
              <a:spcBef>
                <a:spcPct val="0"/>
              </a:spcBef>
              <a:buClrTx/>
              <a:buSzTx/>
              <a:buFont typeface="Arial" panose="020B0604020202020204" pitchFamily="34" charset="0"/>
              <a:buChar char="•"/>
            </a:pPr>
            <a:r>
              <a:rPr lang="en-US" altLang="en-US" sz="2400" dirty="0">
                <a:latin typeface="TimesNewRomanPSMT"/>
              </a:rPr>
              <a:t>If these six requests are carried out in that order, the six resulting resource graphs are as shown in Figure (e)–(j). </a:t>
            </a:r>
          </a:p>
          <a:p>
            <a:pPr algn="just">
              <a:spcBef>
                <a:spcPct val="0"/>
              </a:spcBef>
              <a:buClrTx/>
              <a:buSzTx/>
              <a:buFont typeface="Arial" panose="020B0604020202020204" pitchFamily="34" charset="0"/>
              <a:buChar char="•"/>
            </a:pPr>
            <a:r>
              <a:rPr lang="en-US" altLang="en-US" sz="2400" dirty="0">
                <a:latin typeface="TimesNewRomanPSMT"/>
              </a:rPr>
              <a:t>After request 4 has been made, </a:t>
            </a:r>
            <a:r>
              <a:rPr lang="en-US" altLang="en-US" sz="2400" i="1" dirty="0">
                <a:latin typeface="Times New Roman" panose="02020603050405020304" pitchFamily="18" charset="0"/>
              </a:rPr>
              <a:t>A </a:t>
            </a:r>
            <a:r>
              <a:rPr lang="en-US" altLang="en-US" sz="2400" dirty="0">
                <a:latin typeface="TimesNewRomanPSMT"/>
              </a:rPr>
              <a:t>blocks waiting for </a:t>
            </a:r>
            <a:r>
              <a:rPr lang="en-US" altLang="en-US" sz="2400" i="1" dirty="0">
                <a:latin typeface="Times New Roman" panose="02020603050405020304" pitchFamily="18" charset="0"/>
              </a:rPr>
              <a:t>S, </a:t>
            </a:r>
            <a:r>
              <a:rPr lang="en-US" altLang="en-US" sz="2400" dirty="0">
                <a:latin typeface="TimesNewRomanPSMT"/>
              </a:rPr>
              <a:t>as shown in Figure (h). </a:t>
            </a:r>
          </a:p>
          <a:p>
            <a:pPr algn="just">
              <a:spcBef>
                <a:spcPct val="0"/>
              </a:spcBef>
              <a:buClrTx/>
              <a:buSzTx/>
              <a:buFont typeface="Arial" panose="020B0604020202020204" pitchFamily="34" charset="0"/>
              <a:buChar char="•"/>
            </a:pPr>
            <a:r>
              <a:rPr lang="en-US" altLang="en-US" sz="2400" dirty="0">
                <a:latin typeface="TimesNewRomanPSMT"/>
              </a:rPr>
              <a:t>In the next two steps </a:t>
            </a:r>
            <a:r>
              <a:rPr lang="en-US" altLang="en-US" sz="2400" i="1" dirty="0">
                <a:latin typeface="Times New Roman" panose="02020603050405020304" pitchFamily="18" charset="0"/>
              </a:rPr>
              <a:t>B </a:t>
            </a:r>
            <a:r>
              <a:rPr lang="en-US" altLang="en-US" sz="2400" dirty="0">
                <a:latin typeface="TimesNewRomanPSMT"/>
              </a:rPr>
              <a:t>and </a:t>
            </a:r>
            <a:r>
              <a:rPr lang="en-US" altLang="en-US" sz="2400" i="1" dirty="0">
                <a:latin typeface="Times New Roman" panose="02020603050405020304" pitchFamily="18" charset="0"/>
              </a:rPr>
              <a:t>C </a:t>
            </a:r>
            <a:r>
              <a:rPr lang="en-US" altLang="en-US" sz="2400" dirty="0">
                <a:latin typeface="TimesNewRomanPSMT"/>
              </a:rPr>
              <a:t>also block, ultimately leading to a cycle and the deadlock of Figure (j).</a:t>
            </a:r>
            <a:endParaRPr lang="en-US" altLang="en-US" sz="2400" dirty="0"/>
          </a:p>
        </p:txBody>
      </p:sp>
      <p:pic>
        <p:nvPicPr>
          <p:cNvPr id="68613" name="Picture 3">
            <a:extLst>
              <a:ext uri="{FF2B5EF4-FFF2-40B4-BE49-F238E27FC236}">
                <a16:creationId xmlns:a16="http://schemas.microsoft.com/office/drawing/2014/main" id="{C26D7F43-8AED-4C58-AC86-FF8F97398C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5501" y="4407911"/>
            <a:ext cx="5390508" cy="158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4" name="Picture 1">
            <a:extLst>
              <a:ext uri="{FF2B5EF4-FFF2-40B4-BE49-F238E27FC236}">
                <a16:creationId xmlns:a16="http://schemas.microsoft.com/office/drawing/2014/main" id="{DC732970-2974-4DB6-9606-AFA067DAC7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6009" y="4448791"/>
            <a:ext cx="5044037" cy="1539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5" name="Slide Number Placeholder 1">
            <a:extLst>
              <a:ext uri="{FF2B5EF4-FFF2-40B4-BE49-F238E27FC236}">
                <a16:creationId xmlns:a16="http://schemas.microsoft.com/office/drawing/2014/main" id="{D594B228-CADE-4E12-87BF-14BB84A35D9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1D46BC1-F259-40D0-A18F-E5790247EAB9}" type="slidenum">
              <a:rPr lang="en-US" altLang="en-US" sz="1400"/>
              <a:pPr/>
              <a:t>53</a:t>
            </a:fld>
            <a:endParaRPr lang="en-US" altLang="en-US" sz="140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F8FD372-2049-4684-85D0-0B7D91ABE9B8}"/>
              </a:ext>
            </a:extLst>
          </p:cNvPr>
          <p:cNvSpPr>
            <a:spLocks noGrp="1" noChangeArrowheads="1"/>
          </p:cNvSpPr>
          <p:nvPr>
            <p:ph type="title"/>
          </p:nvPr>
        </p:nvSpPr>
        <p:spPr>
          <a:xfrm>
            <a:off x="2595562" y="0"/>
            <a:ext cx="7793038" cy="769938"/>
          </a:xfrm>
        </p:spPr>
        <p:txBody>
          <a:bodyPr/>
          <a:lstStyle/>
          <a:p>
            <a:pPr eaLnBrk="1" hangingPunct="1"/>
            <a:r>
              <a:rPr lang="en-US" altLang="en-US" sz="3200" dirty="0"/>
              <a:t> Deadlock Modeling</a:t>
            </a:r>
          </a:p>
        </p:txBody>
      </p:sp>
      <p:sp>
        <p:nvSpPr>
          <p:cNvPr id="69635" name="Footer Placeholder 1">
            <a:extLst>
              <a:ext uri="{FF2B5EF4-FFF2-40B4-BE49-F238E27FC236}">
                <a16:creationId xmlns:a16="http://schemas.microsoft.com/office/drawing/2014/main" id="{B112B9A6-F808-4D25-AB58-5AF0003951D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9636" name="Rectangle 6">
            <a:extLst>
              <a:ext uri="{FF2B5EF4-FFF2-40B4-BE49-F238E27FC236}">
                <a16:creationId xmlns:a16="http://schemas.microsoft.com/office/drawing/2014/main" id="{6D82F124-E171-490D-A006-389454CF92EA}"/>
              </a:ext>
            </a:extLst>
          </p:cNvPr>
          <p:cNvSpPr>
            <a:spLocks noChangeArrowheads="1"/>
          </p:cNvSpPr>
          <p:nvPr/>
        </p:nvSpPr>
        <p:spPr bwMode="auto">
          <a:xfrm>
            <a:off x="1254829" y="624434"/>
            <a:ext cx="1047450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However, as we have already mentioned, the operating system is not required to run the processes in any special order. </a:t>
            </a:r>
          </a:p>
          <a:p>
            <a:pPr>
              <a:spcBef>
                <a:spcPct val="0"/>
              </a:spcBef>
              <a:buClrTx/>
              <a:buSzTx/>
              <a:buFont typeface="Arial" panose="020B0604020202020204" pitchFamily="34" charset="0"/>
              <a:buChar char="•"/>
            </a:pPr>
            <a:r>
              <a:rPr lang="en-US" altLang="en-US" sz="2400" dirty="0">
                <a:latin typeface="TimesNewRomanPSMT"/>
              </a:rPr>
              <a:t>In particular, if granting a particular request might lead to deadlock, the operating system can simply suspend the process without granting the request (i.e., just not schedule the process) until it is safe. </a:t>
            </a:r>
          </a:p>
          <a:p>
            <a:pPr>
              <a:spcBef>
                <a:spcPct val="0"/>
              </a:spcBef>
              <a:buClrTx/>
              <a:buSzTx/>
              <a:buFont typeface="Arial" panose="020B0604020202020204" pitchFamily="34" charset="0"/>
              <a:buChar char="•"/>
            </a:pPr>
            <a:r>
              <a:rPr lang="en-US" altLang="en-US" sz="2400" dirty="0">
                <a:latin typeface="TimesNewRomanPSMT"/>
              </a:rPr>
              <a:t>In the Figure, if the operating system knew about the impending deadlock, it could suspend </a:t>
            </a:r>
            <a:r>
              <a:rPr lang="en-US" altLang="en-US" sz="2400" i="1" dirty="0">
                <a:latin typeface="Times New Roman" panose="02020603050405020304" pitchFamily="18" charset="0"/>
              </a:rPr>
              <a:t>B </a:t>
            </a:r>
            <a:r>
              <a:rPr lang="en-US" altLang="en-US" sz="2400" dirty="0">
                <a:latin typeface="TimesNewRomanPSMT"/>
              </a:rPr>
              <a:t>instead of granting it </a:t>
            </a:r>
            <a:r>
              <a:rPr lang="en-US" altLang="en-US" sz="2400" i="1" dirty="0">
                <a:latin typeface="Times New Roman" panose="02020603050405020304" pitchFamily="18" charset="0"/>
              </a:rPr>
              <a:t>S</a:t>
            </a:r>
            <a:r>
              <a:rPr lang="en-US" altLang="en-US" sz="2400" dirty="0">
                <a:latin typeface="TimesNewRomanPSMT"/>
              </a:rPr>
              <a:t>. </a:t>
            </a:r>
          </a:p>
          <a:p>
            <a:pPr>
              <a:spcBef>
                <a:spcPct val="0"/>
              </a:spcBef>
              <a:buClrTx/>
              <a:buSzTx/>
              <a:buFont typeface="Arial" panose="020B0604020202020204" pitchFamily="34" charset="0"/>
              <a:buChar char="•"/>
            </a:pPr>
            <a:r>
              <a:rPr lang="en-US" altLang="en-US" sz="2400" dirty="0">
                <a:latin typeface="TimesNewRomanPSMT"/>
              </a:rPr>
              <a:t>By running only </a:t>
            </a:r>
            <a:r>
              <a:rPr lang="en-US" altLang="en-US" sz="2400" i="1" dirty="0">
                <a:latin typeface="Times New Roman" panose="02020603050405020304" pitchFamily="18" charset="0"/>
              </a:rPr>
              <a:t>A </a:t>
            </a:r>
            <a:r>
              <a:rPr lang="en-US" altLang="en-US" sz="2400" dirty="0">
                <a:latin typeface="TimesNewRomanPSMT"/>
              </a:rPr>
              <a:t>and </a:t>
            </a:r>
            <a:r>
              <a:rPr lang="en-US" altLang="en-US" sz="2400" i="1" dirty="0">
                <a:latin typeface="Times New Roman" panose="02020603050405020304" pitchFamily="18" charset="0"/>
              </a:rPr>
              <a:t>C</a:t>
            </a:r>
            <a:r>
              <a:rPr lang="en-US" altLang="en-US" sz="2400" dirty="0">
                <a:latin typeface="TimesNewRomanPSMT"/>
              </a:rPr>
              <a:t>, we would get the requests and releases of Figure (k) instead of Figure (d). </a:t>
            </a:r>
          </a:p>
          <a:p>
            <a:pPr>
              <a:spcBef>
                <a:spcPct val="0"/>
              </a:spcBef>
              <a:buClrTx/>
              <a:buSzTx/>
              <a:buFont typeface="Arial" panose="020B0604020202020204" pitchFamily="34" charset="0"/>
              <a:buChar char="•"/>
            </a:pPr>
            <a:r>
              <a:rPr lang="en-US" altLang="en-US" sz="2400" dirty="0">
                <a:latin typeface="TimesNewRomanPSMT"/>
              </a:rPr>
              <a:t>This sequence leads to the resource graphs of Figure (l)–(q), which do not lead to deadlock.</a:t>
            </a:r>
            <a:endParaRPr lang="en-US" altLang="en-US" sz="2400" dirty="0"/>
          </a:p>
        </p:txBody>
      </p:sp>
      <p:pic>
        <p:nvPicPr>
          <p:cNvPr id="69637" name="Picture 7">
            <a:extLst>
              <a:ext uri="{FF2B5EF4-FFF2-40B4-BE49-F238E27FC236}">
                <a16:creationId xmlns:a16="http://schemas.microsoft.com/office/drawing/2014/main" id="{ECC3332C-B5E0-4601-B2D8-11F74BFCF4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4838701"/>
            <a:ext cx="50387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8">
            <a:extLst>
              <a:ext uri="{FF2B5EF4-FFF2-40B4-BE49-F238E27FC236}">
                <a16:creationId xmlns:a16="http://schemas.microsoft.com/office/drawing/2014/main" id="{400923B7-7558-44A9-BF32-944E828249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39145" y="4838701"/>
            <a:ext cx="4298356" cy="1346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Slide Number Placeholder 1">
            <a:extLst>
              <a:ext uri="{FF2B5EF4-FFF2-40B4-BE49-F238E27FC236}">
                <a16:creationId xmlns:a16="http://schemas.microsoft.com/office/drawing/2014/main" id="{9E5A4D5E-5319-41D9-8547-B322C1F925A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4735EFC-CD4E-4A99-9102-89A1B7DA3BBE}" type="slidenum">
              <a:rPr lang="en-US" altLang="en-US" sz="1400"/>
              <a:pPr/>
              <a:t>54</a:t>
            </a:fld>
            <a:endParaRPr lang="en-US" altLang="en-US" sz="140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919BB26-4444-4C08-BAEA-7249BF7D0C35}"/>
              </a:ext>
            </a:extLst>
          </p:cNvPr>
          <p:cNvSpPr>
            <a:spLocks noGrp="1" noChangeArrowheads="1"/>
          </p:cNvSpPr>
          <p:nvPr>
            <p:ph type="title"/>
          </p:nvPr>
        </p:nvSpPr>
        <p:spPr>
          <a:xfrm>
            <a:off x="2644953" y="0"/>
            <a:ext cx="7793038" cy="769938"/>
          </a:xfrm>
        </p:spPr>
        <p:txBody>
          <a:bodyPr/>
          <a:lstStyle/>
          <a:p>
            <a:pPr eaLnBrk="1" hangingPunct="1"/>
            <a:r>
              <a:rPr lang="en-US" altLang="en-US" sz="3200" dirty="0"/>
              <a:t> Deadlock Modeling</a:t>
            </a:r>
          </a:p>
        </p:txBody>
      </p:sp>
      <p:sp>
        <p:nvSpPr>
          <p:cNvPr id="70659" name="Footer Placeholder 1">
            <a:extLst>
              <a:ext uri="{FF2B5EF4-FFF2-40B4-BE49-F238E27FC236}">
                <a16:creationId xmlns:a16="http://schemas.microsoft.com/office/drawing/2014/main" id="{1B053753-47AB-497C-A40D-E85FB70324B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0660" name="Rectangle 1">
            <a:extLst>
              <a:ext uri="{FF2B5EF4-FFF2-40B4-BE49-F238E27FC236}">
                <a16:creationId xmlns:a16="http://schemas.microsoft.com/office/drawing/2014/main" id="{906D307C-1525-4C5F-8E3D-389F9BB73DBA}"/>
              </a:ext>
            </a:extLst>
          </p:cNvPr>
          <p:cNvSpPr>
            <a:spLocks noChangeArrowheads="1"/>
          </p:cNvSpPr>
          <p:nvPr/>
        </p:nvSpPr>
        <p:spPr bwMode="auto">
          <a:xfrm>
            <a:off x="1127589" y="1181100"/>
            <a:ext cx="10150011"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800" dirty="0">
                <a:latin typeface="TimesNewRomanPSMT"/>
              </a:rPr>
              <a:t>After step (q), process </a:t>
            </a:r>
            <a:r>
              <a:rPr lang="en-US" altLang="en-US" sz="2800" i="1" dirty="0">
                <a:latin typeface="Times New Roman" panose="02020603050405020304" pitchFamily="18" charset="0"/>
              </a:rPr>
              <a:t>B </a:t>
            </a:r>
            <a:r>
              <a:rPr lang="en-US" altLang="en-US" sz="2800" dirty="0">
                <a:latin typeface="TimesNewRomanPSMT"/>
              </a:rPr>
              <a:t>can be granted </a:t>
            </a:r>
            <a:r>
              <a:rPr lang="en-US" altLang="en-US" sz="2800" i="1" dirty="0">
                <a:latin typeface="Times New Roman" panose="02020603050405020304" pitchFamily="18" charset="0"/>
              </a:rPr>
              <a:t>S </a:t>
            </a:r>
            <a:r>
              <a:rPr lang="en-US" altLang="en-US" sz="2800" dirty="0">
                <a:latin typeface="TimesNewRomanPSMT"/>
              </a:rPr>
              <a:t>because </a:t>
            </a:r>
            <a:r>
              <a:rPr lang="en-US" altLang="en-US" sz="2800" i="1" dirty="0">
                <a:latin typeface="Times New Roman" panose="02020603050405020304" pitchFamily="18" charset="0"/>
              </a:rPr>
              <a:t>A </a:t>
            </a:r>
            <a:r>
              <a:rPr lang="en-US" altLang="en-US" sz="2800" dirty="0">
                <a:latin typeface="TimesNewRomanPSMT"/>
              </a:rPr>
              <a:t>is finished, and </a:t>
            </a:r>
            <a:r>
              <a:rPr lang="en-US" altLang="en-US" sz="2800" i="1" dirty="0">
                <a:latin typeface="Times New Roman" panose="02020603050405020304" pitchFamily="18" charset="0"/>
              </a:rPr>
              <a:t>C </a:t>
            </a:r>
            <a:r>
              <a:rPr lang="en-US" altLang="en-US" sz="2800" dirty="0">
                <a:latin typeface="TimesNewRomanPSMT"/>
              </a:rPr>
              <a:t>has everything it needs. </a:t>
            </a:r>
          </a:p>
          <a:p>
            <a:pPr>
              <a:spcBef>
                <a:spcPct val="0"/>
              </a:spcBef>
              <a:buClrTx/>
              <a:buSzTx/>
              <a:buFont typeface="Arial" panose="020B0604020202020204" pitchFamily="34" charset="0"/>
              <a:buChar char="•"/>
            </a:pPr>
            <a:r>
              <a:rPr lang="en-US" altLang="en-US" sz="2800" dirty="0">
                <a:latin typeface="TimesNewRomanPSMT"/>
              </a:rPr>
              <a:t>Even if </a:t>
            </a:r>
            <a:r>
              <a:rPr lang="en-US" altLang="en-US" sz="2800" i="1" dirty="0">
                <a:latin typeface="Times New Roman" panose="02020603050405020304" pitchFamily="18" charset="0"/>
              </a:rPr>
              <a:t>B </a:t>
            </a:r>
            <a:r>
              <a:rPr lang="en-US" altLang="en-US" sz="2800" dirty="0">
                <a:latin typeface="TimesNewRomanPSMT"/>
              </a:rPr>
              <a:t>blocks when requesting </a:t>
            </a:r>
            <a:r>
              <a:rPr lang="en-US" altLang="en-US" sz="2800" i="1" dirty="0">
                <a:latin typeface="Times New Roman" panose="02020603050405020304" pitchFamily="18" charset="0"/>
              </a:rPr>
              <a:t>T</a:t>
            </a:r>
            <a:r>
              <a:rPr lang="en-US" altLang="en-US" sz="2800" dirty="0">
                <a:latin typeface="TimesNewRomanPSMT"/>
              </a:rPr>
              <a:t>, no deadlock can occur. </a:t>
            </a:r>
            <a:r>
              <a:rPr lang="en-US" altLang="en-US" sz="2800" i="1" dirty="0">
                <a:latin typeface="Times New Roman" panose="02020603050405020304" pitchFamily="18" charset="0"/>
              </a:rPr>
              <a:t>B </a:t>
            </a:r>
            <a:r>
              <a:rPr lang="en-US" altLang="en-US" sz="2800" dirty="0">
                <a:latin typeface="TimesNewRomanPSMT"/>
              </a:rPr>
              <a:t>will just wait until </a:t>
            </a:r>
            <a:r>
              <a:rPr lang="en-US" altLang="en-US" sz="2800" i="1" dirty="0">
                <a:latin typeface="Times New Roman" panose="02020603050405020304" pitchFamily="18" charset="0"/>
              </a:rPr>
              <a:t>C </a:t>
            </a:r>
            <a:r>
              <a:rPr lang="en-US" altLang="en-US" sz="2800" dirty="0">
                <a:latin typeface="TimesNewRomanPSMT"/>
              </a:rPr>
              <a:t>is finished.</a:t>
            </a:r>
            <a:endParaRPr lang="en-US" altLang="en-US" sz="2800" dirty="0"/>
          </a:p>
        </p:txBody>
      </p:sp>
      <p:sp>
        <p:nvSpPr>
          <p:cNvPr id="70661" name="Slide Number Placeholder 1">
            <a:extLst>
              <a:ext uri="{FF2B5EF4-FFF2-40B4-BE49-F238E27FC236}">
                <a16:creationId xmlns:a16="http://schemas.microsoft.com/office/drawing/2014/main" id="{8F0528D8-AED3-4516-B8B3-C07DAA4A2A7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8940FEC-D597-4BBF-8541-07642BE539D2}" type="slidenum">
              <a:rPr lang="en-US" altLang="en-US" sz="1400"/>
              <a:pPr/>
              <a:t>55</a:t>
            </a:fld>
            <a:endParaRPr lang="en-US" altLang="en-US" sz="140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EF6FA71-E945-4B92-902D-AC0660F9690E}"/>
              </a:ext>
            </a:extLst>
          </p:cNvPr>
          <p:cNvSpPr>
            <a:spLocks noGrp="1" noChangeArrowheads="1"/>
          </p:cNvSpPr>
          <p:nvPr>
            <p:ph type="title"/>
          </p:nvPr>
        </p:nvSpPr>
        <p:spPr>
          <a:xfrm>
            <a:off x="2493962" y="0"/>
            <a:ext cx="7793038" cy="769938"/>
          </a:xfrm>
        </p:spPr>
        <p:txBody>
          <a:bodyPr/>
          <a:lstStyle/>
          <a:p>
            <a:pPr eaLnBrk="1" hangingPunct="1"/>
            <a:r>
              <a:rPr lang="en-US" altLang="en-US" sz="3200" dirty="0"/>
              <a:t> Deadlock Modeling</a:t>
            </a:r>
          </a:p>
        </p:txBody>
      </p:sp>
      <p:sp>
        <p:nvSpPr>
          <p:cNvPr id="71683" name="Footer Placeholder 1">
            <a:extLst>
              <a:ext uri="{FF2B5EF4-FFF2-40B4-BE49-F238E27FC236}">
                <a16:creationId xmlns:a16="http://schemas.microsoft.com/office/drawing/2014/main" id="{98F6F3CB-58AC-45A5-A3EF-AD3D912E5220}"/>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 name="Content Placeholder 2">
            <a:extLst>
              <a:ext uri="{FF2B5EF4-FFF2-40B4-BE49-F238E27FC236}">
                <a16:creationId xmlns:a16="http://schemas.microsoft.com/office/drawing/2014/main" id="{76A05D10-863E-401C-B5DC-F9B2BA2EDD0F}"/>
              </a:ext>
            </a:extLst>
          </p:cNvPr>
          <p:cNvSpPr>
            <a:spLocks noGrp="1"/>
          </p:cNvSpPr>
          <p:nvPr>
            <p:ph idx="1"/>
          </p:nvPr>
        </p:nvSpPr>
        <p:spPr>
          <a:xfrm>
            <a:off x="1367702" y="987176"/>
            <a:ext cx="10045557" cy="3502630"/>
          </a:xfrm>
        </p:spPr>
        <p:txBody>
          <a:bodyPr/>
          <a:lstStyle/>
          <a:p>
            <a:pPr marL="0" indent="0">
              <a:buNone/>
              <a:defRPr/>
            </a:pPr>
            <a:r>
              <a:rPr lang="en-US" sz="2800" dirty="0"/>
              <a:t>Strategies are used for dealing with deadlocks:</a:t>
            </a:r>
          </a:p>
          <a:p>
            <a:pPr marL="514350" indent="-514350">
              <a:buFont typeface="+mj-lt"/>
              <a:buAutoNum type="arabicPeriod"/>
              <a:defRPr/>
            </a:pPr>
            <a:r>
              <a:rPr lang="en-US" sz="2800" dirty="0"/>
              <a:t>Ignore the problem, maybe it will go away.</a:t>
            </a:r>
          </a:p>
          <a:p>
            <a:pPr marL="514350" indent="-514350">
              <a:buFont typeface="+mj-lt"/>
              <a:buAutoNum type="arabicPeriod"/>
              <a:defRPr/>
            </a:pPr>
            <a:r>
              <a:rPr lang="en-US" sz="2800" dirty="0"/>
              <a:t>Detection and recovery. Let deadlocks occur, detect them, and take action.</a:t>
            </a:r>
          </a:p>
          <a:p>
            <a:pPr marL="514350" indent="-514350">
              <a:buFont typeface="+mj-lt"/>
              <a:buAutoNum type="arabicPeriod"/>
              <a:defRPr/>
            </a:pPr>
            <a:r>
              <a:rPr lang="en-US" sz="2800" dirty="0"/>
              <a:t>Dynamic avoidance by careful resource allocation.</a:t>
            </a:r>
          </a:p>
          <a:p>
            <a:pPr marL="514350" indent="-514350">
              <a:buFont typeface="+mj-lt"/>
              <a:buAutoNum type="arabicPeriod"/>
              <a:defRPr/>
            </a:pPr>
            <a:r>
              <a:rPr lang="en-US" sz="2800" dirty="0"/>
              <a:t>Prevention, by structurally negating one of the four required conditions.</a:t>
            </a:r>
          </a:p>
        </p:txBody>
      </p:sp>
      <p:sp>
        <p:nvSpPr>
          <p:cNvPr id="71685" name="Slide Number Placeholder 1">
            <a:extLst>
              <a:ext uri="{FF2B5EF4-FFF2-40B4-BE49-F238E27FC236}">
                <a16:creationId xmlns:a16="http://schemas.microsoft.com/office/drawing/2014/main" id="{E4E67B17-53D5-420A-92F4-59566E459CEB}"/>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4586638-A34A-4286-80BB-2BA6CC7EFD3D}" type="slidenum">
              <a:rPr lang="en-US" altLang="en-US" sz="1400"/>
              <a:pPr/>
              <a:t>56</a:t>
            </a:fld>
            <a:endParaRPr lang="en-US" altLang="en-US" sz="140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B7922BC-0275-4A60-A523-5A01D970DCF9}"/>
              </a:ext>
            </a:extLst>
          </p:cNvPr>
          <p:cNvSpPr>
            <a:spLocks noGrp="1" noChangeArrowheads="1"/>
          </p:cNvSpPr>
          <p:nvPr>
            <p:ph type="title"/>
          </p:nvPr>
        </p:nvSpPr>
        <p:spPr>
          <a:xfrm>
            <a:off x="2552486" y="0"/>
            <a:ext cx="7793038" cy="769938"/>
          </a:xfrm>
        </p:spPr>
        <p:txBody>
          <a:bodyPr/>
          <a:lstStyle/>
          <a:p>
            <a:pPr eaLnBrk="1" hangingPunct="1"/>
            <a:r>
              <a:rPr lang="en-US" altLang="en-US" sz="3200" dirty="0"/>
              <a:t> The Ostrich Algorithm</a:t>
            </a:r>
          </a:p>
        </p:txBody>
      </p:sp>
      <p:sp>
        <p:nvSpPr>
          <p:cNvPr id="72707" name="Footer Placeholder 1">
            <a:extLst>
              <a:ext uri="{FF2B5EF4-FFF2-40B4-BE49-F238E27FC236}">
                <a16:creationId xmlns:a16="http://schemas.microsoft.com/office/drawing/2014/main" id="{6A918AD3-DD39-4DBA-9C87-A8B86422BAFB}"/>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2708" name="Rectangle 2">
            <a:extLst>
              <a:ext uri="{FF2B5EF4-FFF2-40B4-BE49-F238E27FC236}">
                <a16:creationId xmlns:a16="http://schemas.microsoft.com/office/drawing/2014/main" id="{9CD98AD4-200B-49E0-A5FB-BF3251163862}"/>
              </a:ext>
            </a:extLst>
          </p:cNvPr>
          <p:cNvSpPr>
            <a:spLocks noChangeArrowheads="1"/>
          </p:cNvSpPr>
          <p:nvPr/>
        </p:nvSpPr>
        <p:spPr bwMode="auto">
          <a:xfrm>
            <a:off x="647271" y="955246"/>
            <a:ext cx="11065267"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000" dirty="0">
                <a:latin typeface="TimesNewRomanPSMT"/>
              </a:rPr>
              <a:t>Stick your head in the sand and pretend there is no problem. People react to this strategy in different ways. </a:t>
            </a:r>
          </a:p>
          <a:p>
            <a:pPr algn="just">
              <a:spcBef>
                <a:spcPct val="0"/>
              </a:spcBef>
              <a:buClrTx/>
              <a:buSzTx/>
              <a:buFont typeface="Arial" panose="020B0604020202020204" pitchFamily="34" charset="0"/>
              <a:buChar char="•"/>
            </a:pPr>
            <a:r>
              <a:rPr lang="en-US" altLang="en-US" sz="2000" dirty="0">
                <a:latin typeface="TimesNewRomanPSMT"/>
              </a:rPr>
              <a:t>Mathematicians find it unacceptable and say that deadlocks must be prevented at all costs. </a:t>
            </a:r>
          </a:p>
          <a:p>
            <a:pPr algn="just">
              <a:spcBef>
                <a:spcPct val="0"/>
              </a:spcBef>
              <a:buClrTx/>
              <a:buSzTx/>
              <a:buFont typeface="Arial" panose="020B0604020202020204" pitchFamily="34" charset="0"/>
              <a:buChar char="•"/>
            </a:pPr>
            <a:r>
              <a:rPr lang="en-US" altLang="en-US" sz="2000" dirty="0">
                <a:latin typeface="TimesNewRomanPSMT"/>
              </a:rPr>
              <a:t>Engineers ask how often the problem is expected, how often the system crashes for other reasons, and how serious a deadlock is. </a:t>
            </a:r>
          </a:p>
          <a:p>
            <a:pPr algn="just">
              <a:spcBef>
                <a:spcPct val="0"/>
              </a:spcBef>
              <a:buClrTx/>
              <a:buSzTx/>
              <a:buFont typeface="Arial" panose="020B0604020202020204" pitchFamily="34" charset="0"/>
              <a:buChar char="•"/>
            </a:pPr>
            <a:r>
              <a:rPr lang="en-US" altLang="en-US" sz="2000" dirty="0">
                <a:latin typeface="TimesNewRomanPSMT"/>
              </a:rPr>
              <a:t>If deadlocks occur on the average once every five years, but system crashes due to hardware failures and operating system bugs occur once a week, most engineers would not be willing to pay a large penalty in performance or convenience to eliminate deadlocks.</a:t>
            </a:r>
          </a:p>
          <a:p>
            <a:pPr algn="just">
              <a:spcBef>
                <a:spcPct val="0"/>
              </a:spcBef>
              <a:buClrTx/>
              <a:buSzTx/>
              <a:buFont typeface="Arial" panose="020B0604020202020204" pitchFamily="34" charset="0"/>
              <a:buChar char="•"/>
            </a:pPr>
            <a:r>
              <a:rPr lang="en-US" altLang="en-US" sz="2000" dirty="0">
                <a:latin typeface="TimesNewRomanPSMT"/>
              </a:rPr>
              <a:t>To make this contrast more specific, consider an operating system that blocks the caller when an </a:t>
            </a:r>
            <a:r>
              <a:rPr lang="en-US" altLang="en-US" sz="2000" dirty="0">
                <a:latin typeface="Helvetica" panose="020B0604020202020204" pitchFamily="34" charset="0"/>
              </a:rPr>
              <a:t>open </a:t>
            </a:r>
            <a:r>
              <a:rPr lang="en-US" altLang="en-US" sz="2000" dirty="0">
                <a:latin typeface="TimesNewRomanPSMT"/>
              </a:rPr>
              <a:t>system call on a physical device such as a Blu-ray driver or a printer cannot be carried out because the device is busy. </a:t>
            </a:r>
          </a:p>
          <a:p>
            <a:pPr algn="just">
              <a:spcBef>
                <a:spcPct val="0"/>
              </a:spcBef>
              <a:buClrTx/>
              <a:buSzTx/>
              <a:buFont typeface="Arial" panose="020B0604020202020204" pitchFamily="34" charset="0"/>
              <a:buChar char="•"/>
            </a:pPr>
            <a:r>
              <a:rPr lang="en-US" altLang="en-US" sz="2000" dirty="0">
                <a:latin typeface="TimesNewRomanPSMT"/>
              </a:rPr>
              <a:t>Typically, it is up to the device driver to decide what action to take under such circumstances. </a:t>
            </a:r>
          </a:p>
          <a:p>
            <a:pPr algn="just">
              <a:spcBef>
                <a:spcPct val="0"/>
              </a:spcBef>
              <a:buClrTx/>
              <a:buSzTx/>
              <a:buFont typeface="Arial" panose="020B0604020202020204" pitchFamily="34" charset="0"/>
              <a:buChar char="•"/>
            </a:pPr>
            <a:r>
              <a:rPr lang="en-US" altLang="en-US" sz="2000" dirty="0">
                <a:latin typeface="TimesNewRomanPSMT"/>
              </a:rPr>
              <a:t>Blocking or returning an error code are two obvious possibilities. If one process successfully opens the Blu-ray drive and another successfully opens the printer and then each process tries to open the other one and blocks trying, we have a deadlock. Few current systems will detect this.</a:t>
            </a:r>
            <a:endParaRPr lang="en-US" altLang="en-US" sz="2000" dirty="0"/>
          </a:p>
        </p:txBody>
      </p:sp>
      <p:sp>
        <p:nvSpPr>
          <p:cNvPr id="72709" name="Slide Number Placeholder 1">
            <a:extLst>
              <a:ext uri="{FF2B5EF4-FFF2-40B4-BE49-F238E27FC236}">
                <a16:creationId xmlns:a16="http://schemas.microsoft.com/office/drawing/2014/main" id="{D670173F-0183-40E2-BDDB-C81FC22FDEDC}"/>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FA50443-8AC6-4E73-95B0-AC484CED24AD}" type="slidenum">
              <a:rPr lang="en-US" altLang="en-US" sz="1400"/>
              <a:pPr/>
              <a:t>57</a:t>
            </a:fld>
            <a:endParaRPr lang="en-US" altLang="en-US" sz="140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3E2E3089-661C-47B6-BE70-902F358635B8}"/>
              </a:ext>
            </a:extLst>
          </p:cNvPr>
          <p:cNvSpPr>
            <a:spLocks noGrp="1" noChangeArrowheads="1"/>
          </p:cNvSpPr>
          <p:nvPr>
            <p:ph type="title"/>
          </p:nvPr>
        </p:nvSpPr>
        <p:spPr>
          <a:xfrm>
            <a:off x="2225675" y="0"/>
            <a:ext cx="8591550" cy="769938"/>
          </a:xfrm>
        </p:spPr>
        <p:txBody>
          <a:bodyPr/>
          <a:lstStyle/>
          <a:p>
            <a:pPr eaLnBrk="1" hangingPunct="1"/>
            <a:r>
              <a:rPr lang="en-US" altLang="en-US" sz="2800" dirty="0"/>
              <a:t>Deadlock Detection with One Resource of Each Type</a:t>
            </a:r>
          </a:p>
        </p:txBody>
      </p:sp>
      <p:sp>
        <p:nvSpPr>
          <p:cNvPr id="73731" name="Footer Placeholder 1">
            <a:extLst>
              <a:ext uri="{FF2B5EF4-FFF2-40B4-BE49-F238E27FC236}">
                <a16:creationId xmlns:a16="http://schemas.microsoft.com/office/drawing/2014/main" id="{73DF4C60-A8D2-4C56-BC51-0D027651FAFA}"/>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5" name="Content Placeholder 2">
            <a:extLst>
              <a:ext uri="{FF2B5EF4-FFF2-40B4-BE49-F238E27FC236}">
                <a16:creationId xmlns:a16="http://schemas.microsoft.com/office/drawing/2014/main" id="{5F313D28-CB4E-4C72-A24E-75E0C0B40574}"/>
              </a:ext>
            </a:extLst>
          </p:cNvPr>
          <p:cNvSpPr>
            <a:spLocks noGrp="1"/>
          </p:cNvSpPr>
          <p:nvPr>
            <p:ph idx="1"/>
          </p:nvPr>
        </p:nvSpPr>
        <p:spPr>
          <a:xfrm>
            <a:off x="1981200" y="961812"/>
            <a:ext cx="8229600" cy="4525963"/>
          </a:xfrm>
        </p:spPr>
        <p:txBody>
          <a:bodyPr/>
          <a:lstStyle/>
          <a:p>
            <a:pPr marL="0" indent="0">
              <a:buNone/>
              <a:defRPr/>
            </a:pPr>
            <a:r>
              <a:rPr lang="en-US" dirty="0"/>
              <a:t>Example of a system – is it deadlocked?</a:t>
            </a:r>
          </a:p>
          <a:p>
            <a:pPr marL="514350" indent="-514350">
              <a:buFont typeface="+mj-lt"/>
              <a:buAutoNum type="arabicPeriod"/>
              <a:defRPr/>
            </a:pPr>
            <a:r>
              <a:rPr lang="en-US" sz="2800" dirty="0"/>
              <a:t>Process A holds R, wants S</a:t>
            </a:r>
          </a:p>
          <a:p>
            <a:pPr marL="514350" indent="-514350">
              <a:buFont typeface="+mj-lt"/>
              <a:buAutoNum type="arabicPeriod"/>
              <a:defRPr/>
            </a:pPr>
            <a:r>
              <a:rPr lang="en-US" sz="2800" dirty="0"/>
              <a:t>Process B holds nothing, wants T</a:t>
            </a:r>
          </a:p>
          <a:p>
            <a:pPr marL="514350" indent="-514350">
              <a:buFont typeface="+mj-lt"/>
              <a:buAutoNum type="arabicPeriod"/>
              <a:defRPr/>
            </a:pPr>
            <a:r>
              <a:rPr lang="en-US" sz="2800" dirty="0"/>
              <a:t>Process C holds nothing, wants S</a:t>
            </a:r>
          </a:p>
          <a:p>
            <a:pPr marL="514350" indent="-514350">
              <a:buFont typeface="+mj-lt"/>
              <a:buAutoNum type="arabicPeriod"/>
              <a:defRPr/>
            </a:pPr>
            <a:r>
              <a:rPr lang="en-US" sz="2800" dirty="0"/>
              <a:t>Process D holds U, wants S and T</a:t>
            </a:r>
          </a:p>
          <a:p>
            <a:pPr marL="514350" indent="-514350">
              <a:buFont typeface="+mj-lt"/>
              <a:buAutoNum type="arabicPeriod"/>
              <a:defRPr/>
            </a:pPr>
            <a:r>
              <a:rPr lang="en-US" sz="2800" dirty="0"/>
              <a:t>Process E holds T, wants V</a:t>
            </a:r>
          </a:p>
          <a:p>
            <a:pPr marL="514350" indent="-514350">
              <a:buFont typeface="+mj-lt"/>
              <a:buAutoNum type="arabicPeriod"/>
              <a:defRPr/>
            </a:pPr>
            <a:r>
              <a:rPr lang="en-US" sz="2800" dirty="0"/>
              <a:t>Process F holds W, wants S</a:t>
            </a:r>
          </a:p>
          <a:p>
            <a:pPr marL="514350" indent="-514350">
              <a:buFont typeface="+mj-lt"/>
              <a:buAutoNum type="arabicPeriod"/>
              <a:defRPr/>
            </a:pPr>
            <a:r>
              <a:rPr lang="en-US" sz="2800" dirty="0"/>
              <a:t>Process G holds V, wants U</a:t>
            </a:r>
          </a:p>
        </p:txBody>
      </p:sp>
      <p:sp>
        <p:nvSpPr>
          <p:cNvPr id="73733" name="Slide Number Placeholder 1">
            <a:extLst>
              <a:ext uri="{FF2B5EF4-FFF2-40B4-BE49-F238E27FC236}">
                <a16:creationId xmlns:a16="http://schemas.microsoft.com/office/drawing/2014/main" id="{56BED381-9DAF-4E98-9E9C-1B161F1600B9}"/>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D6819A2-3E29-4564-A82E-7BCC2441415F}" type="slidenum">
              <a:rPr lang="en-US" altLang="en-US" sz="1400"/>
              <a:pPr/>
              <a:t>58</a:t>
            </a:fld>
            <a:endParaRPr lang="en-US" altLang="en-US" sz="1400"/>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2B59BEA-B482-46E3-852A-9AFE7FE6FB0E}"/>
              </a:ext>
            </a:extLst>
          </p:cNvPr>
          <p:cNvSpPr>
            <a:spLocks noGrp="1" noChangeArrowheads="1"/>
          </p:cNvSpPr>
          <p:nvPr>
            <p:ph type="title"/>
          </p:nvPr>
        </p:nvSpPr>
        <p:spPr>
          <a:xfrm>
            <a:off x="1672440" y="34924"/>
            <a:ext cx="8591550" cy="464344"/>
          </a:xfrm>
        </p:spPr>
        <p:txBody>
          <a:bodyPr/>
          <a:lstStyle/>
          <a:p>
            <a:pPr eaLnBrk="1" hangingPunct="1"/>
            <a:r>
              <a:rPr lang="en-US" altLang="en-US" sz="2800" dirty="0"/>
              <a:t>Deadlock Detection with One Resource of Each Type</a:t>
            </a:r>
          </a:p>
        </p:txBody>
      </p:sp>
      <p:sp>
        <p:nvSpPr>
          <p:cNvPr id="74755" name="Footer Placeholder 1">
            <a:extLst>
              <a:ext uri="{FF2B5EF4-FFF2-40B4-BE49-F238E27FC236}">
                <a16:creationId xmlns:a16="http://schemas.microsoft.com/office/drawing/2014/main" id="{A7B84434-4963-4F7A-AFE9-DDD604DE67A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74756" name="Picture 2">
            <a:extLst>
              <a:ext uri="{FF2B5EF4-FFF2-40B4-BE49-F238E27FC236}">
                <a16:creationId xmlns:a16="http://schemas.microsoft.com/office/drawing/2014/main" id="{219D4E14-878E-4491-BA41-FCFC478AD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012" y="2439149"/>
            <a:ext cx="6962775"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4757" name="Rectangle 2">
            <a:extLst>
              <a:ext uri="{FF2B5EF4-FFF2-40B4-BE49-F238E27FC236}">
                <a16:creationId xmlns:a16="http://schemas.microsoft.com/office/drawing/2014/main" id="{D94CB4DA-55E3-4D63-A020-A0236B980119}"/>
              </a:ext>
            </a:extLst>
          </p:cNvPr>
          <p:cNvSpPr>
            <a:spLocks noChangeArrowheads="1"/>
          </p:cNvSpPr>
          <p:nvPr/>
        </p:nvSpPr>
        <p:spPr bwMode="auto">
          <a:xfrm>
            <a:off x="3148815" y="5658599"/>
            <a:ext cx="563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(a) A resource graph. (b) A cycle extracted from (a)</a:t>
            </a:r>
          </a:p>
        </p:txBody>
      </p:sp>
      <p:sp>
        <p:nvSpPr>
          <p:cNvPr id="8" name="Content Placeholder 2">
            <a:extLst>
              <a:ext uri="{FF2B5EF4-FFF2-40B4-BE49-F238E27FC236}">
                <a16:creationId xmlns:a16="http://schemas.microsoft.com/office/drawing/2014/main" id="{178B33A4-3504-4D2E-8187-A6197CB3AFF7}"/>
              </a:ext>
            </a:extLst>
          </p:cNvPr>
          <p:cNvSpPr>
            <a:spLocks noGrp="1"/>
          </p:cNvSpPr>
          <p:nvPr>
            <p:ph idx="1"/>
          </p:nvPr>
        </p:nvSpPr>
        <p:spPr>
          <a:xfrm>
            <a:off x="3123345" y="539750"/>
            <a:ext cx="6205590" cy="1758950"/>
          </a:xfrm>
        </p:spPr>
        <p:txBody>
          <a:bodyPr/>
          <a:lstStyle/>
          <a:p>
            <a:pPr>
              <a:buAutoNum type="arabicPeriod"/>
              <a:defRPr/>
            </a:pPr>
            <a:r>
              <a:rPr lang="en-US" sz="1400" dirty="0"/>
              <a:t>    Process A holds R, wants S</a:t>
            </a:r>
          </a:p>
          <a:p>
            <a:pPr marL="514350" indent="-514350">
              <a:buFont typeface="+mj-lt"/>
              <a:buAutoNum type="arabicPeriod"/>
              <a:defRPr/>
            </a:pPr>
            <a:r>
              <a:rPr lang="en-US" sz="1400" dirty="0"/>
              <a:t>Process B holds nothing, wants T</a:t>
            </a:r>
          </a:p>
          <a:p>
            <a:pPr marL="514350" indent="-514350">
              <a:buFont typeface="+mj-lt"/>
              <a:buAutoNum type="arabicPeriod"/>
              <a:defRPr/>
            </a:pPr>
            <a:r>
              <a:rPr lang="en-US" sz="1400" dirty="0"/>
              <a:t>Process C holds nothing, wants S</a:t>
            </a:r>
          </a:p>
          <a:p>
            <a:pPr marL="514350" indent="-514350">
              <a:buFont typeface="+mj-lt"/>
              <a:buAutoNum type="arabicPeriod"/>
              <a:defRPr/>
            </a:pPr>
            <a:r>
              <a:rPr lang="en-US" sz="1400" dirty="0"/>
              <a:t>Process D holds U, wants S and T</a:t>
            </a:r>
          </a:p>
          <a:p>
            <a:pPr marL="514350" indent="-514350">
              <a:buFont typeface="+mj-lt"/>
              <a:buAutoNum type="arabicPeriod"/>
              <a:defRPr/>
            </a:pPr>
            <a:r>
              <a:rPr lang="en-US" sz="1400" dirty="0"/>
              <a:t>Process E holds T, wants V</a:t>
            </a:r>
          </a:p>
          <a:p>
            <a:pPr marL="514350" indent="-514350">
              <a:buFont typeface="+mj-lt"/>
              <a:buAutoNum type="arabicPeriod"/>
              <a:defRPr/>
            </a:pPr>
            <a:r>
              <a:rPr lang="en-US" sz="1400" dirty="0"/>
              <a:t>Process F holds W, wants S</a:t>
            </a:r>
          </a:p>
          <a:p>
            <a:pPr marL="514350" indent="-514350">
              <a:buFont typeface="+mj-lt"/>
              <a:buAutoNum type="arabicPeriod"/>
              <a:defRPr/>
            </a:pPr>
            <a:r>
              <a:rPr lang="en-US" sz="1400" dirty="0"/>
              <a:t>Process G holds V, wants U</a:t>
            </a:r>
          </a:p>
        </p:txBody>
      </p:sp>
      <p:sp>
        <p:nvSpPr>
          <p:cNvPr id="74759" name="Slide Number Placeholder 1">
            <a:extLst>
              <a:ext uri="{FF2B5EF4-FFF2-40B4-BE49-F238E27FC236}">
                <a16:creationId xmlns:a16="http://schemas.microsoft.com/office/drawing/2014/main" id="{53F36393-E236-4F27-85C3-AF57F417322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D527E13-74AA-416A-BF33-CBC67C94A644}" type="slidenum">
              <a:rPr lang="en-US" altLang="en-US" sz="1400"/>
              <a:pPr/>
              <a:t>59</a:t>
            </a:fld>
            <a:endParaRPr lang="en-US" altLang="en-US" sz="1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E17B2D1-217C-4E18-99F1-BC993AC6701D}"/>
              </a:ext>
            </a:extLst>
          </p:cNvPr>
          <p:cNvSpPr>
            <a:spLocks noGrp="1"/>
          </p:cNvSpPr>
          <p:nvPr>
            <p:ph type="title"/>
          </p:nvPr>
        </p:nvSpPr>
        <p:spPr>
          <a:xfrm>
            <a:off x="914400" y="0"/>
            <a:ext cx="10363200" cy="626724"/>
          </a:xfrm>
        </p:spPr>
        <p:txBody>
          <a:bodyPr/>
          <a:lstStyle/>
          <a:p>
            <a:r>
              <a:rPr lang="en-US" altLang="en-US" sz="3600" dirty="0"/>
              <a:t>Monitors</a:t>
            </a:r>
          </a:p>
        </p:txBody>
      </p:sp>
      <p:sp>
        <p:nvSpPr>
          <p:cNvPr id="11267" name="Content Placeholder 2">
            <a:extLst>
              <a:ext uri="{FF2B5EF4-FFF2-40B4-BE49-F238E27FC236}">
                <a16:creationId xmlns:a16="http://schemas.microsoft.com/office/drawing/2014/main" id="{A402E1A2-49DD-4FDF-9A59-A49E1BD50159}"/>
              </a:ext>
            </a:extLst>
          </p:cNvPr>
          <p:cNvSpPr>
            <a:spLocks noGrp="1"/>
          </p:cNvSpPr>
          <p:nvPr>
            <p:ph idx="1"/>
          </p:nvPr>
        </p:nvSpPr>
        <p:spPr>
          <a:xfrm>
            <a:off x="573641" y="626724"/>
            <a:ext cx="11231365" cy="5238108"/>
          </a:xfrm>
        </p:spPr>
        <p:txBody>
          <a:bodyPr/>
          <a:lstStyle/>
          <a:p>
            <a:r>
              <a:rPr lang="en-US" altLang="en-US" sz="2400" dirty="0"/>
              <a:t>Monitors have a key property that makes them useful for achieving mutual exclusion: only one process can be active in a monitor at any instant. </a:t>
            </a:r>
          </a:p>
          <a:p>
            <a:r>
              <a:rPr lang="en-US" altLang="en-US" sz="2400" dirty="0"/>
              <a:t>Monitors are a programming language construct, so the compiler knows they are special and can handle calls to monitor procedures differently from other procedure calls. </a:t>
            </a:r>
          </a:p>
          <a:p>
            <a:r>
              <a:rPr lang="en-US" altLang="en-US" sz="2400" dirty="0"/>
              <a:t>Typically, when a process calls a monitor procedure, the first few instructions of the procedure will check to see if any other process is currently active within the monitor. </a:t>
            </a:r>
          </a:p>
          <a:p>
            <a:r>
              <a:rPr lang="en-US" altLang="en-US" sz="2400" dirty="0"/>
              <a:t>If so, the calling process will be suspended until the other process has left the monitor. If no other process is using the monitor, the calling process may enter.</a:t>
            </a:r>
          </a:p>
          <a:p>
            <a:r>
              <a:rPr lang="en-US" altLang="en-US" sz="2400" dirty="0"/>
              <a:t>It is up to the compiler to implement the mutual exclusion on monitor entries, but a common way is to use a mutex or binary semaphore. </a:t>
            </a:r>
          </a:p>
          <a:p>
            <a:r>
              <a:rPr lang="en-US" altLang="en-US" sz="2400" dirty="0"/>
              <a:t>Because the compiler, not the programmer, arranges for the mutual exclusion, it is much less likely that something will go wrong. </a:t>
            </a:r>
          </a:p>
        </p:txBody>
      </p:sp>
      <p:sp>
        <p:nvSpPr>
          <p:cNvPr id="11268" name="Footer Placeholder 3">
            <a:extLst>
              <a:ext uri="{FF2B5EF4-FFF2-40B4-BE49-F238E27FC236}">
                <a16:creationId xmlns:a16="http://schemas.microsoft.com/office/drawing/2014/main" id="{66E757BC-CC16-4584-9A22-84A1CE74E3A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269" name="Slide Number Placeholder 1">
            <a:extLst>
              <a:ext uri="{FF2B5EF4-FFF2-40B4-BE49-F238E27FC236}">
                <a16:creationId xmlns:a16="http://schemas.microsoft.com/office/drawing/2014/main" id="{35D66D5A-6974-4CBF-8D9B-68A1961CA48D}"/>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C216A5D-A7CA-4D94-AD77-42494D179EE2}" type="slidenum">
              <a:rPr lang="en-US" altLang="en-US" sz="1400"/>
              <a:pPr/>
              <a:t>6</a:t>
            </a:fld>
            <a:endParaRPr lang="en-US" altLang="en-US" sz="1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ECF2B992-0E31-40E4-B474-6327BB84209A}"/>
              </a:ext>
            </a:extLst>
          </p:cNvPr>
          <p:cNvSpPr>
            <a:spLocks noGrp="1" noChangeArrowheads="1"/>
          </p:cNvSpPr>
          <p:nvPr>
            <p:ph type="title"/>
          </p:nvPr>
        </p:nvSpPr>
        <p:spPr>
          <a:xfrm>
            <a:off x="2377825" y="0"/>
            <a:ext cx="7793038" cy="769938"/>
          </a:xfrm>
        </p:spPr>
        <p:txBody>
          <a:bodyPr/>
          <a:lstStyle/>
          <a:p>
            <a:pPr eaLnBrk="1" hangingPunct="1"/>
            <a:r>
              <a:rPr lang="en-US" altLang="en-US" sz="3200" dirty="0"/>
              <a:t>Algorithm to Detect Deadlocks</a:t>
            </a:r>
          </a:p>
        </p:txBody>
      </p:sp>
      <p:sp>
        <p:nvSpPr>
          <p:cNvPr id="75779" name="Footer Placeholder 1">
            <a:extLst>
              <a:ext uri="{FF2B5EF4-FFF2-40B4-BE49-F238E27FC236}">
                <a16:creationId xmlns:a16="http://schemas.microsoft.com/office/drawing/2014/main" id="{D613A841-6617-408F-88FC-6BAFE6B2F5B2}"/>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5780" name="Content Placeholder 2">
            <a:extLst>
              <a:ext uri="{FF2B5EF4-FFF2-40B4-BE49-F238E27FC236}">
                <a16:creationId xmlns:a16="http://schemas.microsoft.com/office/drawing/2014/main" id="{A8346DAE-68C5-484C-90E1-D527FA9E5FF0}"/>
              </a:ext>
            </a:extLst>
          </p:cNvPr>
          <p:cNvSpPr>
            <a:spLocks noGrp="1"/>
          </p:cNvSpPr>
          <p:nvPr>
            <p:ph idx="1"/>
          </p:nvPr>
        </p:nvSpPr>
        <p:spPr>
          <a:xfrm>
            <a:off x="989315" y="1151563"/>
            <a:ext cx="10213370" cy="2855359"/>
          </a:xfrm>
        </p:spPr>
        <p:txBody>
          <a:bodyPr/>
          <a:lstStyle/>
          <a:p>
            <a:pPr marL="514350" indent="-514350">
              <a:buFont typeface="Calibri" panose="020F0502020204030204" pitchFamily="34" charset="0"/>
              <a:buAutoNum type="arabicPeriod"/>
            </a:pPr>
            <a:r>
              <a:rPr lang="en-US" altLang="en-US" sz="2800" dirty="0"/>
              <a:t>For each node, </a:t>
            </a:r>
            <a:r>
              <a:rPr lang="en-US" altLang="en-US" sz="2800" i="1" dirty="0"/>
              <a:t>N </a:t>
            </a:r>
            <a:r>
              <a:rPr lang="en-US" altLang="en-US" sz="2800" dirty="0"/>
              <a:t>in the graph, perform following five steps with </a:t>
            </a:r>
            <a:r>
              <a:rPr lang="en-US" altLang="en-US" sz="2800" i="1" dirty="0"/>
              <a:t>N </a:t>
            </a:r>
            <a:r>
              <a:rPr lang="en-US" altLang="en-US" sz="2800" dirty="0"/>
              <a:t>as starting node.</a:t>
            </a:r>
          </a:p>
          <a:p>
            <a:pPr marL="514350" indent="-514350">
              <a:buFont typeface="Calibri" panose="020F0502020204030204" pitchFamily="34" charset="0"/>
              <a:buAutoNum type="arabicPeriod"/>
            </a:pPr>
            <a:r>
              <a:rPr lang="en-US" altLang="en-US" sz="2800" dirty="0"/>
              <a:t>Initialize </a:t>
            </a:r>
            <a:r>
              <a:rPr lang="en-US" altLang="en-US" sz="2800" i="1" dirty="0"/>
              <a:t>L </a:t>
            </a:r>
            <a:r>
              <a:rPr lang="en-US" altLang="en-US" sz="2800" dirty="0"/>
              <a:t>to empty list and designate all arcs as unmarked.</a:t>
            </a:r>
          </a:p>
          <a:p>
            <a:pPr marL="514350" indent="-514350">
              <a:buFont typeface="Calibri" panose="020F0502020204030204" pitchFamily="34" charset="0"/>
              <a:buAutoNum type="arabicPeriod"/>
            </a:pPr>
            <a:r>
              <a:rPr lang="en-US" altLang="en-US" sz="2800" dirty="0"/>
              <a:t>Add current node to end of L, check to see if node now appears in L two times. If so, graph contains a cycle (listed in L) and algorithm terminates</a:t>
            </a:r>
          </a:p>
        </p:txBody>
      </p:sp>
      <p:sp>
        <p:nvSpPr>
          <p:cNvPr id="75781" name="Slide Number Placeholder 1">
            <a:extLst>
              <a:ext uri="{FF2B5EF4-FFF2-40B4-BE49-F238E27FC236}">
                <a16:creationId xmlns:a16="http://schemas.microsoft.com/office/drawing/2014/main" id="{9FAD9F85-A52D-400C-8D85-138F37961E72}"/>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63C6F80-5D69-4267-8EF8-6010DB9CC11C}" type="slidenum">
              <a:rPr lang="en-US" altLang="en-US" sz="1400"/>
              <a:pPr/>
              <a:t>60</a:t>
            </a:fld>
            <a:endParaRPr lang="en-US" altLang="en-US" sz="14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8DCF99EB-7DC3-475A-A996-AF6CB667D419}"/>
              </a:ext>
            </a:extLst>
          </p:cNvPr>
          <p:cNvSpPr>
            <a:spLocks noGrp="1" noChangeArrowheads="1"/>
          </p:cNvSpPr>
          <p:nvPr>
            <p:ph type="title"/>
          </p:nvPr>
        </p:nvSpPr>
        <p:spPr>
          <a:xfrm>
            <a:off x="2199481" y="0"/>
            <a:ext cx="7793038" cy="769938"/>
          </a:xfrm>
        </p:spPr>
        <p:txBody>
          <a:bodyPr/>
          <a:lstStyle/>
          <a:p>
            <a:pPr eaLnBrk="1" hangingPunct="1"/>
            <a:r>
              <a:rPr lang="en-US" altLang="en-US" sz="3200" dirty="0"/>
              <a:t>Algorithm to Detect Deadlocks</a:t>
            </a:r>
          </a:p>
        </p:txBody>
      </p:sp>
      <p:sp>
        <p:nvSpPr>
          <p:cNvPr id="76803" name="Footer Placeholder 1">
            <a:extLst>
              <a:ext uri="{FF2B5EF4-FFF2-40B4-BE49-F238E27FC236}">
                <a16:creationId xmlns:a16="http://schemas.microsoft.com/office/drawing/2014/main" id="{11AD20BB-05BB-458A-85E5-5AAF6E4049C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76804" name="Content Placeholder 2">
            <a:extLst>
              <a:ext uri="{FF2B5EF4-FFF2-40B4-BE49-F238E27FC236}">
                <a16:creationId xmlns:a16="http://schemas.microsoft.com/office/drawing/2014/main" id="{E08D0AFC-B564-4E69-BF7B-27B6B38881D0}"/>
              </a:ext>
            </a:extLst>
          </p:cNvPr>
          <p:cNvSpPr>
            <a:spLocks noGrp="1"/>
          </p:cNvSpPr>
          <p:nvPr>
            <p:ph idx="1"/>
          </p:nvPr>
        </p:nvSpPr>
        <p:spPr>
          <a:xfrm>
            <a:off x="1132725" y="1044094"/>
            <a:ext cx="10025009" cy="3291599"/>
          </a:xfrm>
        </p:spPr>
        <p:txBody>
          <a:bodyPr/>
          <a:lstStyle/>
          <a:p>
            <a:pPr marL="514350" indent="-514350">
              <a:buFont typeface="Calibri" panose="020F0502020204030204" pitchFamily="34" charset="0"/>
              <a:buAutoNum type="arabicPeriod" startAt="4"/>
            </a:pPr>
            <a:r>
              <a:rPr lang="en-US" altLang="en-US" sz="2800" dirty="0"/>
              <a:t>From given node, see if there are any unmarked outgoing arcs. If so, go to step 5; if not, go to step 6.</a:t>
            </a:r>
          </a:p>
          <a:p>
            <a:pPr marL="514350" indent="-514350">
              <a:buFont typeface="Calibri" panose="020F0502020204030204" pitchFamily="34" charset="0"/>
              <a:buAutoNum type="arabicPeriod" startAt="4"/>
            </a:pPr>
            <a:r>
              <a:rPr lang="en-US" altLang="en-US" sz="2800" dirty="0"/>
              <a:t>Pick unmarked outgoing arc at random, mark it. Then follow to new current node and go to step 3.</a:t>
            </a:r>
          </a:p>
          <a:p>
            <a:pPr marL="514350" indent="-514350">
              <a:buFont typeface="Calibri" panose="020F0502020204030204" pitchFamily="34" charset="0"/>
              <a:buAutoNum type="arabicPeriod" startAt="4"/>
            </a:pPr>
            <a:r>
              <a:rPr lang="en-US" altLang="en-US" sz="2800" dirty="0"/>
              <a:t>If this is initial node, graph does not contain cycles, algorithm terminates. Otherwise, dead end. Remove it and go back to the previous node.</a:t>
            </a:r>
          </a:p>
        </p:txBody>
      </p:sp>
      <p:sp>
        <p:nvSpPr>
          <p:cNvPr id="76805" name="Slide Number Placeholder 1">
            <a:extLst>
              <a:ext uri="{FF2B5EF4-FFF2-40B4-BE49-F238E27FC236}">
                <a16:creationId xmlns:a16="http://schemas.microsoft.com/office/drawing/2014/main" id="{FAD7612B-96CE-4AD3-8729-F5108DB4A52E}"/>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483A116-DEBF-45FE-9688-E68437B91563}" type="slidenum">
              <a:rPr lang="en-US" altLang="en-US" sz="1400"/>
              <a:pPr/>
              <a:t>61</a:t>
            </a:fld>
            <a:endParaRPr lang="en-US" altLang="en-US" sz="14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33BA361D-8EB7-462E-B948-E846D7B07C7A}"/>
              </a:ext>
            </a:extLst>
          </p:cNvPr>
          <p:cNvSpPr>
            <a:spLocks noGrp="1" noChangeArrowheads="1"/>
          </p:cNvSpPr>
          <p:nvPr>
            <p:ph type="title"/>
          </p:nvPr>
        </p:nvSpPr>
        <p:spPr>
          <a:xfrm>
            <a:off x="2057401" y="130174"/>
            <a:ext cx="8749087" cy="769938"/>
          </a:xfrm>
        </p:spPr>
        <p:txBody>
          <a:bodyPr/>
          <a:lstStyle/>
          <a:p>
            <a:pPr eaLnBrk="1" hangingPunct="1"/>
            <a:r>
              <a:rPr lang="en-US" altLang="en-US" sz="2800" dirty="0"/>
              <a:t>Deadlock Detection with Multiple Resources of Each Type</a:t>
            </a:r>
          </a:p>
        </p:txBody>
      </p:sp>
      <p:sp>
        <p:nvSpPr>
          <p:cNvPr id="78851" name="Footer Placeholder 1">
            <a:extLst>
              <a:ext uri="{FF2B5EF4-FFF2-40B4-BE49-F238E27FC236}">
                <a16:creationId xmlns:a16="http://schemas.microsoft.com/office/drawing/2014/main" id="{BCEED679-67A0-4AC6-AC02-55587B15F720}"/>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78852" name="Picture 2">
            <a:extLst>
              <a:ext uri="{FF2B5EF4-FFF2-40B4-BE49-F238E27FC236}">
                <a16:creationId xmlns:a16="http://schemas.microsoft.com/office/drawing/2014/main" id="{E5B7E5FD-8017-4CAB-B4FC-5E86D972F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3737" y="900112"/>
            <a:ext cx="8043863" cy="352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853" name="Rectangle 2">
            <a:extLst>
              <a:ext uri="{FF2B5EF4-FFF2-40B4-BE49-F238E27FC236}">
                <a16:creationId xmlns:a16="http://schemas.microsoft.com/office/drawing/2014/main" id="{30B8ACEB-C670-4E55-BDE1-D2D9A8E124D4}"/>
              </a:ext>
            </a:extLst>
          </p:cNvPr>
          <p:cNvSpPr>
            <a:spLocks noChangeArrowheads="1"/>
          </p:cNvSpPr>
          <p:nvPr/>
        </p:nvSpPr>
        <p:spPr bwMode="auto">
          <a:xfrm>
            <a:off x="1479479" y="4606648"/>
            <a:ext cx="96772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2400" dirty="0"/>
              <a:t>The four data structures needed  by the deadlock detection algorithm.</a:t>
            </a:r>
          </a:p>
        </p:txBody>
      </p:sp>
      <p:sp>
        <p:nvSpPr>
          <p:cNvPr id="78854" name="Slide Number Placeholder 1">
            <a:extLst>
              <a:ext uri="{FF2B5EF4-FFF2-40B4-BE49-F238E27FC236}">
                <a16:creationId xmlns:a16="http://schemas.microsoft.com/office/drawing/2014/main" id="{3FEAC5CB-E0DB-4F67-9A59-3DDB4ADAFC71}"/>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0453D1F-39B4-40A9-9D5A-A23E1FFA9118}" type="slidenum">
              <a:rPr lang="en-US" altLang="en-US" sz="1400"/>
              <a:pPr/>
              <a:t>62</a:t>
            </a:fld>
            <a:endParaRPr lang="en-US" altLang="en-US" sz="14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DB63466-7115-4BFF-94E6-0D7B41B481EB}"/>
              </a:ext>
            </a:extLst>
          </p:cNvPr>
          <p:cNvSpPr>
            <a:spLocks noGrp="1" noChangeArrowheads="1"/>
          </p:cNvSpPr>
          <p:nvPr>
            <p:ph type="title"/>
          </p:nvPr>
        </p:nvSpPr>
        <p:spPr>
          <a:xfrm>
            <a:off x="1894939" y="93662"/>
            <a:ext cx="8944296" cy="769938"/>
          </a:xfrm>
        </p:spPr>
        <p:txBody>
          <a:bodyPr/>
          <a:lstStyle/>
          <a:p>
            <a:pPr eaLnBrk="1" hangingPunct="1"/>
            <a:r>
              <a:rPr lang="en-US" altLang="en-US" sz="2800" dirty="0"/>
              <a:t>Deadlock Detection with Multiple Resources of Each Type</a:t>
            </a:r>
          </a:p>
        </p:txBody>
      </p:sp>
      <p:sp>
        <p:nvSpPr>
          <p:cNvPr id="79875" name="Footer Placeholder 1">
            <a:extLst>
              <a:ext uri="{FF2B5EF4-FFF2-40B4-BE49-F238E27FC236}">
                <a16:creationId xmlns:a16="http://schemas.microsoft.com/office/drawing/2014/main" id="{2175084A-797D-4347-A293-99B952D129F4}"/>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6" name="Content Placeholder 2">
            <a:extLst>
              <a:ext uri="{FF2B5EF4-FFF2-40B4-BE49-F238E27FC236}">
                <a16:creationId xmlns:a16="http://schemas.microsoft.com/office/drawing/2014/main" id="{E9BF42F8-5C8B-4B06-9F25-72EC5E44A2EC}"/>
              </a:ext>
            </a:extLst>
          </p:cNvPr>
          <p:cNvSpPr>
            <a:spLocks noGrp="1"/>
          </p:cNvSpPr>
          <p:nvPr>
            <p:ph idx="1"/>
          </p:nvPr>
        </p:nvSpPr>
        <p:spPr>
          <a:xfrm>
            <a:off x="1053956" y="1139576"/>
            <a:ext cx="9785279" cy="3116263"/>
          </a:xfrm>
        </p:spPr>
        <p:txBody>
          <a:bodyPr/>
          <a:lstStyle/>
          <a:p>
            <a:pPr marL="0" indent="0">
              <a:buNone/>
              <a:defRPr/>
            </a:pPr>
            <a:r>
              <a:rPr lang="en-US" sz="2800" dirty="0"/>
              <a:t>Deadlock detection algorithm:</a:t>
            </a:r>
          </a:p>
          <a:p>
            <a:pPr marL="514350" indent="-514350">
              <a:buFont typeface="+mj-lt"/>
              <a:buAutoNum type="arabicPeriod"/>
              <a:defRPr/>
            </a:pPr>
            <a:r>
              <a:rPr lang="en-US" sz="2800" dirty="0"/>
              <a:t>Look for unmarked process, P</a:t>
            </a:r>
            <a:r>
              <a:rPr lang="en-US" sz="2800" baseline="-25000" dirty="0"/>
              <a:t>i</a:t>
            </a:r>
            <a:r>
              <a:rPr lang="en-US" sz="2800" dirty="0"/>
              <a:t> , for which the </a:t>
            </a:r>
            <a:r>
              <a:rPr lang="en-US" sz="2800" dirty="0" err="1"/>
              <a:t>i-th</a:t>
            </a:r>
            <a:r>
              <a:rPr lang="en-US" sz="2800" dirty="0"/>
              <a:t> row of R is less than or equal to A.</a:t>
            </a:r>
          </a:p>
          <a:p>
            <a:pPr marL="514350" indent="-514350">
              <a:buFont typeface="+mj-lt"/>
              <a:buAutoNum type="arabicPeriod"/>
              <a:defRPr/>
            </a:pPr>
            <a:r>
              <a:rPr lang="en-US" sz="2800" dirty="0"/>
              <a:t>If such a process is found, add the </a:t>
            </a:r>
            <a:r>
              <a:rPr lang="en-US" sz="2800" dirty="0" err="1"/>
              <a:t>i-th</a:t>
            </a:r>
            <a:r>
              <a:rPr lang="en-US" sz="2800" dirty="0"/>
              <a:t> row of C to A, mark the process, go back to step 1.</a:t>
            </a:r>
          </a:p>
          <a:p>
            <a:pPr marL="514350" indent="-514350">
              <a:buFont typeface="+mj-lt"/>
              <a:buAutoNum type="arabicPeriod"/>
              <a:defRPr/>
            </a:pPr>
            <a:r>
              <a:rPr lang="en-US" sz="2800" dirty="0"/>
              <a:t>If no such process exists, algorithm terminates.</a:t>
            </a:r>
          </a:p>
        </p:txBody>
      </p:sp>
      <p:sp>
        <p:nvSpPr>
          <p:cNvPr id="79877" name="Slide Number Placeholder 1">
            <a:extLst>
              <a:ext uri="{FF2B5EF4-FFF2-40B4-BE49-F238E27FC236}">
                <a16:creationId xmlns:a16="http://schemas.microsoft.com/office/drawing/2014/main" id="{B13BEE00-D1FF-470D-8E5B-D29C9B7F081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47573F8-5DBA-41A8-B200-5EFB0DA98955}" type="slidenum">
              <a:rPr lang="en-US" altLang="en-US" sz="1400"/>
              <a:pPr/>
              <a:t>63</a:t>
            </a:fld>
            <a:endParaRPr lang="en-US" altLang="en-US" sz="140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33133E8-4022-497E-A783-56044ED6C5D8}"/>
              </a:ext>
            </a:extLst>
          </p:cNvPr>
          <p:cNvSpPr>
            <a:spLocks noGrp="1" noChangeArrowheads="1"/>
          </p:cNvSpPr>
          <p:nvPr>
            <p:ph type="title"/>
          </p:nvPr>
        </p:nvSpPr>
        <p:spPr>
          <a:xfrm>
            <a:off x="1905000" y="0"/>
            <a:ext cx="8903199" cy="769938"/>
          </a:xfrm>
        </p:spPr>
        <p:txBody>
          <a:bodyPr/>
          <a:lstStyle/>
          <a:p>
            <a:pPr eaLnBrk="1" hangingPunct="1"/>
            <a:r>
              <a:rPr lang="en-US" altLang="en-US" sz="2800" dirty="0"/>
              <a:t>Deadlock Detection with Multiple Resources of Each Type</a:t>
            </a:r>
          </a:p>
        </p:txBody>
      </p:sp>
      <p:sp>
        <p:nvSpPr>
          <p:cNvPr id="80899" name="Footer Placeholder 1">
            <a:extLst>
              <a:ext uri="{FF2B5EF4-FFF2-40B4-BE49-F238E27FC236}">
                <a16:creationId xmlns:a16="http://schemas.microsoft.com/office/drawing/2014/main" id="{030F5195-4192-499D-9BBA-B3450CAB0ADC}"/>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80900" name="Picture 2">
            <a:extLst>
              <a:ext uri="{FF2B5EF4-FFF2-40B4-BE49-F238E27FC236}">
                <a16:creationId xmlns:a16="http://schemas.microsoft.com/office/drawing/2014/main" id="{FA2D98AE-0E58-42D5-B468-A27F550CA3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308" y="926137"/>
            <a:ext cx="6210300" cy="395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0901" name="Rectangle 2">
            <a:extLst>
              <a:ext uri="{FF2B5EF4-FFF2-40B4-BE49-F238E27FC236}">
                <a16:creationId xmlns:a16="http://schemas.microsoft.com/office/drawing/2014/main" id="{E2795411-D92F-4AFB-B921-C06D7E1BDE33}"/>
              </a:ext>
            </a:extLst>
          </p:cNvPr>
          <p:cNvSpPr>
            <a:spLocks noChangeArrowheads="1"/>
          </p:cNvSpPr>
          <p:nvPr/>
        </p:nvSpPr>
        <p:spPr bwMode="auto">
          <a:xfrm>
            <a:off x="1905000" y="4880600"/>
            <a:ext cx="563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An example for the deadlock detection algorithm</a:t>
            </a:r>
          </a:p>
        </p:txBody>
      </p:sp>
      <p:sp>
        <p:nvSpPr>
          <p:cNvPr id="80902" name="Rectangle 3">
            <a:extLst>
              <a:ext uri="{FF2B5EF4-FFF2-40B4-BE49-F238E27FC236}">
                <a16:creationId xmlns:a16="http://schemas.microsoft.com/office/drawing/2014/main" id="{CBEA2AD1-FE80-4D2A-BB3E-B03BF9B0001B}"/>
              </a:ext>
            </a:extLst>
          </p:cNvPr>
          <p:cNvSpPr>
            <a:spLocks noChangeArrowheads="1"/>
          </p:cNvSpPr>
          <p:nvPr/>
        </p:nvSpPr>
        <p:spPr bwMode="auto">
          <a:xfrm>
            <a:off x="7896760" y="1411258"/>
            <a:ext cx="3339529"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latin typeface="TimesNewRomanPSMT"/>
              </a:rPr>
              <a:t>Here we have three processes and four resource classes, which we have arbitrarily</a:t>
            </a:r>
          </a:p>
          <a:p>
            <a:pPr>
              <a:spcBef>
                <a:spcPct val="0"/>
              </a:spcBef>
              <a:buClrTx/>
              <a:buSzTx/>
              <a:buFontTx/>
              <a:buNone/>
            </a:pPr>
            <a:r>
              <a:rPr lang="en-US" altLang="en-US" sz="1800" dirty="0">
                <a:latin typeface="TimesNewRomanPSMT"/>
              </a:rPr>
              <a:t>labeled tape drives, plotters, scanners, and CD Rom drives. Process 1 has one scanner.</a:t>
            </a:r>
          </a:p>
          <a:p>
            <a:pPr>
              <a:spcBef>
                <a:spcPct val="0"/>
              </a:spcBef>
              <a:buClrTx/>
              <a:buSzTx/>
              <a:buFontTx/>
              <a:buNone/>
            </a:pPr>
            <a:r>
              <a:rPr lang="en-US" altLang="en-US" sz="1800" dirty="0">
                <a:latin typeface="TimesNewRomanPSMT"/>
              </a:rPr>
              <a:t>Process 2 has two tape drives and a CD Rom drive. Process 3 has a plotter and</a:t>
            </a:r>
          </a:p>
          <a:p>
            <a:pPr>
              <a:spcBef>
                <a:spcPct val="0"/>
              </a:spcBef>
              <a:buClrTx/>
              <a:buSzTx/>
              <a:buFontTx/>
              <a:buNone/>
            </a:pPr>
            <a:r>
              <a:rPr lang="en-US" altLang="en-US" sz="1800" dirty="0">
                <a:latin typeface="TimesNewRomanPSMT"/>
              </a:rPr>
              <a:t>two scanners. Each process needs additional resources, as shown by the </a:t>
            </a:r>
            <a:r>
              <a:rPr lang="en-US" altLang="en-US" sz="1800" i="1" dirty="0">
                <a:latin typeface="Times New Roman" panose="02020603050405020304" pitchFamily="18" charset="0"/>
              </a:rPr>
              <a:t>R </a:t>
            </a:r>
            <a:r>
              <a:rPr lang="en-US" altLang="en-US" sz="1800" dirty="0">
                <a:latin typeface="TimesNewRomanPSMT"/>
              </a:rPr>
              <a:t>matrix.</a:t>
            </a:r>
            <a:endParaRPr lang="en-US" altLang="en-US" sz="1800" dirty="0"/>
          </a:p>
        </p:txBody>
      </p:sp>
      <p:sp>
        <p:nvSpPr>
          <p:cNvPr id="80903" name="Slide Number Placeholder 1">
            <a:extLst>
              <a:ext uri="{FF2B5EF4-FFF2-40B4-BE49-F238E27FC236}">
                <a16:creationId xmlns:a16="http://schemas.microsoft.com/office/drawing/2014/main" id="{87FACA1E-93B1-4615-8911-FDCF5FFE6B1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A4E10AF-2ACA-441E-9D7D-A17E60A3F426}" type="slidenum">
              <a:rPr lang="en-US" altLang="en-US" sz="1400"/>
              <a:pPr/>
              <a:t>64</a:t>
            </a:fld>
            <a:endParaRPr lang="en-US" altLang="en-US" sz="140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5E68F7A-0F9A-4F67-AA11-FB0DB61E33A8}"/>
              </a:ext>
            </a:extLst>
          </p:cNvPr>
          <p:cNvSpPr>
            <a:spLocks noGrp="1" noChangeArrowheads="1"/>
          </p:cNvSpPr>
          <p:nvPr>
            <p:ph type="title"/>
          </p:nvPr>
        </p:nvSpPr>
        <p:spPr>
          <a:xfrm>
            <a:off x="1905000" y="19621"/>
            <a:ext cx="8954570" cy="769938"/>
          </a:xfrm>
        </p:spPr>
        <p:txBody>
          <a:bodyPr/>
          <a:lstStyle/>
          <a:p>
            <a:pPr eaLnBrk="1" hangingPunct="1"/>
            <a:r>
              <a:rPr lang="en-US" altLang="en-US" sz="2800" dirty="0"/>
              <a:t>Deadlock Detection with Multiple Resources of Each Type</a:t>
            </a:r>
          </a:p>
        </p:txBody>
      </p:sp>
      <p:sp>
        <p:nvSpPr>
          <p:cNvPr id="81923" name="Footer Placeholder 1">
            <a:extLst>
              <a:ext uri="{FF2B5EF4-FFF2-40B4-BE49-F238E27FC236}">
                <a16:creationId xmlns:a16="http://schemas.microsoft.com/office/drawing/2014/main" id="{0F07241C-2DDA-4E9D-BD85-94D58ABE9FAC}"/>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81924" name="Picture 2">
            <a:extLst>
              <a:ext uri="{FF2B5EF4-FFF2-40B4-BE49-F238E27FC236}">
                <a16:creationId xmlns:a16="http://schemas.microsoft.com/office/drawing/2014/main" id="{B7FA5FE0-B467-4C1D-85AD-A9F1298AEB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956960"/>
            <a:ext cx="6210300" cy="395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25" name="Rectangle 2">
            <a:extLst>
              <a:ext uri="{FF2B5EF4-FFF2-40B4-BE49-F238E27FC236}">
                <a16:creationId xmlns:a16="http://schemas.microsoft.com/office/drawing/2014/main" id="{C116A686-30DA-4324-838E-F39D02872034}"/>
              </a:ext>
            </a:extLst>
          </p:cNvPr>
          <p:cNvSpPr>
            <a:spLocks noChangeArrowheads="1"/>
          </p:cNvSpPr>
          <p:nvPr/>
        </p:nvSpPr>
        <p:spPr bwMode="auto">
          <a:xfrm>
            <a:off x="1676400" y="4911423"/>
            <a:ext cx="5638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An example for the deadlock detection algorithm</a:t>
            </a:r>
          </a:p>
        </p:txBody>
      </p:sp>
      <p:sp>
        <p:nvSpPr>
          <p:cNvPr id="81926" name="Rectangle 1">
            <a:extLst>
              <a:ext uri="{FF2B5EF4-FFF2-40B4-BE49-F238E27FC236}">
                <a16:creationId xmlns:a16="http://schemas.microsoft.com/office/drawing/2014/main" id="{58688C12-8904-4B1D-AE33-EDEC12D91268}"/>
              </a:ext>
            </a:extLst>
          </p:cNvPr>
          <p:cNvSpPr>
            <a:spLocks noChangeArrowheads="1"/>
          </p:cNvSpPr>
          <p:nvPr/>
        </p:nvSpPr>
        <p:spPr bwMode="auto">
          <a:xfrm>
            <a:off x="7529388" y="1211423"/>
            <a:ext cx="431279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latin typeface="TimesNewRomanPSMT"/>
              </a:rPr>
              <a:t>To run the deadlock detection algorithm, we look for a process whose resource</a:t>
            </a:r>
          </a:p>
          <a:p>
            <a:pPr>
              <a:spcBef>
                <a:spcPct val="0"/>
              </a:spcBef>
              <a:buClrTx/>
              <a:buSzTx/>
              <a:buFontTx/>
              <a:buNone/>
            </a:pPr>
            <a:r>
              <a:rPr lang="en-US" altLang="en-US" sz="1800" dirty="0">
                <a:latin typeface="TimesNewRomanPSMT"/>
              </a:rPr>
              <a:t>request can be satisfied. The first one cannot be satisfied because there is no CD Rom</a:t>
            </a:r>
          </a:p>
          <a:p>
            <a:pPr>
              <a:spcBef>
                <a:spcPct val="0"/>
              </a:spcBef>
              <a:buClrTx/>
              <a:buSzTx/>
              <a:buFontTx/>
              <a:buNone/>
            </a:pPr>
            <a:r>
              <a:rPr lang="en-US" altLang="en-US" sz="1800" dirty="0">
                <a:latin typeface="TimesNewRomanPSMT"/>
              </a:rPr>
              <a:t>drive available. The second cannot be satisfied either, because there is no scanner</a:t>
            </a:r>
          </a:p>
          <a:p>
            <a:pPr>
              <a:spcBef>
                <a:spcPct val="0"/>
              </a:spcBef>
              <a:buClrTx/>
              <a:buSzTx/>
              <a:buFontTx/>
              <a:buNone/>
            </a:pPr>
            <a:r>
              <a:rPr lang="en-US" altLang="en-US" sz="1800" dirty="0">
                <a:latin typeface="TimesNewRomanPSMT"/>
              </a:rPr>
              <a:t>free. Fortunately, the third one can be satisfied, so process 3 runs and eventually</a:t>
            </a:r>
          </a:p>
          <a:p>
            <a:pPr>
              <a:spcBef>
                <a:spcPct val="0"/>
              </a:spcBef>
              <a:buClrTx/>
              <a:buSzTx/>
              <a:buFontTx/>
              <a:buNone/>
            </a:pPr>
            <a:r>
              <a:rPr lang="en-US" altLang="en-US" sz="1800" dirty="0">
                <a:latin typeface="TimesNewRomanPSMT"/>
              </a:rPr>
              <a:t>returns all its resources, giving</a:t>
            </a:r>
          </a:p>
          <a:p>
            <a:pPr>
              <a:spcBef>
                <a:spcPct val="0"/>
              </a:spcBef>
              <a:buClrTx/>
              <a:buSzTx/>
              <a:buFontTx/>
              <a:buNone/>
            </a:pPr>
            <a:r>
              <a:rPr lang="pt-BR" altLang="en-US" sz="1800" dirty="0">
                <a:latin typeface="TimesNewRomanPSMT"/>
              </a:rPr>
              <a:t>A </a:t>
            </a:r>
            <a:r>
              <a:rPr lang="pt-BR" altLang="en-US" sz="1800" dirty="0">
                <a:latin typeface="Symbol" panose="05050102010706020507" pitchFamily="18" charset="2"/>
              </a:rPr>
              <a:t>= </a:t>
            </a:r>
            <a:r>
              <a:rPr lang="pt-BR" altLang="en-US" sz="1800" dirty="0">
                <a:latin typeface="TimesNewRomanPSMT"/>
              </a:rPr>
              <a:t>(2 2 2 0)</a:t>
            </a:r>
          </a:p>
          <a:p>
            <a:pPr>
              <a:spcBef>
                <a:spcPct val="0"/>
              </a:spcBef>
              <a:buClrTx/>
              <a:buSzTx/>
              <a:buFontTx/>
              <a:buNone/>
            </a:pPr>
            <a:r>
              <a:rPr lang="en-US" altLang="en-US" sz="1800" dirty="0">
                <a:latin typeface="TimesNewRomanPSMT"/>
              </a:rPr>
              <a:t>At this point process 2 can run and return its resources, giving</a:t>
            </a:r>
          </a:p>
          <a:p>
            <a:pPr>
              <a:spcBef>
                <a:spcPct val="0"/>
              </a:spcBef>
              <a:buClrTx/>
              <a:buSzTx/>
              <a:buFontTx/>
              <a:buNone/>
            </a:pPr>
            <a:r>
              <a:rPr lang="pt-BR" altLang="en-US" sz="1800" dirty="0">
                <a:latin typeface="TimesNewRomanPSMT"/>
              </a:rPr>
              <a:t>A </a:t>
            </a:r>
            <a:r>
              <a:rPr lang="pt-BR" altLang="en-US" sz="1800" dirty="0">
                <a:latin typeface="Symbol" panose="05050102010706020507" pitchFamily="18" charset="2"/>
              </a:rPr>
              <a:t>= </a:t>
            </a:r>
            <a:r>
              <a:rPr lang="pt-BR" altLang="en-US" sz="1800" dirty="0">
                <a:latin typeface="TimesNewRomanPSMT"/>
              </a:rPr>
              <a:t>(4 2 2 1)</a:t>
            </a:r>
          </a:p>
          <a:p>
            <a:pPr>
              <a:spcBef>
                <a:spcPct val="0"/>
              </a:spcBef>
              <a:buClrTx/>
              <a:buSzTx/>
              <a:buFontTx/>
              <a:buNone/>
            </a:pPr>
            <a:r>
              <a:rPr lang="en-US" altLang="en-US" sz="1800" dirty="0">
                <a:latin typeface="TimesNewRomanPSMT"/>
              </a:rPr>
              <a:t>Now the remaining process can run. There is no deadlock in the system.</a:t>
            </a:r>
            <a:endParaRPr lang="en-US" altLang="en-US" sz="1800" dirty="0"/>
          </a:p>
        </p:txBody>
      </p:sp>
      <p:sp>
        <p:nvSpPr>
          <p:cNvPr id="81927" name="Slide Number Placeholder 1">
            <a:extLst>
              <a:ext uri="{FF2B5EF4-FFF2-40B4-BE49-F238E27FC236}">
                <a16:creationId xmlns:a16="http://schemas.microsoft.com/office/drawing/2014/main" id="{6689E0B5-C6A8-4F1E-92C1-94060651129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A72D26A-E553-42A9-BD51-1F8B2AEF017B}" type="slidenum">
              <a:rPr lang="en-US" altLang="en-US" sz="1400"/>
              <a:pPr/>
              <a:t>65</a:t>
            </a:fld>
            <a:endParaRPr lang="en-US" altLang="en-US" sz="14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19C6843-EED3-41FA-8E7F-0E66D5FD5648}"/>
              </a:ext>
            </a:extLst>
          </p:cNvPr>
          <p:cNvSpPr>
            <a:spLocks noGrp="1" noChangeArrowheads="1"/>
          </p:cNvSpPr>
          <p:nvPr>
            <p:ph type="title"/>
          </p:nvPr>
        </p:nvSpPr>
        <p:spPr>
          <a:xfrm>
            <a:off x="3600450" y="0"/>
            <a:ext cx="4742166" cy="478604"/>
          </a:xfrm>
        </p:spPr>
        <p:txBody>
          <a:bodyPr/>
          <a:lstStyle/>
          <a:p>
            <a:pPr eaLnBrk="1" hangingPunct="1"/>
            <a:r>
              <a:rPr lang="en-US" altLang="en-US" sz="3200" dirty="0"/>
              <a:t>Recovery from Deadlock</a:t>
            </a:r>
          </a:p>
        </p:txBody>
      </p:sp>
      <p:sp>
        <p:nvSpPr>
          <p:cNvPr id="82947" name="Footer Placeholder 1">
            <a:extLst>
              <a:ext uri="{FF2B5EF4-FFF2-40B4-BE49-F238E27FC236}">
                <a16:creationId xmlns:a16="http://schemas.microsoft.com/office/drawing/2014/main" id="{A64181E8-F1E5-4CD1-9F39-A0446F941284}"/>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 name="Content Placeholder 4">
            <a:extLst>
              <a:ext uri="{FF2B5EF4-FFF2-40B4-BE49-F238E27FC236}">
                <a16:creationId xmlns:a16="http://schemas.microsoft.com/office/drawing/2014/main" id="{564ADFF4-CCD0-4C16-AC07-BE479D42E570}"/>
              </a:ext>
            </a:extLst>
          </p:cNvPr>
          <p:cNvSpPr>
            <a:spLocks noGrp="1"/>
          </p:cNvSpPr>
          <p:nvPr>
            <p:ph idx="1"/>
          </p:nvPr>
        </p:nvSpPr>
        <p:spPr>
          <a:xfrm>
            <a:off x="1150706" y="967483"/>
            <a:ext cx="10263882" cy="3002337"/>
          </a:xfrm>
        </p:spPr>
        <p:txBody>
          <a:bodyPr/>
          <a:lstStyle/>
          <a:p>
            <a:pPr marL="0" indent="0">
              <a:buNone/>
              <a:defRPr/>
            </a:pPr>
            <a:r>
              <a:rPr lang="en-US" dirty="0"/>
              <a:t>Possible Methods of recovery (though none are “attractive”):</a:t>
            </a:r>
          </a:p>
          <a:p>
            <a:pPr marL="514350" indent="-514350">
              <a:buFont typeface="+mj-lt"/>
              <a:buAutoNum type="arabicPeriod"/>
              <a:defRPr/>
            </a:pPr>
            <a:r>
              <a:rPr lang="en-US" dirty="0"/>
              <a:t>Preemption</a:t>
            </a:r>
          </a:p>
          <a:p>
            <a:pPr marL="514350" indent="-514350">
              <a:buFont typeface="+mj-lt"/>
              <a:buAutoNum type="arabicPeriod"/>
              <a:defRPr/>
            </a:pPr>
            <a:r>
              <a:rPr lang="en-US" dirty="0"/>
              <a:t>Rollback</a:t>
            </a:r>
          </a:p>
          <a:p>
            <a:pPr marL="514350" indent="-514350">
              <a:buFont typeface="+mj-lt"/>
              <a:buAutoNum type="arabicPeriod"/>
              <a:defRPr/>
            </a:pPr>
            <a:r>
              <a:rPr lang="en-US" dirty="0"/>
              <a:t>Killing processes</a:t>
            </a:r>
          </a:p>
        </p:txBody>
      </p:sp>
      <p:sp>
        <p:nvSpPr>
          <p:cNvPr id="82949" name="Slide Number Placeholder 1">
            <a:extLst>
              <a:ext uri="{FF2B5EF4-FFF2-40B4-BE49-F238E27FC236}">
                <a16:creationId xmlns:a16="http://schemas.microsoft.com/office/drawing/2014/main" id="{C012036F-F54C-430C-9BC6-87E4956F113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B537899-9E40-4AB4-980D-5E727320B538}" type="slidenum">
              <a:rPr lang="en-US" altLang="en-US" sz="1400"/>
              <a:pPr/>
              <a:t>66</a:t>
            </a:fld>
            <a:endParaRPr lang="en-US" altLang="en-US" sz="140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B5ADDBE-45B2-4CE8-9108-CB840CD5B903}"/>
              </a:ext>
            </a:extLst>
          </p:cNvPr>
          <p:cNvSpPr>
            <a:spLocks noGrp="1" noChangeArrowheads="1"/>
          </p:cNvSpPr>
          <p:nvPr>
            <p:ph type="title"/>
          </p:nvPr>
        </p:nvSpPr>
        <p:spPr>
          <a:xfrm>
            <a:off x="3070225" y="4762"/>
            <a:ext cx="6051550" cy="769938"/>
          </a:xfrm>
        </p:spPr>
        <p:txBody>
          <a:bodyPr/>
          <a:lstStyle/>
          <a:p>
            <a:pPr eaLnBrk="1" hangingPunct="1"/>
            <a:r>
              <a:rPr lang="en-US" altLang="en-US" sz="3600" dirty="0"/>
              <a:t>Recovery Through Preemption</a:t>
            </a:r>
          </a:p>
        </p:txBody>
      </p:sp>
      <p:sp>
        <p:nvSpPr>
          <p:cNvPr id="83971" name="Footer Placeholder 1">
            <a:extLst>
              <a:ext uri="{FF2B5EF4-FFF2-40B4-BE49-F238E27FC236}">
                <a16:creationId xmlns:a16="http://schemas.microsoft.com/office/drawing/2014/main" id="{E5631FAA-E8FA-4344-8B62-8C994E078B5B}"/>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3972" name="Rectangle 2">
            <a:extLst>
              <a:ext uri="{FF2B5EF4-FFF2-40B4-BE49-F238E27FC236}">
                <a16:creationId xmlns:a16="http://schemas.microsoft.com/office/drawing/2014/main" id="{E59AC1CB-0CB2-4D02-A63B-3946178E6B60}"/>
              </a:ext>
            </a:extLst>
          </p:cNvPr>
          <p:cNvSpPr>
            <a:spLocks noChangeArrowheads="1"/>
          </p:cNvSpPr>
          <p:nvPr/>
        </p:nvSpPr>
        <p:spPr bwMode="auto">
          <a:xfrm>
            <a:off x="1142999" y="1172111"/>
            <a:ext cx="974760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latin typeface="TimesNewRomanPSMT"/>
              </a:rPr>
              <a:t>The ability to take a resource away from a process, have another process use it, and then give it back without the process noticing it is highly dependent on the nature of the resource. </a:t>
            </a:r>
          </a:p>
          <a:p>
            <a:pPr algn="just">
              <a:spcBef>
                <a:spcPct val="0"/>
              </a:spcBef>
              <a:buClrTx/>
              <a:buSzTx/>
              <a:buFont typeface="Arial" panose="020B0604020202020204" pitchFamily="34" charset="0"/>
              <a:buChar char="•"/>
            </a:pPr>
            <a:r>
              <a:rPr lang="en-US" altLang="en-US" sz="2800" dirty="0">
                <a:latin typeface="TimesNewRomanPSMT"/>
              </a:rPr>
              <a:t>Recovering this way is frequently difficult or impossible. </a:t>
            </a:r>
          </a:p>
          <a:p>
            <a:pPr algn="just">
              <a:spcBef>
                <a:spcPct val="0"/>
              </a:spcBef>
              <a:buClrTx/>
              <a:buSzTx/>
              <a:buFont typeface="Arial" panose="020B0604020202020204" pitchFamily="34" charset="0"/>
              <a:buChar char="•"/>
            </a:pPr>
            <a:r>
              <a:rPr lang="en-US" altLang="en-US" sz="2800" dirty="0">
                <a:latin typeface="TimesNewRomanPSMT"/>
              </a:rPr>
              <a:t>Choosing the process to suspend depends largely on which ones have resources that can easily be taken back.</a:t>
            </a:r>
            <a:endParaRPr lang="en-US" altLang="en-US" sz="2800" dirty="0"/>
          </a:p>
        </p:txBody>
      </p:sp>
      <p:sp>
        <p:nvSpPr>
          <p:cNvPr id="83973" name="Slide Number Placeholder 1">
            <a:extLst>
              <a:ext uri="{FF2B5EF4-FFF2-40B4-BE49-F238E27FC236}">
                <a16:creationId xmlns:a16="http://schemas.microsoft.com/office/drawing/2014/main" id="{6740C0B6-827C-4276-B653-6F939B7D10A7}"/>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F63C152-0160-4907-8324-243EF8BAB9A8}" type="slidenum">
              <a:rPr lang="en-US" altLang="en-US" sz="1400"/>
              <a:pPr/>
              <a:t>67</a:t>
            </a:fld>
            <a:endParaRPr lang="en-US" altLang="en-US" sz="14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158F0B6-2ABD-41C0-B002-22C007037AA5}"/>
              </a:ext>
            </a:extLst>
          </p:cNvPr>
          <p:cNvSpPr>
            <a:spLocks noGrp="1" noChangeArrowheads="1"/>
          </p:cNvSpPr>
          <p:nvPr>
            <p:ph type="title"/>
          </p:nvPr>
        </p:nvSpPr>
        <p:spPr>
          <a:xfrm>
            <a:off x="2388099" y="0"/>
            <a:ext cx="7793038" cy="769938"/>
          </a:xfrm>
        </p:spPr>
        <p:txBody>
          <a:bodyPr/>
          <a:lstStyle/>
          <a:p>
            <a:pPr eaLnBrk="1" hangingPunct="1"/>
            <a:r>
              <a:rPr lang="en-US" altLang="en-US" sz="3200" dirty="0"/>
              <a:t>Recovery Through </a:t>
            </a:r>
            <a:r>
              <a:rPr lang="en-US" altLang="en-US" sz="3200" dirty="0" err="1"/>
              <a:t>Roolback</a:t>
            </a:r>
            <a:endParaRPr lang="en-US" altLang="en-US" sz="3200" dirty="0"/>
          </a:p>
        </p:txBody>
      </p:sp>
      <p:sp>
        <p:nvSpPr>
          <p:cNvPr id="84995" name="Footer Placeholder 1">
            <a:extLst>
              <a:ext uri="{FF2B5EF4-FFF2-40B4-BE49-F238E27FC236}">
                <a16:creationId xmlns:a16="http://schemas.microsoft.com/office/drawing/2014/main" id="{E417B574-E3FC-4C17-AB43-342AC144351F}"/>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4996" name="Rectangle 1">
            <a:extLst>
              <a:ext uri="{FF2B5EF4-FFF2-40B4-BE49-F238E27FC236}">
                <a16:creationId xmlns:a16="http://schemas.microsoft.com/office/drawing/2014/main" id="{EEFD99EB-A658-4E33-B2CF-330BF5E41C29}"/>
              </a:ext>
            </a:extLst>
          </p:cNvPr>
          <p:cNvSpPr>
            <a:spLocks noChangeArrowheads="1"/>
          </p:cNvSpPr>
          <p:nvPr/>
        </p:nvSpPr>
        <p:spPr bwMode="auto">
          <a:xfrm>
            <a:off x="674554" y="964916"/>
            <a:ext cx="1084289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When a deadlock is detected, it is easy to see which resources are needed. </a:t>
            </a:r>
          </a:p>
          <a:p>
            <a:pPr>
              <a:spcBef>
                <a:spcPct val="0"/>
              </a:spcBef>
              <a:buClrTx/>
              <a:buSzTx/>
              <a:buFont typeface="Arial" panose="020B0604020202020204" pitchFamily="34" charset="0"/>
              <a:buChar char="•"/>
            </a:pPr>
            <a:r>
              <a:rPr lang="en-US" altLang="en-US" sz="2400" dirty="0">
                <a:latin typeface="TimesNewRomanPSMT"/>
              </a:rPr>
              <a:t>To do the recovery, a process that owns a needed resource is rolled back to a point in time before it acquired that resource by starting at one of its earlier checkpoints. All the work done since the checkpoint is lost (e.g., output printed since the checkpoint must be discarded, since it will be printed again).</a:t>
            </a:r>
          </a:p>
          <a:p>
            <a:pPr>
              <a:spcBef>
                <a:spcPct val="0"/>
              </a:spcBef>
              <a:buClrTx/>
              <a:buSzTx/>
              <a:buFont typeface="Arial" panose="020B0604020202020204" pitchFamily="34" charset="0"/>
              <a:buChar char="•"/>
            </a:pPr>
            <a:r>
              <a:rPr lang="en-US" altLang="en-US" sz="2400" dirty="0">
                <a:latin typeface="TimesNewRomanPSMT"/>
              </a:rPr>
              <a:t> In effect, the process is reset to an earlier moment when it did not have the resource, which is now assigned to one of the deadlocked processes.</a:t>
            </a:r>
          </a:p>
          <a:p>
            <a:pPr>
              <a:spcBef>
                <a:spcPct val="0"/>
              </a:spcBef>
              <a:buClrTx/>
              <a:buSzTx/>
              <a:buFont typeface="Arial" panose="020B0604020202020204" pitchFamily="34" charset="0"/>
              <a:buChar char="•"/>
            </a:pPr>
            <a:r>
              <a:rPr lang="en-US" altLang="en-US" sz="2400" dirty="0">
                <a:latin typeface="TimesNewRomanPSMT"/>
              </a:rPr>
              <a:t> If the restarted process tries to acquire the resource again, it will have to wait until it becomes available  </a:t>
            </a:r>
            <a:endParaRPr lang="en-US" altLang="en-US" sz="2400" dirty="0"/>
          </a:p>
        </p:txBody>
      </p:sp>
      <p:sp>
        <p:nvSpPr>
          <p:cNvPr id="84997" name="Slide Number Placeholder 1">
            <a:extLst>
              <a:ext uri="{FF2B5EF4-FFF2-40B4-BE49-F238E27FC236}">
                <a16:creationId xmlns:a16="http://schemas.microsoft.com/office/drawing/2014/main" id="{83933745-F7BE-470C-900D-7B17F20050DF}"/>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86C5490-4864-40C0-9DE2-5EF246208AB6}" type="slidenum">
              <a:rPr lang="en-US" altLang="en-US" sz="1400"/>
              <a:pPr/>
              <a:t>68</a:t>
            </a:fld>
            <a:endParaRPr lang="en-US" altLang="en-US" sz="14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85FC998-D97F-4056-8CE1-387A92C28AF3}"/>
              </a:ext>
            </a:extLst>
          </p:cNvPr>
          <p:cNvSpPr>
            <a:spLocks noGrp="1" noChangeArrowheads="1"/>
          </p:cNvSpPr>
          <p:nvPr>
            <p:ph type="title"/>
          </p:nvPr>
        </p:nvSpPr>
        <p:spPr>
          <a:xfrm>
            <a:off x="2418922" y="0"/>
            <a:ext cx="7793038" cy="769938"/>
          </a:xfrm>
        </p:spPr>
        <p:txBody>
          <a:bodyPr/>
          <a:lstStyle/>
          <a:p>
            <a:pPr eaLnBrk="1" hangingPunct="1"/>
            <a:r>
              <a:rPr lang="en-US" altLang="en-US" sz="3200" dirty="0"/>
              <a:t>Recovery through Killing Processes</a:t>
            </a:r>
          </a:p>
        </p:txBody>
      </p:sp>
      <p:sp>
        <p:nvSpPr>
          <p:cNvPr id="86019" name="Footer Placeholder 1">
            <a:extLst>
              <a:ext uri="{FF2B5EF4-FFF2-40B4-BE49-F238E27FC236}">
                <a16:creationId xmlns:a16="http://schemas.microsoft.com/office/drawing/2014/main" id="{B4AB35BB-C29A-4D22-919C-640413C4400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6020" name="Rectangle 2">
            <a:extLst>
              <a:ext uri="{FF2B5EF4-FFF2-40B4-BE49-F238E27FC236}">
                <a16:creationId xmlns:a16="http://schemas.microsoft.com/office/drawing/2014/main" id="{AF3326B4-0E5B-40A3-8559-492C0A548D70}"/>
              </a:ext>
            </a:extLst>
          </p:cNvPr>
          <p:cNvSpPr>
            <a:spLocks noChangeArrowheads="1"/>
          </p:cNvSpPr>
          <p:nvPr/>
        </p:nvSpPr>
        <p:spPr bwMode="auto">
          <a:xfrm>
            <a:off x="949075" y="852131"/>
            <a:ext cx="1029385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latin typeface="TimesNewRomanPSMT"/>
              </a:rPr>
              <a:t>The crudest but simplest way to break a deadlock is to kill one or more processes.</a:t>
            </a:r>
          </a:p>
          <a:p>
            <a:pPr>
              <a:spcBef>
                <a:spcPct val="0"/>
              </a:spcBef>
              <a:buClrTx/>
              <a:buSzTx/>
              <a:buFont typeface="Arial" panose="020B0604020202020204" pitchFamily="34" charset="0"/>
              <a:buChar char="•"/>
            </a:pPr>
            <a:r>
              <a:rPr lang="en-US" altLang="en-US" sz="2000" dirty="0">
                <a:latin typeface="TimesNewRomanPSMT"/>
              </a:rPr>
              <a:t>One possibility is to kill a process in the cycle. With a little luck, the other processes will be able to continue. </a:t>
            </a:r>
          </a:p>
          <a:p>
            <a:pPr>
              <a:spcBef>
                <a:spcPct val="0"/>
              </a:spcBef>
              <a:buClrTx/>
              <a:buSzTx/>
              <a:buFont typeface="Arial" panose="020B0604020202020204" pitchFamily="34" charset="0"/>
              <a:buChar char="•"/>
            </a:pPr>
            <a:r>
              <a:rPr lang="en-US" altLang="en-US" sz="2000" dirty="0">
                <a:latin typeface="TimesNewRomanPSMT"/>
              </a:rPr>
              <a:t>If this does not help, it can be repeated until the cycle is broken.</a:t>
            </a:r>
          </a:p>
          <a:p>
            <a:pPr>
              <a:spcBef>
                <a:spcPct val="0"/>
              </a:spcBef>
              <a:buClrTx/>
              <a:buSzTx/>
              <a:buFont typeface="Arial" panose="020B0604020202020204" pitchFamily="34" charset="0"/>
              <a:buChar char="•"/>
            </a:pPr>
            <a:r>
              <a:rPr lang="en-US" altLang="en-US" sz="2000" dirty="0">
                <a:latin typeface="TimesNewRomanPSMT"/>
                <a:cs typeface="Times New Roman" panose="02020603050405020304" pitchFamily="18" charset="0"/>
              </a:rPr>
              <a:t>Alternatively, a process not in the cycle can be chosen as the victim in order to release its resources. </a:t>
            </a:r>
          </a:p>
          <a:p>
            <a:pPr>
              <a:spcBef>
                <a:spcPct val="0"/>
              </a:spcBef>
              <a:buClrTx/>
              <a:buSzTx/>
              <a:buFont typeface="Arial" panose="020B0604020202020204" pitchFamily="34" charset="0"/>
              <a:buChar char="•"/>
            </a:pPr>
            <a:r>
              <a:rPr lang="en-US" altLang="en-US" sz="2000" dirty="0">
                <a:latin typeface="TimesNewRomanPSMT"/>
                <a:cs typeface="Times New Roman" panose="02020603050405020304" pitchFamily="18" charset="0"/>
              </a:rPr>
              <a:t>In this approach, the process to be killed is carefully chosen because it is holding resources that some process in the cycle needs. </a:t>
            </a:r>
          </a:p>
          <a:p>
            <a:pPr>
              <a:spcBef>
                <a:spcPct val="0"/>
              </a:spcBef>
              <a:buClrTx/>
              <a:buSzTx/>
              <a:buFont typeface="Arial" panose="020B0604020202020204" pitchFamily="34" charset="0"/>
              <a:buChar char="•"/>
            </a:pPr>
            <a:r>
              <a:rPr lang="en-US" altLang="en-US" sz="2000" dirty="0">
                <a:latin typeface="TimesNewRomanPSMT"/>
                <a:cs typeface="Times New Roman" panose="02020603050405020304" pitchFamily="18" charset="0"/>
              </a:rPr>
              <a:t>For example, one process might hold a printer and want a plotter, with another process holding a plotter and wanting a printer.</a:t>
            </a:r>
          </a:p>
          <a:p>
            <a:pPr>
              <a:spcBef>
                <a:spcPct val="0"/>
              </a:spcBef>
              <a:buClrTx/>
              <a:buSzTx/>
              <a:buFont typeface="Arial" panose="020B0604020202020204" pitchFamily="34" charset="0"/>
              <a:buChar char="•"/>
            </a:pPr>
            <a:r>
              <a:rPr lang="en-US" altLang="en-US" sz="2000" dirty="0">
                <a:latin typeface="TimesNewRomanPSMT"/>
                <a:cs typeface="Times New Roman" panose="02020603050405020304" pitchFamily="18" charset="0"/>
              </a:rPr>
              <a:t> These two are deadlocked. </a:t>
            </a:r>
          </a:p>
          <a:p>
            <a:pPr>
              <a:spcBef>
                <a:spcPct val="0"/>
              </a:spcBef>
              <a:buClrTx/>
              <a:buSzTx/>
              <a:buFont typeface="Arial" panose="020B0604020202020204" pitchFamily="34" charset="0"/>
              <a:buChar char="•"/>
            </a:pPr>
            <a:r>
              <a:rPr lang="en-US" altLang="en-US" sz="2000" dirty="0">
                <a:latin typeface="TimesNewRomanPSMT"/>
                <a:cs typeface="Times New Roman" panose="02020603050405020304" pitchFamily="18" charset="0"/>
              </a:rPr>
              <a:t>A third process may hold another identical printer and another identical plotter and be happily running. Killing the third process will release these resources and break the deadlock involving the first two.</a:t>
            </a:r>
          </a:p>
        </p:txBody>
      </p:sp>
      <p:sp>
        <p:nvSpPr>
          <p:cNvPr id="86021" name="Slide Number Placeholder 1">
            <a:extLst>
              <a:ext uri="{FF2B5EF4-FFF2-40B4-BE49-F238E27FC236}">
                <a16:creationId xmlns:a16="http://schemas.microsoft.com/office/drawing/2014/main" id="{DAF5A353-70EB-4F25-9F19-60EEEAA9C2C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5C843D5-CFF7-4976-84BC-EEBF4E76BF4C}" type="slidenum">
              <a:rPr lang="en-US" altLang="en-US" sz="1400"/>
              <a:pPr/>
              <a:t>69</a:t>
            </a:fld>
            <a:endParaRPr lang="en-US" altLang="en-US" sz="1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DB5D635-3AD8-447B-ABCC-AEE822324B70}"/>
              </a:ext>
            </a:extLst>
          </p:cNvPr>
          <p:cNvSpPr>
            <a:spLocks noGrp="1"/>
          </p:cNvSpPr>
          <p:nvPr>
            <p:ph type="title"/>
          </p:nvPr>
        </p:nvSpPr>
        <p:spPr>
          <a:xfrm>
            <a:off x="3256907" y="0"/>
            <a:ext cx="4890499" cy="665252"/>
          </a:xfrm>
        </p:spPr>
        <p:txBody>
          <a:bodyPr/>
          <a:lstStyle/>
          <a:p>
            <a:r>
              <a:rPr lang="en-US" altLang="en-US" sz="3600" dirty="0"/>
              <a:t>Monitors</a:t>
            </a:r>
          </a:p>
        </p:txBody>
      </p:sp>
      <p:sp>
        <p:nvSpPr>
          <p:cNvPr id="12291" name="Content Placeholder 2">
            <a:extLst>
              <a:ext uri="{FF2B5EF4-FFF2-40B4-BE49-F238E27FC236}">
                <a16:creationId xmlns:a16="http://schemas.microsoft.com/office/drawing/2014/main" id="{3834E5AD-05D4-4F49-B6EE-9B946C6C7FFB}"/>
              </a:ext>
            </a:extLst>
          </p:cNvPr>
          <p:cNvSpPr>
            <a:spLocks noGrp="1"/>
          </p:cNvSpPr>
          <p:nvPr>
            <p:ph idx="1"/>
          </p:nvPr>
        </p:nvSpPr>
        <p:spPr>
          <a:xfrm>
            <a:off x="532543" y="757719"/>
            <a:ext cx="11344382" cy="4574568"/>
          </a:xfrm>
        </p:spPr>
        <p:txBody>
          <a:bodyPr/>
          <a:lstStyle/>
          <a:p>
            <a:r>
              <a:rPr lang="en-US" altLang="en-US" sz="2400" dirty="0"/>
              <a:t>In any event, the person writing the monitor does not have to be aware of how the compiler arranges for mutual exclusion.</a:t>
            </a:r>
          </a:p>
          <a:p>
            <a:r>
              <a:rPr lang="en-US" altLang="en-US" sz="2400" dirty="0"/>
              <a:t>It is sufficient to know that by turning all the critical regions into monitor procedures, no two processes will ever execute their critical regions at the same time.</a:t>
            </a:r>
          </a:p>
          <a:p>
            <a:r>
              <a:rPr lang="en-US" altLang="en-US" sz="2400" dirty="0"/>
              <a:t>Although monitors provide an easy way to achieve mutual exclusion, that is not enough. </a:t>
            </a:r>
          </a:p>
          <a:p>
            <a:r>
              <a:rPr lang="en-US" altLang="en-US" sz="2400" dirty="0"/>
              <a:t>We also need a way for processes to block when they cannot proceed. </a:t>
            </a:r>
          </a:p>
          <a:p>
            <a:r>
              <a:rPr lang="en-US" altLang="en-US" sz="2400" dirty="0"/>
              <a:t>In the producer-consumer problem, it is easy enough to put all the tests for buffer-full and buffer-empty in monitor procedures, but how should the producer block when it finds the buffer full?</a:t>
            </a:r>
          </a:p>
          <a:p>
            <a:r>
              <a:rPr lang="en-US" altLang="en-US" sz="2400" dirty="0"/>
              <a:t>The solution lies in the introduction of </a:t>
            </a:r>
            <a:r>
              <a:rPr lang="en-US" altLang="en-US" sz="2400" b="1" dirty="0"/>
              <a:t>condition variables </a:t>
            </a:r>
            <a:r>
              <a:rPr lang="en-US" altLang="en-US" sz="2400" dirty="0"/>
              <a:t>, along with two operations on them, wait and signal.</a:t>
            </a:r>
          </a:p>
        </p:txBody>
      </p:sp>
      <p:sp>
        <p:nvSpPr>
          <p:cNvPr id="12292" name="Footer Placeholder 3">
            <a:extLst>
              <a:ext uri="{FF2B5EF4-FFF2-40B4-BE49-F238E27FC236}">
                <a16:creationId xmlns:a16="http://schemas.microsoft.com/office/drawing/2014/main" id="{4136B2AF-34CF-43FE-8879-AEE85131C59B}"/>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2293" name="Slide Number Placeholder 1">
            <a:extLst>
              <a:ext uri="{FF2B5EF4-FFF2-40B4-BE49-F238E27FC236}">
                <a16:creationId xmlns:a16="http://schemas.microsoft.com/office/drawing/2014/main" id="{F0F7F845-8946-4477-9438-A6E36CE6877C}"/>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F5DB279-9F6C-45FF-8738-53E20729ABC5}" type="slidenum">
              <a:rPr lang="en-US" altLang="en-US" sz="1400"/>
              <a:pPr/>
              <a:t>7</a:t>
            </a:fld>
            <a:endParaRPr lang="en-US" altLang="en-US" sz="1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BEC86DD-66A8-460C-9968-E2F9129D29FB}"/>
              </a:ext>
            </a:extLst>
          </p:cNvPr>
          <p:cNvSpPr>
            <a:spLocks noGrp="1" noChangeArrowheads="1"/>
          </p:cNvSpPr>
          <p:nvPr>
            <p:ph type="title"/>
          </p:nvPr>
        </p:nvSpPr>
        <p:spPr>
          <a:xfrm>
            <a:off x="2362200" y="0"/>
            <a:ext cx="7793038" cy="769938"/>
          </a:xfrm>
        </p:spPr>
        <p:txBody>
          <a:bodyPr/>
          <a:lstStyle/>
          <a:p>
            <a:pPr eaLnBrk="1" hangingPunct="1"/>
            <a:r>
              <a:rPr lang="en-US" altLang="en-US" sz="3600" dirty="0"/>
              <a:t>Deadlock Avoidance</a:t>
            </a:r>
          </a:p>
        </p:txBody>
      </p:sp>
      <p:sp>
        <p:nvSpPr>
          <p:cNvPr id="87043" name="Footer Placeholder 1">
            <a:extLst>
              <a:ext uri="{FF2B5EF4-FFF2-40B4-BE49-F238E27FC236}">
                <a16:creationId xmlns:a16="http://schemas.microsoft.com/office/drawing/2014/main" id="{17124B05-60F0-4270-B72E-47608F72407B}"/>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7044" name="Text Box 4">
            <a:extLst>
              <a:ext uri="{FF2B5EF4-FFF2-40B4-BE49-F238E27FC236}">
                <a16:creationId xmlns:a16="http://schemas.microsoft.com/office/drawing/2014/main" id="{EB728FDA-2970-4BFA-8377-A826F845D5C2}"/>
              </a:ext>
            </a:extLst>
          </p:cNvPr>
          <p:cNvSpPr txBox="1">
            <a:spLocks noChangeArrowheads="1"/>
          </p:cNvSpPr>
          <p:nvPr/>
        </p:nvSpPr>
        <p:spPr bwMode="auto">
          <a:xfrm>
            <a:off x="1253447" y="747880"/>
            <a:ext cx="10448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400" dirty="0">
                <a:latin typeface="Helvetica" panose="020B0604020202020204" pitchFamily="34" charset="0"/>
                <a:ea typeface="MS PGothic" panose="020B0600070205080204" pitchFamily="34" charset="-128"/>
              </a:rPr>
              <a:t>Requires that the system has some additional </a:t>
            </a:r>
            <a:r>
              <a:rPr lang="en-US" altLang="en-US" sz="2400" b="1" i="1" dirty="0">
                <a:latin typeface="Helvetica" panose="020B0604020202020204" pitchFamily="34" charset="0"/>
                <a:ea typeface="MS PGothic" panose="020B0600070205080204" pitchFamily="34" charset="-128"/>
              </a:rPr>
              <a:t>a priori </a:t>
            </a:r>
            <a:r>
              <a:rPr lang="en-US" altLang="en-US" sz="2400" dirty="0">
                <a:latin typeface="Helvetica" panose="020B0604020202020204" pitchFamily="34" charset="0"/>
                <a:ea typeface="MS PGothic" panose="020B0600070205080204" pitchFamily="34" charset="-128"/>
              </a:rPr>
              <a:t>information available</a:t>
            </a:r>
          </a:p>
        </p:txBody>
      </p:sp>
      <p:sp>
        <p:nvSpPr>
          <p:cNvPr id="87045" name="Rectangle 3">
            <a:extLst>
              <a:ext uri="{FF2B5EF4-FFF2-40B4-BE49-F238E27FC236}">
                <a16:creationId xmlns:a16="http://schemas.microsoft.com/office/drawing/2014/main" id="{B7BD4C08-8B35-410B-92F4-ADA45C92D461}"/>
              </a:ext>
            </a:extLst>
          </p:cNvPr>
          <p:cNvSpPr txBox="1">
            <a:spLocks noChangeArrowheads="1"/>
          </p:cNvSpPr>
          <p:nvPr/>
        </p:nvSpPr>
        <p:spPr bwMode="auto">
          <a:xfrm>
            <a:off x="1129300" y="1387011"/>
            <a:ext cx="10148300" cy="284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400" dirty="0"/>
              <a:t>Simplest and most useful model requires that each process declare the </a:t>
            </a:r>
            <a:r>
              <a:rPr lang="en-US" altLang="en-US" sz="2400" b="1" i="1" dirty="0"/>
              <a:t>maximum number</a:t>
            </a:r>
            <a:r>
              <a:rPr lang="en-US" altLang="en-US" sz="2400" b="1" dirty="0"/>
              <a:t> </a:t>
            </a:r>
            <a:r>
              <a:rPr lang="en-US" altLang="en-US" sz="2400" dirty="0"/>
              <a:t>of resources of each type that it may need.</a:t>
            </a:r>
          </a:p>
          <a:p>
            <a:r>
              <a:rPr lang="en-US" altLang="en-US" sz="2400" dirty="0"/>
              <a:t>The deadlock-avoidance algorithm dynamically examines the resource-allocation state to ensure that there can never be a circular-wait condition.</a:t>
            </a:r>
          </a:p>
          <a:p>
            <a:r>
              <a:rPr lang="en-US" altLang="en-US" sz="2400" dirty="0"/>
              <a:t>Resource-allocation </a:t>
            </a:r>
            <a:r>
              <a:rPr lang="en-US" altLang="en-US" sz="2400" i="1" dirty="0"/>
              <a:t>state</a:t>
            </a:r>
            <a:r>
              <a:rPr lang="en-US" altLang="en-US" sz="2400" dirty="0"/>
              <a:t> is defined by the number of available and allocated resources, and the maximum demands of the processes.</a:t>
            </a:r>
          </a:p>
        </p:txBody>
      </p:sp>
      <p:sp>
        <p:nvSpPr>
          <p:cNvPr id="87046" name="Slide Number Placeholder 1">
            <a:extLst>
              <a:ext uri="{FF2B5EF4-FFF2-40B4-BE49-F238E27FC236}">
                <a16:creationId xmlns:a16="http://schemas.microsoft.com/office/drawing/2014/main" id="{44647A63-EFED-4410-810B-2BEAA0F6D56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617A7D5-C383-4E5F-A144-36E3143E94C2}" type="slidenum">
              <a:rPr lang="en-US" altLang="en-US" sz="1400"/>
              <a:pPr/>
              <a:t>70</a:t>
            </a:fld>
            <a:endParaRPr lang="en-US" altLang="en-US" sz="140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036B1ED-9FCB-4575-9816-572FE39EE504}"/>
              </a:ext>
            </a:extLst>
          </p:cNvPr>
          <p:cNvSpPr>
            <a:spLocks noGrp="1" noChangeArrowheads="1"/>
          </p:cNvSpPr>
          <p:nvPr>
            <p:ph type="title"/>
          </p:nvPr>
        </p:nvSpPr>
        <p:spPr>
          <a:xfrm>
            <a:off x="2447159" y="0"/>
            <a:ext cx="7793037" cy="617538"/>
          </a:xfrm>
        </p:spPr>
        <p:txBody>
          <a:bodyPr/>
          <a:lstStyle/>
          <a:p>
            <a:pPr eaLnBrk="1" hangingPunct="1"/>
            <a:r>
              <a:rPr lang="en-US" altLang="en-US" sz="3200" dirty="0"/>
              <a:t>Safe and Unsafe States</a:t>
            </a:r>
          </a:p>
        </p:txBody>
      </p:sp>
      <p:sp>
        <p:nvSpPr>
          <p:cNvPr id="88067" name="Footer Placeholder 1">
            <a:extLst>
              <a:ext uri="{FF2B5EF4-FFF2-40B4-BE49-F238E27FC236}">
                <a16:creationId xmlns:a16="http://schemas.microsoft.com/office/drawing/2014/main" id="{1D0385F5-6D34-4DA5-BF66-B1937E7250D9}"/>
              </a:ext>
            </a:extLst>
          </p:cNvPr>
          <p:cNvSpPr txBox="1">
            <a:spLocks/>
          </p:cNvSpPr>
          <p:nvPr/>
        </p:nvSpPr>
        <p:spPr bwMode="auto">
          <a:xfrm>
            <a:off x="4572000" y="63166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88068" name="Rectangle 1">
            <a:extLst>
              <a:ext uri="{FF2B5EF4-FFF2-40B4-BE49-F238E27FC236}">
                <a16:creationId xmlns:a16="http://schemas.microsoft.com/office/drawing/2014/main" id="{8CC8B534-CE60-4F84-8F99-8F54BA682165}"/>
              </a:ext>
            </a:extLst>
          </p:cNvPr>
          <p:cNvSpPr>
            <a:spLocks noChangeArrowheads="1"/>
          </p:cNvSpPr>
          <p:nvPr/>
        </p:nvSpPr>
        <p:spPr bwMode="auto">
          <a:xfrm>
            <a:off x="1192944" y="617538"/>
            <a:ext cx="980611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latin typeface="TimesNewRomanPSMT"/>
              </a:rPr>
              <a:t>A state is said to be </a:t>
            </a:r>
            <a:r>
              <a:rPr lang="en-US" altLang="en-US" sz="2000" b="1" dirty="0">
                <a:latin typeface="TimesNewRomanPS-BoldMT"/>
              </a:rPr>
              <a:t>safe </a:t>
            </a:r>
            <a:r>
              <a:rPr lang="en-US" altLang="en-US" sz="2000" dirty="0">
                <a:latin typeface="TimesNewRomanPSMT"/>
              </a:rPr>
              <a:t>if there is some scheduling order in which every process can run to completion even if all of them suddenly request their maximum number of resources immediately</a:t>
            </a:r>
          </a:p>
          <a:p>
            <a:pPr>
              <a:spcBef>
                <a:spcPct val="0"/>
              </a:spcBef>
              <a:buClrTx/>
              <a:buSzTx/>
              <a:buFont typeface="Arial" panose="020B0604020202020204" pitchFamily="34" charset="0"/>
              <a:buChar char="•"/>
            </a:pPr>
            <a:r>
              <a:rPr lang="en-US" altLang="en-US" sz="2000" dirty="0"/>
              <a:t>It is easiest to illustrate this concept by an example using one resource.</a:t>
            </a:r>
          </a:p>
          <a:p>
            <a:pPr>
              <a:spcBef>
                <a:spcPct val="0"/>
              </a:spcBef>
              <a:buClrTx/>
              <a:buSzTx/>
              <a:buFont typeface="Arial" panose="020B0604020202020204" pitchFamily="34" charset="0"/>
              <a:buChar char="•"/>
            </a:pPr>
            <a:r>
              <a:rPr lang="en-US" altLang="en-US" sz="2000" dirty="0"/>
              <a:t>In Figure (a) we have a state in which </a:t>
            </a:r>
            <a:r>
              <a:rPr lang="en-US" altLang="en-US" sz="2000" i="1" dirty="0"/>
              <a:t>A </a:t>
            </a:r>
            <a:r>
              <a:rPr lang="en-US" altLang="en-US" sz="2000" dirty="0"/>
              <a:t>has three instances of the resource but may need as many as nine eventually.</a:t>
            </a:r>
          </a:p>
          <a:p>
            <a:pPr>
              <a:spcBef>
                <a:spcPct val="0"/>
              </a:spcBef>
              <a:buClrTx/>
              <a:buSzTx/>
              <a:buFont typeface="Arial" panose="020B0604020202020204" pitchFamily="34" charset="0"/>
              <a:buChar char="•"/>
            </a:pPr>
            <a:r>
              <a:rPr lang="en-US" altLang="en-US" sz="2000" dirty="0"/>
              <a:t> </a:t>
            </a:r>
            <a:r>
              <a:rPr lang="en-US" altLang="en-US" sz="2000" i="1" dirty="0"/>
              <a:t>B </a:t>
            </a:r>
            <a:r>
              <a:rPr lang="en-US" altLang="en-US" sz="2000" dirty="0"/>
              <a:t>currently has two and may need four altogether, later.</a:t>
            </a:r>
          </a:p>
          <a:p>
            <a:pPr>
              <a:spcBef>
                <a:spcPct val="0"/>
              </a:spcBef>
              <a:buClrTx/>
              <a:buSzTx/>
              <a:buFont typeface="Arial" panose="020B0604020202020204" pitchFamily="34" charset="0"/>
              <a:buChar char="•"/>
            </a:pPr>
            <a:r>
              <a:rPr lang="en-US" altLang="en-US" sz="2000" dirty="0"/>
              <a:t> Similarly, </a:t>
            </a:r>
            <a:r>
              <a:rPr lang="en-US" altLang="en-US" sz="2000" i="1" dirty="0"/>
              <a:t>C </a:t>
            </a:r>
            <a:r>
              <a:rPr lang="en-US" altLang="en-US" sz="2000" dirty="0"/>
              <a:t>also has two but may need an additional five. </a:t>
            </a:r>
          </a:p>
          <a:p>
            <a:pPr>
              <a:spcBef>
                <a:spcPct val="0"/>
              </a:spcBef>
              <a:buClrTx/>
              <a:buSzTx/>
              <a:buFont typeface="Arial" panose="020B0604020202020204" pitchFamily="34" charset="0"/>
              <a:buChar char="•"/>
            </a:pPr>
            <a:r>
              <a:rPr lang="en-US" altLang="en-US" sz="2000" dirty="0"/>
              <a:t>A total of 10 instances of the resource exist, so with seven resources already allocated, three there are still free.</a:t>
            </a:r>
          </a:p>
        </p:txBody>
      </p:sp>
      <p:pic>
        <p:nvPicPr>
          <p:cNvPr id="88069" name="Picture 2">
            <a:extLst>
              <a:ext uri="{FF2B5EF4-FFF2-40B4-BE49-F238E27FC236}">
                <a16:creationId xmlns:a16="http://schemas.microsoft.com/office/drawing/2014/main" id="{89B1B195-F329-4C6F-A27F-BFC6D77F15C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1999" y="3815578"/>
            <a:ext cx="2650733" cy="2334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1" name="Slide Number Placeholder 2">
            <a:extLst>
              <a:ext uri="{FF2B5EF4-FFF2-40B4-BE49-F238E27FC236}">
                <a16:creationId xmlns:a16="http://schemas.microsoft.com/office/drawing/2014/main" id="{39287BDC-C8D4-4FA6-81E9-06A89FE9BCD1}"/>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26FB460-C3E7-4DA5-8CFF-C076AA58FE26}" type="slidenum">
              <a:rPr lang="en-US" altLang="en-US" sz="1400"/>
              <a:pPr/>
              <a:t>71</a:t>
            </a:fld>
            <a:endParaRPr lang="en-US" altLang="en-US" sz="140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0574075-B5A4-44B2-B1F2-6B1CE36A7F6A}"/>
              </a:ext>
            </a:extLst>
          </p:cNvPr>
          <p:cNvSpPr>
            <a:spLocks noGrp="1" noChangeArrowheads="1"/>
          </p:cNvSpPr>
          <p:nvPr>
            <p:ph type="title"/>
          </p:nvPr>
        </p:nvSpPr>
        <p:spPr>
          <a:xfrm>
            <a:off x="2328069" y="0"/>
            <a:ext cx="7793037" cy="617538"/>
          </a:xfrm>
        </p:spPr>
        <p:txBody>
          <a:bodyPr/>
          <a:lstStyle/>
          <a:p>
            <a:pPr eaLnBrk="1" hangingPunct="1"/>
            <a:r>
              <a:rPr lang="en-US" altLang="en-US" sz="3200" dirty="0"/>
              <a:t>Safe and Unsafe States</a:t>
            </a:r>
          </a:p>
        </p:txBody>
      </p:sp>
      <p:sp>
        <p:nvSpPr>
          <p:cNvPr id="89091" name="Footer Placeholder 1">
            <a:extLst>
              <a:ext uri="{FF2B5EF4-FFF2-40B4-BE49-F238E27FC236}">
                <a16:creationId xmlns:a16="http://schemas.microsoft.com/office/drawing/2014/main" id="{878D59D8-C83C-4C1B-AACD-F6105B23A6D4}"/>
              </a:ext>
            </a:extLst>
          </p:cNvPr>
          <p:cNvSpPr txBox="1">
            <a:spLocks/>
          </p:cNvSpPr>
          <p:nvPr/>
        </p:nvSpPr>
        <p:spPr bwMode="auto">
          <a:xfrm>
            <a:off x="4572000" y="63166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89092" name="Rectangle 1">
            <a:extLst>
              <a:ext uri="{FF2B5EF4-FFF2-40B4-BE49-F238E27FC236}">
                <a16:creationId xmlns:a16="http://schemas.microsoft.com/office/drawing/2014/main" id="{D5E95AD0-30BA-4B6F-ABB5-2861B65FD787}"/>
              </a:ext>
            </a:extLst>
          </p:cNvPr>
          <p:cNvSpPr>
            <a:spLocks noChangeArrowheads="1"/>
          </p:cNvSpPr>
          <p:nvPr/>
        </p:nvSpPr>
        <p:spPr bwMode="auto">
          <a:xfrm>
            <a:off x="759105" y="561985"/>
            <a:ext cx="1093096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t>The state of Figure (a) is safe because there exists a sequence of allocations that allows all processes to complete. </a:t>
            </a:r>
          </a:p>
          <a:p>
            <a:pPr>
              <a:spcBef>
                <a:spcPct val="0"/>
              </a:spcBef>
              <a:buClrTx/>
              <a:buSzTx/>
              <a:buFont typeface="Arial" panose="020B0604020202020204" pitchFamily="34" charset="0"/>
              <a:buChar char="•"/>
            </a:pPr>
            <a:r>
              <a:rPr lang="en-US" altLang="en-US" sz="2400" dirty="0"/>
              <a:t>Namely, the scheduler can simply run </a:t>
            </a:r>
            <a:r>
              <a:rPr lang="en-US" altLang="en-US" sz="2400" i="1" dirty="0"/>
              <a:t>B </a:t>
            </a:r>
            <a:r>
              <a:rPr lang="en-US" altLang="en-US" sz="2400" dirty="0"/>
              <a:t>exclusively, until it asks for and gets two more instances of the resource, leading to the state of Figure (b). </a:t>
            </a:r>
          </a:p>
          <a:p>
            <a:pPr>
              <a:spcBef>
                <a:spcPct val="0"/>
              </a:spcBef>
              <a:buClrTx/>
              <a:buSzTx/>
              <a:buFont typeface="Arial" panose="020B0604020202020204" pitchFamily="34" charset="0"/>
              <a:buChar char="•"/>
            </a:pPr>
            <a:r>
              <a:rPr lang="en-US" altLang="en-US" sz="2400" dirty="0"/>
              <a:t>When </a:t>
            </a:r>
            <a:r>
              <a:rPr lang="en-US" altLang="en-US" sz="2400" i="1" dirty="0"/>
              <a:t>B </a:t>
            </a:r>
            <a:r>
              <a:rPr lang="en-US" altLang="en-US" sz="2400" dirty="0"/>
              <a:t>completes, we get the state of Figure (c). Then the scheduler can run </a:t>
            </a:r>
            <a:r>
              <a:rPr lang="en-US" altLang="en-US" sz="2400" i="1" dirty="0"/>
              <a:t>C</a:t>
            </a:r>
            <a:r>
              <a:rPr lang="en-US" altLang="en-US" sz="2400" dirty="0"/>
              <a:t>, leading eventually to Figure (d). </a:t>
            </a:r>
          </a:p>
          <a:p>
            <a:pPr>
              <a:spcBef>
                <a:spcPct val="0"/>
              </a:spcBef>
              <a:buClrTx/>
              <a:buSzTx/>
              <a:buFont typeface="Arial" panose="020B0604020202020204" pitchFamily="34" charset="0"/>
              <a:buChar char="•"/>
            </a:pPr>
            <a:r>
              <a:rPr lang="en-US" altLang="en-US" sz="2400" dirty="0"/>
              <a:t>When </a:t>
            </a:r>
            <a:r>
              <a:rPr lang="en-US" altLang="en-US" sz="2400" i="1" dirty="0"/>
              <a:t>C </a:t>
            </a:r>
            <a:r>
              <a:rPr lang="en-US" altLang="en-US" sz="2400" dirty="0"/>
              <a:t>completes, we get Figure (e). </a:t>
            </a:r>
          </a:p>
          <a:p>
            <a:pPr>
              <a:spcBef>
                <a:spcPct val="0"/>
              </a:spcBef>
              <a:buClrTx/>
              <a:buSzTx/>
              <a:buFont typeface="Arial" panose="020B0604020202020204" pitchFamily="34" charset="0"/>
              <a:buChar char="•"/>
            </a:pPr>
            <a:r>
              <a:rPr lang="en-US" altLang="en-US" sz="2400" dirty="0"/>
              <a:t>Now </a:t>
            </a:r>
            <a:r>
              <a:rPr lang="en-US" altLang="en-US" sz="2400" i="1" dirty="0"/>
              <a:t>A </a:t>
            </a:r>
            <a:r>
              <a:rPr lang="en-US" altLang="en-US" sz="2400" dirty="0"/>
              <a:t>can get the six instances of the resource it needs and also complete. </a:t>
            </a:r>
          </a:p>
          <a:p>
            <a:pPr>
              <a:spcBef>
                <a:spcPct val="0"/>
              </a:spcBef>
              <a:buClrTx/>
              <a:buSzTx/>
              <a:buFont typeface="Arial" panose="020B0604020202020204" pitchFamily="34" charset="0"/>
              <a:buChar char="•"/>
            </a:pPr>
            <a:r>
              <a:rPr lang="en-US" altLang="en-US" sz="2400" dirty="0"/>
              <a:t>Thus, the state of Figure (a) is safe because the system, by careful scheduling, can avoid deadlock.</a:t>
            </a:r>
          </a:p>
        </p:txBody>
      </p:sp>
      <p:pic>
        <p:nvPicPr>
          <p:cNvPr id="89093" name="Picture 3">
            <a:extLst>
              <a:ext uri="{FF2B5EF4-FFF2-40B4-BE49-F238E27FC236}">
                <a16:creationId xmlns:a16="http://schemas.microsoft.com/office/drawing/2014/main" id="{A83C1A49-8602-483D-903D-DA72305EC6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8305" y="4347637"/>
            <a:ext cx="8012563" cy="178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5" name="Slide Number Placeholder 2">
            <a:extLst>
              <a:ext uri="{FF2B5EF4-FFF2-40B4-BE49-F238E27FC236}">
                <a16:creationId xmlns:a16="http://schemas.microsoft.com/office/drawing/2014/main" id="{3F0EE9F1-25A2-46E5-ACC2-705D72FF3BCB}"/>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AC3A06E-4C38-44CB-AF22-1D2A0CEBE036}" type="slidenum">
              <a:rPr lang="en-US" altLang="en-US" sz="1400"/>
              <a:pPr/>
              <a:t>72</a:t>
            </a:fld>
            <a:endParaRPr lang="en-US" altLang="en-US" sz="140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E1E36C2-E929-4806-B8D3-A69194EFCCD0}"/>
              </a:ext>
            </a:extLst>
          </p:cNvPr>
          <p:cNvSpPr>
            <a:spLocks noGrp="1" noChangeArrowheads="1"/>
          </p:cNvSpPr>
          <p:nvPr>
            <p:ph type="title"/>
          </p:nvPr>
        </p:nvSpPr>
        <p:spPr>
          <a:xfrm>
            <a:off x="2438633" y="21432"/>
            <a:ext cx="7793037" cy="617538"/>
          </a:xfrm>
        </p:spPr>
        <p:txBody>
          <a:bodyPr/>
          <a:lstStyle/>
          <a:p>
            <a:pPr eaLnBrk="1" hangingPunct="1"/>
            <a:r>
              <a:rPr lang="en-US" altLang="en-US" sz="3200" dirty="0"/>
              <a:t>Safe and Unsafe States</a:t>
            </a:r>
          </a:p>
        </p:txBody>
      </p:sp>
      <p:sp>
        <p:nvSpPr>
          <p:cNvPr id="90115" name="Footer Placeholder 1">
            <a:extLst>
              <a:ext uri="{FF2B5EF4-FFF2-40B4-BE49-F238E27FC236}">
                <a16:creationId xmlns:a16="http://schemas.microsoft.com/office/drawing/2014/main" id="{567C3994-D7B9-4C0F-A643-C0B1A41E551B}"/>
              </a:ext>
            </a:extLst>
          </p:cNvPr>
          <p:cNvSpPr txBox="1">
            <a:spLocks/>
          </p:cNvSpPr>
          <p:nvPr/>
        </p:nvSpPr>
        <p:spPr bwMode="auto">
          <a:xfrm>
            <a:off x="4648199" y="637936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dirty="0">
                <a:solidFill>
                  <a:srgbClr val="9933FF"/>
                </a:solidFill>
              </a:rPr>
              <a:t>Grand Canyon University</a:t>
            </a:r>
          </a:p>
        </p:txBody>
      </p:sp>
      <p:sp>
        <p:nvSpPr>
          <p:cNvPr id="90116" name="Rectangle 1">
            <a:extLst>
              <a:ext uri="{FF2B5EF4-FFF2-40B4-BE49-F238E27FC236}">
                <a16:creationId xmlns:a16="http://schemas.microsoft.com/office/drawing/2014/main" id="{8620EEE3-F56C-45F2-851E-6EE285C68966}"/>
              </a:ext>
            </a:extLst>
          </p:cNvPr>
          <p:cNvSpPr>
            <a:spLocks noChangeArrowheads="1"/>
          </p:cNvSpPr>
          <p:nvPr/>
        </p:nvSpPr>
        <p:spPr bwMode="auto">
          <a:xfrm>
            <a:off x="1289684" y="889139"/>
            <a:ext cx="1009093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Now suppose we have the initial state shown in Figure (a), but this time </a:t>
            </a:r>
            <a:r>
              <a:rPr lang="en-US" altLang="en-US" sz="2000" i="1" dirty="0"/>
              <a:t>A </a:t>
            </a:r>
            <a:r>
              <a:rPr lang="en-US" altLang="en-US" sz="2000" dirty="0"/>
              <a:t>requests and gets another resource, giving Figure (b). </a:t>
            </a:r>
          </a:p>
          <a:p>
            <a:pPr>
              <a:spcBef>
                <a:spcPct val="0"/>
              </a:spcBef>
              <a:buClrTx/>
              <a:buSzTx/>
              <a:buFont typeface="Arial" panose="020B0604020202020204" pitchFamily="34" charset="0"/>
              <a:buChar char="•"/>
            </a:pPr>
            <a:r>
              <a:rPr lang="en-US" altLang="en-US" sz="2000" dirty="0"/>
              <a:t>Can we find a sequence that is guaranteed to work? Let us try. </a:t>
            </a:r>
          </a:p>
          <a:p>
            <a:pPr>
              <a:spcBef>
                <a:spcPct val="0"/>
              </a:spcBef>
              <a:buClrTx/>
              <a:buSzTx/>
              <a:buFont typeface="Arial" panose="020B0604020202020204" pitchFamily="34" charset="0"/>
              <a:buChar char="•"/>
            </a:pPr>
            <a:r>
              <a:rPr lang="en-US" altLang="en-US" sz="2000" dirty="0"/>
              <a:t>The scheduler could run </a:t>
            </a:r>
            <a:r>
              <a:rPr lang="en-US" altLang="en-US" sz="2000" i="1" dirty="0"/>
              <a:t>B </a:t>
            </a:r>
            <a:r>
              <a:rPr lang="en-US" altLang="en-US" sz="2000" dirty="0"/>
              <a:t>until it asked for all its resources, as shown in Figure (c).</a:t>
            </a:r>
          </a:p>
          <a:p>
            <a:pPr>
              <a:spcBef>
                <a:spcPct val="0"/>
              </a:spcBef>
              <a:buClrTx/>
              <a:buSzTx/>
              <a:buFont typeface="Arial" panose="020B0604020202020204" pitchFamily="34" charset="0"/>
              <a:buChar char="•"/>
            </a:pPr>
            <a:r>
              <a:rPr lang="en-US" altLang="en-US" sz="2000" dirty="0"/>
              <a:t>Eventually, </a:t>
            </a:r>
            <a:r>
              <a:rPr lang="en-US" altLang="en-US" sz="2000" i="1" dirty="0"/>
              <a:t>B </a:t>
            </a:r>
            <a:r>
              <a:rPr lang="en-US" altLang="en-US" sz="2000" dirty="0"/>
              <a:t>completes, and we get the state of Figure (d).</a:t>
            </a:r>
          </a:p>
          <a:p>
            <a:pPr>
              <a:spcBef>
                <a:spcPct val="0"/>
              </a:spcBef>
              <a:buClrTx/>
              <a:buSzTx/>
              <a:buFont typeface="Arial" panose="020B0604020202020204" pitchFamily="34" charset="0"/>
              <a:buChar char="•"/>
            </a:pPr>
            <a:r>
              <a:rPr lang="en-US" altLang="en-US" sz="2000" dirty="0"/>
              <a:t>At this point we are stuck. </a:t>
            </a:r>
          </a:p>
          <a:p>
            <a:pPr>
              <a:spcBef>
                <a:spcPct val="0"/>
              </a:spcBef>
              <a:buClrTx/>
              <a:buSzTx/>
              <a:buFont typeface="Arial" panose="020B0604020202020204" pitchFamily="34" charset="0"/>
              <a:buChar char="•"/>
            </a:pPr>
            <a:r>
              <a:rPr lang="en-US" altLang="en-US" sz="2000" dirty="0"/>
              <a:t>We only have four instances of the resource free, and each of the active processes needs five.</a:t>
            </a:r>
          </a:p>
        </p:txBody>
      </p:sp>
      <p:pic>
        <p:nvPicPr>
          <p:cNvPr id="90117" name="Picture 2">
            <a:extLst>
              <a:ext uri="{FF2B5EF4-FFF2-40B4-BE49-F238E27FC236}">
                <a16:creationId xmlns:a16="http://schemas.microsoft.com/office/drawing/2014/main" id="{78B56ED8-07B8-4522-8C73-9D7ABAC554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96425" y="3883632"/>
            <a:ext cx="7775928" cy="183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Slide Number Placeholder 2">
            <a:extLst>
              <a:ext uri="{FF2B5EF4-FFF2-40B4-BE49-F238E27FC236}">
                <a16:creationId xmlns:a16="http://schemas.microsoft.com/office/drawing/2014/main" id="{DFA05567-1EFA-4CDD-B48D-F7DEDFB2B87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4472F75-DBFA-4392-B505-BBA8358BBE10}" type="slidenum">
              <a:rPr lang="en-US" altLang="en-US" sz="1400"/>
              <a:pPr/>
              <a:t>73</a:t>
            </a:fld>
            <a:endParaRPr lang="en-US" altLang="en-US" sz="140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8DF69A1-2E35-4DEE-AE9A-21A7DED9EF6F}"/>
              </a:ext>
            </a:extLst>
          </p:cNvPr>
          <p:cNvSpPr>
            <a:spLocks noGrp="1" noChangeArrowheads="1"/>
          </p:cNvSpPr>
          <p:nvPr>
            <p:ph type="title"/>
          </p:nvPr>
        </p:nvSpPr>
        <p:spPr>
          <a:xfrm>
            <a:off x="2351881" y="0"/>
            <a:ext cx="7793037" cy="617538"/>
          </a:xfrm>
        </p:spPr>
        <p:txBody>
          <a:bodyPr/>
          <a:lstStyle/>
          <a:p>
            <a:pPr eaLnBrk="1" hangingPunct="1"/>
            <a:r>
              <a:rPr lang="en-US" altLang="en-US" sz="3200" dirty="0"/>
              <a:t>Safe and Unsafe States</a:t>
            </a:r>
          </a:p>
        </p:txBody>
      </p:sp>
      <p:sp>
        <p:nvSpPr>
          <p:cNvPr id="91139" name="Footer Placeholder 1">
            <a:extLst>
              <a:ext uri="{FF2B5EF4-FFF2-40B4-BE49-F238E27FC236}">
                <a16:creationId xmlns:a16="http://schemas.microsoft.com/office/drawing/2014/main" id="{E6BC6C1D-4869-4485-A88C-C1369384FBDF}"/>
              </a:ext>
            </a:extLst>
          </p:cNvPr>
          <p:cNvSpPr txBox="1">
            <a:spLocks/>
          </p:cNvSpPr>
          <p:nvPr/>
        </p:nvSpPr>
        <p:spPr bwMode="auto">
          <a:xfrm>
            <a:off x="4572000" y="63166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1140" name="Rectangle 1">
            <a:extLst>
              <a:ext uri="{FF2B5EF4-FFF2-40B4-BE49-F238E27FC236}">
                <a16:creationId xmlns:a16="http://schemas.microsoft.com/office/drawing/2014/main" id="{5EC37697-8ED7-40D1-A322-02973BA6CB5C}"/>
              </a:ext>
            </a:extLst>
          </p:cNvPr>
          <p:cNvSpPr>
            <a:spLocks noChangeArrowheads="1"/>
          </p:cNvSpPr>
          <p:nvPr/>
        </p:nvSpPr>
        <p:spPr bwMode="auto">
          <a:xfrm>
            <a:off x="916540" y="683727"/>
            <a:ext cx="11032305"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There is no sequence that guarantees completion. </a:t>
            </a:r>
          </a:p>
          <a:p>
            <a:pPr>
              <a:spcBef>
                <a:spcPct val="0"/>
              </a:spcBef>
              <a:buClrTx/>
              <a:buSzTx/>
              <a:buFont typeface="Arial" panose="020B0604020202020204" pitchFamily="34" charset="0"/>
              <a:buChar char="•"/>
            </a:pPr>
            <a:r>
              <a:rPr lang="en-US" altLang="en-US" sz="2000" dirty="0"/>
              <a:t>Thus, the allocation decision that moved the system from Figure (a) to Figure (b) went from a safe to an unsafe state. </a:t>
            </a:r>
          </a:p>
          <a:p>
            <a:pPr>
              <a:spcBef>
                <a:spcPct val="0"/>
              </a:spcBef>
              <a:buClrTx/>
              <a:buSzTx/>
              <a:buFont typeface="Arial" panose="020B0604020202020204" pitchFamily="34" charset="0"/>
              <a:buChar char="•"/>
            </a:pPr>
            <a:r>
              <a:rPr lang="en-US" altLang="en-US" sz="2000" dirty="0"/>
              <a:t>Running </a:t>
            </a:r>
            <a:r>
              <a:rPr lang="en-US" altLang="en-US" sz="2000" i="1" dirty="0"/>
              <a:t>A </a:t>
            </a:r>
            <a:r>
              <a:rPr lang="en-US" altLang="en-US" sz="2000" dirty="0"/>
              <a:t>or </a:t>
            </a:r>
            <a:r>
              <a:rPr lang="en-US" altLang="en-US" sz="2000" i="1" dirty="0"/>
              <a:t>C  </a:t>
            </a:r>
            <a:r>
              <a:rPr lang="en-US" altLang="en-US" sz="2000" dirty="0"/>
              <a:t>next starting at Figure (b) does not work either. </a:t>
            </a:r>
          </a:p>
          <a:p>
            <a:pPr>
              <a:spcBef>
                <a:spcPct val="0"/>
              </a:spcBef>
              <a:buClrTx/>
              <a:buSzTx/>
              <a:buFont typeface="Arial" panose="020B0604020202020204" pitchFamily="34" charset="0"/>
              <a:buChar char="•"/>
            </a:pPr>
            <a:r>
              <a:rPr lang="en-US" altLang="en-US" sz="2000" dirty="0"/>
              <a:t>In retrospect, </a:t>
            </a:r>
            <a:r>
              <a:rPr lang="en-US" altLang="en-US" sz="2000" i="1" dirty="0"/>
              <a:t>A</a:t>
            </a:r>
            <a:r>
              <a:rPr lang="en-US" altLang="en-US" sz="2000" dirty="0"/>
              <a:t>’s request should not have been granted. </a:t>
            </a:r>
          </a:p>
          <a:p>
            <a:pPr>
              <a:spcBef>
                <a:spcPct val="0"/>
              </a:spcBef>
              <a:buClrTx/>
              <a:buSzTx/>
              <a:buFont typeface="Arial" panose="020B0604020202020204" pitchFamily="34" charset="0"/>
              <a:buChar char="•"/>
            </a:pPr>
            <a:r>
              <a:rPr lang="en-US" altLang="en-US" sz="2000" dirty="0"/>
              <a:t>It is worth noting that an unsafe state is not a deadlocked state.</a:t>
            </a:r>
          </a:p>
          <a:p>
            <a:pPr>
              <a:spcBef>
                <a:spcPct val="0"/>
              </a:spcBef>
              <a:buClrTx/>
              <a:buSzTx/>
              <a:buFont typeface="Arial" panose="020B0604020202020204" pitchFamily="34" charset="0"/>
              <a:buChar char="•"/>
            </a:pPr>
            <a:r>
              <a:rPr lang="en-US" altLang="en-US" sz="2000" dirty="0"/>
              <a:t>Starting at Figure (b), the system can run for a while. </a:t>
            </a:r>
          </a:p>
          <a:p>
            <a:pPr>
              <a:spcBef>
                <a:spcPct val="0"/>
              </a:spcBef>
              <a:buClrTx/>
              <a:buSzTx/>
              <a:buFont typeface="Arial" panose="020B0604020202020204" pitchFamily="34" charset="0"/>
              <a:buChar char="•"/>
            </a:pPr>
            <a:r>
              <a:rPr lang="en-US" altLang="en-US" sz="2000" dirty="0"/>
              <a:t>In fact, one process can even complete.</a:t>
            </a:r>
          </a:p>
          <a:p>
            <a:pPr>
              <a:spcBef>
                <a:spcPct val="0"/>
              </a:spcBef>
              <a:buClrTx/>
              <a:buSzTx/>
              <a:buFont typeface="Arial" panose="020B0604020202020204" pitchFamily="34" charset="0"/>
              <a:buChar char="•"/>
            </a:pPr>
            <a:r>
              <a:rPr lang="en-US" altLang="en-US" sz="2000" dirty="0"/>
              <a:t>Furthermore, it is possible that </a:t>
            </a:r>
            <a:r>
              <a:rPr lang="en-US" altLang="en-US" sz="2000" i="1" dirty="0"/>
              <a:t>A </a:t>
            </a:r>
            <a:r>
              <a:rPr lang="en-US" altLang="en-US" sz="2000" dirty="0"/>
              <a:t>might release a resource before asking for any more allowing </a:t>
            </a:r>
            <a:r>
              <a:rPr lang="en-US" altLang="en-US" sz="2000" i="1" dirty="0"/>
              <a:t>C </a:t>
            </a:r>
            <a:r>
              <a:rPr lang="en-US" altLang="en-US" sz="2000" dirty="0"/>
              <a:t>to complete and avoiding deadlock altogether. </a:t>
            </a:r>
          </a:p>
          <a:p>
            <a:pPr>
              <a:spcBef>
                <a:spcPct val="0"/>
              </a:spcBef>
              <a:buClrTx/>
              <a:buSzTx/>
              <a:buFont typeface="Arial" panose="020B0604020202020204" pitchFamily="34" charset="0"/>
              <a:buChar char="•"/>
            </a:pPr>
            <a:r>
              <a:rPr lang="en-US" altLang="en-US" sz="2000" dirty="0"/>
              <a:t>Thus, the difference between a safe state and an unsafe state is that from a safe state the system can </a:t>
            </a:r>
            <a:r>
              <a:rPr lang="en-US" altLang="en-US" sz="2000" i="1" dirty="0"/>
              <a:t>guarantee </a:t>
            </a:r>
            <a:r>
              <a:rPr lang="en-US" altLang="en-US" sz="2000" dirty="0"/>
              <a:t>that all processes will finish; from an unsafe state, no such guarantee can be given.</a:t>
            </a:r>
          </a:p>
        </p:txBody>
      </p:sp>
      <p:pic>
        <p:nvPicPr>
          <p:cNvPr id="91141" name="Picture 2">
            <a:extLst>
              <a:ext uri="{FF2B5EF4-FFF2-40B4-BE49-F238E27FC236}">
                <a16:creationId xmlns:a16="http://schemas.microsoft.com/office/drawing/2014/main" id="{CF0C3414-72A4-450A-8ADC-1AEE4ED758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9287" y="4569311"/>
            <a:ext cx="6818313"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3" name="Slide Number Placeholder 2">
            <a:extLst>
              <a:ext uri="{FF2B5EF4-FFF2-40B4-BE49-F238E27FC236}">
                <a16:creationId xmlns:a16="http://schemas.microsoft.com/office/drawing/2014/main" id="{037F969A-0270-46DE-A09D-995D9EF4E3F9}"/>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CFF5D31-C2BD-40BE-BF31-A79B1538B322}" type="slidenum">
              <a:rPr lang="en-US" altLang="en-US" sz="1400"/>
              <a:pPr/>
              <a:t>74</a:t>
            </a:fld>
            <a:endParaRPr lang="en-US" altLang="en-US" sz="140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6F07F35D-06A7-4040-8772-8D600E097187}"/>
              </a:ext>
            </a:extLst>
          </p:cNvPr>
          <p:cNvSpPr>
            <a:spLocks noGrp="1" noChangeArrowheads="1"/>
          </p:cNvSpPr>
          <p:nvPr>
            <p:ph type="title"/>
          </p:nvPr>
        </p:nvSpPr>
        <p:spPr>
          <a:xfrm>
            <a:off x="2251869" y="0"/>
            <a:ext cx="7793037" cy="617538"/>
          </a:xfrm>
        </p:spPr>
        <p:txBody>
          <a:bodyPr/>
          <a:lstStyle/>
          <a:p>
            <a:pPr eaLnBrk="1" hangingPunct="1"/>
            <a:r>
              <a:rPr lang="en-US" altLang="en-US" sz="3200" dirty="0"/>
              <a:t>Banker’s Algorithm for a Single Resource</a:t>
            </a:r>
          </a:p>
        </p:txBody>
      </p:sp>
      <p:sp>
        <p:nvSpPr>
          <p:cNvPr id="92163" name="Footer Placeholder 1">
            <a:extLst>
              <a:ext uri="{FF2B5EF4-FFF2-40B4-BE49-F238E27FC236}">
                <a16:creationId xmlns:a16="http://schemas.microsoft.com/office/drawing/2014/main" id="{1DD0106E-8B83-4022-A7F4-F02C326B3EBB}"/>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2164" name="Rectangle 1">
            <a:extLst>
              <a:ext uri="{FF2B5EF4-FFF2-40B4-BE49-F238E27FC236}">
                <a16:creationId xmlns:a16="http://schemas.microsoft.com/office/drawing/2014/main" id="{B7BE6130-5483-42BE-88C6-0993AD7EDD48}"/>
              </a:ext>
            </a:extLst>
          </p:cNvPr>
          <p:cNvSpPr>
            <a:spLocks noChangeArrowheads="1"/>
          </p:cNvSpPr>
          <p:nvPr/>
        </p:nvSpPr>
        <p:spPr bwMode="auto">
          <a:xfrm>
            <a:off x="699659" y="744538"/>
            <a:ext cx="1089745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A scheduling algorithm that can avoid deadlocks is due to Dijkstra (1965). </a:t>
            </a:r>
          </a:p>
          <a:p>
            <a:pPr>
              <a:spcBef>
                <a:spcPct val="0"/>
              </a:spcBef>
              <a:buClrTx/>
              <a:buSzTx/>
              <a:buFont typeface="Arial" panose="020B0604020202020204" pitchFamily="34" charset="0"/>
              <a:buChar char="•"/>
            </a:pPr>
            <a:r>
              <a:rPr lang="en-US" altLang="en-US" sz="2000" dirty="0"/>
              <a:t>it is known as the </a:t>
            </a:r>
            <a:r>
              <a:rPr lang="en-US" altLang="en-US" sz="2000" b="1" dirty="0"/>
              <a:t>banker’s algorithm</a:t>
            </a:r>
            <a:r>
              <a:rPr lang="en-US" altLang="en-US" sz="2000" dirty="0"/>
              <a:t>.</a:t>
            </a:r>
          </a:p>
          <a:p>
            <a:pPr>
              <a:spcBef>
                <a:spcPct val="0"/>
              </a:spcBef>
              <a:buClrTx/>
              <a:buSzTx/>
              <a:buFont typeface="Arial" panose="020B0604020202020204" pitchFamily="34" charset="0"/>
              <a:buChar char="•"/>
            </a:pPr>
            <a:r>
              <a:rPr lang="en-US" altLang="en-US" sz="2000" dirty="0"/>
              <a:t> It is modeled on the way a small-town banker might deal with a group of customers to whom he has granted lines of credit. (Years ago, banks did not lend money unless they knew they could be repaid.) </a:t>
            </a:r>
          </a:p>
          <a:p>
            <a:pPr>
              <a:spcBef>
                <a:spcPct val="0"/>
              </a:spcBef>
              <a:buClrTx/>
              <a:buSzTx/>
              <a:buFont typeface="Arial" panose="020B0604020202020204" pitchFamily="34" charset="0"/>
              <a:buChar char="•"/>
            </a:pPr>
            <a:r>
              <a:rPr lang="en-US" altLang="en-US" sz="2000" dirty="0"/>
              <a:t>What the algorithm does is check to see if granting the request leads to an unsafe state. </a:t>
            </a:r>
          </a:p>
          <a:p>
            <a:pPr>
              <a:spcBef>
                <a:spcPct val="0"/>
              </a:spcBef>
              <a:buClrTx/>
              <a:buSzTx/>
              <a:buFont typeface="Arial" panose="020B0604020202020204" pitchFamily="34" charset="0"/>
              <a:buChar char="•"/>
            </a:pPr>
            <a:r>
              <a:rPr lang="en-US" altLang="en-US" sz="2000" dirty="0"/>
              <a:t>If so, the request is denied. If granting the request leads to a safe state, it is carried out.</a:t>
            </a:r>
          </a:p>
          <a:p>
            <a:pPr>
              <a:spcBef>
                <a:spcPct val="0"/>
              </a:spcBef>
              <a:buClrTx/>
              <a:buSzTx/>
              <a:buFont typeface="Arial" panose="020B0604020202020204" pitchFamily="34" charset="0"/>
              <a:buChar char="•"/>
            </a:pPr>
            <a:r>
              <a:rPr lang="en-US" altLang="en-US" sz="2000" dirty="0"/>
              <a:t>In Figure (a) we see four customers, </a:t>
            </a:r>
            <a:r>
              <a:rPr lang="en-US" altLang="en-US" sz="2000" i="1" dirty="0"/>
              <a:t>A</a:t>
            </a:r>
            <a:r>
              <a:rPr lang="en-US" altLang="en-US" sz="2000" dirty="0"/>
              <a:t>, </a:t>
            </a:r>
            <a:r>
              <a:rPr lang="en-US" altLang="en-US" sz="2000" i="1" dirty="0"/>
              <a:t>B</a:t>
            </a:r>
            <a:r>
              <a:rPr lang="en-US" altLang="en-US" sz="2000" dirty="0"/>
              <a:t>, </a:t>
            </a:r>
            <a:r>
              <a:rPr lang="en-US" altLang="en-US" sz="2000" i="1" dirty="0"/>
              <a:t>C</a:t>
            </a:r>
            <a:r>
              <a:rPr lang="en-US" altLang="en-US" sz="2000" dirty="0"/>
              <a:t>, and </a:t>
            </a:r>
            <a:r>
              <a:rPr lang="en-US" altLang="en-US" sz="2000" i="1" dirty="0"/>
              <a:t>D</a:t>
            </a:r>
            <a:r>
              <a:rPr lang="en-US" altLang="en-US" sz="2000" dirty="0"/>
              <a:t>, each of whom has been granted a certain number of credit units (e.g., 1 unit is 1K dollars). </a:t>
            </a:r>
          </a:p>
          <a:p>
            <a:pPr>
              <a:spcBef>
                <a:spcPct val="0"/>
              </a:spcBef>
              <a:buClrTx/>
              <a:buSzTx/>
              <a:buFont typeface="Arial" panose="020B0604020202020204" pitchFamily="34" charset="0"/>
              <a:buChar char="•"/>
            </a:pPr>
            <a:r>
              <a:rPr lang="en-US" altLang="en-US" sz="2000" dirty="0"/>
              <a:t>The banker knows that not all customers will need their maximum credit immediately, so he has reserved only 10 units rather than 22 to service them. (In this analogy, customers are processes, units are, say, tape drives, and the banker is the operating system.)</a:t>
            </a:r>
          </a:p>
        </p:txBody>
      </p:sp>
      <p:pic>
        <p:nvPicPr>
          <p:cNvPr id="92165" name="Picture 3">
            <a:extLst>
              <a:ext uri="{FF2B5EF4-FFF2-40B4-BE49-F238E27FC236}">
                <a16:creationId xmlns:a16="http://schemas.microsoft.com/office/drawing/2014/main" id="{A055F344-1A32-4D89-ABBE-173B83273C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96635" y="4523314"/>
            <a:ext cx="1447800" cy="185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7" name="Slide Number Placeholder 2">
            <a:extLst>
              <a:ext uri="{FF2B5EF4-FFF2-40B4-BE49-F238E27FC236}">
                <a16:creationId xmlns:a16="http://schemas.microsoft.com/office/drawing/2014/main" id="{250C9AEC-3355-4B1A-A586-BF54164DD7F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C259D07-EEED-4EF0-80DB-34C32F251ED7}" type="slidenum">
              <a:rPr lang="en-US" altLang="en-US" sz="1400"/>
              <a:pPr/>
              <a:t>75</a:t>
            </a:fld>
            <a:endParaRPr lang="en-US" altLang="en-US" sz="140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176C844-3DA9-41E8-945C-DBF74F4579E7}"/>
              </a:ext>
            </a:extLst>
          </p:cNvPr>
          <p:cNvSpPr>
            <a:spLocks noGrp="1" noChangeArrowheads="1"/>
          </p:cNvSpPr>
          <p:nvPr>
            <p:ph type="title"/>
          </p:nvPr>
        </p:nvSpPr>
        <p:spPr>
          <a:xfrm>
            <a:off x="2397537" y="23811"/>
            <a:ext cx="7793037" cy="617538"/>
          </a:xfrm>
        </p:spPr>
        <p:txBody>
          <a:bodyPr/>
          <a:lstStyle/>
          <a:p>
            <a:pPr eaLnBrk="1" hangingPunct="1"/>
            <a:r>
              <a:rPr lang="en-US" altLang="en-US" sz="3200" dirty="0"/>
              <a:t>Banker’s Algorithm for a Single Resource</a:t>
            </a:r>
          </a:p>
        </p:txBody>
      </p:sp>
      <p:sp>
        <p:nvSpPr>
          <p:cNvPr id="93187" name="Footer Placeholder 1">
            <a:extLst>
              <a:ext uri="{FF2B5EF4-FFF2-40B4-BE49-F238E27FC236}">
                <a16:creationId xmlns:a16="http://schemas.microsoft.com/office/drawing/2014/main" id="{19222964-E33D-475E-BD47-715E174135FA}"/>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3188" name="Rectangle 1">
            <a:extLst>
              <a:ext uri="{FF2B5EF4-FFF2-40B4-BE49-F238E27FC236}">
                <a16:creationId xmlns:a16="http://schemas.microsoft.com/office/drawing/2014/main" id="{48521BDA-AE36-476E-A414-FE5A4A24980D}"/>
              </a:ext>
            </a:extLst>
          </p:cNvPr>
          <p:cNvSpPr>
            <a:spLocks noChangeArrowheads="1"/>
          </p:cNvSpPr>
          <p:nvPr/>
        </p:nvSpPr>
        <p:spPr bwMode="auto">
          <a:xfrm>
            <a:off x="1068004" y="768349"/>
            <a:ext cx="975119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The customers go about their respective businesses, making loan requests from time to time (i.e., asking for resources). </a:t>
            </a:r>
          </a:p>
          <a:p>
            <a:pPr>
              <a:spcBef>
                <a:spcPct val="0"/>
              </a:spcBef>
              <a:buClrTx/>
              <a:buSzTx/>
              <a:buFont typeface="Arial" panose="020B0604020202020204" pitchFamily="34" charset="0"/>
              <a:buChar char="•"/>
            </a:pPr>
            <a:r>
              <a:rPr lang="en-US" altLang="en-US" sz="2000" dirty="0"/>
              <a:t>At a certain moment, the situation is as shown in Figure (b).</a:t>
            </a:r>
          </a:p>
          <a:p>
            <a:pPr>
              <a:spcBef>
                <a:spcPct val="0"/>
              </a:spcBef>
              <a:buClrTx/>
              <a:buSzTx/>
              <a:buFont typeface="Arial" panose="020B0604020202020204" pitchFamily="34" charset="0"/>
              <a:buChar char="•"/>
            </a:pPr>
            <a:r>
              <a:rPr lang="en-US" altLang="en-US" sz="2000" dirty="0"/>
              <a:t>This state is safe because with two units left, the banker can delay any requests except </a:t>
            </a:r>
            <a:r>
              <a:rPr lang="en-US" altLang="en-US" sz="2000" i="1" dirty="0"/>
              <a:t>C</a:t>
            </a:r>
            <a:r>
              <a:rPr lang="en-US" altLang="en-US" sz="2000" dirty="0"/>
              <a:t>’s, thus letting </a:t>
            </a:r>
            <a:r>
              <a:rPr lang="en-US" altLang="en-US" sz="2000" i="1" dirty="0"/>
              <a:t>C </a:t>
            </a:r>
            <a:r>
              <a:rPr lang="en-US" altLang="en-US" sz="2000" dirty="0"/>
              <a:t>finish and release all four of his resources. With four units in hand, the banker can let either </a:t>
            </a:r>
            <a:r>
              <a:rPr lang="en-US" altLang="en-US" sz="2000" i="1" dirty="0"/>
              <a:t>D </a:t>
            </a:r>
            <a:r>
              <a:rPr lang="en-US" altLang="en-US" sz="2000" dirty="0"/>
              <a:t>or </a:t>
            </a:r>
            <a:r>
              <a:rPr lang="en-US" altLang="en-US" sz="2000" i="1" dirty="0"/>
              <a:t>B </a:t>
            </a:r>
            <a:r>
              <a:rPr lang="en-US" altLang="en-US" sz="2000" dirty="0"/>
              <a:t>have the necessary units, and so on.</a:t>
            </a:r>
          </a:p>
        </p:txBody>
      </p:sp>
      <p:pic>
        <p:nvPicPr>
          <p:cNvPr id="93189" name="Picture 3">
            <a:extLst>
              <a:ext uri="{FF2B5EF4-FFF2-40B4-BE49-F238E27FC236}">
                <a16:creationId xmlns:a16="http://schemas.microsoft.com/office/drawing/2014/main" id="{A4EB222E-803D-4F92-B3BD-845C094D28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4930" y="3142118"/>
            <a:ext cx="4104526" cy="2367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1" name="Slide Number Placeholder 2">
            <a:extLst>
              <a:ext uri="{FF2B5EF4-FFF2-40B4-BE49-F238E27FC236}">
                <a16:creationId xmlns:a16="http://schemas.microsoft.com/office/drawing/2014/main" id="{3A20C7D1-5BDD-477C-A497-F0CEF207640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FA07591-758F-4EC6-882F-DFB0388C6878}" type="slidenum">
              <a:rPr lang="en-US" altLang="en-US" sz="1400"/>
              <a:pPr/>
              <a:t>76</a:t>
            </a:fld>
            <a:endParaRPr lang="en-US" altLang="en-US" sz="140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8D605AC-F7EA-4D46-B5F1-80686A1A3282}"/>
              </a:ext>
            </a:extLst>
          </p:cNvPr>
          <p:cNvSpPr>
            <a:spLocks noGrp="1" noChangeArrowheads="1"/>
          </p:cNvSpPr>
          <p:nvPr>
            <p:ph type="title"/>
          </p:nvPr>
        </p:nvSpPr>
        <p:spPr>
          <a:xfrm>
            <a:off x="2328069" y="25400"/>
            <a:ext cx="7793037" cy="617538"/>
          </a:xfrm>
        </p:spPr>
        <p:txBody>
          <a:bodyPr/>
          <a:lstStyle/>
          <a:p>
            <a:pPr eaLnBrk="1" hangingPunct="1"/>
            <a:r>
              <a:rPr lang="en-US" altLang="en-US" sz="3200" dirty="0"/>
              <a:t>Banker’s Algorithm for a Single Resource</a:t>
            </a:r>
          </a:p>
        </p:txBody>
      </p:sp>
      <p:sp>
        <p:nvSpPr>
          <p:cNvPr id="94211" name="Footer Placeholder 1">
            <a:extLst>
              <a:ext uri="{FF2B5EF4-FFF2-40B4-BE49-F238E27FC236}">
                <a16:creationId xmlns:a16="http://schemas.microsoft.com/office/drawing/2014/main" id="{46DB5032-5844-4480-85AE-7E6AA493F13C}"/>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4212" name="Rectangle 1">
            <a:extLst>
              <a:ext uri="{FF2B5EF4-FFF2-40B4-BE49-F238E27FC236}">
                <a16:creationId xmlns:a16="http://schemas.microsoft.com/office/drawing/2014/main" id="{61AC787F-D39C-4428-B650-B41FB8A35356}"/>
              </a:ext>
            </a:extLst>
          </p:cNvPr>
          <p:cNvSpPr>
            <a:spLocks noChangeArrowheads="1"/>
          </p:cNvSpPr>
          <p:nvPr/>
        </p:nvSpPr>
        <p:spPr bwMode="auto">
          <a:xfrm>
            <a:off x="1014920" y="769938"/>
            <a:ext cx="10162159"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Consider what would happen if a request from </a:t>
            </a:r>
            <a:r>
              <a:rPr lang="en-US" altLang="en-US" sz="2000" i="1" dirty="0"/>
              <a:t>B </a:t>
            </a:r>
            <a:r>
              <a:rPr lang="en-US" altLang="en-US" sz="2000" dirty="0"/>
              <a:t>for one more unit were granted in Figure (b). </a:t>
            </a:r>
          </a:p>
          <a:p>
            <a:pPr>
              <a:spcBef>
                <a:spcPct val="0"/>
              </a:spcBef>
              <a:buClrTx/>
              <a:buSzTx/>
              <a:buFont typeface="Arial" panose="020B0604020202020204" pitchFamily="34" charset="0"/>
              <a:buChar char="•"/>
            </a:pPr>
            <a:r>
              <a:rPr lang="en-US" altLang="en-US" sz="2000" dirty="0"/>
              <a:t>We would have situation Figure (c), which is unsafe. </a:t>
            </a:r>
          </a:p>
          <a:p>
            <a:pPr>
              <a:spcBef>
                <a:spcPct val="0"/>
              </a:spcBef>
              <a:buClrTx/>
              <a:buSzTx/>
              <a:buFont typeface="Arial" panose="020B0604020202020204" pitchFamily="34" charset="0"/>
              <a:buChar char="•"/>
            </a:pPr>
            <a:r>
              <a:rPr lang="en-US" altLang="en-US" sz="2000" dirty="0"/>
              <a:t>If all the customers suddenly asked for their maximum loans, the banker could not satisfy any of them, and we would have a deadlock. </a:t>
            </a:r>
          </a:p>
          <a:p>
            <a:pPr>
              <a:spcBef>
                <a:spcPct val="0"/>
              </a:spcBef>
              <a:buClrTx/>
              <a:buSzTx/>
              <a:buFont typeface="Arial" panose="020B0604020202020204" pitchFamily="34" charset="0"/>
              <a:buChar char="•"/>
            </a:pPr>
            <a:r>
              <a:rPr lang="en-US" altLang="en-US" sz="2000" dirty="0"/>
              <a:t>An unsafe state does not </a:t>
            </a:r>
            <a:r>
              <a:rPr lang="en-US" altLang="en-US" sz="2000" i="1" dirty="0"/>
              <a:t>have </a:t>
            </a:r>
            <a:r>
              <a:rPr lang="en-US" altLang="en-US" sz="2000" dirty="0"/>
              <a:t>to lead to deadlock, since a customer might not need the entire credit line available, but the banker cannot count on this behavior. </a:t>
            </a:r>
          </a:p>
        </p:txBody>
      </p:sp>
      <p:pic>
        <p:nvPicPr>
          <p:cNvPr id="94213" name="Picture 2">
            <a:extLst>
              <a:ext uri="{FF2B5EF4-FFF2-40B4-BE49-F238E27FC236}">
                <a16:creationId xmlns:a16="http://schemas.microsoft.com/office/drawing/2014/main" id="{121E4653-5681-4ED2-9146-2E1F886567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34464" y="3151860"/>
            <a:ext cx="6205878" cy="192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5" name="Slide Number Placeholder 2">
            <a:extLst>
              <a:ext uri="{FF2B5EF4-FFF2-40B4-BE49-F238E27FC236}">
                <a16:creationId xmlns:a16="http://schemas.microsoft.com/office/drawing/2014/main" id="{1721F5BB-0EBE-4305-B8F9-CA02BFB75999}"/>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9E417AF-95EC-48B4-A59F-C1553E271F9E}" type="slidenum">
              <a:rPr lang="en-US" altLang="en-US" sz="1400"/>
              <a:pPr/>
              <a:t>77</a:t>
            </a:fld>
            <a:endParaRPr lang="en-US" altLang="en-US" sz="140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E0692A63-2CB6-478A-9684-8F03F3EAFA03}"/>
              </a:ext>
            </a:extLst>
          </p:cNvPr>
          <p:cNvSpPr>
            <a:spLocks noGrp="1" noChangeArrowheads="1"/>
          </p:cNvSpPr>
          <p:nvPr>
            <p:ph type="title"/>
          </p:nvPr>
        </p:nvSpPr>
        <p:spPr>
          <a:xfrm>
            <a:off x="2251869" y="25400"/>
            <a:ext cx="7793037" cy="617538"/>
          </a:xfrm>
        </p:spPr>
        <p:txBody>
          <a:bodyPr/>
          <a:lstStyle/>
          <a:p>
            <a:pPr eaLnBrk="1" hangingPunct="1"/>
            <a:r>
              <a:rPr lang="en-US" altLang="en-US" sz="3200" dirty="0"/>
              <a:t>Banker’s Algorithm for a Single Resource</a:t>
            </a:r>
          </a:p>
        </p:txBody>
      </p:sp>
      <p:sp>
        <p:nvSpPr>
          <p:cNvPr id="95235" name="Footer Placeholder 1">
            <a:extLst>
              <a:ext uri="{FF2B5EF4-FFF2-40B4-BE49-F238E27FC236}">
                <a16:creationId xmlns:a16="http://schemas.microsoft.com/office/drawing/2014/main" id="{17224FE6-BB13-4133-A6B3-CDFAA996FBD8}"/>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5236" name="Rectangle 1">
            <a:extLst>
              <a:ext uri="{FF2B5EF4-FFF2-40B4-BE49-F238E27FC236}">
                <a16:creationId xmlns:a16="http://schemas.microsoft.com/office/drawing/2014/main" id="{0FCEF136-0544-475D-AA7B-B2E7CFDC07CD}"/>
              </a:ext>
            </a:extLst>
          </p:cNvPr>
          <p:cNvSpPr>
            <a:spLocks noChangeArrowheads="1"/>
          </p:cNvSpPr>
          <p:nvPr/>
        </p:nvSpPr>
        <p:spPr bwMode="auto">
          <a:xfrm>
            <a:off x="1052531" y="642938"/>
            <a:ext cx="10284431"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The banker’s algorithm considers each request as it occurs, seeing whether granting it leads to a safe state. </a:t>
            </a:r>
          </a:p>
          <a:p>
            <a:pPr>
              <a:spcBef>
                <a:spcPct val="0"/>
              </a:spcBef>
              <a:buClrTx/>
              <a:buSzTx/>
              <a:buFont typeface="Arial" panose="020B0604020202020204" pitchFamily="34" charset="0"/>
              <a:buChar char="•"/>
            </a:pPr>
            <a:r>
              <a:rPr lang="en-US" altLang="en-US" sz="2000" dirty="0"/>
              <a:t>If it does, the request is granted; otherwise, it is postponed until later. </a:t>
            </a:r>
          </a:p>
          <a:p>
            <a:pPr>
              <a:spcBef>
                <a:spcPct val="0"/>
              </a:spcBef>
              <a:buClrTx/>
              <a:buSzTx/>
              <a:buFont typeface="Arial" panose="020B0604020202020204" pitchFamily="34" charset="0"/>
              <a:buChar char="•"/>
            </a:pPr>
            <a:r>
              <a:rPr lang="en-US" altLang="en-US" sz="2000" dirty="0"/>
              <a:t>To see if a state is safe, the banker checks to see if he has enough resources to satisfy some customer. </a:t>
            </a:r>
          </a:p>
          <a:p>
            <a:pPr>
              <a:spcBef>
                <a:spcPct val="0"/>
              </a:spcBef>
              <a:buClrTx/>
              <a:buSzTx/>
              <a:buFont typeface="Arial" panose="020B0604020202020204" pitchFamily="34" charset="0"/>
              <a:buChar char="•"/>
            </a:pPr>
            <a:r>
              <a:rPr lang="en-US" altLang="en-US" sz="2000" dirty="0"/>
              <a:t>If so, those loans are assumed to be repaid, and the customer now closest to the limit is checked, and so on. </a:t>
            </a:r>
          </a:p>
          <a:p>
            <a:pPr>
              <a:spcBef>
                <a:spcPct val="0"/>
              </a:spcBef>
              <a:buClrTx/>
              <a:buSzTx/>
              <a:buFont typeface="Arial" panose="020B0604020202020204" pitchFamily="34" charset="0"/>
              <a:buChar char="•"/>
            </a:pPr>
            <a:r>
              <a:rPr lang="en-US" altLang="en-US" sz="2000" dirty="0"/>
              <a:t>If all loans can eventually be repaid, the state is safe, and the initial request can be granted.</a:t>
            </a:r>
          </a:p>
        </p:txBody>
      </p:sp>
      <p:pic>
        <p:nvPicPr>
          <p:cNvPr id="95237" name="Picture 4">
            <a:extLst>
              <a:ext uri="{FF2B5EF4-FFF2-40B4-BE49-F238E27FC236}">
                <a16:creationId xmlns:a16="http://schemas.microsoft.com/office/drawing/2014/main" id="{D1693D0F-8A51-4315-BBF6-533FA1E29C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2964" y="3505260"/>
            <a:ext cx="6369065" cy="1980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9" name="Slide Number Placeholder 2">
            <a:extLst>
              <a:ext uri="{FF2B5EF4-FFF2-40B4-BE49-F238E27FC236}">
                <a16:creationId xmlns:a16="http://schemas.microsoft.com/office/drawing/2014/main" id="{9CE6B706-06C1-42A6-B940-4DC82B71386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36E3C14-7151-4C9F-80C9-9ECC8C7784F1}" type="slidenum">
              <a:rPr lang="en-US" altLang="en-US" sz="1400"/>
              <a:pPr/>
              <a:t>78</a:t>
            </a:fld>
            <a:endParaRPr lang="en-US" altLang="en-US" sz="140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81A78BC-F3F0-46CC-B928-4EA868A05C65}"/>
              </a:ext>
            </a:extLst>
          </p:cNvPr>
          <p:cNvSpPr>
            <a:spLocks noGrp="1" noChangeArrowheads="1"/>
          </p:cNvSpPr>
          <p:nvPr>
            <p:ph type="title"/>
          </p:nvPr>
        </p:nvSpPr>
        <p:spPr>
          <a:xfrm>
            <a:off x="2214563" y="0"/>
            <a:ext cx="7793037" cy="617538"/>
          </a:xfrm>
        </p:spPr>
        <p:txBody>
          <a:bodyPr/>
          <a:lstStyle/>
          <a:p>
            <a:pPr eaLnBrk="1" hangingPunct="1"/>
            <a:r>
              <a:rPr lang="en-US" altLang="en-US" sz="3200" dirty="0"/>
              <a:t>Banker’s Algorithm for Multiple Resource</a:t>
            </a:r>
          </a:p>
        </p:txBody>
      </p:sp>
      <p:sp>
        <p:nvSpPr>
          <p:cNvPr id="96259" name="Footer Placeholder 1">
            <a:extLst>
              <a:ext uri="{FF2B5EF4-FFF2-40B4-BE49-F238E27FC236}">
                <a16:creationId xmlns:a16="http://schemas.microsoft.com/office/drawing/2014/main" id="{F84E9C8B-CF7A-4395-807C-A659F3468D68}"/>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6260" name="Rectangle 1">
            <a:extLst>
              <a:ext uri="{FF2B5EF4-FFF2-40B4-BE49-F238E27FC236}">
                <a16:creationId xmlns:a16="http://schemas.microsoft.com/office/drawing/2014/main" id="{7DB9D000-7A54-4DB7-96B6-6245759FAB05}"/>
              </a:ext>
            </a:extLst>
          </p:cNvPr>
          <p:cNvSpPr>
            <a:spLocks noChangeArrowheads="1"/>
          </p:cNvSpPr>
          <p:nvPr/>
        </p:nvSpPr>
        <p:spPr bwMode="auto">
          <a:xfrm>
            <a:off x="1197715" y="852597"/>
            <a:ext cx="979657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The banker’s algorithm can be generalized to handle multiple resources.  The Figure below shows how it works. </a:t>
            </a:r>
          </a:p>
          <a:p>
            <a:pPr>
              <a:spcBef>
                <a:spcPct val="0"/>
              </a:spcBef>
              <a:buClrTx/>
              <a:buSzTx/>
              <a:buFont typeface="Arial" panose="020B0604020202020204" pitchFamily="34" charset="0"/>
              <a:buChar char="•"/>
            </a:pPr>
            <a:r>
              <a:rPr lang="en-US" altLang="en-US" sz="2000" dirty="0"/>
              <a:t>In the Figure we see two matrices.</a:t>
            </a:r>
          </a:p>
          <a:p>
            <a:pPr>
              <a:spcBef>
                <a:spcPct val="0"/>
              </a:spcBef>
              <a:buClrTx/>
              <a:buSzTx/>
              <a:buFont typeface="Arial" panose="020B0604020202020204" pitchFamily="34" charset="0"/>
              <a:buChar char="•"/>
            </a:pPr>
            <a:r>
              <a:rPr lang="en-US" altLang="en-US" sz="2000" dirty="0"/>
              <a:t>The one on the left shows how many of each resource are currently assigned to each of the five processes.</a:t>
            </a:r>
          </a:p>
          <a:p>
            <a:pPr>
              <a:spcBef>
                <a:spcPct val="0"/>
              </a:spcBef>
              <a:buClrTx/>
              <a:buSzTx/>
              <a:buFont typeface="Arial" panose="020B0604020202020204" pitchFamily="34" charset="0"/>
              <a:buChar char="•"/>
            </a:pPr>
            <a:r>
              <a:rPr lang="en-US" altLang="en-US" sz="2000" dirty="0"/>
              <a:t>The matrix on the right shows how many resources each process still needs in order to complete.</a:t>
            </a:r>
          </a:p>
        </p:txBody>
      </p:sp>
      <p:pic>
        <p:nvPicPr>
          <p:cNvPr id="96261" name="Picture 2">
            <a:extLst>
              <a:ext uri="{FF2B5EF4-FFF2-40B4-BE49-F238E27FC236}">
                <a16:creationId xmlns:a16="http://schemas.microsoft.com/office/drawing/2014/main" id="{A4533BD5-ACB5-47B8-9336-B4D1B0EEBE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2247" y="3334425"/>
            <a:ext cx="47244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Rectangle 1">
            <a:extLst>
              <a:ext uri="{FF2B5EF4-FFF2-40B4-BE49-F238E27FC236}">
                <a16:creationId xmlns:a16="http://schemas.microsoft.com/office/drawing/2014/main" id="{ACF926FC-D612-436C-ADD2-BB49D7259720}"/>
              </a:ext>
            </a:extLst>
          </p:cNvPr>
          <p:cNvSpPr>
            <a:spLocks noChangeArrowheads="1"/>
          </p:cNvSpPr>
          <p:nvPr/>
        </p:nvSpPr>
        <p:spPr bwMode="auto">
          <a:xfrm>
            <a:off x="7501847" y="4073807"/>
            <a:ext cx="2133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Wingdings" panose="05000000000000000000" pitchFamily="2" charset="2"/>
              <a:buNone/>
            </a:pPr>
            <a:r>
              <a:rPr lang="en-US" altLang="en-US" sz="1100" dirty="0"/>
              <a:t>-&gt; Existing resources</a:t>
            </a:r>
          </a:p>
          <a:p>
            <a:pPr>
              <a:spcBef>
                <a:spcPct val="0"/>
              </a:spcBef>
              <a:buClrTx/>
              <a:buSzTx/>
              <a:buFont typeface="Wingdings" panose="05000000000000000000" pitchFamily="2" charset="2"/>
              <a:buNone/>
            </a:pPr>
            <a:r>
              <a:rPr lang="en-US" altLang="en-US" sz="1100" dirty="0"/>
              <a:t>-&gt; Currently owned resources</a:t>
            </a:r>
          </a:p>
          <a:p>
            <a:pPr>
              <a:spcBef>
                <a:spcPct val="0"/>
              </a:spcBef>
              <a:buClrTx/>
              <a:buSzTx/>
              <a:buFont typeface="Wingdings" panose="05000000000000000000" pitchFamily="2" charset="2"/>
              <a:buNone/>
            </a:pPr>
            <a:r>
              <a:rPr lang="en-US" altLang="en-US" sz="1100" dirty="0"/>
              <a:t>-&gt; Available resources</a:t>
            </a:r>
          </a:p>
        </p:txBody>
      </p:sp>
      <p:sp>
        <p:nvSpPr>
          <p:cNvPr id="96263" name="Footer Placeholder 1">
            <a:extLst>
              <a:ext uri="{FF2B5EF4-FFF2-40B4-BE49-F238E27FC236}">
                <a16:creationId xmlns:a16="http://schemas.microsoft.com/office/drawing/2014/main" id="{11AB19DD-F1D5-412F-B230-4CE24B874227}"/>
              </a:ext>
            </a:extLst>
          </p:cNvPr>
          <p:cNvSpPr>
            <a:spLocks noGrp="1"/>
          </p:cNvSpPr>
          <p:nvPr>
            <p:ph type="ftr" sz="quarter" idx="11"/>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a:t>Grand Canyon University</a:t>
            </a:r>
          </a:p>
        </p:txBody>
      </p:sp>
      <p:sp>
        <p:nvSpPr>
          <p:cNvPr id="96264" name="Slide Number Placeholder 2">
            <a:extLst>
              <a:ext uri="{FF2B5EF4-FFF2-40B4-BE49-F238E27FC236}">
                <a16:creationId xmlns:a16="http://schemas.microsoft.com/office/drawing/2014/main" id="{8B0B9DD6-16DF-49CB-9424-2B5DFFB27C1D}"/>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8DE0C0B-D096-4352-9517-5C11245BDC74}" type="slidenum">
              <a:rPr lang="en-US" altLang="en-US" sz="1400"/>
              <a:pPr/>
              <a:t>79</a:t>
            </a:fld>
            <a:endParaRPr lang="en-US" altLang="en-US" sz="1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AAE7FCCA-B080-44B1-AD6F-90CB65D94393}"/>
              </a:ext>
            </a:extLst>
          </p:cNvPr>
          <p:cNvSpPr>
            <a:spLocks noGrp="1"/>
          </p:cNvSpPr>
          <p:nvPr>
            <p:ph type="title"/>
          </p:nvPr>
        </p:nvSpPr>
        <p:spPr>
          <a:xfrm>
            <a:off x="4165600" y="0"/>
            <a:ext cx="3729519" cy="541962"/>
          </a:xfrm>
        </p:spPr>
        <p:txBody>
          <a:bodyPr/>
          <a:lstStyle/>
          <a:p>
            <a:r>
              <a:rPr lang="en-US" altLang="en-US" sz="3600" dirty="0"/>
              <a:t>Monitors</a:t>
            </a:r>
          </a:p>
        </p:txBody>
      </p:sp>
      <p:sp>
        <p:nvSpPr>
          <p:cNvPr id="13315" name="Content Placeholder 2">
            <a:extLst>
              <a:ext uri="{FF2B5EF4-FFF2-40B4-BE49-F238E27FC236}">
                <a16:creationId xmlns:a16="http://schemas.microsoft.com/office/drawing/2014/main" id="{07898F52-F697-4E50-B64A-A61127457302}"/>
              </a:ext>
            </a:extLst>
          </p:cNvPr>
          <p:cNvSpPr>
            <a:spLocks noGrp="1"/>
          </p:cNvSpPr>
          <p:nvPr>
            <p:ph idx="1"/>
          </p:nvPr>
        </p:nvSpPr>
        <p:spPr>
          <a:xfrm>
            <a:off x="819364" y="767993"/>
            <a:ext cx="10954819" cy="4379360"/>
          </a:xfrm>
        </p:spPr>
        <p:txBody>
          <a:bodyPr/>
          <a:lstStyle/>
          <a:p>
            <a:pPr algn="just"/>
            <a:r>
              <a:rPr lang="en-US" altLang="en-US" sz="2400" dirty="0"/>
              <a:t>When a monitor procedure discovers that it cannot continue (e.g., the producer finds the buffer full), it does a wait on some condition variable, say, </a:t>
            </a:r>
            <a:r>
              <a:rPr lang="en-US" altLang="en-US" sz="2400" i="1" dirty="0"/>
              <a:t>full </a:t>
            </a:r>
            <a:r>
              <a:rPr lang="en-US" altLang="en-US" sz="2400" dirty="0"/>
              <a:t>. This action causes the calling process to block. It also allows another process that had been previously prohibited from entering the monitor to enter now.</a:t>
            </a:r>
          </a:p>
          <a:p>
            <a:pPr algn="just"/>
            <a:r>
              <a:rPr lang="en-US" altLang="en-US" sz="2400" dirty="0"/>
              <a:t>This other process, for example, the consumer, can wake up its sleeping partner-by doing a signal on the condition variable that its partner is waiting on. </a:t>
            </a:r>
          </a:p>
          <a:p>
            <a:pPr algn="just"/>
            <a:r>
              <a:rPr lang="en-US" altLang="en-US" sz="2400" dirty="0"/>
              <a:t>To avoid having two active processes in the monitor at the same time, we need a rule telling what happens after a signal.</a:t>
            </a:r>
          </a:p>
          <a:p>
            <a:pPr algn="just"/>
            <a:r>
              <a:rPr lang="en-US" altLang="en-US" sz="2400" dirty="0"/>
              <a:t>Hoare proposed letting the newly awakened process run, suspending the other one. </a:t>
            </a:r>
          </a:p>
          <a:p>
            <a:pPr algn="just"/>
            <a:r>
              <a:rPr lang="en-US" altLang="en-US" sz="2400" dirty="0" err="1"/>
              <a:t>Brinch</a:t>
            </a:r>
            <a:r>
              <a:rPr lang="en-US" altLang="en-US" sz="2400" dirty="0"/>
              <a:t> Hansen proposed finessing the problem by requiring that a process doing a signal </a:t>
            </a:r>
            <a:r>
              <a:rPr lang="en-US" altLang="en-US" sz="2400" i="1" dirty="0"/>
              <a:t>must </a:t>
            </a:r>
            <a:r>
              <a:rPr lang="en-US" altLang="en-US" sz="2400" dirty="0"/>
              <a:t>exit the monitor immediately. </a:t>
            </a:r>
          </a:p>
        </p:txBody>
      </p:sp>
      <p:sp>
        <p:nvSpPr>
          <p:cNvPr id="13316" name="Footer Placeholder 3">
            <a:extLst>
              <a:ext uri="{FF2B5EF4-FFF2-40B4-BE49-F238E27FC236}">
                <a16:creationId xmlns:a16="http://schemas.microsoft.com/office/drawing/2014/main" id="{ED2C1B9A-3F0D-4DB4-B297-603F295892F1}"/>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3317" name="Slide Number Placeholder 1">
            <a:extLst>
              <a:ext uri="{FF2B5EF4-FFF2-40B4-BE49-F238E27FC236}">
                <a16:creationId xmlns:a16="http://schemas.microsoft.com/office/drawing/2014/main" id="{D19EFB75-6AEA-4CBE-BBEF-711A5177345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4A14DE2-BD22-4B88-821C-7AB527E516BC}" type="slidenum">
              <a:rPr lang="en-US" altLang="en-US" sz="1400"/>
              <a:pPr/>
              <a:t>8</a:t>
            </a:fld>
            <a:endParaRPr lang="en-US" altLang="en-US" sz="1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4C2A23D-8809-406A-AFCE-56C435F40F75}"/>
              </a:ext>
            </a:extLst>
          </p:cNvPr>
          <p:cNvSpPr>
            <a:spLocks noGrp="1" noChangeArrowheads="1"/>
          </p:cNvSpPr>
          <p:nvPr>
            <p:ph type="title"/>
          </p:nvPr>
        </p:nvSpPr>
        <p:spPr>
          <a:xfrm>
            <a:off x="2479730" y="97632"/>
            <a:ext cx="7793037" cy="617538"/>
          </a:xfrm>
        </p:spPr>
        <p:txBody>
          <a:bodyPr/>
          <a:lstStyle/>
          <a:p>
            <a:pPr eaLnBrk="1" hangingPunct="1"/>
            <a:r>
              <a:rPr lang="en-US" altLang="en-US" sz="3200" dirty="0"/>
              <a:t>Banker’s Algorithm for Multiple Resource</a:t>
            </a:r>
          </a:p>
        </p:txBody>
      </p:sp>
      <p:sp>
        <p:nvSpPr>
          <p:cNvPr id="97283" name="Footer Placeholder 1">
            <a:extLst>
              <a:ext uri="{FF2B5EF4-FFF2-40B4-BE49-F238E27FC236}">
                <a16:creationId xmlns:a16="http://schemas.microsoft.com/office/drawing/2014/main" id="{7ACABF6F-E08B-4118-A16C-7F88EF44ABA4}"/>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7284" name="Rectangle 1">
            <a:extLst>
              <a:ext uri="{FF2B5EF4-FFF2-40B4-BE49-F238E27FC236}">
                <a16:creationId xmlns:a16="http://schemas.microsoft.com/office/drawing/2014/main" id="{DC0A5E15-1A27-467D-8362-D8687A9806C7}"/>
              </a:ext>
            </a:extLst>
          </p:cNvPr>
          <p:cNvSpPr>
            <a:spLocks noChangeArrowheads="1"/>
          </p:cNvSpPr>
          <p:nvPr/>
        </p:nvSpPr>
        <p:spPr bwMode="auto">
          <a:xfrm>
            <a:off x="890339" y="755195"/>
            <a:ext cx="10791378"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1800" dirty="0"/>
              <a:t>These matrices are just </a:t>
            </a:r>
            <a:r>
              <a:rPr lang="en-US" altLang="en-US" sz="1800" i="1" dirty="0"/>
              <a:t>C </a:t>
            </a:r>
            <a:r>
              <a:rPr lang="en-US" altLang="en-US" sz="1800" dirty="0"/>
              <a:t>and </a:t>
            </a:r>
            <a:r>
              <a:rPr lang="en-US" altLang="en-US" sz="1800" i="1" dirty="0"/>
              <a:t>R </a:t>
            </a:r>
            <a:r>
              <a:rPr lang="en-US" altLang="en-US" sz="1800" dirty="0"/>
              <a:t>from Figure. </a:t>
            </a:r>
          </a:p>
          <a:p>
            <a:pPr>
              <a:spcBef>
                <a:spcPct val="0"/>
              </a:spcBef>
              <a:buClrTx/>
              <a:buSzTx/>
              <a:buFont typeface="Arial" panose="020B0604020202020204" pitchFamily="34" charset="0"/>
              <a:buChar char="•"/>
            </a:pPr>
            <a:r>
              <a:rPr lang="en-US" altLang="en-US" sz="1800" dirty="0"/>
              <a:t>As in the single-resource case, processes must state their total resource needs before executing, so that the system can compute the right-hand matrix at each instant. </a:t>
            </a:r>
          </a:p>
          <a:p>
            <a:pPr>
              <a:spcBef>
                <a:spcPct val="0"/>
              </a:spcBef>
              <a:buClrTx/>
              <a:buSzTx/>
              <a:buFont typeface="Arial" panose="020B0604020202020204" pitchFamily="34" charset="0"/>
              <a:buChar char="•"/>
            </a:pPr>
            <a:r>
              <a:rPr lang="en-US" altLang="en-US" sz="1800" dirty="0"/>
              <a:t>The three vectors at the right of the figure show the existing resources, </a:t>
            </a:r>
            <a:r>
              <a:rPr lang="en-US" altLang="en-US" sz="1800" i="1" dirty="0"/>
              <a:t>E</a:t>
            </a:r>
            <a:r>
              <a:rPr lang="en-US" altLang="en-US" sz="1800" dirty="0"/>
              <a:t>, the possessed resources, </a:t>
            </a:r>
            <a:r>
              <a:rPr lang="en-US" altLang="en-US" sz="1800" i="1" dirty="0"/>
              <a:t>P</a:t>
            </a:r>
            <a:r>
              <a:rPr lang="en-US" altLang="en-US" sz="1800" dirty="0"/>
              <a:t>, and the available resources, </a:t>
            </a:r>
            <a:r>
              <a:rPr lang="en-US" altLang="en-US" sz="1800" i="1" dirty="0"/>
              <a:t>A</a:t>
            </a:r>
            <a:r>
              <a:rPr lang="en-US" altLang="en-US" sz="1800" dirty="0"/>
              <a:t>, respectively. </a:t>
            </a:r>
          </a:p>
          <a:p>
            <a:pPr>
              <a:spcBef>
                <a:spcPct val="0"/>
              </a:spcBef>
              <a:buClrTx/>
              <a:buSzTx/>
              <a:buFont typeface="Arial" panose="020B0604020202020204" pitchFamily="34" charset="0"/>
              <a:buChar char="•"/>
            </a:pPr>
            <a:r>
              <a:rPr lang="en-US" altLang="en-US" sz="1800" dirty="0"/>
              <a:t>From </a:t>
            </a:r>
            <a:r>
              <a:rPr lang="en-US" altLang="en-US" sz="1800" i="1" dirty="0"/>
              <a:t>E </a:t>
            </a:r>
            <a:r>
              <a:rPr lang="en-US" altLang="en-US" sz="1800" dirty="0"/>
              <a:t>we see that the system has six tape drives, three plotters, four printers, and two Blu-ray drives. </a:t>
            </a:r>
          </a:p>
          <a:p>
            <a:pPr>
              <a:spcBef>
                <a:spcPct val="0"/>
              </a:spcBef>
              <a:buClrTx/>
              <a:buSzTx/>
              <a:buFont typeface="Arial" panose="020B0604020202020204" pitchFamily="34" charset="0"/>
              <a:buChar char="•"/>
            </a:pPr>
            <a:r>
              <a:rPr lang="en-US" altLang="en-US" sz="1800" dirty="0"/>
              <a:t>Of these, five tape drives, three plotters, two printers, and two Blu-ray drives are currently assigned. </a:t>
            </a:r>
          </a:p>
          <a:p>
            <a:pPr>
              <a:spcBef>
                <a:spcPct val="0"/>
              </a:spcBef>
              <a:buClrTx/>
              <a:buSzTx/>
              <a:buFont typeface="Arial" panose="020B0604020202020204" pitchFamily="34" charset="0"/>
              <a:buChar char="•"/>
            </a:pPr>
            <a:r>
              <a:rPr lang="en-US" altLang="en-US" sz="1800" dirty="0"/>
              <a:t>This fact can be seen by adding up the entries in the four resource columns in the left-hand matrix. </a:t>
            </a:r>
          </a:p>
          <a:p>
            <a:pPr>
              <a:spcBef>
                <a:spcPct val="0"/>
              </a:spcBef>
              <a:buClrTx/>
              <a:buSzTx/>
              <a:buFont typeface="Arial" panose="020B0604020202020204" pitchFamily="34" charset="0"/>
              <a:buChar char="•"/>
            </a:pPr>
            <a:r>
              <a:rPr lang="en-US" altLang="en-US" sz="1800" dirty="0"/>
              <a:t>The available resource vector is just the difference between what the system has and what is currently in use.</a:t>
            </a:r>
          </a:p>
        </p:txBody>
      </p:sp>
      <p:pic>
        <p:nvPicPr>
          <p:cNvPr id="97285" name="Picture 2">
            <a:extLst>
              <a:ext uri="{FF2B5EF4-FFF2-40B4-BE49-F238E27FC236}">
                <a16:creationId xmlns:a16="http://schemas.microsoft.com/office/drawing/2014/main" id="{51C9CE26-6F99-4DEC-9104-F729D499A5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6650" y="4124325"/>
            <a:ext cx="4533900"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6" name="Rectangle 1">
            <a:extLst>
              <a:ext uri="{FF2B5EF4-FFF2-40B4-BE49-F238E27FC236}">
                <a16:creationId xmlns:a16="http://schemas.microsoft.com/office/drawing/2014/main" id="{9B085616-0648-466A-AC52-A622C5A4BFD6}"/>
              </a:ext>
            </a:extLst>
          </p:cNvPr>
          <p:cNvSpPr>
            <a:spLocks noChangeArrowheads="1"/>
          </p:cNvSpPr>
          <p:nvPr/>
        </p:nvSpPr>
        <p:spPr bwMode="auto">
          <a:xfrm>
            <a:off x="7904163" y="4800601"/>
            <a:ext cx="2133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Wingdings" panose="05000000000000000000" pitchFamily="2" charset="2"/>
              <a:buNone/>
            </a:pPr>
            <a:r>
              <a:rPr lang="en-US" altLang="en-US" sz="1100"/>
              <a:t>-&gt; Existing resources</a:t>
            </a:r>
          </a:p>
          <a:p>
            <a:pPr>
              <a:spcBef>
                <a:spcPct val="0"/>
              </a:spcBef>
              <a:buClrTx/>
              <a:buSzTx/>
              <a:buFont typeface="Wingdings" panose="05000000000000000000" pitchFamily="2" charset="2"/>
              <a:buNone/>
            </a:pPr>
            <a:r>
              <a:rPr lang="en-US" altLang="en-US" sz="1100"/>
              <a:t>-&gt; Currently owned resources</a:t>
            </a:r>
          </a:p>
          <a:p>
            <a:pPr>
              <a:spcBef>
                <a:spcPct val="0"/>
              </a:spcBef>
              <a:buClrTx/>
              <a:buSzTx/>
              <a:buFont typeface="Wingdings" panose="05000000000000000000" pitchFamily="2" charset="2"/>
              <a:buNone/>
            </a:pPr>
            <a:r>
              <a:rPr lang="en-US" altLang="en-US" sz="1100"/>
              <a:t>-&gt; Available resources</a:t>
            </a:r>
          </a:p>
        </p:txBody>
      </p:sp>
      <p:sp>
        <p:nvSpPr>
          <p:cNvPr id="97288" name="Slide Number Placeholder 2">
            <a:extLst>
              <a:ext uri="{FF2B5EF4-FFF2-40B4-BE49-F238E27FC236}">
                <a16:creationId xmlns:a16="http://schemas.microsoft.com/office/drawing/2014/main" id="{3ACC241A-4414-4FC3-B92F-7AC95C3FC39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84739D7-A34B-42E2-8EB7-2A133A4B9C98}" type="slidenum">
              <a:rPr lang="en-US" altLang="en-US" sz="1400"/>
              <a:pPr/>
              <a:t>80</a:t>
            </a:fld>
            <a:endParaRPr lang="en-US" altLang="en-US" sz="140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D6A7608A-D0C7-4F32-A043-0C96CF01E3E8}"/>
              </a:ext>
            </a:extLst>
          </p:cNvPr>
          <p:cNvSpPr>
            <a:spLocks noGrp="1" noChangeArrowheads="1"/>
          </p:cNvSpPr>
          <p:nvPr>
            <p:ph type="title"/>
          </p:nvPr>
        </p:nvSpPr>
        <p:spPr>
          <a:xfrm>
            <a:off x="2199481" y="25400"/>
            <a:ext cx="7793037" cy="617538"/>
          </a:xfrm>
        </p:spPr>
        <p:txBody>
          <a:bodyPr/>
          <a:lstStyle/>
          <a:p>
            <a:pPr eaLnBrk="1" hangingPunct="1"/>
            <a:r>
              <a:rPr lang="en-US" altLang="en-US" sz="3200" dirty="0"/>
              <a:t>Banker’s Algorithm for Multiple Resource</a:t>
            </a:r>
          </a:p>
        </p:txBody>
      </p:sp>
      <p:sp>
        <p:nvSpPr>
          <p:cNvPr id="98307" name="Footer Placeholder 1">
            <a:extLst>
              <a:ext uri="{FF2B5EF4-FFF2-40B4-BE49-F238E27FC236}">
                <a16:creationId xmlns:a16="http://schemas.microsoft.com/office/drawing/2014/main" id="{516B2488-85C0-4E0C-9BF8-C6BB99CAAF94}"/>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9E32CC89-2DA1-47E8-847B-BE050ECBBEE4}"/>
              </a:ext>
            </a:extLst>
          </p:cNvPr>
          <p:cNvSpPr/>
          <p:nvPr/>
        </p:nvSpPr>
        <p:spPr>
          <a:xfrm>
            <a:off x="912687" y="769938"/>
            <a:ext cx="10366623" cy="3785652"/>
          </a:xfrm>
          <a:prstGeom prst="rect">
            <a:avLst/>
          </a:prstGeom>
        </p:spPr>
        <p:txBody>
          <a:bodyPr wrap="square">
            <a:spAutoFit/>
          </a:bodyPr>
          <a:lstStyle/>
          <a:p>
            <a:pPr>
              <a:defRPr/>
            </a:pPr>
            <a:r>
              <a:rPr lang="en-US" sz="2400" dirty="0"/>
              <a:t>The algorithm for checking to see if a state is safe can now be stated.</a:t>
            </a:r>
          </a:p>
          <a:p>
            <a:pPr marL="342900" indent="-342900">
              <a:buFont typeface="+mj-lt"/>
              <a:buAutoNum type="arabicPeriod"/>
              <a:defRPr/>
            </a:pPr>
            <a:r>
              <a:rPr lang="en-US" sz="2400" dirty="0"/>
              <a:t>Look for a row, </a:t>
            </a:r>
            <a:r>
              <a:rPr lang="en-US" sz="2400" i="1" dirty="0"/>
              <a:t>R</a:t>
            </a:r>
            <a:r>
              <a:rPr lang="en-US" sz="2400" dirty="0"/>
              <a:t>, whose unmet resource needs are all smaller than or equal to </a:t>
            </a:r>
            <a:r>
              <a:rPr lang="en-US" sz="2400" i="1" dirty="0"/>
              <a:t>A. </a:t>
            </a:r>
            <a:r>
              <a:rPr lang="en-US" sz="2400" dirty="0"/>
              <a:t>If no such row exists, the system will eventually deadlock since no process can run to completion (assuming processes keep all resources until they exit).</a:t>
            </a:r>
          </a:p>
          <a:p>
            <a:pPr marL="342900" indent="-342900">
              <a:buFont typeface="+mj-lt"/>
              <a:buAutoNum type="arabicPeriod"/>
              <a:defRPr/>
            </a:pPr>
            <a:r>
              <a:rPr lang="en-US" sz="2400" dirty="0"/>
              <a:t>Assume the process of the chosen row requests all the resources it needs (which is guaranteed to be possible) and finishes. Mark that process as terminated and add all of its resources to the </a:t>
            </a:r>
            <a:r>
              <a:rPr lang="en-US" sz="2400" i="1" dirty="0"/>
              <a:t>A </a:t>
            </a:r>
            <a:r>
              <a:rPr lang="en-US" sz="2400" dirty="0"/>
              <a:t>vector.</a:t>
            </a:r>
          </a:p>
          <a:p>
            <a:pPr marL="342900" indent="-342900">
              <a:buFont typeface="+mj-lt"/>
              <a:buAutoNum type="arabicPeriod"/>
              <a:defRPr/>
            </a:pPr>
            <a:r>
              <a:rPr lang="en-US" sz="2400" dirty="0"/>
              <a:t>Repeat steps 1 and 2 until either all processes are marked terminated (in which case the initial state was safe) or no process is left whose resource needs can be met (in which case the system was not safe).</a:t>
            </a:r>
          </a:p>
        </p:txBody>
      </p:sp>
      <p:sp>
        <p:nvSpPr>
          <p:cNvPr id="98310" name="Slide Number Placeholder 3">
            <a:extLst>
              <a:ext uri="{FF2B5EF4-FFF2-40B4-BE49-F238E27FC236}">
                <a16:creationId xmlns:a16="http://schemas.microsoft.com/office/drawing/2014/main" id="{CE91BEB4-F5EF-4F6C-8766-57A3040EB89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55A9C48-D26B-4ADC-B305-FE8CA4846948}" type="slidenum">
              <a:rPr lang="en-US" altLang="en-US" sz="1400"/>
              <a:pPr/>
              <a:t>81</a:t>
            </a:fld>
            <a:endParaRPr lang="en-US" altLang="en-US" sz="14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169113C-6AE3-4AC0-A466-46257513C3E7}"/>
              </a:ext>
            </a:extLst>
          </p:cNvPr>
          <p:cNvSpPr>
            <a:spLocks noGrp="1" noChangeArrowheads="1"/>
          </p:cNvSpPr>
          <p:nvPr>
            <p:ph type="title"/>
          </p:nvPr>
        </p:nvSpPr>
        <p:spPr>
          <a:xfrm>
            <a:off x="2251869" y="25400"/>
            <a:ext cx="7793037" cy="617538"/>
          </a:xfrm>
        </p:spPr>
        <p:txBody>
          <a:bodyPr/>
          <a:lstStyle/>
          <a:p>
            <a:pPr eaLnBrk="1" hangingPunct="1"/>
            <a:r>
              <a:rPr lang="en-US" altLang="en-US" sz="3200" dirty="0"/>
              <a:t>Banker’s Algorithm for Multiple Resource</a:t>
            </a:r>
          </a:p>
        </p:txBody>
      </p:sp>
      <p:sp>
        <p:nvSpPr>
          <p:cNvPr id="99331" name="Footer Placeholder 1">
            <a:extLst>
              <a:ext uri="{FF2B5EF4-FFF2-40B4-BE49-F238E27FC236}">
                <a16:creationId xmlns:a16="http://schemas.microsoft.com/office/drawing/2014/main" id="{F7BEACFA-AA4D-45D8-AC79-05A155570BE5}"/>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9332" name="Rectangle 1">
            <a:extLst>
              <a:ext uri="{FF2B5EF4-FFF2-40B4-BE49-F238E27FC236}">
                <a16:creationId xmlns:a16="http://schemas.microsoft.com/office/drawing/2014/main" id="{4736D093-E0C1-4082-BC05-A80627508C40}"/>
              </a:ext>
            </a:extLst>
          </p:cNvPr>
          <p:cNvSpPr>
            <a:spLocks noChangeArrowheads="1"/>
          </p:cNvSpPr>
          <p:nvPr/>
        </p:nvSpPr>
        <p:spPr bwMode="auto">
          <a:xfrm>
            <a:off x="1001382" y="766833"/>
            <a:ext cx="1029401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000" dirty="0"/>
              <a:t>If several processes are eligible to be chosen in step 1, it does not matter which one is selected: the pool of available resources either gets larger, or at worst, stays the same. </a:t>
            </a:r>
          </a:p>
          <a:p>
            <a:pPr>
              <a:spcBef>
                <a:spcPct val="0"/>
              </a:spcBef>
              <a:buClrTx/>
              <a:buSzTx/>
              <a:buFont typeface="Arial" panose="020B0604020202020204" pitchFamily="34" charset="0"/>
              <a:buChar char="•"/>
            </a:pPr>
            <a:r>
              <a:rPr lang="en-US" altLang="en-US" sz="2000" dirty="0"/>
              <a:t>Now let us get back to the example of Figure. </a:t>
            </a:r>
          </a:p>
          <a:p>
            <a:pPr>
              <a:spcBef>
                <a:spcPct val="0"/>
              </a:spcBef>
              <a:buClrTx/>
              <a:buSzTx/>
              <a:buFont typeface="Arial" panose="020B0604020202020204" pitchFamily="34" charset="0"/>
              <a:buChar char="•"/>
            </a:pPr>
            <a:r>
              <a:rPr lang="en-US" altLang="en-US" sz="2000" dirty="0"/>
              <a:t>The current state is safe.</a:t>
            </a:r>
          </a:p>
          <a:p>
            <a:pPr>
              <a:spcBef>
                <a:spcPct val="0"/>
              </a:spcBef>
              <a:buClrTx/>
              <a:buSzTx/>
              <a:buFont typeface="Arial" panose="020B0604020202020204" pitchFamily="34" charset="0"/>
              <a:buChar char="•"/>
            </a:pPr>
            <a:r>
              <a:rPr lang="en-US" altLang="en-US" sz="2000" dirty="0"/>
              <a:t>Suppose that process </a:t>
            </a:r>
            <a:r>
              <a:rPr lang="en-US" altLang="en-US" sz="2000" i="1" dirty="0"/>
              <a:t>B </a:t>
            </a:r>
            <a:r>
              <a:rPr lang="en-US" altLang="en-US" sz="2000" dirty="0"/>
              <a:t>now makes a request for the printer. This request can be granted because the resulting state is still safe (process </a:t>
            </a:r>
            <a:r>
              <a:rPr lang="en-US" altLang="en-US" sz="2000" i="1" dirty="0"/>
              <a:t>D </a:t>
            </a:r>
            <a:r>
              <a:rPr lang="en-US" altLang="en-US" sz="2000" dirty="0"/>
              <a:t>can finish, and then processes </a:t>
            </a:r>
            <a:r>
              <a:rPr lang="en-US" altLang="en-US" sz="2000" i="1" dirty="0"/>
              <a:t>A </a:t>
            </a:r>
            <a:r>
              <a:rPr lang="en-US" altLang="en-US" sz="2000" dirty="0"/>
              <a:t>or </a:t>
            </a:r>
            <a:r>
              <a:rPr lang="en-US" altLang="en-US" sz="2000" i="1" dirty="0"/>
              <a:t>E</a:t>
            </a:r>
            <a:r>
              <a:rPr lang="en-US" altLang="en-US" sz="2000" dirty="0"/>
              <a:t>, followed by the rest). Now imagine that after giving </a:t>
            </a:r>
            <a:r>
              <a:rPr lang="en-US" altLang="en-US" sz="2000" i="1" dirty="0"/>
              <a:t>B </a:t>
            </a:r>
            <a:r>
              <a:rPr lang="en-US" altLang="en-US" sz="2000" dirty="0"/>
              <a:t>one of the two remaining printers, </a:t>
            </a:r>
            <a:r>
              <a:rPr lang="en-US" altLang="en-US" sz="2000" i="1" dirty="0"/>
              <a:t>E </a:t>
            </a:r>
            <a:r>
              <a:rPr lang="en-US" altLang="en-US" sz="2000" dirty="0"/>
              <a:t>wants the last printer. </a:t>
            </a:r>
          </a:p>
          <a:p>
            <a:pPr>
              <a:spcBef>
                <a:spcPct val="0"/>
              </a:spcBef>
              <a:buClrTx/>
              <a:buSzTx/>
              <a:buFont typeface="Arial" panose="020B0604020202020204" pitchFamily="34" charset="0"/>
              <a:buChar char="•"/>
            </a:pPr>
            <a:r>
              <a:rPr lang="en-US" altLang="en-US" sz="2000" dirty="0"/>
              <a:t>Granting that request would reduce the vector of available resources to (1 0 0 0), which leads to deadlock, so </a:t>
            </a:r>
            <a:r>
              <a:rPr lang="en-US" altLang="en-US" sz="2000" i="1" dirty="0"/>
              <a:t>E</a:t>
            </a:r>
            <a:r>
              <a:rPr lang="en-US" altLang="en-US" sz="2000" dirty="0"/>
              <a:t>’s request must be deferred for a while. </a:t>
            </a:r>
          </a:p>
        </p:txBody>
      </p:sp>
      <p:pic>
        <p:nvPicPr>
          <p:cNvPr id="99333" name="Picture 4">
            <a:extLst>
              <a:ext uri="{FF2B5EF4-FFF2-40B4-BE49-F238E27FC236}">
                <a16:creationId xmlns:a16="http://schemas.microsoft.com/office/drawing/2014/main" id="{ACDB80F4-921D-4D7B-97D4-C5CC8BCC7C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0449" y="3936933"/>
            <a:ext cx="4477989" cy="218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4" name="Rectangle 1">
            <a:extLst>
              <a:ext uri="{FF2B5EF4-FFF2-40B4-BE49-F238E27FC236}">
                <a16:creationId xmlns:a16="http://schemas.microsoft.com/office/drawing/2014/main" id="{E5DD2F91-F495-4965-B78E-82CB02FC90E6}"/>
              </a:ext>
            </a:extLst>
          </p:cNvPr>
          <p:cNvSpPr>
            <a:spLocks noChangeArrowheads="1"/>
          </p:cNvSpPr>
          <p:nvPr/>
        </p:nvSpPr>
        <p:spPr bwMode="auto">
          <a:xfrm>
            <a:off x="7772399" y="4594182"/>
            <a:ext cx="213360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Wingdings" panose="05000000000000000000" pitchFamily="2" charset="2"/>
              <a:buNone/>
            </a:pPr>
            <a:r>
              <a:rPr lang="en-US" altLang="en-US" sz="1100" dirty="0"/>
              <a:t>-&gt; Existing resources</a:t>
            </a:r>
          </a:p>
          <a:p>
            <a:pPr>
              <a:spcBef>
                <a:spcPct val="0"/>
              </a:spcBef>
              <a:buClrTx/>
              <a:buSzTx/>
              <a:buFont typeface="Wingdings" panose="05000000000000000000" pitchFamily="2" charset="2"/>
              <a:buNone/>
            </a:pPr>
            <a:r>
              <a:rPr lang="en-US" altLang="en-US" sz="1100" dirty="0"/>
              <a:t>-&gt; Currently owned resources</a:t>
            </a:r>
          </a:p>
          <a:p>
            <a:pPr>
              <a:spcBef>
                <a:spcPct val="0"/>
              </a:spcBef>
              <a:buClrTx/>
              <a:buSzTx/>
              <a:buFont typeface="Wingdings" panose="05000000000000000000" pitchFamily="2" charset="2"/>
              <a:buNone/>
            </a:pPr>
            <a:r>
              <a:rPr lang="en-US" altLang="en-US" sz="1100" dirty="0"/>
              <a:t>-&gt; Available resources</a:t>
            </a:r>
          </a:p>
        </p:txBody>
      </p:sp>
      <p:sp>
        <p:nvSpPr>
          <p:cNvPr id="99336" name="Slide Number Placeholder 2">
            <a:extLst>
              <a:ext uri="{FF2B5EF4-FFF2-40B4-BE49-F238E27FC236}">
                <a16:creationId xmlns:a16="http://schemas.microsoft.com/office/drawing/2014/main" id="{5D131B9F-6B8F-48CE-A531-95A8C3F49EBB}"/>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DA64F8B-B306-4A01-95C0-665EC309DDB2}" type="slidenum">
              <a:rPr lang="en-US" altLang="en-US" sz="1400"/>
              <a:pPr/>
              <a:t>82</a:t>
            </a:fld>
            <a:endParaRPr lang="en-US" altLang="en-US" sz="14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A3F4680E-9531-4C8F-9340-08C4290A7B53}"/>
              </a:ext>
            </a:extLst>
          </p:cNvPr>
          <p:cNvSpPr>
            <a:spLocks noGrp="1" noChangeArrowheads="1"/>
          </p:cNvSpPr>
          <p:nvPr>
            <p:ph type="title"/>
          </p:nvPr>
        </p:nvSpPr>
        <p:spPr>
          <a:xfrm>
            <a:off x="2275682" y="152400"/>
            <a:ext cx="7793037" cy="617538"/>
          </a:xfrm>
        </p:spPr>
        <p:txBody>
          <a:bodyPr/>
          <a:lstStyle/>
          <a:p>
            <a:pPr eaLnBrk="1" hangingPunct="1"/>
            <a:r>
              <a:rPr lang="en-US" altLang="en-US" sz="3200" dirty="0"/>
              <a:t>Banker’s Algorithm for Multiple Resource</a:t>
            </a:r>
          </a:p>
        </p:txBody>
      </p:sp>
      <p:sp>
        <p:nvSpPr>
          <p:cNvPr id="100355" name="Footer Placeholder 1">
            <a:extLst>
              <a:ext uri="{FF2B5EF4-FFF2-40B4-BE49-F238E27FC236}">
                <a16:creationId xmlns:a16="http://schemas.microsoft.com/office/drawing/2014/main" id="{C9521CCD-5752-4F05-A102-D7C6CA9833D3}"/>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100356" name="Rectangle 1">
            <a:extLst>
              <a:ext uri="{FF2B5EF4-FFF2-40B4-BE49-F238E27FC236}">
                <a16:creationId xmlns:a16="http://schemas.microsoft.com/office/drawing/2014/main" id="{FC78878F-BC60-4770-BBC7-614BBFD0BE49}"/>
              </a:ext>
            </a:extLst>
          </p:cNvPr>
          <p:cNvSpPr>
            <a:spLocks noChangeArrowheads="1"/>
          </p:cNvSpPr>
          <p:nvPr/>
        </p:nvSpPr>
        <p:spPr bwMode="auto">
          <a:xfrm>
            <a:off x="682296" y="1187420"/>
            <a:ext cx="10979808"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1800" dirty="0"/>
              <a:t>The banker’s algorithm was first published by Dijkstra in 1965. Since that time, nearly every book on operating systems has described it in detail. </a:t>
            </a:r>
          </a:p>
          <a:p>
            <a:pPr>
              <a:spcBef>
                <a:spcPct val="0"/>
              </a:spcBef>
              <a:buClrTx/>
              <a:buSzTx/>
              <a:buFont typeface="Arial" panose="020B0604020202020204" pitchFamily="34" charset="0"/>
              <a:buChar char="•"/>
            </a:pPr>
            <a:r>
              <a:rPr lang="en-US" altLang="en-US" sz="1800" dirty="0"/>
              <a:t>Innumerable papers have been written about various aspects of it. Unfortunately, few authors have had the audacity to point out that although in theory the algorithm is wonderful, in practice it is essentially useless because processes rarely know in advance what their maximum resource needs will be.</a:t>
            </a:r>
          </a:p>
          <a:p>
            <a:pPr>
              <a:spcBef>
                <a:spcPct val="0"/>
              </a:spcBef>
              <a:buClrTx/>
              <a:buSzTx/>
              <a:buFont typeface="Arial" panose="020B0604020202020204" pitchFamily="34" charset="0"/>
              <a:buChar char="•"/>
            </a:pPr>
            <a:r>
              <a:rPr lang="en-US" altLang="en-US" sz="1800" dirty="0"/>
              <a:t>In addition, the number of processes is not fixed, but dynamically varying as new users log in and out. </a:t>
            </a:r>
          </a:p>
          <a:p>
            <a:pPr>
              <a:spcBef>
                <a:spcPct val="0"/>
              </a:spcBef>
              <a:buClrTx/>
              <a:buSzTx/>
              <a:buFont typeface="Arial" panose="020B0604020202020204" pitchFamily="34" charset="0"/>
              <a:buChar char="•"/>
            </a:pPr>
            <a:r>
              <a:rPr lang="en-US" altLang="en-US" sz="1800" dirty="0"/>
              <a:t>Furthermore, resources that were thought to be available can suddenly vanish (tape drives can break). </a:t>
            </a:r>
          </a:p>
          <a:p>
            <a:pPr>
              <a:spcBef>
                <a:spcPct val="0"/>
              </a:spcBef>
              <a:buClrTx/>
              <a:buSzTx/>
              <a:buFont typeface="Arial" panose="020B0604020202020204" pitchFamily="34" charset="0"/>
              <a:buChar char="•"/>
            </a:pPr>
            <a:r>
              <a:rPr lang="en-US" altLang="en-US" sz="1800" dirty="0"/>
              <a:t>Thus, in practice, few, if any, existing systems use the banker’s algorithm for avoiding deadlocks. </a:t>
            </a:r>
          </a:p>
          <a:p>
            <a:pPr>
              <a:spcBef>
                <a:spcPct val="0"/>
              </a:spcBef>
              <a:buClrTx/>
              <a:buSzTx/>
              <a:buFont typeface="Arial" panose="020B0604020202020204" pitchFamily="34" charset="0"/>
              <a:buChar char="•"/>
            </a:pPr>
            <a:r>
              <a:rPr lang="en-US" altLang="en-US" sz="1800" dirty="0"/>
              <a:t>Some systems, however, use heuristics similar to those of the banker’s algorithm to prevent deadlock. </a:t>
            </a:r>
          </a:p>
          <a:p>
            <a:pPr>
              <a:spcBef>
                <a:spcPct val="0"/>
              </a:spcBef>
              <a:buClrTx/>
              <a:buSzTx/>
              <a:buFont typeface="Arial" panose="020B0604020202020204" pitchFamily="34" charset="0"/>
              <a:buChar char="•"/>
            </a:pPr>
            <a:r>
              <a:rPr lang="en-US" altLang="en-US" sz="1800" dirty="0"/>
              <a:t>For instance, networks may throttle traffic when buffer utilization reaches higher than, say, 70%—estimating that the remaining 30% will be sufficient for current users to complete their service and return their resources.</a:t>
            </a:r>
          </a:p>
        </p:txBody>
      </p:sp>
      <p:sp>
        <p:nvSpPr>
          <p:cNvPr id="100358" name="Slide Number Placeholder 2">
            <a:extLst>
              <a:ext uri="{FF2B5EF4-FFF2-40B4-BE49-F238E27FC236}">
                <a16:creationId xmlns:a16="http://schemas.microsoft.com/office/drawing/2014/main" id="{E508484C-10FB-43B7-B1E8-B5178A88827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5324C48-E525-4E24-9726-D39422483F67}" type="slidenum">
              <a:rPr lang="en-US" altLang="en-US" sz="1400"/>
              <a:pPr/>
              <a:t>83</a:t>
            </a:fld>
            <a:endParaRPr lang="en-US" altLang="en-US" sz="140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8432E27-F2D1-468A-BE73-634E2F49E53D}"/>
              </a:ext>
            </a:extLst>
          </p:cNvPr>
          <p:cNvSpPr>
            <a:spLocks noGrp="1" noChangeArrowheads="1"/>
          </p:cNvSpPr>
          <p:nvPr>
            <p:ph type="title"/>
          </p:nvPr>
        </p:nvSpPr>
        <p:spPr>
          <a:xfrm>
            <a:off x="2366714" y="25400"/>
            <a:ext cx="7793037" cy="617538"/>
          </a:xfrm>
        </p:spPr>
        <p:txBody>
          <a:bodyPr/>
          <a:lstStyle/>
          <a:p>
            <a:pPr eaLnBrk="1" hangingPunct="1"/>
            <a:r>
              <a:rPr lang="en-US" altLang="en-US" sz="3200" dirty="0"/>
              <a:t>Deadlock Prevention</a:t>
            </a:r>
          </a:p>
        </p:txBody>
      </p:sp>
      <p:sp>
        <p:nvSpPr>
          <p:cNvPr id="101379" name="Footer Placeholder 1">
            <a:extLst>
              <a:ext uri="{FF2B5EF4-FFF2-40B4-BE49-F238E27FC236}">
                <a16:creationId xmlns:a16="http://schemas.microsoft.com/office/drawing/2014/main" id="{49058F1D-9289-49C3-8391-ABA822E10E9F}"/>
              </a:ext>
            </a:extLst>
          </p:cNvPr>
          <p:cNvSpPr txBox="1">
            <a:spLocks/>
          </p:cNvSpPr>
          <p:nvPr/>
        </p:nvSpPr>
        <p:spPr bwMode="auto">
          <a:xfrm>
            <a:off x="4495800" y="6375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8060F960-797A-482F-B21A-47B2E62F63E3}"/>
              </a:ext>
            </a:extLst>
          </p:cNvPr>
          <p:cNvSpPr/>
          <p:nvPr/>
        </p:nvSpPr>
        <p:spPr>
          <a:xfrm>
            <a:off x="1269483" y="764350"/>
            <a:ext cx="9987498" cy="2862322"/>
          </a:xfrm>
          <a:prstGeom prst="rect">
            <a:avLst/>
          </a:prstGeom>
        </p:spPr>
        <p:txBody>
          <a:bodyPr wrap="square">
            <a:spAutoFit/>
          </a:bodyPr>
          <a:lstStyle/>
          <a:p>
            <a:pPr marL="285750" indent="-285750">
              <a:buFont typeface="Arial" panose="020B0604020202020204" pitchFamily="34" charset="0"/>
              <a:buChar char="•"/>
              <a:defRPr/>
            </a:pPr>
            <a:r>
              <a:rPr lang="en-US" sz="2000" dirty="0"/>
              <a:t>Having seen that deadlock avoidance is essentially impossible, because it requires information about future requests, which is not known, how do real systems avoid deadlock? </a:t>
            </a:r>
          </a:p>
          <a:p>
            <a:pPr marL="285750" indent="-285750">
              <a:buFont typeface="Arial" panose="020B0604020202020204" pitchFamily="34" charset="0"/>
              <a:buChar char="•"/>
              <a:defRPr/>
            </a:pPr>
            <a:r>
              <a:rPr lang="en-US" sz="2000" dirty="0"/>
              <a:t>The answer is to go back to the four conditions stated by Coffman et al. (1971) to see if they can provide a clue. If we can ensure that at least one of these conditions is never satisfied, then deadlocks will be structurally impossible (</a:t>
            </a:r>
            <a:r>
              <a:rPr lang="en-US" sz="2000" dirty="0" err="1"/>
              <a:t>Havender</a:t>
            </a:r>
            <a:r>
              <a:rPr lang="en-US" sz="2000" dirty="0"/>
              <a:t>, 1968).</a:t>
            </a:r>
          </a:p>
          <a:p>
            <a:pPr marL="342900" indent="-342900">
              <a:buFont typeface="+mj-lt"/>
              <a:buAutoNum type="arabicPeriod"/>
              <a:defRPr/>
            </a:pPr>
            <a:r>
              <a:rPr lang="en-US" sz="2000" b="1" dirty="0"/>
              <a:t>Attacking the Mutual-Exclusion Condition</a:t>
            </a:r>
          </a:p>
          <a:p>
            <a:pPr marL="342900" indent="-342900">
              <a:buFont typeface="+mj-lt"/>
              <a:buAutoNum type="arabicPeriod"/>
              <a:defRPr/>
            </a:pPr>
            <a:r>
              <a:rPr lang="en-US" sz="2000" b="1" dirty="0"/>
              <a:t>Attacking the Hold-and-Wait Condition</a:t>
            </a:r>
          </a:p>
          <a:p>
            <a:pPr marL="342900" indent="-342900">
              <a:buFont typeface="+mj-lt"/>
              <a:buAutoNum type="arabicPeriod"/>
              <a:defRPr/>
            </a:pPr>
            <a:r>
              <a:rPr lang="en-US" sz="2000" b="1" dirty="0"/>
              <a:t>Attacking the No-Preemption Condition</a:t>
            </a:r>
          </a:p>
          <a:p>
            <a:pPr marL="342900" indent="-342900">
              <a:buFont typeface="+mj-lt"/>
              <a:buAutoNum type="arabicPeriod"/>
              <a:defRPr/>
            </a:pPr>
            <a:r>
              <a:rPr lang="en-US" sz="2000" b="1" dirty="0"/>
              <a:t>Attacking the Circular Wait Condition</a:t>
            </a:r>
            <a:endParaRPr lang="en-US" sz="2000" dirty="0"/>
          </a:p>
        </p:txBody>
      </p:sp>
      <p:pic>
        <p:nvPicPr>
          <p:cNvPr id="101381" name="Picture 2">
            <a:extLst>
              <a:ext uri="{FF2B5EF4-FFF2-40B4-BE49-F238E27FC236}">
                <a16:creationId xmlns:a16="http://schemas.microsoft.com/office/drawing/2014/main" id="{A057DC60-F22E-4C8F-9549-9F701E81CA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52883" y="3748084"/>
            <a:ext cx="5358686" cy="2137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3" name="Slide Number Placeholder 3">
            <a:extLst>
              <a:ext uri="{FF2B5EF4-FFF2-40B4-BE49-F238E27FC236}">
                <a16:creationId xmlns:a16="http://schemas.microsoft.com/office/drawing/2014/main" id="{0BF77D56-BBE1-4728-847F-74A7138AE85E}"/>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140A261-7DDE-441E-AF38-270EFEEC89F0}" type="slidenum">
              <a:rPr lang="en-US" altLang="en-US" sz="1400"/>
              <a:pPr/>
              <a:t>84</a:t>
            </a:fld>
            <a:endParaRPr lang="en-US" altLang="en-US" sz="14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C5A9744-401C-4533-AC20-1B88589C2685}"/>
              </a:ext>
            </a:extLst>
          </p:cNvPr>
          <p:cNvSpPr>
            <a:spLocks noGrp="1" noChangeArrowheads="1"/>
          </p:cNvSpPr>
          <p:nvPr>
            <p:ph type="title"/>
          </p:nvPr>
        </p:nvSpPr>
        <p:spPr>
          <a:xfrm>
            <a:off x="2357277" y="0"/>
            <a:ext cx="7793038" cy="769938"/>
          </a:xfrm>
        </p:spPr>
        <p:txBody>
          <a:bodyPr/>
          <a:lstStyle/>
          <a:p>
            <a:pPr eaLnBrk="1" hangingPunct="1"/>
            <a:r>
              <a:rPr lang="en-US" altLang="en-US" sz="3200" dirty="0"/>
              <a:t>Safe State</a:t>
            </a:r>
          </a:p>
        </p:txBody>
      </p:sp>
      <p:sp>
        <p:nvSpPr>
          <p:cNvPr id="102403" name="Footer Placeholder 1">
            <a:extLst>
              <a:ext uri="{FF2B5EF4-FFF2-40B4-BE49-F238E27FC236}">
                <a16:creationId xmlns:a16="http://schemas.microsoft.com/office/drawing/2014/main" id="{DC9C2C10-7075-4A6E-9B48-31E9AEF07AC2}"/>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2404" name="Rectangle 3">
            <a:extLst>
              <a:ext uri="{FF2B5EF4-FFF2-40B4-BE49-F238E27FC236}">
                <a16:creationId xmlns:a16="http://schemas.microsoft.com/office/drawing/2014/main" id="{77E7E991-6581-473A-BB19-B0209DFBC97F}"/>
              </a:ext>
            </a:extLst>
          </p:cNvPr>
          <p:cNvSpPr txBox="1">
            <a:spLocks noChangeArrowheads="1"/>
          </p:cNvSpPr>
          <p:nvPr/>
        </p:nvSpPr>
        <p:spPr bwMode="auto">
          <a:xfrm>
            <a:off x="802239" y="769938"/>
            <a:ext cx="11043863" cy="497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pPr>
            <a:r>
              <a:rPr lang="en-US" altLang="en-US" sz="2400" dirty="0"/>
              <a:t>When a process requests an available resource, system must decide if immediate allocation leaves the system in a </a:t>
            </a:r>
            <a:r>
              <a:rPr lang="en-US" altLang="en-US" sz="2400" i="1" dirty="0"/>
              <a:t>safe state</a:t>
            </a:r>
            <a:r>
              <a:rPr lang="en-US" altLang="en-US" sz="2400" dirty="0"/>
              <a:t>.</a:t>
            </a:r>
            <a:br>
              <a:rPr lang="en-US" altLang="en-US" sz="2400" dirty="0"/>
            </a:br>
            <a:endParaRPr lang="en-US" altLang="en-US" sz="2400" dirty="0"/>
          </a:p>
          <a:p>
            <a:pPr>
              <a:lnSpc>
                <a:spcPct val="90000"/>
              </a:lnSpc>
            </a:pPr>
            <a:r>
              <a:rPr lang="en-US" altLang="en-US" sz="2400" dirty="0"/>
              <a:t>System is in safe state if there exists a safe sequence of all processes. </a:t>
            </a:r>
            <a:br>
              <a:rPr lang="en-US" altLang="en-US" sz="2400" dirty="0"/>
            </a:br>
            <a:endParaRPr lang="en-US" altLang="en-US" sz="2400" dirty="0"/>
          </a:p>
          <a:p>
            <a:pPr>
              <a:lnSpc>
                <a:spcPct val="90000"/>
              </a:lnSpc>
            </a:pPr>
            <a:r>
              <a:rPr lang="en-US" altLang="en-US" sz="2400" dirty="0"/>
              <a:t>Sequence &lt;</a:t>
            </a:r>
            <a:r>
              <a:rPr lang="en-US" altLang="en-US" sz="2400" i="1" dirty="0"/>
              <a:t>P</a:t>
            </a:r>
            <a:r>
              <a:rPr lang="en-US" altLang="en-US" sz="2400" baseline="-25000" dirty="0"/>
              <a:t>1</a:t>
            </a:r>
            <a:r>
              <a:rPr lang="en-US" altLang="en-US" sz="2400" dirty="0"/>
              <a:t>, </a:t>
            </a:r>
            <a:r>
              <a:rPr lang="en-US" altLang="en-US" sz="2400" i="1" dirty="0"/>
              <a:t>P</a:t>
            </a:r>
            <a:r>
              <a:rPr lang="en-US" altLang="en-US" sz="2400" baseline="-25000" dirty="0"/>
              <a:t>2</a:t>
            </a:r>
            <a:r>
              <a:rPr lang="en-US" altLang="en-US" sz="2400" dirty="0"/>
              <a:t>, …, </a:t>
            </a:r>
            <a:r>
              <a:rPr lang="en-US" altLang="en-US" sz="2400" i="1" dirty="0" err="1"/>
              <a:t>P</a:t>
            </a:r>
            <a:r>
              <a:rPr lang="en-US" altLang="en-US" sz="2400" i="1" baseline="-25000" dirty="0" err="1"/>
              <a:t>n</a:t>
            </a:r>
            <a:r>
              <a:rPr lang="en-US" altLang="en-US" sz="2400" dirty="0"/>
              <a:t>&gt; is safe if for each</a:t>
            </a:r>
            <a:r>
              <a:rPr lang="en-US" altLang="en-US" sz="2400" i="1" dirty="0"/>
              <a:t> P</a:t>
            </a:r>
            <a:r>
              <a:rPr lang="en-US" altLang="en-US" sz="2400" baseline="-25000" dirty="0"/>
              <a:t>i</a:t>
            </a:r>
            <a:r>
              <a:rPr lang="en-US" altLang="en-US" sz="2400" dirty="0"/>
              <a:t>, the resources that </a:t>
            </a:r>
            <a:r>
              <a:rPr lang="en-US" altLang="en-US" sz="2400" i="1" dirty="0"/>
              <a:t>P</a:t>
            </a:r>
            <a:r>
              <a:rPr lang="en-US" altLang="en-US" sz="2400" i="1" baseline="-25000" dirty="0"/>
              <a:t>i</a:t>
            </a:r>
            <a:r>
              <a:rPr lang="en-US" altLang="en-US" sz="2400" baseline="-25000" dirty="0"/>
              <a:t> </a:t>
            </a:r>
            <a:r>
              <a:rPr lang="en-US" altLang="en-US" sz="2400" dirty="0"/>
              <a:t>can still request can be satisfied by currently available resources plus the resources held by all the </a:t>
            </a:r>
            <a:r>
              <a:rPr lang="en-US" altLang="en-US" sz="2400" i="1" dirty="0" err="1"/>
              <a:t>P</a:t>
            </a:r>
            <a:r>
              <a:rPr lang="en-US" altLang="en-US" sz="2400" i="1" baseline="-25000" dirty="0" err="1"/>
              <a:t>j</a:t>
            </a:r>
            <a:r>
              <a:rPr lang="en-US" altLang="en-US" sz="2400" dirty="0"/>
              <a:t> with </a:t>
            </a:r>
            <a:r>
              <a:rPr lang="en-US" altLang="en-US" sz="2400" i="1" dirty="0"/>
              <a:t>j&lt;</a:t>
            </a:r>
            <a:r>
              <a:rPr lang="en-US" altLang="en-US" sz="2400" i="1" dirty="0" err="1"/>
              <a:t>i</a:t>
            </a:r>
            <a:r>
              <a:rPr lang="en-US" altLang="en-US" sz="2400" i="1" dirty="0"/>
              <a:t>.</a:t>
            </a:r>
            <a:endParaRPr lang="en-US" altLang="en-US" sz="2400" dirty="0"/>
          </a:p>
          <a:p>
            <a:pPr lvl="1">
              <a:lnSpc>
                <a:spcPct val="90000"/>
              </a:lnSpc>
            </a:pPr>
            <a:r>
              <a:rPr lang="en-US" altLang="en-US" sz="2400" dirty="0"/>
              <a:t>If P</a:t>
            </a:r>
            <a:r>
              <a:rPr lang="en-US" altLang="en-US" sz="2400" baseline="-25000" dirty="0"/>
              <a:t>i</a:t>
            </a:r>
            <a:r>
              <a:rPr lang="en-US" altLang="en-US" sz="2400" dirty="0"/>
              <a:t> resource needs are not immediately available, then </a:t>
            </a:r>
            <a:r>
              <a:rPr lang="en-US" altLang="en-US" sz="2400" i="1" dirty="0"/>
              <a:t>P</a:t>
            </a:r>
            <a:r>
              <a:rPr lang="en-US" altLang="en-US" sz="2400" i="1" baseline="-25000" dirty="0"/>
              <a:t>i</a:t>
            </a:r>
            <a:r>
              <a:rPr lang="en-US" altLang="en-US" sz="2400" dirty="0"/>
              <a:t> can wait until all </a:t>
            </a:r>
            <a:r>
              <a:rPr lang="en-US" altLang="en-US" sz="2400" i="1" dirty="0" err="1"/>
              <a:t>P</a:t>
            </a:r>
            <a:r>
              <a:rPr lang="en-US" altLang="en-US" sz="2400" i="1" baseline="-25000" dirty="0" err="1"/>
              <a:t>j</a:t>
            </a:r>
            <a:r>
              <a:rPr lang="en-US" altLang="en-US" sz="2400" i="1" dirty="0"/>
              <a:t> </a:t>
            </a:r>
            <a:r>
              <a:rPr lang="en-US" altLang="en-US" sz="2400" dirty="0"/>
              <a:t>have finished.</a:t>
            </a:r>
          </a:p>
          <a:p>
            <a:pPr lvl="1">
              <a:lnSpc>
                <a:spcPct val="90000"/>
              </a:lnSpc>
            </a:pPr>
            <a:r>
              <a:rPr lang="en-US" altLang="en-US" sz="2400" dirty="0"/>
              <a:t>When </a:t>
            </a:r>
            <a:r>
              <a:rPr lang="en-US" altLang="en-US" sz="2400" i="1" dirty="0" err="1"/>
              <a:t>P</a:t>
            </a:r>
            <a:r>
              <a:rPr lang="en-US" altLang="en-US" sz="2400" i="1" baseline="-25000" dirty="0" err="1"/>
              <a:t>j</a:t>
            </a:r>
            <a:r>
              <a:rPr lang="en-US" altLang="en-US" sz="2400" dirty="0"/>
              <a:t> is finished, </a:t>
            </a:r>
            <a:r>
              <a:rPr lang="en-US" altLang="en-US" sz="2400" i="1" dirty="0"/>
              <a:t>P</a:t>
            </a:r>
            <a:r>
              <a:rPr lang="en-US" altLang="en-US" sz="2400" baseline="-25000" dirty="0"/>
              <a:t>i</a:t>
            </a:r>
            <a:r>
              <a:rPr lang="en-US" altLang="en-US" sz="2400" dirty="0"/>
              <a:t> can obtain needed resources, execute, return allocated resources, and terminate. </a:t>
            </a:r>
          </a:p>
          <a:p>
            <a:pPr lvl="1">
              <a:lnSpc>
                <a:spcPct val="90000"/>
              </a:lnSpc>
            </a:pPr>
            <a:r>
              <a:rPr lang="en-US" altLang="en-US" sz="2400" dirty="0"/>
              <a:t>When </a:t>
            </a:r>
            <a:r>
              <a:rPr lang="en-US" altLang="en-US" sz="2400" i="1" dirty="0"/>
              <a:t>P</a:t>
            </a:r>
            <a:r>
              <a:rPr lang="en-US" altLang="en-US" sz="2400" i="1" baseline="-25000" dirty="0"/>
              <a:t>i</a:t>
            </a:r>
            <a:r>
              <a:rPr lang="en-US" altLang="en-US" sz="2400" dirty="0"/>
              <a:t> terminates, </a:t>
            </a:r>
            <a:r>
              <a:rPr lang="en-US" altLang="en-US" sz="2400" i="1" dirty="0"/>
              <a:t>P</a:t>
            </a:r>
            <a:r>
              <a:rPr lang="en-US" altLang="en-US" sz="2400" i="1" baseline="-25000" dirty="0"/>
              <a:t>i</a:t>
            </a:r>
            <a:r>
              <a:rPr lang="en-US" altLang="en-US" sz="2400" baseline="-25000" dirty="0"/>
              <a:t>+1</a:t>
            </a:r>
            <a:r>
              <a:rPr lang="en-US" altLang="en-US" sz="2400" dirty="0"/>
              <a:t> can obtain its needed resources, and so on. </a:t>
            </a:r>
          </a:p>
        </p:txBody>
      </p:sp>
      <p:sp>
        <p:nvSpPr>
          <p:cNvPr id="102405" name="Slide Number Placeholder 1">
            <a:extLst>
              <a:ext uri="{FF2B5EF4-FFF2-40B4-BE49-F238E27FC236}">
                <a16:creationId xmlns:a16="http://schemas.microsoft.com/office/drawing/2014/main" id="{60BF6693-2640-44B1-AD87-0D7D03E833B5}"/>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3EF17A5-AD5D-4D18-A257-29AA6E45019B}" type="slidenum">
              <a:rPr lang="en-US" altLang="en-US" sz="1400"/>
              <a:pPr/>
              <a:t>85</a:t>
            </a:fld>
            <a:endParaRPr lang="en-US" altLang="en-US" sz="140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B9CAF29-448A-43C0-ACB3-CEAC74696341}"/>
              </a:ext>
            </a:extLst>
          </p:cNvPr>
          <p:cNvSpPr>
            <a:spLocks noGrp="1" noChangeArrowheads="1"/>
          </p:cNvSpPr>
          <p:nvPr>
            <p:ph type="title"/>
          </p:nvPr>
        </p:nvSpPr>
        <p:spPr>
          <a:xfrm>
            <a:off x="2593582" y="0"/>
            <a:ext cx="7793038" cy="769938"/>
          </a:xfrm>
        </p:spPr>
        <p:txBody>
          <a:bodyPr/>
          <a:lstStyle/>
          <a:p>
            <a:pPr eaLnBrk="1" hangingPunct="1"/>
            <a:r>
              <a:rPr lang="en-US" altLang="en-US" sz="3200" dirty="0"/>
              <a:t>Basic Facts</a:t>
            </a:r>
          </a:p>
        </p:txBody>
      </p:sp>
      <p:sp>
        <p:nvSpPr>
          <p:cNvPr id="103427" name="Footer Placeholder 1">
            <a:extLst>
              <a:ext uri="{FF2B5EF4-FFF2-40B4-BE49-F238E27FC236}">
                <a16:creationId xmlns:a16="http://schemas.microsoft.com/office/drawing/2014/main" id="{ADF95F23-59E5-4345-BCB4-66571B137F7D}"/>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3428" name="Rectangle 3">
            <a:extLst>
              <a:ext uri="{FF2B5EF4-FFF2-40B4-BE49-F238E27FC236}">
                <a16:creationId xmlns:a16="http://schemas.microsoft.com/office/drawing/2014/main" id="{2A213582-BC23-4135-8C45-863428AD212D}"/>
              </a:ext>
            </a:extLst>
          </p:cNvPr>
          <p:cNvSpPr txBox="1">
            <a:spLocks noChangeArrowheads="1"/>
          </p:cNvSpPr>
          <p:nvPr/>
        </p:nvSpPr>
        <p:spPr bwMode="auto">
          <a:xfrm>
            <a:off x="1631023" y="1088205"/>
            <a:ext cx="9646577" cy="198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pPr>
            <a:r>
              <a:rPr lang="en-US" altLang="en-US" sz="2400" dirty="0"/>
              <a:t>If a system is in a safe state </a:t>
            </a:r>
            <a:r>
              <a:rPr lang="en-US" altLang="en-US" sz="2400" dirty="0">
                <a:sym typeface="Symbol" panose="05050102010706020507" pitchFamily="18" charset="2"/>
              </a:rPr>
              <a:t> no deadlocks.</a:t>
            </a:r>
            <a:br>
              <a:rPr lang="en-US" altLang="en-US" sz="2400" dirty="0">
                <a:sym typeface="Symbol" panose="05050102010706020507" pitchFamily="18" charset="2"/>
              </a:rPr>
            </a:br>
            <a:endParaRPr lang="en-US" altLang="en-US" sz="2400" dirty="0">
              <a:sym typeface="Symbol" panose="05050102010706020507" pitchFamily="18" charset="2"/>
            </a:endParaRPr>
          </a:p>
          <a:p>
            <a:pPr>
              <a:lnSpc>
                <a:spcPct val="90000"/>
              </a:lnSpc>
            </a:pPr>
            <a:r>
              <a:rPr lang="en-US" altLang="en-US" sz="2400" dirty="0">
                <a:sym typeface="Symbol" panose="05050102010706020507" pitchFamily="18" charset="2"/>
              </a:rPr>
              <a:t>If a system is in unsafe state  possibility of deadlock.</a:t>
            </a:r>
            <a:br>
              <a:rPr lang="en-US" altLang="en-US" sz="2400" dirty="0">
                <a:sym typeface="Symbol" panose="05050102010706020507" pitchFamily="18" charset="2"/>
              </a:rPr>
            </a:br>
            <a:endParaRPr lang="en-US" altLang="en-US" sz="2400" dirty="0">
              <a:sym typeface="Symbol" panose="05050102010706020507" pitchFamily="18" charset="2"/>
            </a:endParaRPr>
          </a:p>
          <a:p>
            <a:pPr>
              <a:lnSpc>
                <a:spcPct val="90000"/>
              </a:lnSpc>
            </a:pPr>
            <a:r>
              <a:rPr lang="en-US" altLang="en-US" sz="2400" dirty="0">
                <a:sym typeface="Symbol" panose="05050102010706020507" pitchFamily="18" charset="2"/>
              </a:rPr>
              <a:t>Avoidance  ensure that a system will never enter an unsafe state. </a:t>
            </a:r>
          </a:p>
        </p:txBody>
      </p:sp>
      <p:sp>
        <p:nvSpPr>
          <p:cNvPr id="103429" name="Slide Number Placeholder 1">
            <a:extLst>
              <a:ext uri="{FF2B5EF4-FFF2-40B4-BE49-F238E27FC236}">
                <a16:creationId xmlns:a16="http://schemas.microsoft.com/office/drawing/2014/main" id="{28C74415-AEFD-40AA-9A11-9A9DFDBD304C}"/>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70AF248-9E53-41A9-B6A7-EEAA39801EA2}" type="slidenum">
              <a:rPr lang="en-US" altLang="en-US" sz="1400"/>
              <a:pPr/>
              <a:t>86</a:t>
            </a:fld>
            <a:endParaRPr lang="en-US" altLang="en-US" sz="140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FF5BA53-E3DD-4A86-8097-786AA0BFE644}"/>
              </a:ext>
            </a:extLst>
          </p:cNvPr>
          <p:cNvSpPr>
            <a:spLocks noGrp="1" noChangeArrowheads="1"/>
          </p:cNvSpPr>
          <p:nvPr>
            <p:ph type="title"/>
          </p:nvPr>
        </p:nvSpPr>
        <p:spPr>
          <a:xfrm>
            <a:off x="2449744" y="0"/>
            <a:ext cx="7793038" cy="769938"/>
          </a:xfrm>
        </p:spPr>
        <p:txBody>
          <a:bodyPr/>
          <a:lstStyle/>
          <a:p>
            <a:pPr eaLnBrk="1" hangingPunct="1"/>
            <a:r>
              <a:rPr lang="en-US" altLang="en-US" sz="3200" dirty="0"/>
              <a:t>Safe and Unsafe Deadlock State</a:t>
            </a:r>
          </a:p>
        </p:txBody>
      </p:sp>
      <p:sp>
        <p:nvSpPr>
          <p:cNvPr id="104451" name="Footer Placeholder 1">
            <a:extLst>
              <a:ext uri="{FF2B5EF4-FFF2-40B4-BE49-F238E27FC236}">
                <a16:creationId xmlns:a16="http://schemas.microsoft.com/office/drawing/2014/main" id="{9455F987-B734-4F77-B507-7D47A82134E0}"/>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04452" name="Picture 4">
            <a:extLst>
              <a:ext uri="{FF2B5EF4-FFF2-40B4-BE49-F238E27FC236}">
                <a16:creationId xmlns:a16="http://schemas.microsoft.com/office/drawing/2014/main" id="{833A4675-A4DD-4B0E-A7A3-088BD7BB8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437" t="1572" r="13683" b="2194"/>
          <a:stretch>
            <a:fillRect/>
          </a:stretch>
        </p:blipFill>
        <p:spPr bwMode="auto">
          <a:xfrm>
            <a:off x="4084637" y="1070653"/>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104453" name="Slide Number Placeholder 1">
            <a:extLst>
              <a:ext uri="{FF2B5EF4-FFF2-40B4-BE49-F238E27FC236}">
                <a16:creationId xmlns:a16="http://schemas.microsoft.com/office/drawing/2014/main" id="{9FE80B2C-3AD4-4F02-B415-03F58DADDE07}"/>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73885AB-1426-4818-A87D-DCA632203C33}" type="slidenum">
              <a:rPr lang="en-US" altLang="en-US" sz="1400"/>
              <a:pPr/>
              <a:t>87</a:t>
            </a:fld>
            <a:endParaRPr lang="en-US" altLang="en-US" sz="140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BFF1D649-00AF-48C8-A5B4-C79055334E39}"/>
              </a:ext>
            </a:extLst>
          </p:cNvPr>
          <p:cNvSpPr>
            <a:spLocks noGrp="1" noChangeArrowheads="1"/>
          </p:cNvSpPr>
          <p:nvPr>
            <p:ph type="title"/>
          </p:nvPr>
        </p:nvSpPr>
        <p:spPr>
          <a:xfrm>
            <a:off x="2199481" y="93662"/>
            <a:ext cx="7793038" cy="769938"/>
          </a:xfrm>
        </p:spPr>
        <p:txBody>
          <a:bodyPr/>
          <a:lstStyle/>
          <a:p>
            <a:pPr eaLnBrk="1" hangingPunct="1"/>
            <a:r>
              <a:rPr lang="en-US" altLang="en-US" sz="3200" dirty="0"/>
              <a:t>Avoidance Algorithms</a:t>
            </a:r>
          </a:p>
        </p:txBody>
      </p:sp>
      <p:sp>
        <p:nvSpPr>
          <p:cNvPr id="105475" name="Footer Placeholder 1">
            <a:extLst>
              <a:ext uri="{FF2B5EF4-FFF2-40B4-BE49-F238E27FC236}">
                <a16:creationId xmlns:a16="http://schemas.microsoft.com/office/drawing/2014/main" id="{D1B2DE3A-D8FB-4AED-A870-657717CB6F1A}"/>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5476" name="Rectangle 3">
            <a:extLst>
              <a:ext uri="{FF2B5EF4-FFF2-40B4-BE49-F238E27FC236}">
                <a16:creationId xmlns:a16="http://schemas.microsoft.com/office/drawing/2014/main" id="{81652DAB-7341-408B-A314-3AD764599788}"/>
              </a:ext>
            </a:extLst>
          </p:cNvPr>
          <p:cNvSpPr txBox="1">
            <a:spLocks noChangeArrowheads="1"/>
          </p:cNvSpPr>
          <p:nvPr/>
        </p:nvSpPr>
        <p:spPr bwMode="auto">
          <a:xfrm>
            <a:off x="2664432" y="1436189"/>
            <a:ext cx="6659563" cy="297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800" dirty="0"/>
              <a:t>Single instance of a resource type</a:t>
            </a:r>
          </a:p>
          <a:p>
            <a:pPr lvl="1"/>
            <a:r>
              <a:rPr lang="en-US" altLang="en-US" dirty="0"/>
              <a:t>Use a resource-allocation graph</a:t>
            </a:r>
          </a:p>
          <a:p>
            <a:pPr lvl="1">
              <a:buFont typeface="Monotype Sorts" pitchFamily="-84" charset="2"/>
              <a:buNone/>
            </a:pPr>
            <a:endParaRPr lang="en-US" altLang="en-US" dirty="0"/>
          </a:p>
          <a:p>
            <a:r>
              <a:rPr lang="en-US" altLang="en-US" sz="2800" dirty="0"/>
              <a:t>Multiple instances of a resource type</a:t>
            </a:r>
          </a:p>
          <a:p>
            <a:pPr lvl="1"/>
            <a:r>
              <a:rPr lang="en-US" altLang="en-US" dirty="0"/>
              <a:t> Use the banker</a:t>
            </a:r>
            <a:r>
              <a:rPr lang="ja-JP" altLang="en-US" dirty="0">
                <a:ea typeface="MS PGothic" panose="020B0600070205080204" pitchFamily="34" charset="-128"/>
              </a:rPr>
              <a:t>’</a:t>
            </a:r>
            <a:r>
              <a:rPr lang="en-US" altLang="ja-JP" dirty="0">
                <a:ea typeface="MS PGothic" panose="020B0600070205080204" pitchFamily="34" charset="-128"/>
              </a:rPr>
              <a:t>s algorithm</a:t>
            </a:r>
            <a:endParaRPr lang="en-US" altLang="en-US" dirty="0"/>
          </a:p>
        </p:txBody>
      </p:sp>
      <p:sp>
        <p:nvSpPr>
          <p:cNvPr id="105477" name="Slide Number Placeholder 1">
            <a:extLst>
              <a:ext uri="{FF2B5EF4-FFF2-40B4-BE49-F238E27FC236}">
                <a16:creationId xmlns:a16="http://schemas.microsoft.com/office/drawing/2014/main" id="{3B7553A6-4944-4F30-96D7-65C1E23559D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BD1FDDD-C5D1-408D-87E6-190E338FC7C9}" type="slidenum">
              <a:rPr lang="en-US" altLang="en-US" sz="1400"/>
              <a:pPr/>
              <a:t>88</a:t>
            </a:fld>
            <a:endParaRPr lang="en-US" altLang="en-US" sz="140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5AD9817F-3511-4ECB-A530-F1217B20B5CF}"/>
              </a:ext>
            </a:extLst>
          </p:cNvPr>
          <p:cNvSpPr>
            <a:spLocks noGrp="1" noChangeArrowheads="1"/>
          </p:cNvSpPr>
          <p:nvPr>
            <p:ph type="title"/>
          </p:nvPr>
        </p:nvSpPr>
        <p:spPr>
          <a:xfrm>
            <a:off x="2428081" y="-3176"/>
            <a:ext cx="7793038" cy="769938"/>
          </a:xfrm>
        </p:spPr>
        <p:txBody>
          <a:bodyPr/>
          <a:lstStyle/>
          <a:p>
            <a:pPr eaLnBrk="1" hangingPunct="1"/>
            <a:r>
              <a:rPr lang="en-US" altLang="en-US" sz="3200" dirty="0"/>
              <a:t>Resource-Allocation Graph Scheme</a:t>
            </a:r>
          </a:p>
        </p:txBody>
      </p:sp>
      <p:sp>
        <p:nvSpPr>
          <p:cNvPr id="106499" name="Footer Placeholder 1">
            <a:extLst>
              <a:ext uri="{FF2B5EF4-FFF2-40B4-BE49-F238E27FC236}">
                <a16:creationId xmlns:a16="http://schemas.microsoft.com/office/drawing/2014/main" id="{3E9D7684-F3BA-462F-8918-CCEC4A28C82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6500" name="Rectangle 3">
            <a:extLst>
              <a:ext uri="{FF2B5EF4-FFF2-40B4-BE49-F238E27FC236}">
                <a16:creationId xmlns:a16="http://schemas.microsoft.com/office/drawing/2014/main" id="{5E103CF9-1E78-45D6-B248-5EF62E83909F}"/>
              </a:ext>
            </a:extLst>
          </p:cNvPr>
          <p:cNvSpPr txBox="1">
            <a:spLocks noChangeArrowheads="1"/>
          </p:cNvSpPr>
          <p:nvPr/>
        </p:nvSpPr>
        <p:spPr bwMode="auto">
          <a:xfrm>
            <a:off x="2143919" y="766762"/>
            <a:ext cx="8077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1600" b="1" dirty="0">
                <a:solidFill>
                  <a:srgbClr val="3366FF"/>
                </a:solidFill>
              </a:rPr>
              <a:t>Claim edge</a:t>
            </a:r>
            <a:r>
              <a:rPr lang="en-US" altLang="en-US" sz="1600" dirty="0">
                <a:solidFill>
                  <a:srgbClr val="3366FF"/>
                </a:solidFill>
              </a:rPr>
              <a:t> </a:t>
            </a:r>
            <a:r>
              <a:rPr lang="en-US" altLang="en-US" sz="1600" i="1" dirty="0"/>
              <a:t>P</a:t>
            </a:r>
            <a:r>
              <a:rPr lang="en-US" altLang="en-US" sz="1600" i="1" baseline="-25000" dirty="0"/>
              <a:t>i</a:t>
            </a:r>
            <a:r>
              <a:rPr lang="en-US" altLang="en-US" sz="1600" dirty="0"/>
              <a:t> </a:t>
            </a:r>
            <a:r>
              <a:rPr lang="en-US" altLang="en-US" sz="1600" dirty="0">
                <a:sym typeface="Symbol" panose="05050102010706020507" pitchFamily="18" charset="2"/>
              </a:rPr>
              <a:t> </a:t>
            </a:r>
            <a:r>
              <a:rPr lang="en-US" altLang="en-US" sz="1600" i="1" dirty="0" err="1">
                <a:sym typeface="Symbol" panose="05050102010706020507" pitchFamily="18" charset="2"/>
              </a:rPr>
              <a:t>R</a:t>
            </a:r>
            <a:r>
              <a:rPr lang="en-US" altLang="en-US" sz="1600" i="1" baseline="-25000" dirty="0" err="1">
                <a:sym typeface="Symbol" panose="05050102010706020507" pitchFamily="18" charset="2"/>
              </a:rPr>
              <a:t>j</a:t>
            </a:r>
            <a:r>
              <a:rPr lang="en-US" altLang="en-US" sz="1600" dirty="0">
                <a:sym typeface="Symbol" panose="05050102010706020507" pitchFamily="18" charset="2"/>
              </a:rPr>
              <a:t> indicated that process </a:t>
            </a:r>
            <a:r>
              <a:rPr lang="en-US" altLang="en-US" sz="1600" i="1" dirty="0" err="1">
                <a:sym typeface="Symbol" panose="05050102010706020507" pitchFamily="18" charset="2"/>
              </a:rPr>
              <a:t>P</a:t>
            </a:r>
            <a:r>
              <a:rPr lang="en-US" altLang="en-US" sz="1600" i="1" baseline="-25000" dirty="0" err="1">
                <a:sym typeface="Symbol" panose="05050102010706020507" pitchFamily="18" charset="2"/>
              </a:rPr>
              <a:t>j</a:t>
            </a:r>
            <a:r>
              <a:rPr lang="en-US" altLang="en-US" sz="1600" dirty="0">
                <a:sym typeface="Symbol" panose="05050102010706020507" pitchFamily="18" charset="2"/>
              </a:rPr>
              <a:t> may request resource </a:t>
            </a:r>
            <a:r>
              <a:rPr lang="en-US" altLang="en-US" sz="1600" i="1" dirty="0" err="1">
                <a:sym typeface="Symbol" panose="05050102010706020507" pitchFamily="18" charset="2"/>
              </a:rPr>
              <a:t>R</a:t>
            </a:r>
            <a:r>
              <a:rPr lang="en-US" altLang="en-US" sz="1600" i="1" baseline="-25000" dirty="0" err="1">
                <a:sym typeface="Symbol" panose="05050102010706020507" pitchFamily="18" charset="2"/>
              </a:rPr>
              <a:t>j</a:t>
            </a:r>
            <a:r>
              <a:rPr lang="en-US" altLang="en-US" sz="1600" dirty="0">
                <a:sym typeface="Symbol" panose="05050102010706020507" pitchFamily="18" charset="2"/>
              </a:rPr>
              <a:t>; represented by a dashed line</a:t>
            </a:r>
          </a:p>
          <a:p>
            <a:r>
              <a:rPr lang="en-US" altLang="en-US" sz="1600" dirty="0">
                <a:sym typeface="Symbol" panose="05050102010706020507" pitchFamily="18" charset="2"/>
              </a:rPr>
              <a:t>Claim edge converts to request edge when a process requests a resource</a:t>
            </a:r>
          </a:p>
          <a:p>
            <a:r>
              <a:rPr lang="en-US" altLang="en-US" sz="1600" dirty="0">
                <a:sym typeface="Symbol" panose="05050102010706020507" pitchFamily="18" charset="2"/>
              </a:rPr>
              <a:t>Request edge converted to an assignment edge when the  resource is allocated to the process</a:t>
            </a:r>
          </a:p>
          <a:p>
            <a:r>
              <a:rPr lang="en-US" altLang="en-US" sz="1600" dirty="0">
                <a:sym typeface="Symbol" panose="05050102010706020507" pitchFamily="18" charset="2"/>
              </a:rPr>
              <a:t>When a resource is released by a process, assignment edge reconverts to a claim edge</a:t>
            </a:r>
          </a:p>
          <a:p>
            <a:r>
              <a:rPr lang="en-US" altLang="en-US" sz="1600" dirty="0">
                <a:sym typeface="Symbol" panose="05050102010706020507" pitchFamily="18" charset="2"/>
              </a:rPr>
              <a:t>Resources must be claimed </a:t>
            </a:r>
            <a:r>
              <a:rPr lang="en-US" altLang="en-US" sz="1600" i="1" dirty="0">
                <a:sym typeface="Symbol" panose="05050102010706020507" pitchFamily="18" charset="2"/>
              </a:rPr>
              <a:t>a priori</a:t>
            </a:r>
            <a:r>
              <a:rPr lang="en-US" altLang="en-US" sz="1600" dirty="0">
                <a:sym typeface="Symbol" panose="05050102010706020507" pitchFamily="18" charset="2"/>
              </a:rPr>
              <a:t> in the system</a:t>
            </a:r>
            <a:endParaRPr lang="en-US" altLang="en-US" sz="1600" dirty="0"/>
          </a:p>
        </p:txBody>
      </p:sp>
      <p:pic>
        <p:nvPicPr>
          <p:cNvPr id="106501" name="Picture 4" descr="7">
            <a:extLst>
              <a:ext uri="{FF2B5EF4-FFF2-40B4-BE49-F238E27FC236}">
                <a16:creationId xmlns:a16="http://schemas.microsoft.com/office/drawing/2014/main" id="{48EFEF25-B4DC-4CC4-9E2B-1B4C6041F4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9362" y="3205162"/>
            <a:ext cx="2530475"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2" name="Slide Number Placeholder 1">
            <a:extLst>
              <a:ext uri="{FF2B5EF4-FFF2-40B4-BE49-F238E27FC236}">
                <a16:creationId xmlns:a16="http://schemas.microsoft.com/office/drawing/2014/main" id="{E6292224-ACC1-4525-8ABC-9DC6DC3A0618}"/>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0180505-DD46-4A42-BE21-36BF6A22490E}" type="slidenum">
              <a:rPr lang="en-US" altLang="en-US" sz="1400"/>
              <a:pPr/>
              <a:t>89</a:t>
            </a:fld>
            <a:endParaRPr lang="en-US" altLang="en-US" sz="14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15AC068-92D5-4E25-8A47-0714B16AA635}"/>
              </a:ext>
            </a:extLst>
          </p:cNvPr>
          <p:cNvSpPr>
            <a:spLocks noGrp="1"/>
          </p:cNvSpPr>
          <p:nvPr>
            <p:ph type="title"/>
          </p:nvPr>
        </p:nvSpPr>
        <p:spPr>
          <a:xfrm>
            <a:off x="4089115" y="0"/>
            <a:ext cx="3554858" cy="531688"/>
          </a:xfrm>
        </p:spPr>
        <p:txBody>
          <a:bodyPr/>
          <a:lstStyle/>
          <a:p>
            <a:r>
              <a:rPr lang="en-US" altLang="en-US" sz="3600" dirty="0"/>
              <a:t>Monitors</a:t>
            </a:r>
          </a:p>
        </p:txBody>
      </p:sp>
      <p:sp>
        <p:nvSpPr>
          <p:cNvPr id="14339" name="Content Placeholder 2">
            <a:extLst>
              <a:ext uri="{FF2B5EF4-FFF2-40B4-BE49-F238E27FC236}">
                <a16:creationId xmlns:a16="http://schemas.microsoft.com/office/drawing/2014/main" id="{2199FBE7-8F35-4A29-BFA6-7CE6182EA20D}"/>
              </a:ext>
            </a:extLst>
          </p:cNvPr>
          <p:cNvSpPr>
            <a:spLocks noGrp="1"/>
          </p:cNvSpPr>
          <p:nvPr>
            <p:ph idx="1"/>
          </p:nvPr>
        </p:nvSpPr>
        <p:spPr>
          <a:xfrm>
            <a:off x="142269" y="732033"/>
            <a:ext cx="11907462" cy="4826287"/>
          </a:xfrm>
        </p:spPr>
        <p:txBody>
          <a:bodyPr/>
          <a:lstStyle/>
          <a:p>
            <a:pPr algn="just"/>
            <a:r>
              <a:rPr lang="en-US" altLang="en-US" sz="2400" dirty="0"/>
              <a:t>In other words, a signal statement may appear only as the final statement in a monitor procedure. </a:t>
            </a:r>
          </a:p>
          <a:p>
            <a:pPr algn="just"/>
            <a:r>
              <a:rPr lang="en-US" altLang="en-US" sz="2400" dirty="0"/>
              <a:t>We will use </a:t>
            </a:r>
            <a:r>
              <a:rPr lang="en-US" altLang="en-US" sz="2400" dirty="0" err="1"/>
              <a:t>Brinch</a:t>
            </a:r>
            <a:r>
              <a:rPr lang="en-US" altLang="en-US" sz="2400" dirty="0"/>
              <a:t> Hansen's proposal because it is conceptually simpler and is also easier to implement. If a signal is done on a condition variable on which several processes are waiting, only one of them, determined by the system scheduler, is revived.</a:t>
            </a:r>
          </a:p>
          <a:p>
            <a:pPr algn="just"/>
            <a:r>
              <a:rPr lang="en-US" altLang="en-US" sz="2400" dirty="0"/>
              <a:t>There is also a third solution, not proposed by either Hoare or </a:t>
            </a:r>
            <a:r>
              <a:rPr lang="en-US" altLang="en-US" sz="2400" dirty="0" err="1"/>
              <a:t>Brinch</a:t>
            </a:r>
            <a:r>
              <a:rPr lang="en-US" altLang="en-US" sz="2400" dirty="0"/>
              <a:t> Hansen. This is to let the signaler continue to run and allow the waiting process to start running only after the signaler has exited the monitor.</a:t>
            </a:r>
          </a:p>
          <a:p>
            <a:pPr algn="just"/>
            <a:r>
              <a:rPr lang="en-US" altLang="en-US" sz="2400" dirty="0"/>
              <a:t>Condition variables are not counters. They do not accumulate signals for later use the way semaphores do. </a:t>
            </a:r>
          </a:p>
          <a:p>
            <a:pPr algn="just"/>
            <a:r>
              <a:rPr lang="en-US" altLang="en-US" sz="2400" dirty="0"/>
              <a:t>If a condition variable is signaled with no one waiting on it, the signal is lost. In other words, the wait must come before the signal . </a:t>
            </a:r>
          </a:p>
        </p:txBody>
      </p:sp>
      <p:sp>
        <p:nvSpPr>
          <p:cNvPr id="14340" name="Footer Placeholder 3">
            <a:extLst>
              <a:ext uri="{FF2B5EF4-FFF2-40B4-BE49-F238E27FC236}">
                <a16:creationId xmlns:a16="http://schemas.microsoft.com/office/drawing/2014/main" id="{E68E4982-7928-48C2-A5A4-D81CCF068F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1363" indent="-284163">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1413" indent="-227013">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598613" indent="-227013">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5813" indent="-227013">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30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02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74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4613" indent="-227013"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4341" name="Slide Number Placeholder 1">
            <a:extLst>
              <a:ext uri="{FF2B5EF4-FFF2-40B4-BE49-F238E27FC236}">
                <a16:creationId xmlns:a16="http://schemas.microsoft.com/office/drawing/2014/main" id="{22987574-1225-4A95-8C9F-537514778407}"/>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FD87866-1611-4429-9723-14AFDB9B4F71}" type="slidenum">
              <a:rPr lang="en-US" altLang="en-US" sz="1400"/>
              <a:pPr/>
              <a:t>9</a:t>
            </a:fld>
            <a:endParaRPr lang="en-US" altLang="en-US" sz="14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2E2B127-DCDD-4A9E-8D5F-794F998A4AB1}"/>
              </a:ext>
            </a:extLst>
          </p:cNvPr>
          <p:cNvSpPr>
            <a:spLocks noGrp="1" noChangeArrowheads="1"/>
          </p:cNvSpPr>
          <p:nvPr>
            <p:ph type="title"/>
          </p:nvPr>
        </p:nvSpPr>
        <p:spPr>
          <a:xfrm>
            <a:off x="2511390" y="0"/>
            <a:ext cx="7793038" cy="769938"/>
          </a:xfrm>
        </p:spPr>
        <p:txBody>
          <a:bodyPr/>
          <a:lstStyle/>
          <a:p>
            <a:pPr eaLnBrk="1" hangingPunct="1"/>
            <a:r>
              <a:rPr lang="en-US" altLang="en-US" sz="2800" dirty="0"/>
              <a:t>Unsafe State In Resource-Allocation Graph</a:t>
            </a:r>
          </a:p>
        </p:txBody>
      </p:sp>
      <p:sp>
        <p:nvSpPr>
          <p:cNvPr id="107523" name="Footer Placeholder 1">
            <a:extLst>
              <a:ext uri="{FF2B5EF4-FFF2-40B4-BE49-F238E27FC236}">
                <a16:creationId xmlns:a16="http://schemas.microsoft.com/office/drawing/2014/main" id="{96EC7940-FA75-4BAC-8237-A9099EF9603A}"/>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07524" name="Picture 4" descr="7">
            <a:extLst>
              <a:ext uri="{FF2B5EF4-FFF2-40B4-BE49-F238E27FC236}">
                <a16:creationId xmlns:a16="http://schemas.microsoft.com/office/drawing/2014/main" id="{2AEF81EE-01C2-4526-9C32-1BF4A0024D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726" y="1200294"/>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Rectangle 3">
            <a:extLst>
              <a:ext uri="{FF2B5EF4-FFF2-40B4-BE49-F238E27FC236}">
                <a16:creationId xmlns:a16="http://schemas.microsoft.com/office/drawing/2014/main" id="{1C2E0B93-1C17-4039-A993-790B86E9AB59}"/>
              </a:ext>
            </a:extLst>
          </p:cNvPr>
          <p:cNvSpPr txBox="1">
            <a:spLocks noChangeArrowheads="1"/>
          </p:cNvSpPr>
          <p:nvPr/>
        </p:nvSpPr>
        <p:spPr bwMode="auto">
          <a:xfrm>
            <a:off x="6407909" y="1339850"/>
            <a:ext cx="4610100" cy="348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1600" dirty="0">
                <a:sym typeface="Symbol" panose="05050102010706020507" pitchFamily="18" charset="2"/>
              </a:rPr>
              <a:t>Suppose that P</a:t>
            </a:r>
            <a:r>
              <a:rPr lang="en-US" altLang="en-US" sz="1600" baseline="-25000" dirty="0">
                <a:sym typeface="Symbol" panose="05050102010706020507" pitchFamily="18" charset="2"/>
              </a:rPr>
              <a:t>2</a:t>
            </a:r>
            <a:r>
              <a:rPr lang="en-US" altLang="en-US" sz="1600" dirty="0">
                <a:sym typeface="Symbol" panose="05050102010706020507" pitchFamily="18" charset="2"/>
              </a:rPr>
              <a:t> requests R</a:t>
            </a:r>
            <a:r>
              <a:rPr lang="en-US" altLang="en-US" sz="1600" baseline="-25000" dirty="0">
                <a:sym typeface="Symbol" panose="05050102010706020507" pitchFamily="18" charset="2"/>
              </a:rPr>
              <a:t>2</a:t>
            </a:r>
            <a:r>
              <a:rPr lang="en-US" altLang="en-US" sz="1600" dirty="0">
                <a:sym typeface="Symbol" panose="05050102010706020507" pitchFamily="18" charset="2"/>
              </a:rPr>
              <a:t>.</a:t>
            </a:r>
          </a:p>
          <a:p>
            <a:r>
              <a:rPr lang="en-US" altLang="en-US" sz="1600" dirty="0">
                <a:sym typeface="Symbol" panose="05050102010706020507" pitchFamily="18" charset="2"/>
              </a:rPr>
              <a:t>Although R</a:t>
            </a:r>
            <a:r>
              <a:rPr lang="en-US" altLang="en-US" sz="1600" baseline="-25000" dirty="0">
                <a:sym typeface="Symbol" panose="05050102010706020507" pitchFamily="18" charset="2"/>
              </a:rPr>
              <a:t>2</a:t>
            </a:r>
            <a:r>
              <a:rPr lang="en-US" altLang="en-US" sz="1600" dirty="0">
                <a:sym typeface="Symbol" panose="05050102010706020507" pitchFamily="18" charset="2"/>
              </a:rPr>
              <a:t> is currently free, we cannot allocate it to P</a:t>
            </a:r>
            <a:r>
              <a:rPr lang="en-US" altLang="en-US" sz="1600" baseline="-25000" dirty="0">
                <a:sym typeface="Symbol" panose="05050102010706020507" pitchFamily="18" charset="2"/>
              </a:rPr>
              <a:t>2</a:t>
            </a:r>
            <a:r>
              <a:rPr lang="en-US" altLang="en-US" sz="1600" dirty="0">
                <a:sym typeface="Symbol" panose="05050102010706020507" pitchFamily="18" charset="2"/>
              </a:rPr>
              <a:t>, since this action will create a cycle in the graph.</a:t>
            </a:r>
          </a:p>
          <a:p>
            <a:r>
              <a:rPr lang="en-US" altLang="en-US" sz="1600" dirty="0">
                <a:sym typeface="Symbol" panose="05050102010706020507" pitchFamily="18" charset="2"/>
              </a:rPr>
              <a:t>A cycle indicates that the system is in an unsafe state.</a:t>
            </a:r>
          </a:p>
          <a:p>
            <a:r>
              <a:rPr lang="en-US" altLang="en-US" sz="1600" dirty="0">
                <a:sym typeface="Symbol" panose="05050102010706020507" pitchFamily="18" charset="2"/>
              </a:rPr>
              <a:t>If P</a:t>
            </a:r>
            <a:r>
              <a:rPr lang="en-US" altLang="en-US" sz="1600" baseline="-25000" dirty="0">
                <a:sym typeface="Symbol" panose="05050102010706020507" pitchFamily="18" charset="2"/>
              </a:rPr>
              <a:t>1</a:t>
            </a:r>
            <a:r>
              <a:rPr lang="en-US" altLang="en-US" sz="1600" dirty="0">
                <a:sym typeface="Symbol" panose="05050102010706020507" pitchFamily="18" charset="2"/>
              </a:rPr>
              <a:t> requests R</a:t>
            </a:r>
            <a:r>
              <a:rPr lang="en-US" altLang="en-US" sz="1600" baseline="-25000" dirty="0">
                <a:sym typeface="Symbol" panose="05050102010706020507" pitchFamily="18" charset="2"/>
              </a:rPr>
              <a:t>2</a:t>
            </a:r>
            <a:r>
              <a:rPr lang="en-US" altLang="en-US" sz="1600" dirty="0">
                <a:sym typeface="Symbol" panose="05050102010706020507" pitchFamily="18" charset="2"/>
              </a:rPr>
              <a:t>, and P</a:t>
            </a:r>
            <a:r>
              <a:rPr lang="en-US" altLang="en-US" sz="1600" baseline="-25000" dirty="0">
                <a:sym typeface="Symbol" panose="05050102010706020507" pitchFamily="18" charset="2"/>
              </a:rPr>
              <a:t>2</a:t>
            </a:r>
            <a:r>
              <a:rPr lang="en-US" altLang="en-US" sz="1600" dirty="0">
                <a:sym typeface="Symbol" panose="05050102010706020507" pitchFamily="18" charset="2"/>
              </a:rPr>
              <a:t> requests R</a:t>
            </a:r>
            <a:r>
              <a:rPr lang="en-US" altLang="en-US" sz="1600" baseline="-25000" dirty="0">
                <a:sym typeface="Symbol" panose="05050102010706020507" pitchFamily="18" charset="2"/>
              </a:rPr>
              <a:t>1</a:t>
            </a:r>
            <a:r>
              <a:rPr lang="en-US" altLang="en-US" sz="1600" dirty="0">
                <a:sym typeface="Symbol" panose="05050102010706020507" pitchFamily="18" charset="2"/>
              </a:rPr>
              <a:t>, then a deadlock will occur.</a:t>
            </a:r>
          </a:p>
          <a:p>
            <a:r>
              <a:rPr lang="en-US" altLang="en-US" sz="1600" dirty="0">
                <a:sym typeface="Symbol" panose="05050102010706020507" pitchFamily="18" charset="2"/>
              </a:rPr>
              <a:t>The request can be granted only if converting the request edge to an assignment edge does not result in the formation of a cycle in the resource allocation graph.</a:t>
            </a:r>
          </a:p>
          <a:p>
            <a:endParaRPr lang="en-US" altLang="en-US" sz="1600" dirty="0"/>
          </a:p>
        </p:txBody>
      </p:sp>
      <p:sp>
        <p:nvSpPr>
          <p:cNvPr id="107526" name="Slide Number Placeholder 1">
            <a:extLst>
              <a:ext uri="{FF2B5EF4-FFF2-40B4-BE49-F238E27FC236}">
                <a16:creationId xmlns:a16="http://schemas.microsoft.com/office/drawing/2014/main" id="{8B4355F0-3A5A-43AC-8707-61496BDB0939}"/>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D4383E9-B961-40F7-91C8-2C77C4BFC91B}" type="slidenum">
              <a:rPr lang="en-US" altLang="en-US" sz="1400"/>
              <a:pPr/>
              <a:t>90</a:t>
            </a:fld>
            <a:endParaRPr lang="en-US" altLang="en-US" sz="140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4DED19C-B201-4FDD-A0E3-787E14E6F59E}"/>
              </a:ext>
            </a:extLst>
          </p:cNvPr>
          <p:cNvSpPr>
            <a:spLocks noGrp="1" noChangeArrowheads="1"/>
          </p:cNvSpPr>
          <p:nvPr>
            <p:ph type="title"/>
          </p:nvPr>
        </p:nvSpPr>
        <p:spPr>
          <a:xfrm>
            <a:off x="2901808" y="0"/>
            <a:ext cx="4933950" cy="769938"/>
          </a:xfrm>
        </p:spPr>
        <p:txBody>
          <a:bodyPr/>
          <a:lstStyle/>
          <a:p>
            <a:pPr eaLnBrk="1" hangingPunct="1"/>
            <a:r>
              <a:rPr lang="en-US" altLang="en-US" sz="2800" dirty="0"/>
              <a:t>Banker’s Algorithm</a:t>
            </a:r>
          </a:p>
        </p:txBody>
      </p:sp>
      <p:sp>
        <p:nvSpPr>
          <p:cNvPr id="108547" name="Footer Placeholder 1">
            <a:extLst>
              <a:ext uri="{FF2B5EF4-FFF2-40B4-BE49-F238E27FC236}">
                <a16:creationId xmlns:a16="http://schemas.microsoft.com/office/drawing/2014/main" id="{ECAA63C3-3C2C-4F14-B60D-CE07E023706C}"/>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8548" name="Rectangle 3">
            <a:extLst>
              <a:ext uri="{FF2B5EF4-FFF2-40B4-BE49-F238E27FC236}">
                <a16:creationId xmlns:a16="http://schemas.microsoft.com/office/drawing/2014/main" id="{E5ADCA8D-B0DA-4734-A8C4-9B4A7A3BF9C3}"/>
              </a:ext>
            </a:extLst>
          </p:cNvPr>
          <p:cNvSpPr txBox="1">
            <a:spLocks noChangeArrowheads="1"/>
          </p:cNvSpPr>
          <p:nvPr/>
        </p:nvSpPr>
        <p:spPr bwMode="auto">
          <a:xfrm>
            <a:off x="1256872" y="1307388"/>
            <a:ext cx="9880314" cy="2422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1800" dirty="0">
                <a:sym typeface="Symbol" panose="05050102010706020507" pitchFamily="18" charset="2"/>
              </a:rPr>
              <a:t>The resource-allocation graph algorithm is not applicable to a resource-allocation system with multiple instances of each resource type.</a:t>
            </a:r>
          </a:p>
          <a:p>
            <a:r>
              <a:rPr lang="en-US" altLang="en-US" sz="1800" dirty="0">
                <a:sym typeface="Symbol" panose="05050102010706020507" pitchFamily="18" charset="2"/>
              </a:rPr>
              <a:t>The deadlock-avoidance algorithm that we describe is applicable to such a system but is less efficient than the resource-allocation graph scheme.</a:t>
            </a:r>
          </a:p>
          <a:p>
            <a:r>
              <a:rPr lang="en-US" altLang="en-US" sz="1800" dirty="0">
                <a:sym typeface="Symbol" panose="05050102010706020507" pitchFamily="18" charset="2"/>
              </a:rPr>
              <a:t>This algorithm is commonly known as the </a:t>
            </a:r>
            <a:r>
              <a:rPr lang="en-US" altLang="en-US" sz="1800" b="1" i="1" dirty="0">
                <a:sym typeface="Symbol" panose="05050102010706020507" pitchFamily="18" charset="2"/>
              </a:rPr>
              <a:t>banker’s algorithm</a:t>
            </a:r>
            <a:r>
              <a:rPr lang="en-US" altLang="en-US" sz="1800" dirty="0">
                <a:sym typeface="Symbol" panose="05050102010706020507" pitchFamily="18" charset="2"/>
              </a:rPr>
              <a:t>.</a:t>
            </a:r>
          </a:p>
          <a:p>
            <a:r>
              <a:rPr lang="en-US" altLang="en-US" sz="1800" dirty="0">
                <a:sym typeface="Symbol" panose="05050102010706020507" pitchFamily="18" charset="2"/>
              </a:rPr>
              <a:t>The name was chosen because this algorithm could be used in a banking system to ensure that the bank never allocates its available cash such that it can no longer satisfy the needs of all customers.</a:t>
            </a:r>
          </a:p>
          <a:p>
            <a:endParaRPr lang="en-US" altLang="en-US" sz="1600" dirty="0"/>
          </a:p>
        </p:txBody>
      </p:sp>
      <p:sp>
        <p:nvSpPr>
          <p:cNvPr id="108549" name="Slide Number Placeholder 1">
            <a:extLst>
              <a:ext uri="{FF2B5EF4-FFF2-40B4-BE49-F238E27FC236}">
                <a16:creationId xmlns:a16="http://schemas.microsoft.com/office/drawing/2014/main" id="{0E70E052-E97A-402F-9C8D-C9470842FF44}"/>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AFE94BE-59E1-4598-AAC0-0416015B0BEB}" type="slidenum">
              <a:rPr lang="en-US" altLang="en-US" sz="1400"/>
              <a:pPr/>
              <a:t>91</a:t>
            </a:fld>
            <a:endParaRPr lang="en-US" altLang="en-US" sz="140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26EF5AC-590E-4582-9158-0A84215FA9C3}"/>
              </a:ext>
            </a:extLst>
          </p:cNvPr>
          <p:cNvSpPr>
            <a:spLocks noGrp="1" noChangeArrowheads="1"/>
          </p:cNvSpPr>
          <p:nvPr>
            <p:ph type="title"/>
          </p:nvPr>
        </p:nvSpPr>
        <p:spPr>
          <a:xfrm>
            <a:off x="2942904" y="0"/>
            <a:ext cx="4933950" cy="769938"/>
          </a:xfrm>
        </p:spPr>
        <p:txBody>
          <a:bodyPr/>
          <a:lstStyle/>
          <a:p>
            <a:pPr eaLnBrk="1" hangingPunct="1"/>
            <a:r>
              <a:rPr lang="en-US" altLang="en-US" sz="2800" dirty="0"/>
              <a:t>Banker’s Algorithm</a:t>
            </a:r>
          </a:p>
        </p:txBody>
      </p:sp>
      <p:sp>
        <p:nvSpPr>
          <p:cNvPr id="109571" name="Footer Placeholder 1">
            <a:extLst>
              <a:ext uri="{FF2B5EF4-FFF2-40B4-BE49-F238E27FC236}">
                <a16:creationId xmlns:a16="http://schemas.microsoft.com/office/drawing/2014/main" id="{E7C311D4-631A-4650-A529-0044A745051B}"/>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09572" name="Rectangle 3">
            <a:extLst>
              <a:ext uri="{FF2B5EF4-FFF2-40B4-BE49-F238E27FC236}">
                <a16:creationId xmlns:a16="http://schemas.microsoft.com/office/drawing/2014/main" id="{BF126883-5CB5-4F0D-BA12-DE30820ECB8C}"/>
              </a:ext>
            </a:extLst>
          </p:cNvPr>
          <p:cNvSpPr txBox="1">
            <a:spLocks noChangeArrowheads="1"/>
          </p:cNvSpPr>
          <p:nvPr/>
        </p:nvSpPr>
        <p:spPr bwMode="auto">
          <a:xfrm>
            <a:off x="1751101" y="1087047"/>
            <a:ext cx="9971711" cy="2467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2000" dirty="0"/>
              <a:t>Multiple instances</a:t>
            </a:r>
            <a:br>
              <a:rPr lang="en-US" altLang="en-US" sz="2000" dirty="0"/>
            </a:br>
            <a:endParaRPr lang="en-US" altLang="en-US" sz="2000" dirty="0"/>
          </a:p>
          <a:p>
            <a:r>
              <a:rPr lang="en-US" altLang="en-US" sz="2000" dirty="0"/>
              <a:t>Each process must a priori claim maximum use</a:t>
            </a:r>
            <a:br>
              <a:rPr lang="en-US" altLang="en-US" sz="2000" dirty="0"/>
            </a:br>
            <a:endParaRPr lang="en-US" altLang="en-US" sz="2000" dirty="0"/>
          </a:p>
          <a:p>
            <a:r>
              <a:rPr lang="en-US" altLang="en-US" sz="2000" dirty="0"/>
              <a:t>When a process requests a resource, it may have to wait  </a:t>
            </a:r>
            <a:br>
              <a:rPr lang="en-US" altLang="en-US" sz="2000" dirty="0"/>
            </a:br>
            <a:endParaRPr lang="en-US" altLang="en-US" sz="2000" dirty="0"/>
          </a:p>
          <a:p>
            <a:r>
              <a:rPr lang="en-US" altLang="en-US" sz="2000" dirty="0"/>
              <a:t>When a process gets all its resources it must return them in a finite amount of time</a:t>
            </a:r>
          </a:p>
        </p:txBody>
      </p:sp>
      <p:sp>
        <p:nvSpPr>
          <p:cNvPr id="109573" name="Slide Number Placeholder 1">
            <a:extLst>
              <a:ext uri="{FF2B5EF4-FFF2-40B4-BE49-F238E27FC236}">
                <a16:creationId xmlns:a16="http://schemas.microsoft.com/office/drawing/2014/main" id="{1535684E-5A33-4433-A23C-B83E76F91DC4}"/>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6DD7DB5-006A-4E1A-A6E3-3355DE762108}" type="slidenum">
              <a:rPr lang="en-US" altLang="en-US" sz="1400"/>
              <a:pPr/>
              <a:t>92</a:t>
            </a:fld>
            <a:endParaRPr lang="en-US" altLang="en-US" sz="140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7A134473-8C10-4D5E-903C-40186077AAE6}"/>
              </a:ext>
            </a:extLst>
          </p:cNvPr>
          <p:cNvSpPr>
            <a:spLocks noGrp="1" noChangeArrowheads="1"/>
          </p:cNvSpPr>
          <p:nvPr>
            <p:ph type="title"/>
          </p:nvPr>
        </p:nvSpPr>
        <p:spPr>
          <a:xfrm>
            <a:off x="2389188" y="0"/>
            <a:ext cx="7296150" cy="769938"/>
          </a:xfrm>
        </p:spPr>
        <p:txBody>
          <a:bodyPr/>
          <a:lstStyle/>
          <a:p>
            <a:pPr eaLnBrk="1" hangingPunct="1"/>
            <a:r>
              <a:rPr lang="en-US" altLang="en-US" sz="2800" dirty="0"/>
              <a:t>Data Structures for the Banker</a:t>
            </a:r>
            <a:r>
              <a:rPr lang="ja-JP" altLang="en-US" sz="2800" dirty="0">
                <a:ea typeface="MS PGothic" panose="020B0600070205080204" pitchFamily="34" charset="-128"/>
              </a:rPr>
              <a:t>’</a:t>
            </a:r>
            <a:r>
              <a:rPr lang="en-US" altLang="ja-JP" sz="2800" dirty="0">
                <a:ea typeface="MS PGothic" panose="020B0600070205080204" pitchFamily="34" charset="-128"/>
              </a:rPr>
              <a:t>s Algorithm </a:t>
            </a:r>
            <a:endParaRPr lang="en-US" altLang="en-US" sz="2800" dirty="0"/>
          </a:p>
        </p:txBody>
      </p:sp>
      <p:sp>
        <p:nvSpPr>
          <p:cNvPr id="110595" name="Footer Placeholder 1">
            <a:extLst>
              <a:ext uri="{FF2B5EF4-FFF2-40B4-BE49-F238E27FC236}">
                <a16:creationId xmlns:a16="http://schemas.microsoft.com/office/drawing/2014/main" id="{B27927C9-E4BD-43C7-B6A2-1D2AD51994B0}"/>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0596" name="Text Box 4">
            <a:extLst>
              <a:ext uri="{FF2B5EF4-FFF2-40B4-BE49-F238E27FC236}">
                <a16:creationId xmlns:a16="http://schemas.microsoft.com/office/drawing/2014/main" id="{7D32D9D7-65A9-4805-82B6-7C2C7182E9AB}"/>
              </a:ext>
            </a:extLst>
          </p:cNvPr>
          <p:cNvSpPr txBox="1">
            <a:spLocks noChangeArrowheads="1"/>
          </p:cNvSpPr>
          <p:nvPr/>
        </p:nvSpPr>
        <p:spPr bwMode="auto">
          <a:xfrm>
            <a:off x="2162175" y="978694"/>
            <a:ext cx="7750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50000"/>
              </a:spcBef>
              <a:buClrTx/>
              <a:buSzTx/>
              <a:buFontTx/>
              <a:buNone/>
            </a:pPr>
            <a:r>
              <a:rPr lang="en-US" altLang="en-US" sz="2000" dirty="0">
                <a:latin typeface="Helvetica" panose="020B0604020202020204" pitchFamily="34" charset="0"/>
                <a:ea typeface="MS PGothic" panose="020B0600070205080204" pitchFamily="34" charset="-128"/>
              </a:rPr>
              <a:t>Let </a:t>
            </a:r>
            <a:r>
              <a:rPr lang="en-US" altLang="en-US" sz="2000" i="1" dirty="0">
                <a:latin typeface="Helvetica" panose="020B0604020202020204" pitchFamily="34" charset="0"/>
                <a:ea typeface="MS PGothic" panose="020B0600070205080204" pitchFamily="34" charset="-128"/>
              </a:rPr>
              <a:t>n</a:t>
            </a:r>
            <a:r>
              <a:rPr lang="en-US" altLang="en-US" sz="2000" dirty="0">
                <a:latin typeface="Helvetica" panose="020B0604020202020204" pitchFamily="34" charset="0"/>
                <a:ea typeface="MS PGothic" panose="020B0600070205080204" pitchFamily="34" charset="-128"/>
              </a:rPr>
              <a:t> = number of processes, and </a:t>
            </a:r>
            <a:r>
              <a:rPr lang="en-US" altLang="en-US" sz="2000" i="1" dirty="0">
                <a:latin typeface="Helvetica" panose="020B0604020202020204" pitchFamily="34" charset="0"/>
                <a:ea typeface="MS PGothic" panose="020B0600070205080204" pitchFamily="34" charset="-128"/>
              </a:rPr>
              <a:t>m </a:t>
            </a:r>
            <a:r>
              <a:rPr lang="en-US" altLang="en-US" sz="2000" dirty="0">
                <a:latin typeface="Helvetica" panose="020B0604020202020204" pitchFamily="34" charset="0"/>
                <a:ea typeface="MS PGothic" panose="020B0600070205080204" pitchFamily="34" charset="-128"/>
              </a:rPr>
              <a:t>= number of resources types. </a:t>
            </a:r>
          </a:p>
        </p:txBody>
      </p:sp>
      <p:sp>
        <p:nvSpPr>
          <p:cNvPr id="110597" name="Rectangle 3">
            <a:extLst>
              <a:ext uri="{FF2B5EF4-FFF2-40B4-BE49-F238E27FC236}">
                <a16:creationId xmlns:a16="http://schemas.microsoft.com/office/drawing/2014/main" id="{DC7094B2-2461-4723-AE1A-DC1AE567DA50}"/>
              </a:ext>
            </a:extLst>
          </p:cNvPr>
          <p:cNvSpPr txBox="1">
            <a:spLocks noChangeArrowheads="1"/>
          </p:cNvSpPr>
          <p:nvPr/>
        </p:nvSpPr>
        <p:spPr bwMode="auto">
          <a:xfrm>
            <a:off x="2351881" y="1491456"/>
            <a:ext cx="7370762"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r>
              <a:rPr lang="en-US" altLang="en-US" sz="1800" b="1" dirty="0"/>
              <a:t>Available</a:t>
            </a:r>
            <a:r>
              <a:rPr lang="en-US" altLang="en-US" sz="1800" i="1" dirty="0"/>
              <a:t>:</a:t>
            </a:r>
            <a:r>
              <a:rPr lang="en-US" altLang="en-US" sz="1800" dirty="0"/>
              <a:t>  Vector of length </a:t>
            </a:r>
            <a:r>
              <a:rPr lang="en-US" altLang="en-US" sz="1800" i="1" dirty="0"/>
              <a:t>m</a:t>
            </a:r>
            <a:r>
              <a:rPr lang="en-US" altLang="en-US" sz="1800" dirty="0"/>
              <a:t>. If available [</a:t>
            </a:r>
            <a:r>
              <a:rPr lang="en-US" altLang="en-US" sz="1800" i="1" dirty="0"/>
              <a:t>j</a:t>
            </a:r>
            <a:r>
              <a:rPr lang="en-US" altLang="en-US" sz="1800" dirty="0"/>
              <a:t>] = </a:t>
            </a:r>
            <a:r>
              <a:rPr lang="en-US" altLang="en-US" sz="1800" i="1" dirty="0"/>
              <a:t>k</a:t>
            </a:r>
            <a:r>
              <a:rPr lang="en-US" altLang="en-US" sz="1800" dirty="0"/>
              <a:t>, there are</a:t>
            </a:r>
            <a:r>
              <a:rPr lang="en-US" altLang="en-US" sz="1800" i="1" dirty="0"/>
              <a:t> k</a:t>
            </a:r>
            <a:r>
              <a:rPr lang="en-US" altLang="en-US" sz="1800" dirty="0"/>
              <a:t> instances of resource type </a:t>
            </a:r>
            <a:r>
              <a:rPr lang="en-US" altLang="en-US" sz="1800" i="1" dirty="0" err="1"/>
              <a:t>R</a:t>
            </a:r>
            <a:r>
              <a:rPr lang="en-US" altLang="en-US" sz="1800" i="1" baseline="-25000" dirty="0" err="1"/>
              <a:t>j</a:t>
            </a:r>
            <a:r>
              <a:rPr lang="en-US" altLang="en-US" sz="1800" baseline="-25000" dirty="0"/>
              <a:t>  </a:t>
            </a:r>
            <a:r>
              <a:rPr lang="en-US" altLang="en-US" sz="1800" dirty="0"/>
              <a:t>available</a:t>
            </a:r>
          </a:p>
          <a:p>
            <a:endParaRPr lang="en-US" altLang="en-US" sz="1800" dirty="0"/>
          </a:p>
          <a:p>
            <a:r>
              <a:rPr lang="en-US" altLang="en-US" sz="1800" b="1" dirty="0">
                <a:solidFill>
                  <a:srgbClr val="000000"/>
                </a:solidFill>
              </a:rPr>
              <a:t>Max</a:t>
            </a:r>
            <a:r>
              <a:rPr lang="en-US" altLang="en-US" sz="1800" i="1" dirty="0"/>
              <a:t>: n x m</a:t>
            </a:r>
            <a:r>
              <a:rPr lang="en-US" altLang="en-US" sz="1800" dirty="0"/>
              <a:t> matrix.  If </a:t>
            </a:r>
            <a:r>
              <a:rPr lang="en-US" altLang="en-US" sz="1800" i="1" dirty="0"/>
              <a:t>Max </a:t>
            </a:r>
            <a:r>
              <a:rPr lang="en-US" altLang="en-US" sz="1800" dirty="0"/>
              <a:t>[</a:t>
            </a:r>
            <a:r>
              <a:rPr lang="en-US" altLang="en-US" sz="1800" i="1" dirty="0" err="1"/>
              <a:t>i,j</a:t>
            </a:r>
            <a:r>
              <a:rPr lang="en-US" altLang="en-US" sz="1800" dirty="0"/>
              <a:t>] = </a:t>
            </a:r>
            <a:r>
              <a:rPr lang="en-US" altLang="en-US" sz="1800" i="1" dirty="0"/>
              <a:t>k</a:t>
            </a:r>
            <a:r>
              <a:rPr lang="en-US" altLang="en-US" sz="1800" dirty="0"/>
              <a:t>, then process </a:t>
            </a:r>
            <a:r>
              <a:rPr lang="en-US" altLang="en-US" sz="1800" i="1" dirty="0"/>
              <a:t>P</a:t>
            </a:r>
            <a:r>
              <a:rPr lang="en-US" altLang="en-US" sz="1800" i="1" baseline="-25000" dirty="0"/>
              <a:t>i</a:t>
            </a:r>
            <a:r>
              <a:rPr lang="en-US" altLang="en-US" sz="1800" i="1" dirty="0"/>
              <a:t> </a:t>
            </a:r>
            <a:r>
              <a:rPr lang="en-US" altLang="en-US" sz="1800" dirty="0"/>
              <a:t>may request at most</a:t>
            </a:r>
            <a:r>
              <a:rPr lang="en-US" altLang="en-US" sz="1800" i="1" dirty="0"/>
              <a:t> k </a:t>
            </a:r>
            <a:r>
              <a:rPr lang="en-US" altLang="en-US" sz="1800" dirty="0"/>
              <a:t>instances of resource type </a:t>
            </a:r>
            <a:r>
              <a:rPr lang="en-US" altLang="en-US" sz="1800" i="1" dirty="0" err="1"/>
              <a:t>R</a:t>
            </a:r>
            <a:r>
              <a:rPr lang="en-US" altLang="en-US" sz="1800" i="1" baseline="-25000" dirty="0" err="1"/>
              <a:t>j</a:t>
            </a:r>
            <a:endParaRPr lang="en-US" altLang="en-US" sz="1800" i="1" baseline="-25000" dirty="0"/>
          </a:p>
          <a:p>
            <a:endParaRPr lang="en-US" altLang="en-US" sz="1800" i="1" baseline="-25000" dirty="0"/>
          </a:p>
          <a:p>
            <a:r>
              <a:rPr lang="en-US" altLang="en-US" sz="1800" b="1" dirty="0">
                <a:solidFill>
                  <a:srgbClr val="000000"/>
                </a:solidFill>
              </a:rPr>
              <a:t>Allocation</a:t>
            </a:r>
            <a:r>
              <a:rPr lang="en-US" altLang="en-US" sz="1800" i="1" dirty="0"/>
              <a:t>:  n </a:t>
            </a:r>
            <a:r>
              <a:rPr lang="en-US" altLang="en-US" sz="1800" dirty="0"/>
              <a:t>x</a:t>
            </a:r>
            <a:r>
              <a:rPr lang="en-US" altLang="en-US" sz="1800" i="1" dirty="0"/>
              <a:t> m</a:t>
            </a:r>
            <a:r>
              <a:rPr lang="en-US" altLang="en-US" sz="1800" dirty="0"/>
              <a:t> matrix.  If Allocation[</a:t>
            </a:r>
            <a:r>
              <a:rPr lang="en-US" altLang="en-US" sz="1800" i="1" dirty="0" err="1"/>
              <a:t>i,j</a:t>
            </a:r>
            <a:r>
              <a:rPr lang="en-US" altLang="en-US" sz="1800" dirty="0"/>
              <a:t>] = </a:t>
            </a:r>
            <a:r>
              <a:rPr lang="en-US" altLang="en-US" sz="1800" i="1" dirty="0"/>
              <a:t>k</a:t>
            </a:r>
            <a:r>
              <a:rPr lang="en-US" altLang="en-US" sz="1800" dirty="0"/>
              <a:t> then</a:t>
            </a:r>
            <a:r>
              <a:rPr lang="en-US" altLang="en-US" sz="1800" i="1" dirty="0"/>
              <a:t> P</a:t>
            </a:r>
            <a:r>
              <a:rPr lang="en-US" altLang="en-US" sz="1800" i="1" baseline="-25000" dirty="0"/>
              <a:t>i</a:t>
            </a:r>
            <a:r>
              <a:rPr lang="en-US" altLang="en-US" sz="1800" dirty="0"/>
              <a:t> is currently allocated </a:t>
            </a:r>
            <a:r>
              <a:rPr lang="en-US" altLang="en-US" sz="1800" i="1" dirty="0"/>
              <a:t>k</a:t>
            </a:r>
            <a:r>
              <a:rPr lang="en-US" altLang="en-US" sz="1800" dirty="0"/>
              <a:t> instances of </a:t>
            </a:r>
            <a:r>
              <a:rPr lang="en-US" altLang="en-US" sz="1800" i="1" dirty="0" err="1"/>
              <a:t>R</a:t>
            </a:r>
            <a:r>
              <a:rPr lang="en-US" altLang="en-US" sz="1800" i="1" baseline="-25000" dirty="0" err="1"/>
              <a:t>j</a:t>
            </a:r>
            <a:endParaRPr lang="en-US" altLang="en-US" sz="1800" i="1" baseline="-25000" dirty="0"/>
          </a:p>
          <a:p>
            <a:endParaRPr lang="en-US" altLang="en-US" sz="1800" i="1" baseline="-25000" dirty="0"/>
          </a:p>
          <a:p>
            <a:r>
              <a:rPr lang="en-US" altLang="en-US" sz="1800" b="1" dirty="0">
                <a:solidFill>
                  <a:srgbClr val="000000"/>
                </a:solidFill>
              </a:rPr>
              <a:t>Need</a:t>
            </a:r>
            <a:r>
              <a:rPr lang="en-US" altLang="en-US" sz="1800" i="1" dirty="0"/>
              <a:t>:  n </a:t>
            </a:r>
            <a:r>
              <a:rPr lang="en-US" altLang="en-US" sz="1800" dirty="0"/>
              <a:t>x</a:t>
            </a:r>
            <a:r>
              <a:rPr lang="en-US" altLang="en-US" sz="1800" i="1" dirty="0"/>
              <a:t> m</a:t>
            </a:r>
            <a:r>
              <a:rPr lang="en-US" altLang="en-US" sz="1800" dirty="0"/>
              <a:t> matrix. If </a:t>
            </a:r>
            <a:r>
              <a:rPr lang="en-US" altLang="en-US" sz="1800" i="1" dirty="0"/>
              <a:t>Need</a:t>
            </a:r>
            <a:r>
              <a:rPr lang="en-US" altLang="en-US" sz="1800" dirty="0"/>
              <a:t>[</a:t>
            </a:r>
            <a:r>
              <a:rPr lang="en-US" altLang="en-US" sz="1800" i="1" dirty="0" err="1"/>
              <a:t>i,j</a:t>
            </a:r>
            <a:r>
              <a:rPr lang="en-US" altLang="en-US" sz="1800" dirty="0"/>
              <a:t>] =</a:t>
            </a:r>
            <a:r>
              <a:rPr lang="en-US" altLang="en-US" sz="1800" i="1" dirty="0"/>
              <a:t> k</a:t>
            </a:r>
            <a:r>
              <a:rPr lang="en-US" altLang="en-US" sz="1800" dirty="0"/>
              <a:t>, then</a:t>
            </a:r>
            <a:r>
              <a:rPr lang="en-US" altLang="en-US" sz="1800" i="1" dirty="0"/>
              <a:t> P</a:t>
            </a:r>
            <a:r>
              <a:rPr lang="en-US" altLang="en-US" sz="1800" i="1" baseline="-25000" dirty="0"/>
              <a:t>i</a:t>
            </a:r>
            <a:r>
              <a:rPr lang="en-US" altLang="en-US" sz="1800" dirty="0"/>
              <a:t> may need </a:t>
            </a:r>
            <a:r>
              <a:rPr lang="en-US" altLang="en-US" sz="1800" i="1" dirty="0"/>
              <a:t>k</a:t>
            </a:r>
            <a:r>
              <a:rPr lang="en-US" altLang="en-US" sz="1800" dirty="0"/>
              <a:t> more instances of </a:t>
            </a:r>
            <a:r>
              <a:rPr lang="en-US" altLang="en-US" sz="1800" i="1" dirty="0" err="1"/>
              <a:t>R</a:t>
            </a:r>
            <a:r>
              <a:rPr lang="en-US" altLang="en-US" sz="1800" i="1" baseline="-25000" dirty="0" err="1"/>
              <a:t>j</a:t>
            </a:r>
            <a:r>
              <a:rPr lang="en-US" altLang="en-US" sz="1800" baseline="-25000" dirty="0"/>
              <a:t> </a:t>
            </a:r>
            <a:r>
              <a:rPr lang="en-US" altLang="en-US" sz="1800" dirty="0"/>
              <a:t>to complete its task</a:t>
            </a:r>
          </a:p>
          <a:p>
            <a:pPr lvl="2">
              <a:buFont typeface="Webdings" panose="05030102010509060703" pitchFamily="18" charset="2"/>
              <a:buNone/>
            </a:pPr>
            <a:br>
              <a:rPr lang="en-US" altLang="en-US" sz="1800" dirty="0"/>
            </a:br>
            <a:r>
              <a:rPr lang="en-US" altLang="en-US" sz="1800" i="1" dirty="0"/>
              <a:t>Need</a:t>
            </a:r>
            <a:r>
              <a:rPr lang="en-US" altLang="en-US" sz="1800" dirty="0"/>
              <a:t> [</a:t>
            </a:r>
            <a:r>
              <a:rPr lang="en-US" altLang="en-US" sz="1800" i="1" dirty="0" err="1"/>
              <a:t>i,j</a:t>
            </a:r>
            <a:r>
              <a:rPr lang="en-US" altLang="en-US" sz="1800" i="1" dirty="0"/>
              <a:t>]</a:t>
            </a:r>
            <a:r>
              <a:rPr lang="en-US" altLang="en-US" sz="1800" dirty="0"/>
              <a:t> = </a:t>
            </a:r>
            <a:r>
              <a:rPr lang="en-US" altLang="en-US" sz="1800" i="1" dirty="0"/>
              <a:t>Max</a:t>
            </a:r>
            <a:r>
              <a:rPr lang="en-US" altLang="en-US" sz="1800" dirty="0"/>
              <a:t>[</a:t>
            </a:r>
            <a:r>
              <a:rPr lang="en-US" altLang="en-US" sz="1800" i="1" dirty="0" err="1"/>
              <a:t>i,j</a:t>
            </a:r>
            <a:r>
              <a:rPr lang="en-US" altLang="en-US" sz="1800" dirty="0"/>
              <a:t>] – </a:t>
            </a:r>
            <a:r>
              <a:rPr lang="en-US" altLang="en-US" sz="1800" i="1" dirty="0"/>
              <a:t>Allocation</a:t>
            </a:r>
            <a:r>
              <a:rPr lang="en-US" altLang="en-US" sz="1800" dirty="0"/>
              <a:t> </a:t>
            </a:r>
            <a:r>
              <a:rPr lang="en-US" altLang="en-US" dirty="0"/>
              <a:t>[</a:t>
            </a:r>
            <a:r>
              <a:rPr lang="en-US" altLang="en-US" i="1" dirty="0" err="1"/>
              <a:t>i,j</a:t>
            </a:r>
            <a:r>
              <a:rPr lang="en-US" altLang="en-US" dirty="0"/>
              <a:t>]</a:t>
            </a:r>
          </a:p>
        </p:txBody>
      </p:sp>
      <p:sp>
        <p:nvSpPr>
          <p:cNvPr id="110598" name="Slide Number Placeholder 1">
            <a:extLst>
              <a:ext uri="{FF2B5EF4-FFF2-40B4-BE49-F238E27FC236}">
                <a16:creationId xmlns:a16="http://schemas.microsoft.com/office/drawing/2014/main" id="{A3DF7BB3-B5A4-484D-9753-C9ADEFCF6DA0}"/>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4D110FD-90A5-45BB-865F-AA81DE082556}" type="slidenum">
              <a:rPr lang="en-US" altLang="en-US" sz="1400"/>
              <a:pPr/>
              <a:t>93</a:t>
            </a:fld>
            <a:endParaRPr lang="en-US" altLang="en-US" sz="140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14E9672-248F-451F-A840-C1B0B23D871B}"/>
              </a:ext>
            </a:extLst>
          </p:cNvPr>
          <p:cNvSpPr>
            <a:spLocks noGrp="1" noChangeArrowheads="1"/>
          </p:cNvSpPr>
          <p:nvPr>
            <p:ph type="title"/>
          </p:nvPr>
        </p:nvSpPr>
        <p:spPr>
          <a:xfrm>
            <a:off x="2542212" y="0"/>
            <a:ext cx="7296150" cy="769938"/>
          </a:xfrm>
        </p:spPr>
        <p:txBody>
          <a:bodyPr/>
          <a:lstStyle/>
          <a:p>
            <a:pPr eaLnBrk="1" hangingPunct="1"/>
            <a:r>
              <a:rPr lang="en-US" altLang="en-US" sz="2800" dirty="0"/>
              <a:t>Safety Algorithm</a:t>
            </a:r>
          </a:p>
        </p:txBody>
      </p:sp>
      <p:sp>
        <p:nvSpPr>
          <p:cNvPr id="111619" name="Footer Placeholder 1">
            <a:extLst>
              <a:ext uri="{FF2B5EF4-FFF2-40B4-BE49-F238E27FC236}">
                <a16:creationId xmlns:a16="http://schemas.microsoft.com/office/drawing/2014/main" id="{FF0196D9-CD4A-4494-9659-97FFB805D807}"/>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8" name="Rectangle 3">
            <a:extLst>
              <a:ext uri="{FF2B5EF4-FFF2-40B4-BE49-F238E27FC236}">
                <a16:creationId xmlns:a16="http://schemas.microsoft.com/office/drawing/2014/main" id="{CC6D130C-AA31-433E-A271-4EF0F8A7C2D8}"/>
              </a:ext>
            </a:extLst>
          </p:cNvPr>
          <p:cNvSpPr txBox="1">
            <a:spLocks noChangeArrowheads="1"/>
          </p:cNvSpPr>
          <p:nvPr/>
        </p:nvSpPr>
        <p:spPr bwMode="auto">
          <a:xfrm>
            <a:off x="2280008" y="958279"/>
            <a:ext cx="7370763"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0"/>
              </a:spcBef>
              <a:defRPr/>
            </a:pPr>
            <a:r>
              <a:rPr lang="en-US" altLang="en-US" sz="1800" dirty="0">
                <a:latin typeface="Helvetica" panose="020B0604020202020204" pitchFamily="34" charset="0"/>
              </a:rPr>
              <a:t>The algorithm for finding out whether or not a system is in a safe state can be described as follows:</a:t>
            </a:r>
          </a:p>
          <a:p>
            <a:pPr>
              <a:lnSpc>
                <a:spcPct val="90000"/>
              </a:lnSpc>
              <a:buFont typeface="Monotype Sorts" pitchFamily="-84" charset="2"/>
              <a:buNone/>
              <a:defRPr/>
            </a:pPr>
            <a:r>
              <a:rPr lang="en-US" altLang="en-US" sz="1800" dirty="0"/>
              <a:t>Let </a:t>
            </a:r>
            <a:r>
              <a:rPr lang="en-US" altLang="en-US" sz="1800" b="1" i="1" dirty="0">
                <a:solidFill>
                  <a:srgbClr val="000000"/>
                </a:solidFill>
              </a:rPr>
              <a:t>Work</a:t>
            </a:r>
            <a:r>
              <a:rPr lang="en-US" altLang="en-US" sz="1800" i="1" dirty="0">
                <a:solidFill>
                  <a:srgbClr val="000000"/>
                </a:solidFill>
              </a:rPr>
              <a:t> </a:t>
            </a:r>
            <a:r>
              <a:rPr lang="en-US" altLang="en-US" sz="1800" dirty="0"/>
              <a:t>and </a:t>
            </a:r>
            <a:r>
              <a:rPr lang="en-US" altLang="en-US" sz="1800" b="1" i="1" dirty="0">
                <a:solidFill>
                  <a:srgbClr val="000000"/>
                </a:solidFill>
              </a:rPr>
              <a:t>Finish</a:t>
            </a:r>
            <a:r>
              <a:rPr lang="en-US" altLang="en-US" sz="1800" dirty="0">
                <a:solidFill>
                  <a:srgbClr val="000000"/>
                </a:solidFill>
              </a:rPr>
              <a:t> </a:t>
            </a:r>
            <a:r>
              <a:rPr lang="en-US" altLang="en-US" sz="1800" dirty="0"/>
              <a:t>be vectors of length</a:t>
            </a:r>
            <a:r>
              <a:rPr lang="en-US" altLang="en-US" sz="1800" i="1" dirty="0"/>
              <a:t> m</a:t>
            </a:r>
            <a:r>
              <a:rPr lang="en-US" altLang="en-US" sz="1800" dirty="0"/>
              <a:t> and</a:t>
            </a:r>
            <a:r>
              <a:rPr lang="en-US" altLang="en-US" sz="1800" i="1" dirty="0"/>
              <a:t> n</a:t>
            </a:r>
            <a:r>
              <a:rPr lang="en-US" altLang="en-US" sz="1800" dirty="0"/>
              <a:t>, respectively.  Initialize:</a:t>
            </a:r>
          </a:p>
          <a:p>
            <a:pPr marL="1543050" lvl="3" indent="-342900">
              <a:lnSpc>
                <a:spcPct val="90000"/>
              </a:lnSpc>
              <a:buNone/>
              <a:defRPr/>
            </a:pPr>
            <a:r>
              <a:rPr lang="en-US" altLang="en-US" sz="1800" b="1" i="1" dirty="0"/>
              <a:t>Work </a:t>
            </a:r>
            <a:r>
              <a:rPr lang="en-US" altLang="en-US" sz="1800" b="1" dirty="0"/>
              <a:t>= </a:t>
            </a:r>
            <a:r>
              <a:rPr lang="en-US" altLang="en-US" sz="1800" b="1" i="1" dirty="0"/>
              <a:t>Available</a:t>
            </a:r>
          </a:p>
          <a:p>
            <a:pPr marL="1543050" lvl="3" indent="-342900">
              <a:lnSpc>
                <a:spcPct val="90000"/>
              </a:lnSpc>
              <a:buNone/>
              <a:defRPr/>
            </a:pPr>
            <a:r>
              <a:rPr lang="en-US" altLang="en-US" sz="1800" b="1" i="1" dirty="0"/>
              <a:t>Finish </a:t>
            </a:r>
            <a:r>
              <a:rPr lang="en-US" altLang="en-US" sz="1800" b="1" dirty="0"/>
              <a:t>[</a:t>
            </a:r>
            <a:r>
              <a:rPr lang="en-US" altLang="en-US" sz="1800" b="1" i="1" dirty="0" err="1"/>
              <a:t>i</a:t>
            </a:r>
            <a:r>
              <a:rPr lang="en-US" altLang="en-US" sz="1800" b="1" dirty="0"/>
              <a:t>] =</a:t>
            </a:r>
            <a:r>
              <a:rPr lang="en-US" altLang="en-US" sz="1800" b="1" i="1" dirty="0"/>
              <a:t> false </a:t>
            </a:r>
            <a:r>
              <a:rPr lang="en-US" altLang="en-US" sz="1800" b="1" dirty="0"/>
              <a:t>for</a:t>
            </a:r>
            <a:r>
              <a:rPr lang="en-US" altLang="en-US" sz="1800" b="1" i="1" dirty="0"/>
              <a:t> </a:t>
            </a:r>
            <a:r>
              <a:rPr lang="en-US" altLang="en-US" sz="1800" b="1" i="1" dirty="0" err="1"/>
              <a:t>i</a:t>
            </a:r>
            <a:r>
              <a:rPr lang="en-US" altLang="en-US" sz="1800" b="1" dirty="0"/>
              <a:t> = 0, 1, …, </a:t>
            </a:r>
            <a:r>
              <a:rPr lang="en-US" altLang="en-US" sz="1800" b="1" i="1" dirty="0"/>
              <a:t>n- </a:t>
            </a:r>
            <a:r>
              <a:rPr lang="en-US" altLang="en-US" sz="1800" b="1" dirty="0"/>
              <a:t>1</a:t>
            </a:r>
            <a:endParaRPr lang="en-US" altLang="en-US" sz="1800" dirty="0"/>
          </a:p>
          <a:p>
            <a:pPr>
              <a:lnSpc>
                <a:spcPct val="90000"/>
              </a:lnSpc>
              <a:buFont typeface="Monotype Sorts" pitchFamily="-84" charset="2"/>
              <a:buNone/>
              <a:defRPr/>
            </a:pPr>
            <a:r>
              <a:rPr lang="en-US" altLang="en-US" sz="1800" dirty="0"/>
              <a:t>2.	Find an </a:t>
            </a:r>
            <a:r>
              <a:rPr lang="en-US" altLang="en-US" sz="1800" b="1" i="1" dirty="0" err="1"/>
              <a:t>i</a:t>
            </a:r>
            <a:r>
              <a:rPr lang="en-US" altLang="en-US" sz="1800" i="1" dirty="0"/>
              <a:t> </a:t>
            </a:r>
            <a:r>
              <a:rPr lang="en-US" altLang="en-US" sz="1800" dirty="0"/>
              <a:t>such that both: </a:t>
            </a:r>
          </a:p>
          <a:p>
            <a:pPr marL="800100" lvl="1" indent="-342900">
              <a:lnSpc>
                <a:spcPct val="90000"/>
              </a:lnSpc>
              <a:buNone/>
              <a:defRPr/>
            </a:pPr>
            <a:r>
              <a:rPr lang="en-US" altLang="en-US" sz="1800" dirty="0"/>
              <a:t>(a)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false</a:t>
            </a:r>
            <a:endParaRPr lang="en-US" altLang="en-US" sz="1800" b="1" dirty="0"/>
          </a:p>
          <a:p>
            <a:pPr marL="800100" lvl="1" indent="-342900">
              <a:lnSpc>
                <a:spcPct val="90000"/>
              </a:lnSpc>
              <a:buNone/>
              <a:defRPr/>
            </a:pPr>
            <a:r>
              <a:rPr lang="en-US" altLang="en-US" sz="1800" dirty="0"/>
              <a:t>(b) </a:t>
            </a:r>
            <a:r>
              <a:rPr lang="en-US" altLang="en-US" sz="1800" b="1" i="1" dirty="0" err="1"/>
              <a:t>Need</a:t>
            </a:r>
            <a:r>
              <a:rPr lang="en-US" altLang="en-US" sz="1800" b="1" i="1" baseline="-25000" dirty="0" err="1"/>
              <a:t>i</a:t>
            </a:r>
            <a:r>
              <a:rPr lang="en-US" altLang="en-US" sz="1800" b="1" dirty="0"/>
              <a:t> </a:t>
            </a:r>
            <a:r>
              <a:rPr lang="en-US" altLang="en-US" sz="1800" b="1" dirty="0">
                <a:sym typeface="Symbol" panose="05050102010706020507" pitchFamily="18" charset="2"/>
              </a:rPr>
              <a:t> </a:t>
            </a:r>
            <a:r>
              <a:rPr lang="en-US" altLang="en-US" sz="1800" b="1" i="1" dirty="0">
                <a:sym typeface="Symbol" panose="05050102010706020507" pitchFamily="18" charset="2"/>
              </a:rPr>
              <a:t>Work</a:t>
            </a:r>
          </a:p>
          <a:p>
            <a:pPr marL="800100" lvl="1" indent="-342900">
              <a:lnSpc>
                <a:spcPct val="90000"/>
              </a:lnSpc>
              <a:buNone/>
              <a:defRPr/>
            </a:pPr>
            <a:r>
              <a:rPr lang="en-US" altLang="en-US" sz="1800" dirty="0">
                <a:sym typeface="Symbol" panose="05050102010706020507" pitchFamily="18" charset="2"/>
              </a:rPr>
              <a:t>If no such</a:t>
            </a:r>
            <a:r>
              <a:rPr lang="en-US" altLang="en-US" sz="1800" b="1" dirty="0">
                <a:sym typeface="Symbol" panose="05050102010706020507" pitchFamily="18" charset="2"/>
              </a:rPr>
              <a:t> </a:t>
            </a:r>
            <a:r>
              <a:rPr lang="en-US" altLang="en-US" sz="1800" b="1" i="1" dirty="0" err="1">
                <a:sym typeface="Symbol" panose="05050102010706020507" pitchFamily="18" charset="2"/>
              </a:rPr>
              <a:t>i</a:t>
            </a:r>
            <a:r>
              <a:rPr lang="en-US" altLang="en-US" sz="1800" b="1" i="1" dirty="0">
                <a:sym typeface="Symbol" panose="05050102010706020507" pitchFamily="18" charset="2"/>
              </a:rPr>
              <a:t> </a:t>
            </a:r>
            <a:r>
              <a:rPr lang="en-US" altLang="en-US" sz="1800" dirty="0">
                <a:sym typeface="Symbol" panose="05050102010706020507" pitchFamily="18" charset="2"/>
              </a:rPr>
              <a:t>exists, go to step 4</a:t>
            </a:r>
          </a:p>
          <a:p>
            <a:pPr>
              <a:lnSpc>
                <a:spcPct val="90000"/>
              </a:lnSpc>
              <a:buFont typeface="Monotype Sorts" pitchFamily="-84" charset="2"/>
              <a:buNone/>
              <a:defRPr/>
            </a:pPr>
            <a:r>
              <a:rPr lang="en-US" altLang="en-US" sz="1800" i="1" dirty="0"/>
              <a:t>3.  </a:t>
            </a:r>
            <a:r>
              <a:rPr lang="en-US" altLang="en-US" sz="1800" b="1" i="1" dirty="0"/>
              <a:t>Work</a:t>
            </a:r>
            <a:r>
              <a:rPr lang="en-US" altLang="en-US" sz="1800" b="1" dirty="0"/>
              <a:t> = </a:t>
            </a:r>
            <a:r>
              <a:rPr lang="en-US" altLang="en-US" sz="1800" b="1" i="1" dirty="0"/>
              <a:t>Work </a:t>
            </a:r>
            <a:r>
              <a:rPr lang="en-US" altLang="en-US" sz="1800" b="1" dirty="0"/>
              <a:t>+ </a:t>
            </a:r>
            <a:r>
              <a:rPr lang="en-US" altLang="en-US" sz="1800" b="1" i="1" dirty="0" err="1"/>
              <a:t>Allocation</a:t>
            </a:r>
            <a:r>
              <a:rPr lang="en-US" altLang="en-US" sz="1800" b="1" i="1" baseline="-25000" dirty="0" err="1"/>
              <a:t>i</a:t>
            </a:r>
            <a:br>
              <a:rPr lang="en-US" altLang="en-US" sz="1800" b="1" dirty="0"/>
            </a:br>
            <a:r>
              <a:rPr lang="en-US" altLang="en-US" sz="1800" b="1" i="1" dirty="0"/>
              <a:t>Finish</a:t>
            </a:r>
            <a:r>
              <a:rPr lang="en-US" altLang="en-US" sz="1800" b="1" dirty="0"/>
              <a:t>[</a:t>
            </a:r>
            <a:r>
              <a:rPr lang="en-US" altLang="en-US" sz="1800" b="1" i="1" dirty="0" err="1"/>
              <a:t>i</a:t>
            </a:r>
            <a:r>
              <a:rPr lang="en-US" altLang="en-US" sz="1800" b="1" dirty="0"/>
              <a:t>] =</a:t>
            </a:r>
            <a:r>
              <a:rPr lang="en-US" altLang="en-US" sz="1800" b="1" i="1" dirty="0"/>
              <a:t> true</a:t>
            </a:r>
            <a:br>
              <a:rPr lang="en-US" altLang="en-US" sz="1800" b="1" dirty="0"/>
            </a:br>
            <a:r>
              <a:rPr lang="en-US" altLang="en-US" sz="1800" dirty="0"/>
              <a:t>go to step 2</a:t>
            </a:r>
          </a:p>
          <a:p>
            <a:pPr>
              <a:lnSpc>
                <a:spcPct val="90000"/>
              </a:lnSpc>
              <a:buFont typeface="Monotype Sorts" pitchFamily="-84" charset="2"/>
              <a:buNone/>
              <a:defRPr/>
            </a:pPr>
            <a:r>
              <a:rPr lang="en-US" altLang="en-US" sz="1800" dirty="0"/>
              <a:t>4.	If </a:t>
            </a:r>
            <a:r>
              <a:rPr lang="en-US" altLang="en-US" sz="1800" b="1" i="1" dirty="0"/>
              <a:t>Finish</a:t>
            </a:r>
            <a:r>
              <a:rPr lang="en-US" altLang="en-US" sz="1800" b="1" dirty="0"/>
              <a:t> [</a:t>
            </a:r>
            <a:r>
              <a:rPr lang="en-US" altLang="en-US" sz="1800" b="1" i="1" dirty="0" err="1"/>
              <a:t>i</a:t>
            </a:r>
            <a:r>
              <a:rPr lang="en-US" altLang="en-US" sz="1800" b="1" dirty="0"/>
              <a:t>] == </a:t>
            </a:r>
            <a:r>
              <a:rPr lang="en-US" altLang="en-US" sz="1800" b="1" i="1" dirty="0"/>
              <a:t>true</a:t>
            </a:r>
            <a:r>
              <a:rPr lang="en-US" altLang="en-US" sz="1800" b="1" dirty="0"/>
              <a:t> </a:t>
            </a:r>
            <a:r>
              <a:rPr lang="en-US" altLang="en-US" sz="1800" dirty="0"/>
              <a:t>for all </a:t>
            </a:r>
            <a:r>
              <a:rPr lang="en-US" altLang="en-US" sz="1800" b="1" i="1" dirty="0" err="1"/>
              <a:t>i</a:t>
            </a:r>
            <a:r>
              <a:rPr lang="en-US" altLang="en-US" sz="1800" dirty="0"/>
              <a:t>, then the system is in a safe state</a:t>
            </a:r>
          </a:p>
          <a:p>
            <a:pPr marL="0" indent="0">
              <a:spcBef>
                <a:spcPct val="50000"/>
              </a:spcBef>
              <a:buNone/>
              <a:defRPr/>
            </a:pPr>
            <a:endParaRPr lang="en-US" altLang="en-US" sz="1800" dirty="0">
              <a:latin typeface="Helvetica" panose="020B0604020202020204" pitchFamily="34" charset="0"/>
            </a:endParaRPr>
          </a:p>
        </p:txBody>
      </p:sp>
      <p:sp>
        <p:nvSpPr>
          <p:cNvPr id="111621" name="Slide Number Placeholder 1">
            <a:extLst>
              <a:ext uri="{FF2B5EF4-FFF2-40B4-BE49-F238E27FC236}">
                <a16:creationId xmlns:a16="http://schemas.microsoft.com/office/drawing/2014/main" id="{4DC24E2B-6EFE-4989-9396-C347438391AB}"/>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9497043-E00A-4378-82EC-8F38C0AC74B7}" type="slidenum">
              <a:rPr lang="en-US" altLang="en-US" sz="1400"/>
              <a:pPr/>
              <a:t>94</a:t>
            </a:fld>
            <a:endParaRPr lang="en-US" altLang="en-US" sz="140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3AB62269-BFC9-4165-AEB3-D4BAC9012F1F}"/>
              </a:ext>
            </a:extLst>
          </p:cNvPr>
          <p:cNvSpPr>
            <a:spLocks noGrp="1" noChangeArrowheads="1"/>
          </p:cNvSpPr>
          <p:nvPr>
            <p:ph type="title"/>
          </p:nvPr>
        </p:nvSpPr>
        <p:spPr>
          <a:xfrm>
            <a:off x="2501901" y="26193"/>
            <a:ext cx="7296150" cy="769938"/>
          </a:xfrm>
        </p:spPr>
        <p:txBody>
          <a:bodyPr/>
          <a:lstStyle/>
          <a:p>
            <a:pPr eaLnBrk="1" hangingPunct="1"/>
            <a:r>
              <a:rPr lang="en-US" altLang="en-US" sz="2800" dirty="0"/>
              <a:t>Resource-Request Algorithm for Process </a:t>
            </a:r>
            <a:r>
              <a:rPr lang="en-US" altLang="en-US" sz="2800" i="1" dirty="0"/>
              <a:t>P</a:t>
            </a:r>
            <a:r>
              <a:rPr lang="en-US" altLang="en-US" sz="2800" i="1" baseline="-25000" dirty="0"/>
              <a:t>i</a:t>
            </a:r>
            <a:endParaRPr lang="en-US" altLang="en-US" sz="2800" dirty="0"/>
          </a:p>
        </p:txBody>
      </p:sp>
      <p:sp>
        <p:nvSpPr>
          <p:cNvPr id="112643" name="Footer Placeholder 1">
            <a:extLst>
              <a:ext uri="{FF2B5EF4-FFF2-40B4-BE49-F238E27FC236}">
                <a16:creationId xmlns:a16="http://schemas.microsoft.com/office/drawing/2014/main" id="{FED2763A-7E5F-4D28-B525-CB3B3E946CD8}"/>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2644" name="Rectangle 3">
            <a:extLst>
              <a:ext uri="{FF2B5EF4-FFF2-40B4-BE49-F238E27FC236}">
                <a16:creationId xmlns:a16="http://schemas.microsoft.com/office/drawing/2014/main" id="{A033088A-597A-4CED-A988-2F11400D03E9}"/>
              </a:ext>
            </a:extLst>
          </p:cNvPr>
          <p:cNvSpPr txBox="1">
            <a:spLocks noChangeArrowheads="1"/>
          </p:cNvSpPr>
          <p:nvPr/>
        </p:nvSpPr>
        <p:spPr bwMode="auto">
          <a:xfrm>
            <a:off x="2046287" y="969428"/>
            <a:ext cx="7642225"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buFont typeface="Monotype Sorts" pitchFamily="-84" charset="2"/>
              <a:buNone/>
            </a:pPr>
            <a:r>
              <a:rPr lang="en-US" altLang="en-US" i="1" dirty="0"/>
              <a:t>   </a:t>
            </a:r>
            <a:r>
              <a:rPr lang="en-US" altLang="en-US" sz="1800" b="1" i="1" dirty="0" err="1"/>
              <a:t>Request</a:t>
            </a:r>
            <a:r>
              <a:rPr lang="en-US" altLang="en-US" sz="1800" b="1" i="1" baseline="-25000" dirty="0" err="1"/>
              <a:t>i</a:t>
            </a:r>
            <a:r>
              <a:rPr lang="en-US" altLang="en-US" sz="1800" dirty="0"/>
              <a:t> = request vector for process </a:t>
            </a:r>
            <a:r>
              <a:rPr lang="en-US" altLang="en-US" sz="1800" b="1" i="1" dirty="0"/>
              <a:t>P</a:t>
            </a:r>
            <a:r>
              <a:rPr lang="en-US" altLang="en-US" sz="1800" b="1" i="1" baseline="-25000" dirty="0"/>
              <a:t>i</a:t>
            </a:r>
            <a:r>
              <a:rPr lang="en-US" altLang="en-US" sz="1800" dirty="0"/>
              <a:t>.  If </a:t>
            </a:r>
            <a:r>
              <a:rPr lang="en-US" altLang="en-US" sz="1800" b="1" i="1" dirty="0" err="1"/>
              <a:t>Request</a:t>
            </a:r>
            <a:r>
              <a:rPr lang="en-US" altLang="en-US" sz="1800" b="1" i="1" baseline="-25000" dirty="0" err="1"/>
              <a:t>i</a:t>
            </a:r>
            <a:r>
              <a:rPr lang="en-US" altLang="en-US" sz="1800" b="1" baseline="-25000" dirty="0"/>
              <a:t> </a:t>
            </a:r>
            <a:r>
              <a:rPr lang="en-US" altLang="en-US" sz="1800" b="1" dirty="0"/>
              <a:t>[</a:t>
            </a:r>
            <a:r>
              <a:rPr lang="en-US" altLang="en-US" sz="1800" b="1" i="1" dirty="0"/>
              <a:t>j</a:t>
            </a:r>
            <a:r>
              <a:rPr lang="en-US" altLang="en-US" sz="1800" b="1" dirty="0"/>
              <a:t>] = </a:t>
            </a:r>
            <a:r>
              <a:rPr lang="en-US" altLang="en-US" sz="1800" b="1" i="1" dirty="0"/>
              <a:t>k</a:t>
            </a:r>
            <a:r>
              <a:rPr lang="en-US" altLang="en-US" sz="1800" b="1" dirty="0"/>
              <a:t> </a:t>
            </a:r>
            <a:r>
              <a:rPr lang="en-US" altLang="en-US" sz="1800" dirty="0"/>
              <a:t>then process </a:t>
            </a:r>
            <a:r>
              <a:rPr lang="en-US" altLang="en-US" sz="1800" b="1" i="1" dirty="0"/>
              <a:t>P</a:t>
            </a:r>
            <a:r>
              <a:rPr lang="en-US" altLang="en-US" sz="1800" b="1" i="1" baseline="-25000" dirty="0"/>
              <a:t>i</a:t>
            </a:r>
            <a:r>
              <a:rPr lang="en-US" altLang="en-US" sz="1800" dirty="0"/>
              <a:t> wants </a:t>
            </a:r>
            <a:r>
              <a:rPr lang="en-US" altLang="en-US" sz="1800" b="1" i="1" dirty="0"/>
              <a:t>k</a:t>
            </a:r>
            <a:r>
              <a:rPr lang="en-US" altLang="en-US" sz="1800" dirty="0"/>
              <a:t> instances of resource type </a:t>
            </a:r>
            <a:r>
              <a:rPr lang="en-US" altLang="en-US" sz="1800" b="1" i="1" dirty="0" err="1"/>
              <a:t>R</a:t>
            </a:r>
            <a:r>
              <a:rPr lang="en-US" altLang="en-US" sz="1800" b="1" i="1" baseline="-25000" dirty="0" err="1"/>
              <a:t>j</a:t>
            </a:r>
            <a:endParaRPr lang="en-US" altLang="en-US" sz="1800" b="1" baseline="-25000" dirty="0"/>
          </a:p>
          <a:p>
            <a:pPr lvl="1">
              <a:lnSpc>
                <a:spcPct val="90000"/>
              </a:lnSpc>
              <a:buFont typeface="Monotype Sorts" pitchFamily="-84" charset="2"/>
              <a:buNone/>
            </a:pPr>
            <a:r>
              <a:rPr lang="en-US" altLang="en-US" sz="1800" dirty="0"/>
              <a:t>1.	If </a:t>
            </a:r>
            <a:r>
              <a:rPr lang="en-US" altLang="en-US" sz="1800" b="1" i="1" dirty="0" err="1"/>
              <a:t>Request</a:t>
            </a:r>
            <a:r>
              <a:rPr lang="en-US" altLang="en-US" sz="1800" b="1" i="1" baseline="-25000" dirty="0" err="1"/>
              <a:t>i</a:t>
            </a:r>
            <a:r>
              <a:rPr lang="en-US" altLang="en-US" sz="1800" b="1" i="1" dirty="0"/>
              <a:t> </a:t>
            </a:r>
            <a:r>
              <a:rPr lang="en-US" altLang="en-US" sz="1800" b="1" dirty="0">
                <a:sym typeface="Symbol" panose="05050102010706020507" pitchFamily="18" charset="2"/>
              </a:rPr>
              <a:t> </a:t>
            </a:r>
            <a:r>
              <a:rPr lang="en-US" altLang="en-US" sz="1800" b="1" i="1" dirty="0" err="1">
                <a:sym typeface="Symbol" panose="05050102010706020507" pitchFamily="18" charset="2"/>
              </a:rPr>
              <a:t>Need</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 </a:t>
            </a:r>
            <a:r>
              <a:rPr lang="en-US" altLang="en-US" sz="1800" dirty="0">
                <a:sym typeface="Symbol" panose="05050102010706020507" pitchFamily="18" charset="2"/>
              </a:rPr>
              <a:t>go to step 2.  Otherwise, raise error condition, since process has exceeded its maximum claim</a:t>
            </a:r>
          </a:p>
          <a:p>
            <a:pPr lvl="1">
              <a:lnSpc>
                <a:spcPct val="90000"/>
              </a:lnSpc>
              <a:buFont typeface="Monotype Sorts" pitchFamily="-84" charset="2"/>
              <a:buNone/>
            </a:pPr>
            <a:r>
              <a:rPr lang="en-US" altLang="en-US" sz="1800" dirty="0">
                <a:sym typeface="Symbol" panose="05050102010706020507" pitchFamily="18" charset="2"/>
              </a:rPr>
              <a:t>2.	If </a:t>
            </a:r>
            <a:r>
              <a:rPr lang="en-US" altLang="en-US" sz="1800" b="1" i="1" dirty="0" err="1"/>
              <a:t>Request</a:t>
            </a:r>
            <a:r>
              <a:rPr lang="en-US" altLang="en-US" sz="1800" b="1" i="1" baseline="-25000" dirty="0" err="1"/>
              <a:t>i</a:t>
            </a:r>
            <a:r>
              <a:rPr lang="en-US" altLang="en-US" sz="1800" b="1" dirty="0"/>
              <a:t> </a:t>
            </a:r>
            <a:r>
              <a:rPr lang="en-US" altLang="en-US" sz="1800" b="1" dirty="0">
                <a:sym typeface="Symbol" panose="05050102010706020507" pitchFamily="18" charset="2"/>
              </a:rPr>
              <a:t> </a:t>
            </a:r>
            <a:r>
              <a:rPr lang="en-US" altLang="en-US" sz="1800" b="1" i="1" dirty="0">
                <a:sym typeface="Symbol" panose="05050102010706020507" pitchFamily="18" charset="2"/>
              </a:rPr>
              <a:t>Available</a:t>
            </a:r>
            <a:r>
              <a:rPr lang="en-US" altLang="en-US" sz="1800" dirty="0">
                <a:sym typeface="Symbol" panose="05050102010706020507" pitchFamily="18" charset="2"/>
              </a:rPr>
              <a:t>, go to step 3.  Otherwise,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r>
              <a:rPr lang="en-US" altLang="en-US" sz="1800" dirty="0">
                <a:sym typeface="Symbol" panose="05050102010706020507" pitchFamily="18" charset="2"/>
              </a:rPr>
              <a:t>  must wait, since resources are not available</a:t>
            </a:r>
          </a:p>
          <a:p>
            <a:pPr lvl="1">
              <a:lnSpc>
                <a:spcPct val="90000"/>
              </a:lnSpc>
              <a:buFont typeface="Monotype Sorts" pitchFamily="-84" charset="2"/>
              <a:buNone/>
            </a:pPr>
            <a:r>
              <a:rPr lang="en-US" altLang="en-US" sz="1800" dirty="0">
                <a:sym typeface="Symbol" panose="05050102010706020507" pitchFamily="18" charset="2"/>
              </a:rPr>
              <a:t>3.	Pretend to allocate requested resources to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r>
              <a:rPr lang="en-US" altLang="en-US" sz="1800" dirty="0">
                <a:sym typeface="Symbol" panose="05050102010706020507" pitchFamily="18" charset="2"/>
              </a:rPr>
              <a:t> by modifying the state as follows:</a:t>
            </a:r>
          </a:p>
          <a:p>
            <a:pPr lvl="3">
              <a:lnSpc>
                <a:spcPct val="90000"/>
              </a:lnSpc>
              <a:buFontTx/>
              <a:buNone/>
            </a:pPr>
            <a:r>
              <a:rPr lang="en-US" altLang="en-US" sz="1800" dirty="0">
                <a:sym typeface="Symbol" panose="05050102010706020507" pitchFamily="18" charset="2"/>
              </a:rPr>
              <a:t>		</a:t>
            </a:r>
            <a:r>
              <a:rPr lang="en-US" altLang="en-US" sz="1800" b="1" i="1" dirty="0">
                <a:sym typeface="Symbol" panose="05050102010706020507" pitchFamily="18" charset="2"/>
              </a:rPr>
              <a:t>Available</a:t>
            </a:r>
            <a:r>
              <a:rPr lang="en-US" altLang="en-US" sz="1800" b="1" dirty="0">
                <a:sym typeface="Symbol" panose="05050102010706020507" pitchFamily="18" charset="2"/>
              </a:rPr>
              <a:t> = </a:t>
            </a:r>
            <a:r>
              <a:rPr lang="en-US" altLang="en-US" sz="1800" b="1" i="1" dirty="0">
                <a:sym typeface="Symbol" panose="05050102010706020507" pitchFamily="18" charset="2"/>
              </a:rPr>
              <a:t>Available  </a:t>
            </a:r>
            <a:r>
              <a:rPr lang="en-US" altLang="en-US" sz="1800" b="1" dirty="0">
                <a:sym typeface="Symbol" panose="05050102010706020507" pitchFamily="18" charset="2"/>
              </a:rPr>
              <a:t>–</a:t>
            </a:r>
            <a:r>
              <a:rPr lang="en-US" altLang="en-US" sz="1800" b="1" i="1" dirty="0">
                <a:sym typeface="Symbol" panose="05050102010706020507" pitchFamily="18" charset="2"/>
              </a:rPr>
              <a:t> </a:t>
            </a:r>
            <a:r>
              <a:rPr lang="en-US" altLang="en-US" sz="1800" b="1" i="1" dirty="0" err="1">
                <a:sym typeface="Symbol" panose="05050102010706020507" pitchFamily="18" charset="2"/>
              </a:rPr>
              <a:t>Request</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a:t>
            </a:r>
          </a:p>
          <a:p>
            <a:pPr lvl="3">
              <a:lnSpc>
                <a:spcPct val="90000"/>
              </a:lnSpc>
              <a:buFontTx/>
              <a:buNone/>
            </a:pPr>
            <a:r>
              <a:rPr lang="en-US" altLang="en-US" sz="1800" b="1" dirty="0">
                <a:sym typeface="Symbol" panose="05050102010706020507" pitchFamily="18" charset="2"/>
              </a:rPr>
              <a:t>		</a:t>
            </a:r>
            <a:r>
              <a:rPr lang="en-US" altLang="en-US" sz="1800" b="1" i="1" dirty="0" err="1">
                <a:sym typeface="Symbol" panose="05050102010706020507" pitchFamily="18" charset="2"/>
              </a:rPr>
              <a:t>Allocation</a:t>
            </a:r>
            <a:r>
              <a:rPr lang="en-US" altLang="en-US" sz="1800" b="1" i="1" baseline="-25000" dirty="0" err="1">
                <a:sym typeface="Symbol" panose="05050102010706020507" pitchFamily="18" charset="2"/>
              </a:rPr>
              <a:t>i</a:t>
            </a:r>
            <a:r>
              <a:rPr lang="en-US" altLang="en-US" sz="1800" b="1" baseline="-25000" dirty="0">
                <a:sym typeface="Symbol" panose="05050102010706020507" pitchFamily="18" charset="2"/>
              </a:rPr>
              <a:t> </a:t>
            </a:r>
            <a:r>
              <a:rPr lang="en-US" altLang="en-US" sz="1800" b="1" dirty="0">
                <a:sym typeface="Symbol" panose="05050102010706020507" pitchFamily="18" charset="2"/>
              </a:rPr>
              <a:t>= </a:t>
            </a:r>
            <a:r>
              <a:rPr lang="en-US" altLang="en-US" sz="1800" b="1" i="1" dirty="0" err="1">
                <a:sym typeface="Symbol" panose="05050102010706020507" pitchFamily="18" charset="2"/>
              </a:rPr>
              <a:t>Allocation</a:t>
            </a:r>
            <a:r>
              <a:rPr lang="en-US" altLang="en-US" sz="1800" b="1" i="1" baseline="-25000" dirty="0" err="1">
                <a:sym typeface="Symbol" panose="05050102010706020507" pitchFamily="18" charset="2"/>
              </a:rPr>
              <a:t>i</a:t>
            </a:r>
            <a:r>
              <a:rPr lang="en-US" altLang="en-US" sz="1800" b="1" dirty="0">
                <a:sym typeface="Symbol" panose="05050102010706020507" pitchFamily="18" charset="2"/>
              </a:rPr>
              <a:t> + </a:t>
            </a:r>
            <a:r>
              <a:rPr lang="en-US" altLang="en-US" sz="1800" b="1" i="1" dirty="0" err="1">
                <a:sym typeface="Symbol" panose="05050102010706020507" pitchFamily="18" charset="2"/>
              </a:rPr>
              <a:t>Request</a:t>
            </a:r>
            <a:r>
              <a:rPr lang="en-US" altLang="en-US" sz="1800" b="1" i="1" baseline="-25000" dirty="0" err="1">
                <a:sym typeface="Symbol" panose="05050102010706020507" pitchFamily="18" charset="2"/>
              </a:rPr>
              <a:t>i</a:t>
            </a:r>
            <a:r>
              <a:rPr lang="en-US" altLang="en-US" sz="1800" b="1" dirty="0">
                <a:sym typeface="Symbol" panose="05050102010706020507" pitchFamily="18" charset="2"/>
              </a:rPr>
              <a:t>;</a:t>
            </a:r>
          </a:p>
          <a:p>
            <a:pPr lvl="3">
              <a:lnSpc>
                <a:spcPct val="90000"/>
              </a:lnSpc>
              <a:buFontTx/>
              <a:buNone/>
            </a:pPr>
            <a:r>
              <a:rPr lang="en-US" altLang="en-US" sz="1800" b="1" dirty="0">
                <a:sym typeface="Symbol" panose="05050102010706020507" pitchFamily="18" charset="2"/>
              </a:rPr>
              <a:t>		</a:t>
            </a:r>
            <a:r>
              <a:rPr lang="en-US" altLang="en-US" sz="1800" b="1" i="1" dirty="0" err="1">
                <a:sym typeface="Symbol" panose="05050102010706020507" pitchFamily="18" charset="2"/>
              </a:rPr>
              <a:t>Need</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 </a:t>
            </a:r>
            <a:r>
              <a:rPr lang="en-US" altLang="en-US" sz="1800" b="1" dirty="0">
                <a:sym typeface="Symbol" panose="05050102010706020507" pitchFamily="18" charset="2"/>
              </a:rPr>
              <a:t>=</a:t>
            </a:r>
            <a:r>
              <a:rPr lang="en-US" altLang="en-US" sz="1800" b="1" i="1" dirty="0">
                <a:sym typeface="Symbol" panose="05050102010706020507" pitchFamily="18" charset="2"/>
              </a:rPr>
              <a:t> </a:t>
            </a:r>
            <a:r>
              <a:rPr lang="en-US" altLang="en-US" sz="1800" b="1" i="1" dirty="0" err="1">
                <a:sym typeface="Symbol" panose="05050102010706020507" pitchFamily="18" charset="2"/>
              </a:rPr>
              <a:t>Need</a:t>
            </a:r>
            <a:r>
              <a:rPr lang="en-US" altLang="en-US" sz="1800" b="1" i="1" baseline="-25000" dirty="0" err="1">
                <a:sym typeface="Symbol" panose="05050102010706020507" pitchFamily="18" charset="2"/>
              </a:rPr>
              <a:t>i</a:t>
            </a:r>
            <a:r>
              <a:rPr lang="en-US" altLang="en-US" sz="1800" b="1" dirty="0">
                <a:sym typeface="Symbol" panose="05050102010706020507" pitchFamily="18" charset="2"/>
              </a:rPr>
              <a:t> – </a:t>
            </a:r>
            <a:r>
              <a:rPr lang="en-US" altLang="en-US" sz="1800" b="1" i="1" dirty="0" err="1">
                <a:sym typeface="Symbol" panose="05050102010706020507" pitchFamily="18" charset="2"/>
              </a:rPr>
              <a:t>Request</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a:t>
            </a:r>
          </a:p>
          <a:p>
            <a:pPr lvl="2">
              <a:lnSpc>
                <a:spcPct val="90000"/>
              </a:lnSpc>
              <a:buClr>
                <a:srgbClr val="CC6600"/>
              </a:buClr>
              <a:buSzPct val="80000"/>
              <a:buFont typeface="Monotype Sorts" pitchFamily="-84" charset="2"/>
              <a:buChar char="l"/>
            </a:pPr>
            <a:r>
              <a:rPr lang="en-US" altLang="en-US" sz="1800" dirty="0">
                <a:sym typeface="Symbol" panose="05050102010706020507" pitchFamily="18" charset="2"/>
              </a:rPr>
              <a:t>If safe  the resources are allocated to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p>
          <a:p>
            <a:pPr lvl="2">
              <a:lnSpc>
                <a:spcPct val="90000"/>
              </a:lnSpc>
              <a:buClr>
                <a:srgbClr val="CC6600"/>
              </a:buClr>
              <a:buSzPct val="80000"/>
              <a:buFont typeface="Monotype Sorts" pitchFamily="-84" charset="2"/>
              <a:buChar char="l"/>
            </a:pPr>
            <a:r>
              <a:rPr lang="en-US" altLang="en-US" sz="1800" dirty="0">
                <a:sym typeface="Symbol" panose="05050102010706020507" pitchFamily="18" charset="2"/>
              </a:rPr>
              <a:t>If unsafe  </a:t>
            </a:r>
            <a:r>
              <a:rPr lang="en-US" altLang="en-US" sz="1800" b="1" i="1" dirty="0">
                <a:sym typeface="Symbol" panose="05050102010706020507" pitchFamily="18" charset="2"/>
              </a:rPr>
              <a:t>P</a:t>
            </a:r>
            <a:r>
              <a:rPr lang="en-US" altLang="en-US" sz="1800" b="1" i="1" baseline="-25000" dirty="0">
                <a:sym typeface="Symbol" panose="05050102010706020507" pitchFamily="18" charset="2"/>
              </a:rPr>
              <a:t>i</a:t>
            </a:r>
            <a:r>
              <a:rPr lang="en-US" altLang="en-US" sz="1800" dirty="0">
                <a:sym typeface="Symbol" panose="05050102010706020507" pitchFamily="18" charset="2"/>
              </a:rPr>
              <a:t> must wait, and the old resource-allocation state is restored</a:t>
            </a:r>
          </a:p>
        </p:txBody>
      </p:sp>
      <p:sp>
        <p:nvSpPr>
          <p:cNvPr id="112645" name="Slide Number Placeholder 1">
            <a:extLst>
              <a:ext uri="{FF2B5EF4-FFF2-40B4-BE49-F238E27FC236}">
                <a16:creationId xmlns:a16="http://schemas.microsoft.com/office/drawing/2014/main" id="{5AC25A54-A6DE-45F4-85BF-04DD60B4B40A}"/>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50A7606-CEE1-45E2-9224-5FDC73597DEA}" type="slidenum">
              <a:rPr lang="en-US" altLang="en-US" sz="1400"/>
              <a:pPr/>
              <a:t>95</a:t>
            </a:fld>
            <a:endParaRPr lang="en-US" altLang="en-US" sz="140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B1181F75-9BC8-4487-BD98-B3D1164FEE38}"/>
              </a:ext>
            </a:extLst>
          </p:cNvPr>
          <p:cNvSpPr>
            <a:spLocks noGrp="1" noChangeArrowheads="1"/>
          </p:cNvSpPr>
          <p:nvPr>
            <p:ph type="title"/>
          </p:nvPr>
        </p:nvSpPr>
        <p:spPr>
          <a:xfrm>
            <a:off x="2501901" y="26193"/>
            <a:ext cx="7296150" cy="769938"/>
          </a:xfrm>
        </p:spPr>
        <p:txBody>
          <a:bodyPr/>
          <a:lstStyle/>
          <a:p>
            <a:pPr eaLnBrk="1" hangingPunct="1"/>
            <a:r>
              <a:rPr lang="en-US" altLang="en-US" sz="2800" dirty="0"/>
              <a:t>In-Class Activity</a:t>
            </a:r>
          </a:p>
        </p:txBody>
      </p:sp>
      <p:sp>
        <p:nvSpPr>
          <p:cNvPr id="113667" name="Footer Placeholder 1">
            <a:extLst>
              <a:ext uri="{FF2B5EF4-FFF2-40B4-BE49-F238E27FC236}">
                <a16:creationId xmlns:a16="http://schemas.microsoft.com/office/drawing/2014/main" id="{E09A6E97-C0F9-4148-91BB-2117362A5A21}"/>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2644" name="Rectangle 3">
            <a:extLst>
              <a:ext uri="{FF2B5EF4-FFF2-40B4-BE49-F238E27FC236}">
                <a16:creationId xmlns:a16="http://schemas.microsoft.com/office/drawing/2014/main" id="{B5769814-19C8-4F5D-AFF4-5530B9216EA3}"/>
              </a:ext>
            </a:extLst>
          </p:cNvPr>
          <p:cNvSpPr txBox="1">
            <a:spLocks noChangeArrowheads="1"/>
          </p:cNvSpPr>
          <p:nvPr/>
        </p:nvSpPr>
        <p:spPr bwMode="auto">
          <a:xfrm>
            <a:off x="1569814" y="796131"/>
            <a:ext cx="9536550" cy="468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90000"/>
              </a:lnSpc>
              <a:buFont typeface="Monotype Sorts" pitchFamily="-84" charset="2"/>
              <a:buNone/>
              <a:defRPr/>
            </a:pPr>
            <a:r>
              <a:rPr lang="en-US" altLang="en-US" sz="1800" dirty="0">
                <a:sym typeface="Symbol" panose="05050102010706020507" pitchFamily="18" charset="2"/>
              </a:rPr>
              <a:t>Separate in groups of two (your group)</a:t>
            </a:r>
          </a:p>
          <a:p>
            <a:pPr>
              <a:lnSpc>
                <a:spcPct val="90000"/>
              </a:lnSpc>
              <a:buFont typeface="Monotype Sorts" pitchFamily="-84" charset="2"/>
              <a:buNone/>
              <a:defRPr/>
            </a:pPr>
            <a:endParaRPr lang="en-US" altLang="en-US" sz="1800" dirty="0">
              <a:sym typeface="Symbol" panose="05050102010706020507" pitchFamily="18" charset="2"/>
            </a:endParaRPr>
          </a:p>
          <a:p>
            <a:pPr>
              <a:lnSpc>
                <a:spcPct val="90000"/>
              </a:lnSpc>
              <a:buFont typeface="Monotype Sorts" pitchFamily="-84" charset="2"/>
              <a:buNone/>
              <a:defRPr/>
            </a:pPr>
            <a:r>
              <a:rPr lang="en-US" altLang="en-US" sz="1800" dirty="0">
                <a:sym typeface="Symbol" panose="05050102010706020507" pitchFamily="18" charset="2"/>
              </a:rPr>
              <a:t>Activity 1</a:t>
            </a:r>
          </a:p>
          <a:p>
            <a:pPr marL="0" indent="0">
              <a:buNone/>
              <a:defRPr/>
            </a:pPr>
            <a:r>
              <a:rPr lang="en-US" sz="1800" dirty="0"/>
              <a:t>A system has two processes and three identical resources. Each process needs a maximum of two resources. Is deadlock possible? Explain your answer.</a:t>
            </a:r>
          </a:p>
          <a:p>
            <a:pPr marL="0" indent="0">
              <a:buNone/>
              <a:defRPr/>
            </a:pPr>
            <a:endParaRPr lang="en-US" sz="1800" dirty="0"/>
          </a:p>
          <a:p>
            <a:pPr marL="0" indent="0">
              <a:buNone/>
              <a:defRPr/>
            </a:pPr>
            <a:r>
              <a:rPr lang="en-US" sz="1800" dirty="0"/>
              <a:t>The system is deadlock free. Suppose that each process has one resource. There is one resource free. Either process can ask for it and get it, in which case it can finish and release both resources. Consequently, deadlock is impossible.</a:t>
            </a:r>
          </a:p>
          <a:p>
            <a:pPr marL="0" indent="0">
              <a:buNone/>
              <a:defRPr/>
            </a:pPr>
            <a:endParaRPr lang="en-US" altLang="en-US" sz="1800" dirty="0">
              <a:sym typeface="Symbol" panose="05050102010706020507" pitchFamily="18" charset="2"/>
            </a:endParaRPr>
          </a:p>
          <a:p>
            <a:pPr marL="0" indent="0">
              <a:buNone/>
              <a:defRPr/>
            </a:pPr>
            <a:r>
              <a:rPr lang="en-US" altLang="en-US" sz="1800" dirty="0">
                <a:sym typeface="Symbol" panose="05050102010706020507" pitchFamily="18" charset="2"/>
              </a:rPr>
              <a:t>Activity 2</a:t>
            </a:r>
          </a:p>
          <a:p>
            <a:pPr marL="0" indent="0">
              <a:buNone/>
              <a:defRPr/>
            </a:pPr>
            <a:r>
              <a:rPr lang="en-US" altLang="en-US" sz="1800" dirty="0">
                <a:sym typeface="Symbol" panose="05050102010706020507" pitchFamily="18" charset="2"/>
              </a:rPr>
              <a:t>Go to </a:t>
            </a:r>
            <a:r>
              <a:rPr lang="en-US" altLang="en-US" sz="1800" dirty="0" err="1">
                <a:sym typeface="Symbol" panose="05050102010706020507" pitchFamily="18" charset="2"/>
              </a:rPr>
              <a:t>padlet</a:t>
            </a:r>
            <a:r>
              <a:rPr lang="en-US" altLang="en-US" sz="1800" dirty="0">
                <a:sym typeface="Symbol" panose="05050102010706020507" pitchFamily="18" charset="2"/>
              </a:rPr>
              <a:t> and get the program </a:t>
            </a:r>
            <a:r>
              <a:rPr lang="en-US" altLang="en-US" sz="1800" dirty="0" err="1">
                <a:sym typeface="Symbol" panose="05050102010706020507" pitchFamily="18" charset="2"/>
              </a:rPr>
              <a:t>Bakker’s_deadlock_avoidance.c</a:t>
            </a:r>
            <a:r>
              <a:rPr lang="en-US" altLang="en-US" sz="1800" dirty="0">
                <a:sym typeface="Symbol" panose="05050102010706020507" pitchFamily="18" charset="2"/>
              </a:rPr>
              <a:t>.</a:t>
            </a:r>
          </a:p>
          <a:p>
            <a:pPr marL="0" indent="0">
              <a:buNone/>
              <a:defRPr/>
            </a:pPr>
            <a:r>
              <a:rPr lang="en-US" altLang="en-US" sz="1800" dirty="0">
                <a:sym typeface="Symbol" panose="05050102010706020507" pitchFamily="18" charset="2"/>
              </a:rPr>
              <a:t>Read the explanation before getting the code and attempt to run. Understand what the code is doing. Talk between each other. Execute the code and understand the behavior. Modify the code and try other options.</a:t>
            </a:r>
          </a:p>
          <a:p>
            <a:pPr>
              <a:lnSpc>
                <a:spcPct val="90000"/>
              </a:lnSpc>
              <a:buFont typeface="Monotype Sorts" pitchFamily="-84" charset="2"/>
              <a:buNone/>
              <a:defRPr/>
            </a:pPr>
            <a:endParaRPr lang="en-US" altLang="en-US" sz="1800" dirty="0">
              <a:sym typeface="Symbol" panose="05050102010706020507" pitchFamily="18" charset="2"/>
            </a:endParaRPr>
          </a:p>
        </p:txBody>
      </p:sp>
      <p:sp>
        <p:nvSpPr>
          <p:cNvPr id="113669" name="Slide Number Placeholder 1">
            <a:extLst>
              <a:ext uri="{FF2B5EF4-FFF2-40B4-BE49-F238E27FC236}">
                <a16:creationId xmlns:a16="http://schemas.microsoft.com/office/drawing/2014/main" id="{E5B34A4A-91C1-4C64-9A79-C16F5CEA97A6}"/>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9230F84-7A3C-41EF-AB91-08C9AFE0B4EB}" type="slidenum">
              <a:rPr lang="en-US" altLang="en-US" sz="1400"/>
              <a:pPr/>
              <a:t>96</a:t>
            </a:fld>
            <a:endParaRPr lang="en-US" altLang="en-US"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44">
                                            <p:txEl>
                                              <p:pRg st="5" end="5"/>
                                            </p:txEl>
                                          </p:spTgt>
                                        </p:tgtEl>
                                        <p:attrNameLst>
                                          <p:attrName>style.visibility</p:attrName>
                                        </p:attrNameLst>
                                      </p:cBhvr>
                                      <p:to>
                                        <p:strVal val="visible"/>
                                      </p:to>
                                    </p:set>
                                    <p:animEffect transition="in" filter="fade">
                                      <p:cBhvr>
                                        <p:cTn id="7" dur="1000"/>
                                        <p:tgtEl>
                                          <p:spTgt spid="112644">
                                            <p:txEl>
                                              <p:pRg st="5" end="5"/>
                                            </p:txEl>
                                          </p:spTgt>
                                        </p:tgtEl>
                                      </p:cBhvr>
                                    </p:animEffect>
                                    <p:anim calcmode="lin" valueType="num">
                                      <p:cBhvr>
                                        <p:cTn id="8" dur="1000" fill="hold"/>
                                        <p:tgtEl>
                                          <p:spTgt spid="112644">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11264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A4B1C020-7A87-43F1-9933-25761DE7745B}"/>
              </a:ext>
            </a:extLst>
          </p:cNvPr>
          <p:cNvSpPr>
            <a:spLocks noGrp="1" noChangeArrowheads="1"/>
          </p:cNvSpPr>
          <p:nvPr>
            <p:ph type="title"/>
          </p:nvPr>
        </p:nvSpPr>
        <p:spPr>
          <a:xfrm>
            <a:off x="2447925" y="-9527"/>
            <a:ext cx="7296150" cy="769938"/>
          </a:xfrm>
        </p:spPr>
        <p:txBody>
          <a:bodyPr/>
          <a:lstStyle/>
          <a:p>
            <a:pPr eaLnBrk="1" hangingPunct="1"/>
            <a:r>
              <a:rPr lang="en-US" altLang="en-US" sz="2800" dirty="0"/>
              <a:t>Example of Banker</a:t>
            </a:r>
            <a:r>
              <a:rPr lang="ja-JP" altLang="en-US" sz="2800" dirty="0">
                <a:ea typeface="MS PGothic" panose="020B0600070205080204" pitchFamily="34" charset="-128"/>
              </a:rPr>
              <a:t>’</a:t>
            </a:r>
            <a:r>
              <a:rPr lang="en-US" altLang="ja-JP" sz="2800" dirty="0">
                <a:ea typeface="MS PGothic" panose="020B0600070205080204" pitchFamily="34" charset="-128"/>
              </a:rPr>
              <a:t>s Algorithm</a:t>
            </a:r>
            <a:endParaRPr lang="en-US" altLang="en-US" sz="2800" dirty="0"/>
          </a:p>
        </p:txBody>
      </p:sp>
      <p:sp>
        <p:nvSpPr>
          <p:cNvPr id="115715" name="Footer Placeholder 1">
            <a:extLst>
              <a:ext uri="{FF2B5EF4-FFF2-40B4-BE49-F238E27FC236}">
                <a16:creationId xmlns:a16="http://schemas.microsoft.com/office/drawing/2014/main" id="{332A492E-D2D2-4789-B641-A9464DAC80C5}"/>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5716" name="Rectangle 3">
            <a:extLst>
              <a:ext uri="{FF2B5EF4-FFF2-40B4-BE49-F238E27FC236}">
                <a16:creationId xmlns:a16="http://schemas.microsoft.com/office/drawing/2014/main" id="{74512338-BE9E-4E8B-95A6-D586AAD0C288}"/>
              </a:ext>
            </a:extLst>
          </p:cNvPr>
          <p:cNvSpPr txBox="1">
            <a:spLocks noChangeArrowheads="1"/>
          </p:cNvSpPr>
          <p:nvPr/>
        </p:nvSpPr>
        <p:spPr bwMode="auto">
          <a:xfrm>
            <a:off x="2244904" y="1057276"/>
            <a:ext cx="7923213" cy="412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1371600" algn="l"/>
                <a:tab pos="2395538" algn="ctr"/>
                <a:tab pos="3594100" algn="ctr"/>
                <a:tab pos="4805363" algn="ctr"/>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1371600" algn="l"/>
                <a:tab pos="2395538" algn="ctr"/>
                <a:tab pos="3594100" algn="ctr"/>
                <a:tab pos="4805363" algn="ctr"/>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1371600" algn="l"/>
                <a:tab pos="2395538" algn="ctr"/>
                <a:tab pos="3594100" algn="ctr"/>
                <a:tab pos="4805363" algn="ctr"/>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1371600" algn="l"/>
                <a:tab pos="2395538" algn="ctr"/>
                <a:tab pos="3594100" algn="ctr"/>
                <a:tab pos="4805363" algn="ctr"/>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1371600" algn="l"/>
                <a:tab pos="2395538" algn="ctr"/>
                <a:tab pos="3594100" algn="ctr"/>
                <a:tab pos="4805363" algn="ctr"/>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371600" algn="l"/>
                <a:tab pos="2395538" algn="ctr"/>
                <a:tab pos="3594100" algn="ctr"/>
                <a:tab pos="4805363" algn="ctr"/>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371600" algn="l"/>
                <a:tab pos="2395538" algn="ctr"/>
                <a:tab pos="3594100" algn="ctr"/>
                <a:tab pos="4805363" algn="ctr"/>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371600" algn="l"/>
                <a:tab pos="2395538" algn="ctr"/>
                <a:tab pos="3594100" algn="ctr"/>
                <a:tab pos="4805363" algn="ctr"/>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371600" algn="l"/>
                <a:tab pos="2395538" algn="ctr"/>
                <a:tab pos="3594100" algn="ctr"/>
                <a:tab pos="4805363" algn="ctr"/>
              </a:tabLst>
              <a:defRPr sz="2000">
                <a:solidFill>
                  <a:schemeClr val="tx1"/>
                </a:solidFill>
                <a:latin typeface="Tahoma" panose="020B0604030504040204" pitchFamily="34" charset="0"/>
              </a:defRPr>
            </a:lvl9pPr>
          </a:lstStyle>
          <a:p>
            <a:r>
              <a:rPr lang="en-US" altLang="en-US" sz="2000" dirty="0"/>
              <a:t>5 processes </a:t>
            </a:r>
            <a:r>
              <a:rPr lang="en-US" altLang="en-US" sz="2000" i="1" dirty="0"/>
              <a:t>P</a:t>
            </a:r>
            <a:r>
              <a:rPr lang="en-US" altLang="en-US" sz="2000" baseline="-25000" dirty="0"/>
              <a:t>0  </a:t>
            </a:r>
            <a:r>
              <a:rPr lang="en-US" altLang="en-US" sz="2000" dirty="0"/>
              <a:t>through </a:t>
            </a:r>
            <a:r>
              <a:rPr lang="en-US" altLang="en-US" sz="2000" i="1" dirty="0"/>
              <a:t>P</a:t>
            </a:r>
            <a:r>
              <a:rPr lang="en-US" altLang="en-US" sz="2000" baseline="-25000" dirty="0"/>
              <a:t>4</a:t>
            </a:r>
            <a:r>
              <a:rPr lang="en-US" altLang="en-US" sz="2000" dirty="0"/>
              <a:t>; </a:t>
            </a:r>
          </a:p>
          <a:p>
            <a:pPr>
              <a:buFont typeface="Monotype Sorts" pitchFamily="-84" charset="2"/>
              <a:buNone/>
            </a:pPr>
            <a:r>
              <a:rPr lang="en-US" altLang="en-US" sz="2000" dirty="0"/>
              <a:t>      3 resource types:</a:t>
            </a:r>
          </a:p>
          <a:p>
            <a:pPr>
              <a:buFont typeface="Monotype Sorts" pitchFamily="-84" charset="2"/>
              <a:buNone/>
            </a:pPr>
            <a:r>
              <a:rPr lang="en-US" altLang="en-US" sz="2000" dirty="0"/>
              <a:t>              </a:t>
            </a:r>
            <a:r>
              <a:rPr lang="en-US" altLang="en-US" sz="2000" i="1" dirty="0"/>
              <a:t>A</a:t>
            </a:r>
            <a:r>
              <a:rPr lang="en-US" altLang="en-US" sz="2000" dirty="0"/>
              <a:t> (10 instances),  </a:t>
            </a:r>
            <a:r>
              <a:rPr lang="en-US" altLang="en-US" sz="2000" i="1" dirty="0"/>
              <a:t>B</a:t>
            </a:r>
            <a:r>
              <a:rPr lang="en-US" altLang="en-US" sz="2000" dirty="0"/>
              <a:t> (5 instances), and </a:t>
            </a:r>
            <a:r>
              <a:rPr lang="en-US" altLang="en-US" sz="2000" i="1" dirty="0"/>
              <a:t>C</a:t>
            </a:r>
            <a:r>
              <a:rPr lang="en-US" altLang="en-US" sz="2000" dirty="0"/>
              <a:t> (7 instances)</a:t>
            </a:r>
          </a:p>
          <a:p>
            <a:r>
              <a:rPr lang="en-US" altLang="en-US" sz="2000" dirty="0"/>
              <a:t>Snapshot at time </a:t>
            </a:r>
            <a:r>
              <a:rPr lang="en-US" altLang="en-US" sz="2000" i="1" dirty="0"/>
              <a:t>T</a:t>
            </a:r>
            <a:r>
              <a:rPr lang="en-US" altLang="en-US" sz="2000" baseline="-25000" dirty="0"/>
              <a:t>0</a:t>
            </a:r>
            <a:r>
              <a:rPr lang="en-US" altLang="en-US" sz="2000" dirty="0"/>
              <a:t>:</a:t>
            </a:r>
          </a:p>
          <a:p>
            <a:pPr>
              <a:buFont typeface="Monotype Sorts" pitchFamily="-84" charset="2"/>
              <a:buNone/>
            </a:pPr>
            <a:r>
              <a:rPr lang="en-US" altLang="en-US" sz="2000" dirty="0"/>
              <a:t>			</a:t>
            </a:r>
            <a:r>
              <a:rPr lang="en-US" altLang="en-US" sz="2000" i="1" u="sng" dirty="0"/>
              <a:t>Allocation</a:t>
            </a:r>
            <a:r>
              <a:rPr lang="en-US" altLang="en-US" sz="2000" i="1" dirty="0"/>
              <a:t>	  </a:t>
            </a:r>
            <a:r>
              <a:rPr lang="en-US" altLang="en-US" sz="2000" i="1" u="sng" dirty="0"/>
              <a:t>Max</a:t>
            </a:r>
            <a:r>
              <a:rPr lang="en-US" altLang="en-US" sz="2000" i="1" dirty="0"/>
              <a:t>	</a:t>
            </a:r>
            <a:r>
              <a:rPr lang="en-US" altLang="en-US" sz="2000" i="1" u="sng" dirty="0"/>
              <a:t>Available</a:t>
            </a:r>
            <a:endParaRPr lang="en-US" altLang="en-US" sz="2000" i="1" dirty="0"/>
          </a:p>
          <a:p>
            <a:pPr>
              <a:buFont typeface="Monotype Sorts" pitchFamily="-84" charset="2"/>
              <a:buNone/>
            </a:pPr>
            <a:r>
              <a:rPr lang="en-US" altLang="en-US" sz="2000" i="1" dirty="0"/>
              <a:t>			A B C	       A B C 	A B C</a:t>
            </a:r>
          </a:p>
          <a:p>
            <a:pPr>
              <a:buFont typeface="Monotype Sorts" pitchFamily="-84" charset="2"/>
              <a:buNone/>
            </a:pPr>
            <a:r>
              <a:rPr lang="en-US" altLang="en-US" sz="2000" dirty="0"/>
              <a:t>		</a:t>
            </a:r>
            <a:r>
              <a:rPr lang="en-US" altLang="en-US" sz="2000" i="1" dirty="0"/>
              <a:t>P</a:t>
            </a:r>
            <a:r>
              <a:rPr lang="en-US" altLang="en-US" sz="2000" baseline="-25000" dirty="0"/>
              <a:t>0	</a:t>
            </a:r>
            <a:r>
              <a:rPr lang="en-US" altLang="en-US" sz="2000" dirty="0"/>
              <a:t>0 1 0	         7 5 3 	3 3 2</a:t>
            </a:r>
          </a:p>
          <a:p>
            <a:pPr>
              <a:buFont typeface="Monotype Sorts" pitchFamily="-84" charset="2"/>
              <a:buNone/>
            </a:pPr>
            <a:r>
              <a:rPr lang="en-US" altLang="en-US" sz="2000" dirty="0"/>
              <a:t>		 </a:t>
            </a:r>
            <a:r>
              <a:rPr lang="en-US" altLang="en-US" sz="2000" i="1" dirty="0"/>
              <a:t>P</a:t>
            </a:r>
            <a:r>
              <a:rPr lang="en-US" altLang="en-US" sz="2000" baseline="-25000" dirty="0"/>
              <a:t>1	</a:t>
            </a:r>
            <a:r>
              <a:rPr lang="en-US" altLang="en-US" sz="2000" dirty="0"/>
              <a:t>2 0 0 	        3 2 2  </a:t>
            </a:r>
          </a:p>
          <a:p>
            <a:pPr>
              <a:buFont typeface="Monotype Sorts" pitchFamily="-84" charset="2"/>
              <a:buNone/>
            </a:pPr>
            <a:r>
              <a:rPr lang="en-US" altLang="en-US" sz="2000" dirty="0"/>
              <a:t>		 </a:t>
            </a:r>
            <a:r>
              <a:rPr lang="en-US" altLang="en-US" sz="2000" i="1" dirty="0"/>
              <a:t>P</a:t>
            </a:r>
            <a:r>
              <a:rPr lang="en-US" altLang="en-US" sz="2000" baseline="-25000" dirty="0"/>
              <a:t>2</a:t>
            </a:r>
            <a:r>
              <a:rPr lang="en-US" altLang="en-US" sz="2000" dirty="0"/>
              <a:t>	3 0 2 	        9 0 2</a:t>
            </a:r>
          </a:p>
          <a:p>
            <a:pPr>
              <a:buFont typeface="Monotype Sorts" pitchFamily="-84" charset="2"/>
              <a:buNone/>
            </a:pPr>
            <a:r>
              <a:rPr lang="en-US" altLang="en-US" sz="2000" dirty="0"/>
              <a:t>		 </a:t>
            </a:r>
            <a:r>
              <a:rPr lang="en-US" altLang="en-US" sz="2000" i="1" dirty="0"/>
              <a:t>P</a:t>
            </a:r>
            <a:r>
              <a:rPr lang="en-US" altLang="en-US" sz="2000" baseline="-25000" dirty="0"/>
              <a:t>3</a:t>
            </a:r>
            <a:r>
              <a:rPr lang="en-US" altLang="en-US" sz="2000" dirty="0"/>
              <a:t>	2 1 1 	        2 2 2</a:t>
            </a:r>
          </a:p>
          <a:p>
            <a:pPr>
              <a:buFont typeface="Monotype Sorts" pitchFamily="-84" charset="2"/>
              <a:buNone/>
            </a:pPr>
            <a:r>
              <a:rPr lang="en-US" altLang="en-US" sz="2000" dirty="0"/>
              <a:t>		 </a:t>
            </a:r>
            <a:r>
              <a:rPr lang="en-US" altLang="en-US" sz="2000" i="1" dirty="0"/>
              <a:t>P</a:t>
            </a:r>
            <a:r>
              <a:rPr lang="en-US" altLang="en-US" sz="2000" baseline="-25000" dirty="0"/>
              <a:t>4</a:t>
            </a:r>
            <a:r>
              <a:rPr lang="en-US" altLang="en-US" sz="2000" dirty="0"/>
              <a:t>	0 0 2	         4 3 3  		</a:t>
            </a:r>
          </a:p>
        </p:txBody>
      </p:sp>
      <p:sp>
        <p:nvSpPr>
          <p:cNvPr id="115717" name="Slide Number Placeholder 1">
            <a:extLst>
              <a:ext uri="{FF2B5EF4-FFF2-40B4-BE49-F238E27FC236}">
                <a16:creationId xmlns:a16="http://schemas.microsoft.com/office/drawing/2014/main" id="{90E4013B-7DB9-4F3D-B0D7-977A160A2ECE}"/>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085649C-9573-48B8-A842-C077BB8D1D08}" type="slidenum">
              <a:rPr lang="en-US" altLang="en-US" sz="1400"/>
              <a:pPr/>
              <a:t>97</a:t>
            </a:fld>
            <a:endParaRPr lang="en-US" altLang="en-US" sz="140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163F866C-3D58-4393-9654-42FB243A8F7A}"/>
              </a:ext>
            </a:extLst>
          </p:cNvPr>
          <p:cNvSpPr>
            <a:spLocks noGrp="1" noChangeArrowheads="1"/>
          </p:cNvSpPr>
          <p:nvPr>
            <p:ph type="title"/>
          </p:nvPr>
        </p:nvSpPr>
        <p:spPr>
          <a:xfrm>
            <a:off x="2471738" y="0"/>
            <a:ext cx="7296150" cy="769938"/>
          </a:xfrm>
        </p:spPr>
        <p:txBody>
          <a:bodyPr/>
          <a:lstStyle/>
          <a:p>
            <a:pPr eaLnBrk="1" hangingPunct="1"/>
            <a:r>
              <a:rPr lang="en-US" altLang="en-US" sz="2800" dirty="0"/>
              <a:t>Example (Cont.)</a:t>
            </a:r>
          </a:p>
        </p:txBody>
      </p:sp>
      <p:sp>
        <p:nvSpPr>
          <p:cNvPr id="116739" name="Footer Placeholder 1">
            <a:extLst>
              <a:ext uri="{FF2B5EF4-FFF2-40B4-BE49-F238E27FC236}">
                <a16:creationId xmlns:a16="http://schemas.microsoft.com/office/drawing/2014/main" id="{165630CB-77AF-4AD5-AA8F-E616CB566D5E}"/>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6740" name="Rectangle 3">
            <a:extLst>
              <a:ext uri="{FF2B5EF4-FFF2-40B4-BE49-F238E27FC236}">
                <a16:creationId xmlns:a16="http://schemas.microsoft.com/office/drawing/2014/main" id="{E4D1AE91-4149-4EDA-A773-9FDB54F1FDCF}"/>
              </a:ext>
            </a:extLst>
          </p:cNvPr>
          <p:cNvSpPr txBox="1">
            <a:spLocks noChangeArrowheads="1"/>
          </p:cNvSpPr>
          <p:nvPr/>
        </p:nvSpPr>
        <p:spPr bwMode="auto">
          <a:xfrm>
            <a:off x="2123862" y="1028433"/>
            <a:ext cx="7724775" cy="442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2452688" algn="l"/>
                <a:tab pos="3492500" algn="ctr"/>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2452688" algn="l"/>
                <a:tab pos="3492500" algn="ctr"/>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2452688" algn="l"/>
                <a:tab pos="3492500" algn="ctr"/>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2452688" algn="l"/>
                <a:tab pos="3492500" algn="ctr"/>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2452688" algn="l"/>
                <a:tab pos="3492500" algn="ctr"/>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2452688" algn="l"/>
                <a:tab pos="3492500" algn="ctr"/>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2452688" algn="l"/>
                <a:tab pos="3492500" algn="ctr"/>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2452688" algn="l"/>
                <a:tab pos="3492500" algn="ctr"/>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2452688" algn="l"/>
                <a:tab pos="3492500" algn="ctr"/>
              </a:tabLst>
              <a:defRPr sz="2000">
                <a:solidFill>
                  <a:schemeClr val="tx1"/>
                </a:solidFill>
                <a:latin typeface="Tahoma" panose="020B0604030504040204" pitchFamily="34" charset="0"/>
              </a:defRPr>
            </a:lvl9pPr>
          </a:lstStyle>
          <a:p>
            <a:r>
              <a:rPr lang="en-US" altLang="en-US" sz="2000" dirty="0"/>
              <a:t>The content of the matrix </a:t>
            </a:r>
            <a:r>
              <a:rPr lang="en-US" altLang="en-US" sz="2000" b="1" i="1" dirty="0"/>
              <a:t>Need</a:t>
            </a:r>
            <a:r>
              <a:rPr lang="en-US" altLang="en-US" sz="2000" dirty="0"/>
              <a:t> is defined to be </a:t>
            </a:r>
            <a:r>
              <a:rPr lang="en-US" altLang="en-US" sz="2000" b="1" i="1" dirty="0"/>
              <a:t>Max</a:t>
            </a:r>
            <a:r>
              <a:rPr lang="en-US" altLang="en-US" sz="2000" b="1" dirty="0"/>
              <a:t> – </a:t>
            </a:r>
            <a:r>
              <a:rPr lang="en-US" altLang="en-US" sz="2000" b="1" i="1" dirty="0"/>
              <a:t>Allocation</a:t>
            </a:r>
            <a:endParaRPr lang="en-US" altLang="en-US" sz="2000" dirty="0"/>
          </a:p>
          <a:p>
            <a:pPr>
              <a:buFont typeface="Monotype Sorts" pitchFamily="-84" charset="2"/>
              <a:buNone/>
            </a:pPr>
            <a:r>
              <a:rPr lang="en-US" altLang="en-US" sz="2000" dirty="0"/>
              <a:t>			</a:t>
            </a:r>
            <a:r>
              <a:rPr lang="en-US" altLang="en-US" sz="2000" i="1" u="sng" dirty="0"/>
              <a:t>Need</a:t>
            </a:r>
            <a:endParaRPr lang="en-US" altLang="en-US" sz="2000" u="sng" dirty="0"/>
          </a:p>
          <a:p>
            <a:pPr>
              <a:buFont typeface="Monotype Sorts" pitchFamily="-84" charset="2"/>
              <a:buNone/>
            </a:pPr>
            <a:r>
              <a:rPr lang="en-US" altLang="en-US" sz="2000" dirty="0"/>
              <a:t>			</a:t>
            </a:r>
            <a:r>
              <a:rPr lang="en-US" altLang="en-US" sz="2000" i="1" dirty="0"/>
              <a:t>A B C</a:t>
            </a:r>
          </a:p>
          <a:p>
            <a:pPr>
              <a:buFont typeface="Monotype Sorts" pitchFamily="-84" charset="2"/>
              <a:buNone/>
            </a:pPr>
            <a:r>
              <a:rPr lang="en-US" altLang="en-US" sz="2000" dirty="0"/>
              <a:t>		 </a:t>
            </a:r>
            <a:r>
              <a:rPr lang="en-US" altLang="en-US" sz="2000" i="1" dirty="0"/>
              <a:t>P</a:t>
            </a:r>
            <a:r>
              <a:rPr lang="en-US" altLang="en-US" sz="2000" baseline="-25000" dirty="0"/>
              <a:t>0	</a:t>
            </a:r>
            <a:r>
              <a:rPr lang="en-US" altLang="en-US" sz="2000" dirty="0"/>
              <a:t>7 4 3 </a:t>
            </a:r>
          </a:p>
          <a:p>
            <a:pPr>
              <a:buFont typeface="Monotype Sorts" pitchFamily="-84" charset="2"/>
              <a:buNone/>
            </a:pPr>
            <a:r>
              <a:rPr lang="en-US" altLang="en-US" sz="2000" dirty="0"/>
              <a:t>		 </a:t>
            </a:r>
            <a:r>
              <a:rPr lang="en-US" altLang="en-US" sz="2000" i="1" dirty="0"/>
              <a:t>P</a:t>
            </a:r>
            <a:r>
              <a:rPr lang="en-US" altLang="en-US" sz="2000" baseline="-25000" dirty="0"/>
              <a:t>1	</a:t>
            </a:r>
            <a:r>
              <a:rPr lang="en-US" altLang="en-US" sz="2000" dirty="0"/>
              <a:t>1 2 2 </a:t>
            </a:r>
          </a:p>
          <a:p>
            <a:pPr>
              <a:buFont typeface="Monotype Sorts" pitchFamily="-84" charset="2"/>
              <a:buNone/>
            </a:pPr>
            <a:r>
              <a:rPr lang="en-US" altLang="en-US" sz="2000" dirty="0"/>
              <a:t>		 </a:t>
            </a:r>
            <a:r>
              <a:rPr lang="en-US" altLang="en-US" sz="2000" i="1" dirty="0"/>
              <a:t>P</a:t>
            </a:r>
            <a:r>
              <a:rPr lang="en-US" altLang="en-US" sz="2000" baseline="-25000" dirty="0"/>
              <a:t>2</a:t>
            </a:r>
            <a:r>
              <a:rPr lang="en-US" altLang="en-US" sz="2000" dirty="0"/>
              <a:t>	6 0 0 </a:t>
            </a:r>
          </a:p>
          <a:p>
            <a:pPr>
              <a:buFont typeface="Monotype Sorts" pitchFamily="-84" charset="2"/>
              <a:buNone/>
            </a:pPr>
            <a:r>
              <a:rPr lang="en-US" altLang="en-US" sz="2000" dirty="0"/>
              <a:t>		 </a:t>
            </a:r>
            <a:r>
              <a:rPr lang="en-US" altLang="en-US" sz="2000" i="1" dirty="0"/>
              <a:t>P</a:t>
            </a:r>
            <a:r>
              <a:rPr lang="en-US" altLang="en-US" sz="2000" baseline="-25000" dirty="0"/>
              <a:t>3</a:t>
            </a:r>
            <a:r>
              <a:rPr lang="en-US" altLang="en-US" sz="2000" dirty="0"/>
              <a:t>	0 1 1</a:t>
            </a:r>
          </a:p>
          <a:p>
            <a:pPr>
              <a:buFont typeface="Monotype Sorts" pitchFamily="-84" charset="2"/>
              <a:buNone/>
            </a:pPr>
            <a:r>
              <a:rPr lang="en-US" altLang="en-US" sz="2000" dirty="0"/>
              <a:t>		 </a:t>
            </a:r>
            <a:r>
              <a:rPr lang="en-US" altLang="en-US" sz="2000" i="1" dirty="0"/>
              <a:t>P</a:t>
            </a:r>
            <a:r>
              <a:rPr lang="en-US" altLang="en-US" sz="2000" baseline="-25000" dirty="0"/>
              <a:t>4</a:t>
            </a:r>
            <a:r>
              <a:rPr lang="en-US" altLang="en-US" sz="2000" dirty="0"/>
              <a:t>	4 3 1 </a:t>
            </a:r>
            <a:br>
              <a:rPr lang="en-US" altLang="en-US" sz="2000" dirty="0"/>
            </a:br>
            <a:endParaRPr lang="en-US" altLang="en-US" sz="2000" dirty="0"/>
          </a:p>
          <a:p>
            <a:r>
              <a:rPr lang="en-US" altLang="en-US" sz="2000" dirty="0"/>
              <a:t>The system is in a safe state since the sequence &lt; </a:t>
            </a:r>
            <a:r>
              <a:rPr lang="en-US" altLang="en-US" sz="2000" i="1" dirty="0"/>
              <a:t>P</a:t>
            </a:r>
            <a:r>
              <a:rPr lang="en-US" altLang="en-US" sz="2000" baseline="-25000" dirty="0"/>
              <a:t>1</a:t>
            </a:r>
            <a:r>
              <a:rPr lang="en-US" altLang="en-US" sz="2000" dirty="0"/>
              <a:t>, </a:t>
            </a:r>
            <a:r>
              <a:rPr lang="en-US" altLang="en-US" sz="2000" i="1" dirty="0"/>
              <a:t>P</a:t>
            </a:r>
            <a:r>
              <a:rPr lang="en-US" altLang="en-US" sz="2000" baseline="-25000" dirty="0"/>
              <a:t>3</a:t>
            </a:r>
            <a:r>
              <a:rPr lang="en-US" altLang="en-US" sz="2000" dirty="0"/>
              <a:t>, </a:t>
            </a:r>
            <a:r>
              <a:rPr lang="en-US" altLang="en-US" sz="2000" i="1" dirty="0"/>
              <a:t>P</a:t>
            </a:r>
            <a:r>
              <a:rPr lang="en-US" altLang="en-US" sz="2000" baseline="-25000" dirty="0"/>
              <a:t>4</a:t>
            </a:r>
            <a:r>
              <a:rPr lang="en-US" altLang="en-US" sz="2000" dirty="0"/>
              <a:t>, </a:t>
            </a:r>
            <a:r>
              <a:rPr lang="en-US" altLang="en-US" sz="2000" i="1" dirty="0"/>
              <a:t>P</a:t>
            </a:r>
            <a:r>
              <a:rPr lang="en-US" altLang="en-US" sz="2000" baseline="-25000" dirty="0"/>
              <a:t>2</a:t>
            </a:r>
            <a:r>
              <a:rPr lang="en-US" altLang="en-US" sz="2000" dirty="0"/>
              <a:t>, </a:t>
            </a:r>
            <a:r>
              <a:rPr lang="en-US" altLang="en-US" sz="2000" i="1" dirty="0"/>
              <a:t>P</a:t>
            </a:r>
            <a:r>
              <a:rPr lang="en-US" altLang="en-US" sz="2000" baseline="-25000" dirty="0"/>
              <a:t>0</a:t>
            </a:r>
            <a:r>
              <a:rPr lang="en-US" altLang="en-US" sz="2000" dirty="0"/>
              <a:t>&gt; satisfies safety criteria</a:t>
            </a:r>
            <a:endParaRPr lang="en-US" altLang="en-US" sz="2000" baseline="-25000" dirty="0"/>
          </a:p>
        </p:txBody>
      </p:sp>
      <p:sp>
        <p:nvSpPr>
          <p:cNvPr id="116741" name="Slide Number Placeholder 1">
            <a:extLst>
              <a:ext uri="{FF2B5EF4-FFF2-40B4-BE49-F238E27FC236}">
                <a16:creationId xmlns:a16="http://schemas.microsoft.com/office/drawing/2014/main" id="{6C20093D-801E-49F0-9DF5-909C407F0A4B}"/>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58BFDC8-DE46-46CC-95C6-E4C5E4BF0956}" type="slidenum">
              <a:rPr lang="en-US" altLang="en-US" sz="1400"/>
              <a:pPr/>
              <a:t>98</a:t>
            </a:fld>
            <a:endParaRPr lang="en-US" altLang="en-US" sz="140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29DE4295-F549-414C-B493-AFF4C061EC83}"/>
              </a:ext>
            </a:extLst>
          </p:cNvPr>
          <p:cNvSpPr>
            <a:spLocks noGrp="1" noChangeArrowheads="1"/>
          </p:cNvSpPr>
          <p:nvPr>
            <p:ph type="title"/>
          </p:nvPr>
        </p:nvSpPr>
        <p:spPr>
          <a:xfrm>
            <a:off x="2447925" y="0"/>
            <a:ext cx="7296150" cy="769938"/>
          </a:xfrm>
        </p:spPr>
        <p:txBody>
          <a:bodyPr/>
          <a:lstStyle/>
          <a:p>
            <a:pPr eaLnBrk="1" hangingPunct="1"/>
            <a:r>
              <a:rPr lang="en-US" altLang="en-US" sz="2800" dirty="0"/>
              <a:t>Example:  </a:t>
            </a:r>
            <a:r>
              <a:rPr lang="en-US" altLang="en-US" sz="2800" i="1" dirty="0"/>
              <a:t>P</a:t>
            </a:r>
            <a:r>
              <a:rPr lang="en-US" altLang="en-US" sz="2800" baseline="-25000" dirty="0"/>
              <a:t>1</a:t>
            </a:r>
            <a:r>
              <a:rPr lang="en-US" altLang="en-US" sz="2800" dirty="0"/>
              <a:t> Request (1,0,2)</a:t>
            </a:r>
          </a:p>
        </p:txBody>
      </p:sp>
      <p:sp>
        <p:nvSpPr>
          <p:cNvPr id="117763" name="Footer Placeholder 1">
            <a:extLst>
              <a:ext uri="{FF2B5EF4-FFF2-40B4-BE49-F238E27FC236}">
                <a16:creationId xmlns:a16="http://schemas.microsoft.com/office/drawing/2014/main" id="{4D1137FB-B465-405F-973E-A38E0E78C9E4}"/>
              </a:ext>
            </a:extLst>
          </p:cNvPr>
          <p:cNvSpPr>
            <a:spLocks noGrp="1"/>
          </p:cNvSpPr>
          <p:nvPr>
            <p:ph type="ftr" sz="quarter" idx="11"/>
          </p:nvPr>
        </p:nvSpPr>
        <p:spPr>
          <a:xfrm>
            <a:off x="4419600" y="6307138"/>
            <a:ext cx="2895600" cy="457200"/>
          </a:xfrm>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17764" name="Rectangle 3">
            <a:extLst>
              <a:ext uri="{FF2B5EF4-FFF2-40B4-BE49-F238E27FC236}">
                <a16:creationId xmlns:a16="http://schemas.microsoft.com/office/drawing/2014/main" id="{944800DF-B31D-4FC4-B184-8EC9B1BCAD03}"/>
              </a:ext>
            </a:extLst>
          </p:cNvPr>
          <p:cNvSpPr txBox="1">
            <a:spLocks noChangeArrowheads="1"/>
          </p:cNvSpPr>
          <p:nvPr/>
        </p:nvSpPr>
        <p:spPr bwMode="auto">
          <a:xfrm>
            <a:off x="2039670" y="959778"/>
            <a:ext cx="77660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1544638" algn="l"/>
                <a:tab pos="2452688" algn="ctr"/>
                <a:tab pos="3767138" algn="ctr"/>
                <a:tab pos="5022850" algn="ctr"/>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1544638" algn="l"/>
                <a:tab pos="2452688" algn="ctr"/>
                <a:tab pos="3767138" algn="ctr"/>
                <a:tab pos="5022850" algn="ctr"/>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1544638" algn="l"/>
                <a:tab pos="2452688" algn="ctr"/>
                <a:tab pos="3767138" algn="ctr"/>
                <a:tab pos="5022850" algn="ctr"/>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1544638" algn="l"/>
                <a:tab pos="2452688" algn="ctr"/>
                <a:tab pos="3767138" algn="ctr"/>
                <a:tab pos="5022850" algn="ctr"/>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1544638" algn="l"/>
                <a:tab pos="2452688" algn="ctr"/>
                <a:tab pos="3767138" algn="ctr"/>
                <a:tab pos="5022850" algn="ctr"/>
              </a:tabLst>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544638" algn="l"/>
                <a:tab pos="2452688" algn="ctr"/>
                <a:tab pos="3767138" algn="ctr"/>
                <a:tab pos="5022850" algn="ctr"/>
              </a:tabLst>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544638" algn="l"/>
                <a:tab pos="2452688" algn="ctr"/>
                <a:tab pos="3767138" algn="ctr"/>
                <a:tab pos="5022850" algn="ctr"/>
              </a:tabLst>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544638" algn="l"/>
                <a:tab pos="2452688" algn="ctr"/>
                <a:tab pos="3767138" algn="ctr"/>
                <a:tab pos="5022850" algn="ctr"/>
              </a:tabLst>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544638" algn="l"/>
                <a:tab pos="2452688" algn="ctr"/>
                <a:tab pos="3767138" algn="ctr"/>
                <a:tab pos="5022850" algn="ctr"/>
              </a:tabLst>
              <a:defRPr sz="2000">
                <a:solidFill>
                  <a:schemeClr val="tx1"/>
                </a:solidFill>
                <a:latin typeface="Tahoma" panose="020B0604030504040204" pitchFamily="34" charset="0"/>
              </a:defRPr>
            </a:lvl9pPr>
          </a:lstStyle>
          <a:p>
            <a:r>
              <a:rPr lang="en-US" altLang="en-US" sz="1800" dirty="0"/>
              <a:t>Check that Request </a:t>
            </a:r>
            <a:r>
              <a:rPr lang="en-US" altLang="en-US" sz="1800" dirty="0">
                <a:sym typeface="Symbol" panose="05050102010706020507" pitchFamily="18" charset="2"/>
              </a:rPr>
              <a:t> Available (that is, (1,0,2)  (3,3,2)  true</a:t>
            </a:r>
            <a:endParaRPr lang="en-US" altLang="en-US" sz="1800" i="1" dirty="0">
              <a:sym typeface="Symbol" panose="05050102010706020507" pitchFamily="18" charset="2"/>
            </a:endParaRPr>
          </a:p>
          <a:p>
            <a:pPr>
              <a:buFont typeface="Monotype Sorts" pitchFamily="-84" charset="2"/>
              <a:buNone/>
            </a:pPr>
            <a:r>
              <a:rPr lang="en-US" altLang="en-US" sz="1800" i="1" dirty="0"/>
              <a:t>			</a:t>
            </a:r>
            <a:r>
              <a:rPr lang="en-US" altLang="en-US" sz="1800" i="1" u="sng" dirty="0"/>
              <a:t>Allocation</a:t>
            </a:r>
            <a:r>
              <a:rPr lang="en-US" altLang="en-US" sz="1800" i="1" dirty="0"/>
              <a:t>	</a:t>
            </a:r>
            <a:r>
              <a:rPr lang="en-US" altLang="en-US" sz="1800" i="1" u="sng" dirty="0"/>
              <a:t>Need</a:t>
            </a:r>
            <a:r>
              <a:rPr lang="en-US" altLang="en-US" sz="1800" i="1" dirty="0"/>
              <a:t>	   </a:t>
            </a:r>
            <a:r>
              <a:rPr lang="en-US" altLang="en-US" sz="1800" i="1" u="sng" dirty="0"/>
              <a:t>Available</a:t>
            </a:r>
            <a:endParaRPr lang="en-US" altLang="en-US" sz="1800" i="1" dirty="0"/>
          </a:p>
          <a:p>
            <a:pPr>
              <a:buFont typeface="Monotype Sorts" pitchFamily="-84" charset="2"/>
              <a:buNone/>
            </a:pPr>
            <a:r>
              <a:rPr lang="en-US" altLang="en-US" sz="1800" i="1" dirty="0"/>
              <a:t>			A B C	A B C	 A B C </a:t>
            </a:r>
          </a:p>
          <a:p>
            <a:pPr>
              <a:buFont typeface="Monotype Sorts" pitchFamily="-84" charset="2"/>
              <a:buNone/>
            </a:pPr>
            <a:r>
              <a:rPr lang="en-US" altLang="en-US" sz="1800" dirty="0"/>
              <a:t>		</a:t>
            </a:r>
            <a:r>
              <a:rPr lang="en-US" altLang="en-US" sz="1800" i="1" dirty="0"/>
              <a:t>P</a:t>
            </a:r>
            <a:r>
              <a:rPr lang="en-US" altLang="en-US" sz="1800" baseline="-25000" dirty="0"/>
              <a:t>0</a:t>
            </a:r>
            <a:r>
              <a:rPr lang="en-US" altLang="en-US" sz="1800" dirty="0"/>
              <a:t>	0 1 0 	7 4 3 	2 3 0</a:t>
            </a:r>
          </a:p>
          <a:p>
            <a:pPr>
              <a:buFont typeface="Monotype Sorts" pitchFamily="-84" charset="2"/>
              <a:buNone/>
            </a:pPr>
            <a:r>
              <a:rPr lang="en-US" altLang="en-US" sz="1800" dirty="0"/>
              <a:t>		</a:t>
            </a:r>
            <a:r>
              <a:rPr lang="en-US" altLang="en-US" sz="1800" i="1" dirty="0"/>
              <a:t>P</a:t>
            </a:r>
            <a:r>
              <a:rPr lang="en-US" altLang="en-US" sz="1800" baseline="-25000" dirty="0"/>
              <a:t>1</a:t>
            </a:r>
            <a:r>
              <a:rPr lang="en-US" altLang="en-US" sz="1800" dirty="0"/>
              <a:t>	      3 0 2             0 2 0 	</a:t>
            </a:r>
          </a:p>
          <a:p>
            <a:pPr>
              <a:buFont typeface="Monotype Sorts" pitchFamily="-84" charset="2"/>
              <a:buNone/>
            </a:pPr>
            <a:r>
              <a:rPr lang="en-US" altLang="en-US" sz="1800" dirty="0"/>
              <a:t>		</a:t>
            </a:r>
            <a:r>
              <a:rPr lang="en-US" altLang="en-US" sz="1800" i="1" dirty="0"/>
              <a:t>P</a:t>
            </a:r>
            <a:r>
              <a:rPr lang="en-US" altLang="en-US" sz="1800" baseline="-25000" dirty="0"/>
              <a:t>2</a:t>
            </a:r>
            <a:r>
              <a:rPr lang="en-US" altLang="en-US" sz="1800" dirty="0"/>
              <a:t>	3 0 2 	 6 0 0 </a:t>
            </a:r>
          </a:p>
          <a:p>
            <a:pPr>
              <a:buFont typeface="Monotype Sorts" pitchFamily="-84" charset="2"/>
              <a:buNone/>
            </a:pPr>
            <a:r>
              <a:rPr lang="en-US" altLang="en-US" sz="1800" dirty="0"/>
              <a:t>		</a:t>
            </a:r>
            <a:r>
              <a:rPr lang="en-US" altLang="en-US" sz="1800" i="1" dirty="0"/>
              <a:t>P</a:t>
            </a:r>
            <a:r>
              <a:rPr lang="en-US" altLang="en-US" sz="1800" baseline="-25000" dirty="0"/>
              <a:t>3</a:t>
            </a:r>
            <a:r>
              <a:rPr lang="en-US" altLang="en-US" sz="1800" dirty="0"/>
              <a:t>	2 1 1 	0 1 1</a:t>
            </a:r>
          </a:p>
          <a:p>
            <a:pPr>
              <a:buFont typeface="Monotype Sorts" pitchFamily="-84" charset="2"/>
              <a:buNone/>
            </a:pPr>
            <a:r>
              <a:rPr lang="en-US" altLang="en-US" sz="1800" dirty="0"/>
              <a:t>		</a:t>
            </a:r>
            <a:r>
              <a:rPr lang="en-US" altLang="en-US" sz="1800" i="1" dirty="0"/>
              <a:t>P</a:t>
            </a:r>
            <a:r>
              <a:rPr lang="en-US" altLang="en-US" sz="1800" baseline="-25000" dirty="0"/>
              <a:t>4</a:t>
            </a:r>
            <a:r>
              <a:rPr lang="en-US" altLang="en-US" sz="1800" dirty="0"/>
              <a:t>	0 0 2 	 4 3 1 </a:t>
            </a:r>
          </a:p>
          <a:p>
            <a:r>
              <a:rPr lang="en-US" altLang="en-US" sz="1800" dirty="0"/>
              <a:t>Executing safety algorithm shows that sequence &lt; </a:t>
            </a:r>
            <a:r>
              <a:rPr lang="en-US" altLang="en-US" sz="1800" b="1" i="1" dirty="0"/>
              <a:t>P</a:t>
            </a:r>
            <a:r>
              <a:rPr lang="en-US" altLang="en-US" sz="1800" b="1" baseline="-25000" dirty="0"/>
              <a:t>1</a:t>
            </a:r>
            <a:r>
              <a:rPr lang="en-US" altLang="en-US" sz="1800" b="1" dirty="0"/>
              <a:t>, </a:t>
            </a:r>
            <a:r>
              <a:rPr lang="en-US" altLang="en-US" sz="1800" b="1" i="1" dirty="0"/>
              <a:t>P</a:t>
            </a:r>
            <a:r>
              <a:rPr lang="en-US" altLang="en-US" sz="1800" b="1" baseline="-25000" dirty="0"/>
              <a:t>3</a:t>
            </a:r>
            <a:r>
              <a:rPr lang="en-US" altLang="en-US" sz="1800" b="1" dirty="0"/>
              <a:t>, </a:t>
            </a:r>
            <a:r>
              <a:rPr lang="en-US" altLang="en-US" sz="1800" b="1" i="1" dirty="0"/>
              <a:t>P</a:t>
            </a:r>
            <a:r>
              <a:rPr lang="en-US" altLang="en-US" sz="1800" b="1" baseline="-25000" dirty="0"/>
              <a:t>4</a:t>
            </a:r>
            <a:r>
              <a:rPr lang="en-US" altLang="en-US" sz="1800" b="1" dirty="0"/>
              <a:t>, </a:t>
            </a:r>
            <a:r>
              <a:rPr lang="en-US" altLang="en-US" sz="1800" b="1" i="1" dirty="0"/>
              <a:t>P</a:t>
            </a:r>
            <a:r>
              <a:rPr lang="en-US" altLang="en-US" sz="1800" b="1" baseline="-25000" dirty="0"/>
              <a:t>0</a:t>
            </a:r>
            <a:r>
              <a:rPr lang="en-US" altLang="en-US" sz="1800" b="1" dirty="0"/>
              <a:t>, </a:t>
            </a:r>
            <a:r>
              <a:rPr lang="en-US" altLang="en-US" sz="1800" b="1" i="1" dirty="0"/>
              <a:t>P</a:t>
            </a:r>
            <a:r>
              <a:rPr lang="en-US" altLang="en-US" sz="1800" b="1" baseline="-25000" dirty="0"/>
              <a:t>2</a:t>
            </a:r>
            <a:r>
              <a:rPr lang="en-US" altLang="en-US" sz="1800" dirty="0"/>
              <a:t>&gt; satisfies safety requirement</a:t>
            </a:r>
          </a:p>
          <a:p>
            <a:r>
              <a:rPr lang="en-US" altLang="en-US" sz="1800" dirty="0"/>
              <a:t>Can request for (3,3,0) by </a:t>
            </a:r>
            <a:r>
              <a:rPr lang="en-US" altLang="en-US" sz="1800" b="1" i="1" dirty="0"/>
              <a:t>P</a:t>
            </a:r>
            <a:r>
              <a:rPr lang="en-US" altLang="en-US" sz="1800" b="1" baseline="-25000" dirty="0"/>
              <a:t>4</a:t>
            </a:r>
            <a:r>
              <a:rPr lang="en-US" altLang="en-US" sz="1800" dirty="0"/>
              <a:t> be granted?</a:t>
            </a:r>
          </a:p>
          <a:p>
            <a:r>
              <a:rPr lang="en-US" altLang="en-US" sz="1800" dirty="0"/>
              <a:t>Can request for (0,2,0) by </a:t>
            </a:r>
            <a:r>
              <a:rPr lang="en-US" altLang="en-US" sz="1800" b="1" i="1" dirty="0"/>
              <a:t>P</a:t>
            </a:r>
            <a:r>
              <a:rPr lang="en-US" altLang="en-US" sz="1800" b="1" baseline="-25000" dirty="0"/>
              <a:t>0</a:t>
            </a:r>
            <a:r>
              <a:rPr lang="en-US" altLang="en-US" sz="1800" dirty="0"/>
              <a:t> be granted?</a:t>
            </a:r>
          </a:p>
          <a:p>
            <a:pPr>
              <a:buFont typeface="Monotype Sorts" pitchFamily="-84" charset="2"/>
              <a:buNone/>
            </a:pPr>
            <a:endParaRPr lang="en-US" altLang="en-US" sz="2000" dirty="0"/>
          </a:p>
        </p:txBody>
      </p:sp>
      <p:sp>
        <p:nvSpPr>
          <p:cNvPr id="117765" name="Slide Number Placeholder 1">
            <a:extLst>
              <a:ext uri="{FF2B5EF4-FFF2-40B4-BE49-F238E27FC236}">
                <a16:creationId xmlns:a16="http://schemas.microsoft.com/office/drawing/2014/main" id="{A2ED3EAD-BF11-422B-B576-9F9A8CBBE253}"/>
              </a:ext>
            </a:extLst>
          </p:cNvPr>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C0A5A1A-4222-44FA-B0E1-48DBB619051B}" type="slidenum">
              <a:rPr lang="en-US" altLang="en-US" sz="1400"/>
              <a:pPr/>
              <a:t>99</a:t>
            </a:fld>
            <a:endParaRPr lang="en-US" altLang="en-US" sz="1400"/>
          </a:p>
        </p:txBody>
      </p:sp>
    </p:spTree>
  </p:cSld>
  <p:clrMapOvr>
    <a:masterClrMapping/>
  </p:clrMapOvr>
  <p:transition/>
</p:sld>
</file>

<file path=ppt/theme/theme1.xml><?xml version="1.0" encoding="utf-8"?>
<a:theme xmlns:a="http://schemas.openxmlformats.org/drawingml/2006/main" name="Blue Diagonal">
  <a:themeElements>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ue Diagonal 1">
        <a:dk1>
          <a:srgbClr val="000000"/>
        </a:dk1>
        <a:lt1>
          <a:srgbClr val="FFFFFF"/>
        </a:lt1>
        <a:dk2>
          <a:srgbClr val="000099"/>
        </a:dk2>
        <a:lt2>
          <a:srgbClr val="FFFF00"/>
        </a:lt2>
        <a:accent1>
          <a:srgbClr val="00CCCC"/>
        </a:accent1>
        <a:accent2>
          <a:srgbClr val="FF33CC"/>
        </a:accent2>
        <a:accent3>
          <a:srgbClr val="AAAACA"/>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3">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5">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263</TotalTime>
  <Words>10778</Words>
  <Application>Microsoft Office PowerPoint</Application>
  <PresentationFormat>Widescreen</PresentationFormat>
  <Paragraphs>883</Paragraphs>
  <Slides>99</Slides>
  <Notes>11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99</vt:i4>
      </vt:variant>
    </vt:vector>
  </HeadingPairs>
  <TitlesOfParts>
    <vt:vector size="114" baseType="lpstr">
      <vt:lpstr>Arial</vt:lpstr>
      <vt:lpstr>Calibri</vt:lpstr>
      <vt:lpstr>Courier New</vt:lpstr>
      <vt:lpstr>Helvetica</vt:lpstr>
      <vt:lpstr>Monotype Sorts</vt:lpstr>
      <vt:lpstr>Open Sans</vt:lpstr>
      <vt:lpstr>Symbol</vt:lpstr>
      <vt:lpstr>Tahoma</vt:lpstr>
      <vt:lpstr>Times New Roman</vt:lpstr>
      <vt:lpstr>TimesNewRomanPS-BoldMT</vt:lpstr>
      <vt:lpstr>TimesNewRomanPSMT</vt:lpstr>
      <vt:lpstr>Verdana</vt:lpstr>
      <vt:lpstr>Webdings</vt:lpstr>
      <vt:lpstr>Wingdings</vt:lpstr>
      <vt:lpstr>Blue Diagonal</vt:lpstr>
      <vt:lpstr>Operating Systems CST-315</vt:lpstr>
      <vt:lpstr>Topic 3 Objectives</vt:lpstr>
      <vt:lpstr>Topic 3 Project &amp; Assignment</vt:lpstr>
      <vt:lpstr>Monitors</vt:lpstr>
      <vt:lpstr>Monitors</vt:lpstr>
      <vt:lpstr>Monitors</vt:lpstr>
      <vt:lpstr>Monitors</vt:lpstr>
      <vt:lpstr>Monitors</vt:lpstr>
      <vt:lpstr>Monitors</vt:lpstr>
      <vt:lpstr>Monitors</vt:lpstr>
      <vt:lpstr>Monitors</vt:lpstr>
      <vt:lpstr>Monitors</vt:lpstr>
      <vt:lpstr>Monitors</vt:lpstr>
      <vt:lpstr>Semaphores</vt:lpstr>
      <vt:lpstr>Semaphores</vt:lpstr>
      <vt:lpstr>Semaphores</vt:lpstr>
      <vt:lpstr>Semaphores (Producer and Consumer)</vt:lpstr>
      <vt:lpstr>Semaphores (Producer and Consumer)</vt:lpstr>
      <vt:lpstr>Semaphores (Producer and Consumer)</vt:lpstr>
      <vt:lpstr>Producer-Consumer using Semaphores</vt:lpstr>
      <vt:lpstr>Producer-Consumer using Semaphore</vt:lpstr>
      <vt:lpstr>Producer-Consumer using Semaphore</vt:lpstr>
      <vt:lpstr>Mutexes</vt:lpstr>
      <vt:lpstr>Mutexes</vt:lpstr>
      <vt:lpstr>In-Class Activity</vt:lpstr>
      <vt:lpstr>Operating Systems CST-315</vt:lpstr>
      <vt:lpstr>Topic 3</vt:lpstr>
      <vt:lpstr> Reasoning</vt:lpstr>
      <vt:lpstr> Resources</vt:lpstr>
      <vt:lpstr>In-Class Activity</vt:lpstr>
      <vt:lpstr> Preemptable and Non-preemptable Resources</vt:lpstr>
      <vt:lpstr> Preemptable and Non-preemptable Resources</vt:lpstr>
      <vt:lpstr> Preemptable and Non-preemptable Resources</vt:lpstr>
      <vt:lpstr> Preemptable and Non-preemptable Resources</vt:lpstr>
      <vt:lpstr> Preemptable and Non-preemptable Resources</vt:lpstr>
      <vt:lpstr> Resource Acquisition</vt:lpstr>
      <vt:lpstr> Resource Acquisition</vt:lpstr>
      <vt:lpstr> Resource Acquisition</vt:lpstr>
      <vt:lpstr> Resource Acquisition</vt:lpstr>
      <vt:lpstr> Resource Acquisition</vt:lpstr>
      <vt:lpstr> Deadlock Definition</vt:lpstr>
      <vt:lpstr> Conditions for Resource Deadlocks</vt:lpstr>
      <vt:lpstr> Deadlock Modeling</vt:lpstr>
      <vt:lpstr> Resource-Allocation Graph</vt:lpstr>
      <vt:lpstr> Resource-Allocation Graph</vt:lpstr>
      <vt:lpstr> Deadlock Modeling</vt:lpstr>
      <vt:lpstr> Deadlock Modeling</vt:lpstr>
      <vt:lpstr> Example of a Resource Allocation Graph</vt:lpstr>
      <vt:lpstr> Example of a Resource Allocation Graph</vt:lpstr>
      <vt:lpstr> Resource Allocation Graph With A Deadlock</vt:lpstr>
      <vt:lpstr> Deadlock Modeling</vt:lpstr>
      <vt:lpstr> Deadlock Modeling</vt:lpstr>
      <vt:lpstr> Deadlock Modeling</vt:lpstr>
      <vt:lpstr> Deadlock Modeling</vt:lpstr>
      <vt:lpstr> Deadlock Modeling</vt:lpstr>
      <vt:lpstr> Deadlock Modeling</vt:lpstr>
      <vt:lpstr> The Ostrich Algorithm</vt:lpstr>
      <vt:lpstr>Deadlock Detection with One Resource of Each Type</vt:lpstr>
      <vt:lpstr>Deadlock Detection with One Resource of Each Type</vt:lpstr>
      <vt:lpstr>Algorithm to Detect Deadlocks</vt:lpstr>
      <vt:lpstr>Algorithm to Detect Deadlocks</vt:lpstr>
      <vt:lpstr>Deadlock Detection with Multiple Resources of Each Type</vt:lpstr>
      <vt:lpstr>Deadlock Detection with Multiple Resources of Each Type</vt:lpstr>
      <vt:lpstr>Deadlock Detection with Multiple Resources of Each Type</vt:lpstr>
      <vt:lpstr>Deadlock Detection with Multiple Resources of Each Type</vt:lpstr>
      <vt:lpstr>Recovery from Deadlock</vt:lpstr>
      <vt:lpstr>Recovery Through Preemption</vt:lpstr>
      <vt:lpstr>Recovery Through Roolback</vt:lpstr>
      <vt:lpstr>Recovery through Killing Processes</vt:lpstr>
      <vt:lpstr>Deadlock Avoidance</vt:lpstr>
      <vt:lpstr>Safe and Unsafe States</vt:lpstr>
      <vt:lpstr>Safe and Unsafe States</vt:lpstr>
      <vt:lpstr>Safe and Unsafe States</vt:lpstr>
      <vt:lpstr>Safe and Unsafe States</vt:lpstr>
      <vt:lpstr>Banker’s Algorithm for a Single Resource</vt:lpstr>
      <vt:lpstr>Banker’s Algorithm for a Single Resource</vt:lpstr>
      <vt:lpstr>Banker’s Algorithm for a Single Resource</vt:lpstr>
      <vt:lpstr>Banker’s Algorithm for a Single Resource</vt:lpstr>
      <vt:lpstr>Banker’s Algorithm for Multiple Resource</vt:lpstr>
      <vt:lpstr>Banker’s Algorithm for Multiple Resource</vt:lpstr>
      <vt:lpstr>Banker’s Algorithm for Multiple Resource</vt:lpstr>
      <vt:lpstr>Banker’s Algorithm for Multiple Resource</vt:lpstr>
      <vt:lpstr>Banker’s Algorithm for Multiple Resource</vt:lpstr>
      <vt:lpstr>Deadlock Prevention</vt:lpstr>
      <vt:lpstr>Safe State</vt:lpstr>
      <vt:lpstr>Basic Facts</vt:lpstr>
      <vt:lpstr>Safe and Unsafe Deadlock State</vt:lpstr>
      <vt:lpstr>Avoidance Algorithms</vt:lpstr>
      <vt:lpstr>Resource-Allocation Graph Scheme</vt:lpstr>
      <vt:lpstr>Unsafe State In Resource-Allocation Graph</vt:lpstr>
      <vt:lpstr>Banker’s Algorithm</vt:lpstr>
      <vt:lpstr>Banker’s Algorithm</vt:lpstr>
      <vt:lpstr>Data Structures for the Banker’s Algorithm </vt:lpstr>
      <vt:lpstr>Safety Algorithm</vt:lpstr>
      <vt:lpstr>Resource-Request Algorithm for Process Pi</vt:lpstr>
      <vt:lpstr>In-Class Activity</vt:lpstr>
      <vt:lpstr>Example of Banker’s Algorithm</vt:lpstr>
      <vt:lpstr>Example (Cont.)</vt:lpstr>
      <vt:lpstr>Example:  P1 Request (1,0,2)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CST-415: AI in Games and Simulations</dc:title>
  <dc:creator>Ricardo Citro</dc:creator>
  <cp:lastModifiedBy>Ricardo Citro</cp:lastModifiedBy>
  <cp:revision>131</cp:revision>
  <dcterms:created xsi:type="dcterms:W3CDTF">2020-11-22T21:20:23Z</dcterms:created>
  <dcterms:modified xsi:type="dcterms:W3CDTF">2023-02-09T22:27:50Z</dcterms:modified>
</cp:coreProperties>
</file>