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9" r:id="rId6"/>
    <p:sldId id="260" r:id="rId7"/>
    <p:sldId id="271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/>
    <p:restoredTop sz="94656"/>
  </p:normalViewPr>
  <p:slideViewPr>
    <p:cSldViewPr snapToGrid="0" snapToObjects="1">
      <p:cViewPr>
        <p:scale>
          <a:sx n="97" d="100"/>
          <a:sy n="97" d="100"/>
        </p:scale>
        <p:origin x="10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162CF-0B3C-6041-9A1C-7DD5DB1CF1B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215C8-D610-4A45-B252-6555C920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707F-4085-1D46-9169-66B4E653D80C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1FC2-8877-8049-B236-C700613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etoptens.com/best-cell-phone-brand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-prod-cloudfront.cloud.databricks.com/public/4027ec902e239c93eaaa8714f173bcfc/3741049972324885/3783546674231782/4413065072037724/latest.html" TargetMode="External"/><Relationship Id="rId4" Type="http://schemas.openxmlformats.org/officeDocument/2006/relationships/hyperlink" Target="https://acadgild.com/blog/twitter-sentiment-analysis-using-spar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PromptCloudHQ/amazon-reviews-unlocked-mobile-pho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62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CSYE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72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 :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Big-Data Systems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Scala SEC 01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4926"/>
            <a:ext cx="9144000" cy="2076273"/>
          </a:xfrm>
        </p:spPr>
        <p:txBody>
          <a:bodyPr>
            <a:normAutofit fontScale="85000" lnSpcReduction="20000"/>
          </a:bodyPr>
          <a:lstStyle/>
          <a:p>
            <a:pPr marL="26988"/>
            <a:r>
              <a:rPr lang="en-US" altLang="zh-CN" dirty="0" smtClean="0"/>
              <a:t>Mobile Phone Recommender System</a:t>
            </a:r>
          </a:p>
          <a:p>
            <a:pPr marL="26988"/>
            <a:endParaRPr lang="en-US" altLang="zh-CN" dirty="0" smtClean="0"/>
          </a:p>
          <a:p>
            <a:pPr marL="26988"/>
            <a:r>
              <a:rPr lang="en-US" altLang="zh-CN" dirty="0" smtClean="0"/>
              <a:t>Team 2</a:t>
            </a:r>
          </a:p>
          <a:p>
            <a:pPr marL="26988"/>
            <a:r>
              <a:rPr lang="en-US" altLang="zh-CN" dirty="0" err="1" smtClean="0"/>
              <a:t>Suoge</a:t>
            </a:r>
            <a:r>
              <a:rPr lang="en-US" altLang="zh-CN" dirty="0" smtClean="0"/>
              <a:t> Zhu</a:t>
            </a:r>
          </a:p>
          <a:p>
            <a:pPr marL="26988"/>
            <a:r>
              <a:rPr lang="en-US" altLang="zh-CN" dirty="0" smtClean="0"/>
              <a:t>Ke Wang</a:t>
            </a:r>
          </a:p>
          <a:p>
            <a:pPr marL="26988"/>
            <a:r>
              <a:rPr lang="en-US" altLang="zh-CN" dirty="0" err="1" smtClean="0"/>
              <a:t>Silu</a:t>
            </a:r>
            <a:r>
              <a:rPr lang="en-US" altLang="zh-CN" dirty="0" smtClean="0"/>
              <a:t> Zhao</a:t>
            </a:r>
          </a:p>
          <a:p>
            <a:pPr marL="26988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4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altLang="zh-CN" dirty="0" smtClean="0"/>
              <a:t>erform statistical and sentiment analyses on </a:t>
            </a:r>
            <a:r>
              <a:rPr lang="en-US" dirty="0" smtClean="0"/>
              <a:t>Amazon Mobile Phone Reviews dataset</a:t>
            </a:r>
          </a:p>
          <a:p>
            <a:endParaRPr lang="en-US" dirty="0" smtClean="0"/>
          </a:p>
          <a:p>
            <a:r>
              <a:rPr lang="en-US" altLang="zh-CN" dirty="0" smtClean="0"/>
              <a:t>Compare rating and review text sentiment scores to analyze Rater Bias</a:t>
            </a:r>
            <a:r>
              <a:rPr lang="en-US" altLang="zh-CN" baseline="30000" dirty="0" smtClean="0"/>
              <a:t>[1]</a:t>
            </a:r>
          </a:p>
          <a:p>
            <a:endParaRPr lang="en-US" altLang="zh-CN" dirty="0" smtClean="0"/>
          </a:p>
          <a:p>
            <a:r>
              <a:rPr lang="en-US" dirty="0" smtClean="0"/>
              <a:t>Develop a recommendation system with the analysis results above</a:t>
            </a:r>
          </a:p>
          <a:p>
            <a:endParaRPr lang="en-US" sz="1700" dirty="0" smtClean="0"/>
          </a:p>
          <a:p>
            <a:pPr marL="0" indent="0">
              <a:buNone/>
            </a:pPr>
            <a:r>
              <a:rPr kumimoji="1" lang="en-US" sz="2000" i="1" dirty="0">
                <a:ea typeface="Arial" charset="0"/>
                <a:cs typeface="Arial" charset="0"/>
              </a:rPr>
              <a:t>[1]</a:t>
            </a:r>
            <a:r>
              <a:rPr kumimoji="1" lang="en-US" altLang="zh-CN" sz="2000" i="1" dirty="0">
                <a:ea typeface="Arial" charset="0"/>
                <a:cs typeface="Arial" charset="0"/>
              </a:rPr>
              <a:t> Rater </a:t>
            </a:r>
            <a:r>
              <a:rPr kumimoji="1" lang="en-US" altLang="zh-CN" sz="2000" i="1" dirty="0" smtClean="0">
                <a:ea typeface="Arial" charset="0"/>
                <a:cs typeface="Arial" charset="0"/>
              </a:rPr>
              <a:t>Bias:  To check whether there is a tendency for customers to give a higher rating  than the normalized review text sentiment score, or </a:t>
            </a:r>
            <a:r>
              <a:rPr lang="en-US" altLang="zh-CN" sz="2000" i="1" dirty="0" smtClean="0"/>
              <a:t>vice versa.</a:t>
            </a:r>
            <a:endParaRPr kumimoji="1" lang="zh-CN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226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for storing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/>
              <a:t>Sentiment analyses on customer </a:t>
            </a:r>
            <a:r>
              <a:rPr lang="en-US" dirty="0" smtClean="0"/>
              <a:t>reviews</a:t>
            </a:r>
          </a:p>
          <a:p>
            <a:endParaRPr lang="en-US" dirty="0"/>
          </a:p>
          <a:p>
            <a:r>
              <a:rPr lang="en-US" dirty="0"/>
              <a:t>Clustering </a:t>
            </a:r>
            <a:r>
              <a:rPr lang="en-US" dirty="0" smtClean="0"/>
              <a:t>algorithm and machine learning </a:t>
            </a:r>
            <a:r>
              <a:rPr lang="en-US" dirty="0"/>
              <a:t>for brands and </a:t>
            </a:r>
            <a:r>
              <a:rPr lang="en-US" dirty="0" smtClean="0"/>
              <a:t>reviews</a:t>
            </a:r>
          </a:p>
          <a:p>
            <a:endParaRPr lang="en-US" dirty="0"/>
          </a:p>
          <a:p>
            <a:r>
              <a:rPr lang="en-US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723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Overview</a:t>
            </a:r>
            <a:br>
              <a:rPr lang="en-US" dirty="0" smtClean="0"/>
            </a:br>
            <a:r>
              <a:rPr lang="en-US" altLang="zh-CN" sz="2200" b="1" dirty="0" smtClean="0"/>
              <a:t>Amazon Reviews: Unlocked Mobile Phones </a:t>
            </a:r>
            <a:r>
              <a:rPr lang="en-US" altLang="zh-CN" sz="2200" dirty="0" smtClean="0"/>
              <a:t>(</a:t>
            </a:r>
            <a:r>
              <a:rPr lang="nb-NO" altLang="zh-CN" sz="2200" dirty="0" smtClean="0"/>
              <a:t>34.78 MB CVS file) (2016)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5"/>
            <a:ext cx="589665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Overview (Cont.)</a:t>
            </a:r>
            <a:br>
              <a:rPr lang="en-US" dirty="0" smtClean="0"/>
            </a:br>
            <a:r>
              <a:rPr lang="en-US" altLang="zh-CN" sz="2200" b="1" dirty="0" smtClean="0"/>
              <a:t>Amazon Reviews: Unlocked Mobile Phones </a:t>
            </a:r>
            <a:r>
              <a:rPr lang="en-US" altLang="zh-CN" sz="2200" dirty="0" smtClean="0"/>
              <a:t>(</a:t>
            </a:r>
            <a:r>
              <a:rPr lang="nb-NO" altLang="zh-CN" sz="2200" dirty="0" smtClean="0"/>
              <a:t>34.78 MB CSV file) (2016)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138"/>
            <a:ext cx="8483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1: Brand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Display top 10 mobile phone brands with </a:t>
            </a:r>
            <a:r>
              <a:rPr lang="en-US" b="1" dirty="0" smtClean="0"/>
              <a:t>average price</a:t>
            </a:r>
            <a:r>
              <a:rPr lang="en-US" dirty="0" smtClean="0"/>
              <a:t>, </a:t>
            </a:r>
            <a:r>
              <a:rPr lang="en-US" b="1" dirty="0" smtClean="0"/>
              <a:t>rating</a:t>
            </a:r>
            <a:r>
              <a:rPr lang="en-US" dirty="0" smtClean="0"/>
              <a:t>, </a:t>
            </a:r>
            <a:r>
              <a:rPr lang="en-US" b="1" dirty="0" smtClean="0"/>
              <a:t>average rating</a:t>
            </a:r>
            <a:r>
              <a:rPr lang="en-US" dirty="0" smtClean="0"/>
              <a:t>, </a:t>
            </a:r>
            <a:r>
              <a:rPr lang="en-US" b="1" dirty="0" smtClean="0"/>
              <a:t>average sentiment score </a:t>
            </a:r>
            <a:r>
              <a:rPr lang="en-US" dirty="0" smtClean="0"/>
              <a:t>and </a:t>
            </a:r>
            <a:r>
              <a:rPr lang="en-US" b="1" dirty="0" smtClean="0"/>
              <a:t>average combined score</a:t>
            </a:r>
          </a:p>
          <a:p>
            <a:pPr lvl="1">
              <a:buFontTx/>
              <a:buChar char="-"/>
            </a:pPr>
            <a:endParaRPr lang="en-US" sz="2800" dirty="0" smtClean="0"/>
          </a:p>
          <a:p>
            <a:pPr lvl="1">
              <a:buFontTx/>
              <a:buChar char="-"/>
            </a:pPr>
            <a:r>
              <a:rPr lang="en-US" sz="2800" dirty="0" smtClean="0"/>
              <a:t>User </a:t>
            </a:r>
            <a:r>
              <a:rPr lang="en-US" sz="2800" dirty="0"/>
              <a:t>input: </a:t>
            </a:r>
            <a:r>
              <a:rPr lang="en-US" sz="2800" dirty="0" smtClean="0"/>
              <a:t>select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en-US" sz="2800" dirty="0" smtClean="0"/>
              <a:t> brand</a:t>
            </a:r>
            <a:endParaRPr lang="en-US" sz="2800" dirty="0"/>
          </a:p>
          <a:p>
            <a:pPr lvl="1">
              <a:buFontTx/>
              <a:buChar char="-"/>
            </a:pPr>
            <a:r>
              <a:rPr lang="en-US" sz="2800" dirty="0"/>
              <a:t>Output: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Show 20 keywords in reviews of that bran</a:t>
            </a:r>
            <a:r>
              <a:rPr lang="en-US" altLang="zh-CN" sz="2800" dirty="0"/>
              <a:t>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Show top 10 products of selected brand with </a:t>
            </a:r>
            <a:r>
              <a:rPr lang="en-US" sz="2800" b="1" dirty="0"/>
              <a:t>average price</a:t>
            </a:r>
            <a:r>
              <a:rPr lang="en-US" sz="2800" dirty="0"/>
              <a:t>,</a:t>
            </a:r>
          </a:p>
          <a:p>
            <a:pPr marL="915988" lvl="1" indent="0">
              <a:buNone/>
            </a:pPr>
            <a:r>
              <a:rPr lang="en-US" sz="2800" b="1" dirty="0"/>
              <a:t>rating</a:t>
            </a:r>
            <a:r>
              <a:rPr lang="en-US" sz="2800" dirty="0"/>
              <a:t>, </a:t>
            </a:r>
            <a:r>
              <a:rPr lang="en-US" sz="2800" b="1" dirty="0"/>
              <a:t>average rating</a:t>
            </a:r>
            <a:r>
              <a:rPr lang="en-US" sz="2800" dirty="0"/>
              <a:t>, </a:t>
            </a:r>
            <a:r>
              <a:rPr lang="en-US" sz="2800" b="1" dirty="0"/>
              <a:t>average sentiment score </a:t>
            </a:r>
            <a:r>
              <a:rPr lang="en-US" sz="2800" dirty="0"/>
              <a:t>and </a:t>
            </a:r>
            <a:r>
              <a:rPr lang="en-US" sz="2800" b="1" dirty="0"/>
              <a:t>average combined </a:t>
            </a:r>
            <a:r>
              <a:rPr lang="en-US" sz="2800" b="1" dirty="0" smtClean="0"/>
              <a:t>score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83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2: Price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For every price interval, compute</a:t>
            </a:r>
            <a:r>
              <a:rPr lang="en-US" b="1" dirty="0"/>
              <a:t> average price</a:t>
            </a:r>
            <a:r>
              <a:rPr lang="en-US" dirty="0"/>
              <a:t>, count the </a:t>
            </a:r>
            <a:r>
              <a:rPr lang="en-US" b="1" dirty="0"/>
              <a:t>total number of products</a:t>
            </a:r>
            <a:r>
              <a:rPr lang="en-US" dirty="0"/>
              <a:t> and calculate </a:t>
            </a:r>
            <a:r>
              <a:rPr lang="en-US" b="1" dirty="0"/>
              <a:t>average </a:t>
            </a:r>
            <a:r>
              <a:rPr lang="en-US" b="1" dirty="0" smtClean="0"/>
              <a:t>rating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For each rating score (1-5), calculate </a:t>
            </a:r>
            <a:r>
              <a:rPr lang="en-US" b="1" dirty="0"/>
              <a:t>average </a:t>
            </a:r>
            <a:r>
              <a:rPr lang="en-US" b="1" dirty="0" smtClean="0"/>
              <a:t>price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lvl="1">
              <a:buFontTx/>
              <a:buChar char="-"/>
            </a:pPr>
            <a:r>
              <a:rPr lang="en-US" sz="2800" dirty="0" smtClean="0"/>
              <a:t>User </a:t>
            </a:r>
            <a:r>
              <a:rPr lang="en-US" sz="2800" dirty="0" smtClean="0"/>
              <a:t>input: </a:t>
            </a:r>
          </a:p>
          <a:p>
            <a:pPr marL="693738" lvl="1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elect price </a:t>
            </a:r>
            <a:r>
              <a:rPr lang="en-US" sz="2800" dirty="0" smtClean="0"/>
              <a:t>ranges</a:t>
            </a:r>
          </a:p>
          <a:p>
            <a:pPr marL="693738" lvl="1" indent="0">
              <a:buNone/>
            </a:pPr>
            <a:endParaRPr lang="en-US" sz="2800" dirty="0" smtClean="0"/>
          </a:p>
          <a:p>
            <a:pPr lvl="1">
              <a:buFontTx/>
              <a:buChar char="-"/>
            </a:pPr>
            <a:r>
              <a:rPr lang="en-US" sz="2800" dirty="0" smtClean="0"/>
              <a:t>Output: </a:t>
            </a:r>
          </a:p>
          <a:p>
            <a:pPr marL="693738" lvl="1" indent="0">
              <a:buNone/>
            </a:pPr>
            <a:r>
              <a:rPr lang="en-US" sz="2800" dirty="0" smtClean="0"/>
              <a:t>Show top 10 products of selected brand with </a:t>
            </a:r>
            <a:r>
              <a:rPr lang="en-US" sz="2800" b="1" dirty="0" smtClean="0"/>
              <a:t>average price</a:t>
            </a:r>
            <a:r>
              <a:rPr lang="en-US" sz="2800" dirty="0" smtClean="0"/>
              <a:t>, </a:t>
            </a:r>
            <a:r>
              <a:rPr lang="en-US" sz="2800" b="1" dirty="0" smtClean="0"/>
              <a:t>rating</a:t>
            </a:r>
            <a:r>
              <a:rPr lang="en-US" sz="2800" dirty="0" smtClean="0"/>
              <a:t>, </a:t>
            </a:r>
            <a:r>
              <a:rPr lang="en-US" sz="2800" b="1" dirty="0" smtClean="0"/>
              <a:t>average rating</a:t>
            </a:r>
            <a:r>
              <a:rPr lang="en-US" sz="2800" dirty="0" smtClean="0"/>
              <a:t>, </a:t>
            </a:r>
            <a:r>
              <a:rPr lang="en-US" sz="2800" b="1" dirty="0" smtClean="0"/>
              <a:t>average sentiment score </a:t>
            </a:r>
            <a:r>
              <a:rPr lang="en-US" sz="2800" dirty="0" smtClean="0"/>
              <a:t>and </a:t>
            </a:r>
            <a:r>
              <a:rPr lang="en-US" sz="2800" b="1" dirty="0" smtClean="0"/>
              <a:t>average combined score</a:t>
            </a:r>
          </a:p>
        </p:txBody>
      </p:sp>
    </p:spTree>
    <p:extLst>
      <p:ext uri="{BB962C8B-B14F-4D97-AF65-F5344CB8AC3E}">
        <p14:creationId xmlns:p14="http://schemas.microsoft.com/office/powerpoint/2010/main" val="6657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900" indent="-514350">
              <a:buFont typeface="+mj-lt"/>
              <a:buAutoNum type="arabicPeriod"/>
            </a:pPr>
            <a:endParaRPr lang="en-US" dirty="0" smtClean="0"/>
          </a:p>
          <a:p>
            <a:pPr marL="596900" indent="-514350">
              <a:buFont typeface="+mj-lt"/>
              <a:buAutoNum type="arabicPeriod"/>
            </a:pPr>
            <a:endParaRPr lang="en-US" dirty="0"/>
          </a:p>
          <a:p>
            <a:pPr marL="82550" indent="0">
              <a:buNone/>
            </a:pPr>
            <a:r>
              <a:rPr lang="en-US" dirty="0" smtClean="0"/>
              <a:t>1. According </a:t>
            </a:r>
            <a:r>
              <a:rPr lang="en-US" dirty="0" smtClean="0"/>
              <a:t>to </a:t>
            </a:r>
            <a:r>
              <a:rPr lang="en-US" dirty="0" err="1" smtClean="0"/>
              <a:t>TheTopTens</a:t>
            </a:r>
            <a:r>
              <a:rPr lang="en-US" baseline="30000" dirty="0" smtClean="0"/>
              <a:t>[1] </a:t>
            </a:r>
            <a:r>
              <a:rPr lang="en-US" dirty="0" smtClean="0"/>
              <a:t>, for top 10 brands of mobile phones, our recommender system accuracy is 77.8% </a:t>
            </a: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r>
              <a:rPr lang="en-US" dirty="0" smtClean="0"/>
              <a:t>2. According to same site</a:t>
            </a:r>
            <a:r>
              <a:rPr lang="en-US" baseline="30000" dirty="0" smtClean="0"/>
              <a:t>[2] </a:t>
            </a:r>
            <a:r>
              <a:rPr lang="en-US" dirty="0" smtClean="0"/>
              <a:t>, for each brand, the </a:t>
            </a:r>
            <a:r>
              <a:rPr lang="en-US" smtClean="0"/>
              <a:t>best seller is accurate </a:t>
            </a:r>
            <a:endParaRPr lang="en-US" dirty="0"/>
          </a:p>
          <a:p>
            <a:pPr marL="596900" indent="-514350">
              <a:buFont typeface="+mj-lt"/>
              <a:buAutoNum type="arabicPeriod"/>
            </a:pPr>
            <a:endParaRPr lang="en-US" dirty="0" smtClean="0"/>
          </a:p>
          <a:p>
            <a:pPr marL="596900" indent="-514350">
              <a:buFont typeface="+mj-lt"/>
              <a:buAutoNum type="arabicPeriod"/>
            </a:pPr>
            <a:endParaRPr lang="en-US" dirty="0"/>
          </a:p>
          <a:p>
            <a:pPr marL="596900" indent="-514350">
              <a:buFont typeface="+mj-lt"/>
              <a:buAutoNum type="arabicPeriod"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596900" indent="-514350">
              <a:buFont typeface="+mj-ea"/>
              <a:buAutoNum type="arabicPeriod"/>
            </a:pPr>
            <a:endParaRPr lang="en-US" dirty="0" smtClean="0"/>
          </a:p>
          <a:p>
            <a:pPr marL="82550" indent="0">
              <a:buNone/>
            </a:pPr>
            <a:r>
              <a:rPr lang="en-US" sz="1800" dirty="0" smtClean="0"/>
              <a:t>[1] </a:t>
            </a:r>
            <a:r>
              <a:rPr lang="en-US" sz="1800" dirty="0" smtClean="0">
                <a:hlinkClick r:id="rId2"/>
              </a:rPr>
              <a:t>https://www.thetoptens.com/best-cell-phone-brands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82550" indent="0">
              <a:buNone/>
            </a:pPr>
            <a:r>
              <a:rPr lang="en-US" sz="1800" dirty="0" smtClean="0"/>
              <a:t>[2] </a:t>
            </a:r>
            <a:r>
              <a:rPr lang="en-US" sz="1800" dirty="0">
                <a:hlinkClick r:id="rId2"/>
              </a:rPr>
              <a:t>https://www.thetoptens.com/best-cell-phone-brands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8255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71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https://www.kaggle.com/PromptCloudHQ/amazon-reviews-unlocked-mobile-phones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>
                <a:hlinkClick r:id="rId3"/>
              </a:rPr>
              <a:t>https://databricks-prod-cloudfront.cloud.databricks.com/public/4027ec902e239c93eaaa8714f173bcfc/3741049972324885/3783546674231782/4413065072037724/latest.html</a:t>
            </a:r>
            <a:endParaRPr lang="en-US" dirty="0"/>
          </a:p>
          <a:p>
            <a:r>
              <a:rPr lang="en-US" dirty="0" smtClean="0"/>
              <a:t>3. </a:t>
            </a:r>
            <a:r>
              <a:rPr lang="en-US" dirty="0">
                <a:hlinkClick r:id="rId4"/>
              </a:rPr>
              <a:t>https://acadgild.com/blog/twitter-sentiment-analysis-using-spark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320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CSYE 7200 : Big-Data Systems Engineering Using Scala SEC 01 </vt:lpstr>
      <vt:lpstr>Project Goals</vt:lpstr>
      <vt:lpstr>Methodologies</vt:lpstr>
      <vt:lpstr>Dataset Overview Amazon Reviews: Unlocked Mobile Phones (34.78 MB CVS file) (2016)</vt:lpstr>
      <vt:lpstr>Dataset Overview (Cont.) Amazon Reviews: Unlocked Mobile Phones (34.78 MB CSV file) (2016)</vt:lpstr>
      <vt:lpstr>Use Case 1: Brand Navigation</vt:lpstr>
      <vt:lpstr>Use Case 2: Price Navigation</vt:lpstr>
      <vt:lpstr>Acceptance Criteria</vt:lpstr>
      <vt:lpstr>Reference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7200 : Big-Data Systems Engineering Using Scala SEC 01 </dc:title>
  <dc:creator>Ke Wang</dc:creator>
  <cp:lastModifiedBy>Ke Wang</cp:lastModifiedBy>
  <cp:revision>22</cp:revision>
  <dcterms:created xsi:type="dcterms:W3CDTF">2017-12-14T00:41:13Z</dcterms:created>
  <dcterms:modified xsi:type="dcterms:W3CDTF">2017-12-14T03:30:00Z</dcterms:modified>
</cp:coreProperties>
</file>