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11"/>
  </p:notesMasterIdLst>
  <p:sldIdLst>
    <p:sldId id="256" r:id="rId2"/>
    <p:sldId id="339" r:id="rId3"/>
    <p:sldId id="340" r:id="rId4"/>
    <p:sldId id="341" r:id="rId5"/>
    <p:sldId id="306" r:id="rId6"/>
    <p:sldId id="342" r:id="rId7"/>
    <p:sldId id="343" r:id="rId8"/>
    <p:sldId id="344" r:id="rId9"/>
    <p:sldId id="345" r:id="rId10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 autoAdjust="0"/>
    <p:restoredTop sz="94363"/>
  </p:normalViewPr>
  <p:slideViewPr>
    <p:cSldViewPr snapToObjects="1">
      <p:cViewPr>
        <p:scale>
          <a:sx n="120" d="100"/>
          <a:sy n="120" d="100"/>
        </p:scale>
        <p:origin x="-376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50369D-A9C5-4105-B4EF-3DBC3253B8AD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694E70F-68A1-469E-A0F9-FD1FA1081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Arial" charset="0"/>
                <a:ea typeface="Arial" charset="0"/>
                <a:cs typeface="Arial" charset="0"/>
              </a:rPr>
              <a:t>Rater Bias:  To</a:t>
            </a:r>
            <a:r>
              <a:rPr kumimoji="1" lang="en-US" altLang="zh-CN" sz="1200" baseline="0" dirty="0" smtClean="0">
                <a:latin typeface="Arial" charset="0"/>
                <a:ea typeface="Arial" charset="0"/>
                <a:cs typeface="Arial" charset="0"/>
              </a:rPr>
              <a:t> check whether there is a tendency for customers to give a higher rating  than the review text sentiment score 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vice versa.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4E70F-68A1-469E-A0F9-FD1FA1081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Arial" charset="0"/>
                <a:ea typeface="Arial" charset="0"/>
                <a:cs typeface="Arial" charset="0"/>
              </a:rPr>
              <a:t>Rater Bias:  To</a:t>
            </a:r>
            <a:r>
              <a:rPr kumimoji="1" lang="en-US" altLang="zh-CN" sz="1200" baseline="0" dirty="0" smtClean="0">
                <a:latin typeface="Arial" charset="0"/>
                <a:ea typeface="Arial" charset="0"/>
                <a:cs typeface="Arial" charset="0"/>
              </a:rPr>
              <a:t> check whether there is a tendency for customers to give a higher rating  than the review text sentiment score 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vice versa.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4E70F-68A1-469E-A0F9-FD1FA1081C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48FE1-FA97-4AAD-9B85-2921DFEDC871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BE19A-0776-456A-9C41-CE99B2DF6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7A48-D6B2-4DC4-9AAF-3ACD5E8BDAAD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757C-3391-4E33-A606-6ADE7888F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9B9-1005-4376-A6D9-E7CCD37D5B03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BD406-77F6-4FA7-8997-C1AFA6E43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85FD-1CE7-4E85-BEEA-685D52930FC4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D5C9-0742-4A21-95FF-195B8C647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B87C82-A599-4D1A-88FC-71F07DEDE702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53735-0B90-4878-8DFD-1F3C1D54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D41CB-D2A1-450E-91AF-A1C8F601FCCB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51EC9-9CC8-4CDF-A87A-CAC3C1AA3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19FEDA-CDDC-4839-94FD-DE7ECD030CF9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3CD77C-25D5-4B10-906A-3027F311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8690-81AB-4175-AEDD-EECEA913397A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24BC-5355-4798-BF62-1F1CCB73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92DE2D-E33B-40E4-82B0-C8D49C8257C0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2803E0-012E-4EF2-B998-556F9AA4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EF2383-8B48-441A-A5D9-C3BC72F7380E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E8834-95A6-4AC9-887B-93078159E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7D780-C1FA-417F-A782-00C1E1624ACA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033B0-69DE-458C-AFC1-F0974E566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4D882E6-6FCF-4402-8874-DFEE7A039907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4F09FFB0-3232-4940-ABC9-2717654D1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lanzsg/Scala_Final_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CSYE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72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Big-Data Systems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 01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590800"/>
            <a:ext cx="7407275" cy="1752600"/>
          </a:xfrm>
        </p:spPr>
        <p:txBody>
          <a:bodyPr/>
          <a:lstStyle/>
          <a:p>
            <a:pPr marL="26988" algn="ctr" eaLnBrk="1" hangingPunct="1"/>
            <a:r>
              <a:rPr lang="en-US" altLang="zh-CN" sz="3200" dirty="0" smtClean="0"/>
              <a:t>Final project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proposal</a:t>
            </a:r>
          </a:p>
          <a:p>
            <a:pPr marL="26988" algn="ctr" eaLnBrk="1" hangingPunct="1"/>
            <a:r>
              <a:rPr lang="en-US" altLang="zh-CN" sz="3200" dirty="0" smtClean="0"/>
              <a:t>“Mobile </a:t>
            </a:r>
            <a:r>
              <a:rPr lang="en-US" altLang="zh-CN" sz="3200" dirty="0" smtClean="0"/>
              <a:t>Phone </a:t>
            </a:r>
            <a:r>
              <a:rPr lang="en-US" altLang="zh-CN" sz="3200" dirty="0" smtClean="0"/>
              <a:t>Recommendation System”</a:t>
            </a:r>
          </a:p>
          <a:p>
            <a:pPr marL="26988" algn="ctr" eaLnBrk="1" hangingPunct="1"/>
            <a:endParaRPr lang="en-US" altLang="zh-CN" sz="3200" dirty="0" smtClean="0"/>
          </a:p>
          <a:p>
            <a:pPr marL="26988" algn="ctr" eaLnBrk="1" hangingPunct="1"/>
            <a:r>
              <a:rPr lang="en-US" altLang="zh-CN" sz="2000" dirty="0" smtClean="0"/>
              <a:t>Team 2</a:t>
            </a:r>
          </a:p>
          <a:p>
            <a:pPr marL="26988" algn="ctr" eaLnBrk="1" hangingPunct="1"/>
            <a:r>
              <a:rPr lang="en-US" altLang="zh-CN" sz="2000" dirty="0" err="1" smtClean="0"/>
              <a:t>Suoge</a:t>
            </a:r>
            <a:r>
              <a:rPr lang="en-US" altLang="zh-CN" sz="2000" dirty="0" smtClean="0"/>
              <a:t> Zhu</a:t>
            </a:r>
          </a:p>
          <a:p>
            <a:pPr marL="26988" algn="ctr" eaLnBrk="1" hangingPunct="1"/>
            <a:r>
              <a:rPr lang="en-US" altLang="zh-CN" sz="2000" dirty="0" err="1" smtClean="0"/>
              <a:t>Ke</a:t>
            </a:r>
            <a:r>
              <a:rPr lang="en-US" altLang="zh-CN" sz="2000" dirty="0" smtClean="0"/>
              <a:t> Wang</a:t>
            </a:r>
          </a:p>
          <a:p>
            <a:pPr marL="26988" algn="ctr" eaLnBrk="1" hangingPunct="1"/>
            <a:r>
              <a:rPr lang="en-US" altLang="zh-CN" sz="2000" dirty="0" smtClean="0"/>
              <a:t>Silu Zhao</a:t>
            </a:r>
          </a:p>
          <a:p>
            <a:pPr marL="26988" algn="ctr" eaLnBrk="1" hangingPunct="1"/>
            <a:endParaRPr lang="en-US" altLang="zh-CN" sz="2400" dirty="0" smtClean="0"/>
          </a:p>
          <a:p>
            <a:pPr marL="26988" algn="r" eaLnBrk="1" hangingPunct="1"/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               </a:t>
            </a:r>
            <a:endParaRPr kumimoji="1" lang="en-US" altLang="zh-CN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143000"/>
            <a:ext cx="749935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Case 1 (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brand navigation)</a:t>
            </a:r>
            <a:endParaRPr kumimoji="1" lang="en-US" altLang="zh-CN" b="1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Default 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Display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popular brands based on average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 rating ( show Information including average 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  price, average rating and review count,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               sentiment score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of review text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Input      : user brand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preference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Output   :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</a:t>
            </a:r>
          </a:p>
          <a:p>
            <a:pPr marL="2069465" lvl="7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Top ten products under input brand </a:t>
            </a:r>
          </a:p>
          <a:p>
            <a:pPr marL="2069465" lvl="7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Important words extracted from review texts.</a:t>
            </a:r>
          </a:p>
          <a:p>
            <a:pPr marL="2069465" lvl="7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ater Bias between review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sentiment score and review rating (&gt;, =, &lt;) for input brand.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066800"/>
            <a:ext cx="749935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Case 2 </a:t>
            </a:r>
            <a:r>
              <a:rPr kumimoji="1"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(price navigation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zh-CN" b="1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Default  : Display average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ratings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each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price range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(show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including average price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 and review count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average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sentiment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               score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of review text)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Input      : user price</a:t>
            </a:r>
            <a:r>
              <a:rPr kumimoji="1"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range preference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Output   : 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Top ten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products.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Important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words extracted from review texts.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Rater Bias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between review sentiment score and review rating (&gt;, =,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&lt;).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Read data from .csv file, clean and filter those attributes which are not required.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Spark to perform statistical analysis on the data, e.g.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data summarization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data aggregation.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Spark Stanford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NLP Library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to calculate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the sentiment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score of each review text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Apache Zeppelin for the visualization to display our statistical and sentiment analyses results.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Data Set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435100" y="1367666"/>
            <a:ext cx="763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Amazon </a:t>
            </a:r>
            <a:r>
              <a:rPr lang="en-US" altLang="zh-CN" b="1" dirty="0"/>
              <a:t>Reviews: Unlocked Mobile </a:t>
            </a:r>
            <a:r>
              <a:rPr lang="en-US" altLang="zh-CN" b="1" dirty="0" smtClean="0"/>
              <a:t>Phones </a:t>
            </a:r>
            <a:r>
              <a:rPr lang="en-US" altLang="zh-CN" dirty="0"/>
              <a:t>(</a:t>
            </a:r>
            <a:r>
              <a:rPr lang="nb-NO" altLang="zh-CN" dirty="0"/>
              <a:t>34.78 MB .</a:t>
            </a:r>
            <a:r>
              <a:rPr lang="nb-NO" altLang="zh-CN" dirty="0" err="1"/>
              <a:t>csv</a:t>
            </a:r>
            <a:r>
              <a:rPr lang="nb-NO" altLang="zh-CN" dirty="0"/>
              <a:t> file</a:t>
            </a:r>
            <a:r>
              <a:rPr lang="nb-NO" altLang="zh-CN" dirty="0" smtClean="0"/>
              <a:t>)</a:t>
            </a:r>
          </a:p>
          <a:p>
            <a:endParaRPr lang="nb-NO" altLang="zh-CN" dirty="0"/>
          </a:p>
          <a:p>
            <a:endParaRPr lang="en-US" altLang="zh-CN" dirty="0" smtClean="0"/>
          </a:p>
          <a:p>
            <a:r>
              <a:rPr lang="en-US" altLang="zh-CN" i="1" dirty="0" smtClean="0"/>
              <a:t>Description</a:t>
            </a:r>
            <a:r>
              <a:rPr lang="zh-CN" altLang="en-US" dirty="0" smtClean="0"/>
              <a:t>     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More than 400,000 reviews from Amazon‘s </a:t>
            </a:r>
            <a:r>
              <a:rPr lang="en-US" altLang="zh-CN" dirty="0" smtClean="0"/>
              <a:t>unlocked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				    mobile phone category</a:t>
            </a:r>
            <a:endParaRPr lang="en-US" altLang="zh-CN" kern="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			   (</a:t>
            </a:r>
            <a:r>
              <a:rPr lang="nb-NO" altLang="zh-CN" dirty="0"/>
              <a:t>Data </a:t>
            </a:r>
            <a:r>
              <a:rPr lang="nb-NO" altLang="zh-CN" dirty="0" err="1"/>
              <a:t>was</a:t>
            </a:r>
            <a:r>
              <a:rPr lang="nb-NO" altLang="zh-CN" dirty="0"/>
              <a:t> </a:t>
            </a:r>
            <a:r>
              <a:rPr lang="nb-NO" altLang="zh-CN" dirty="0" err="1"/>
              <a:t>acquired</a:t>
            </a:r>
            <a:r>
              <a:rPr lang="nb-NO" altLang="zh-CN" dirty="0"/>
              <a:t> in </a:t>
            </a:r>
            <a:r>
              <a:rPr lang="nb-NO" altLang="zh-CN" dirty="0" err="1"/>
              <a:t>December</a:t>
            </a:r>
            <a:r>
              <a:rPr lang="nb-NO" altLang="zh-CN" dirty="0"/>
              <a:t>, </a:t>
            </a:r>
            <a:r>
              <a:rPr lang="nb-NO" altLang="zh-CN" dirty="0" smtClean="0"/>
              <a:t>2016</a:t>
            </a:r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			    </a:t>
            </a:r>
            <a:r>
              <a:rPr lang="en-US" altLang="zh-CN" dirty="0" smtClean="0"/>
              <a:t>Given </a:t>
            </a:r>
            <a:r>
              <a:rPr lang="en-US" altLang="zh-CN" dirty="0"/>
              <a:t>below are the fields:</a:t>
            </a:r>
          </a:p>
          <a:p>
            <a:pPr marL="1219200" lvl="2" indent="266700"/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Product Title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Brand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Price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Rating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Review text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Number of people who found the review helpful</a:t>
            </a:r>
            <a:endParaRPr lang="zh-CN" altLang="zh-CN" dirty="0"/>
          </a:p>
          <a:p>
            <a:endParaRPr lang="zh-CN" altLang="zh-CN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5522649"/>
            <a:ext cx="672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266700">
              <a:spcAft>
                <a:spcPts val="0"/>
              </a:spcAft>
            </a:pPr>
            <a:endParaRPr lang="en-US" altLang="zh-CN" dirty="0" smtClean="0"/>
          </a:p>
          <a:p>
            <a:pPr marL="304800" indent="266700">
              <a:spcAft>
                <a:spcPts val="0"/>
              </a:spcAft>
            </a:pPr>
            <a:endParaRPr lang="en-US" altLang="zh-CN" dirty="0" smtClean="0"/>
          </a:p>
          <a:p>
            <a:pPr marL="1676400" lvl="3" indent="266700">
              <a:spcAft>
                <a:spcPts val="0"/>
              </a:spcAf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52" y="2438400"/>
            <a:ext cx="7757903" cy="2286388"/>
          </a:xfrm>
        </p:spPr>
      </p:pic>
    </p:spTree>
    <p:extLst>
      <p:ext uri="{BB962C8B-B14F-4D97-AF65-F5344CB8AC3E}">
        <p14:creationId xmlns:p14="http://schemas.microsoft.com/office/powerpoint/2010/main" val="20925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We Do Using Scala &amp;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Clean data</a:t>
            </a:r>
          </a:p>
          <a:p>
            <a:r>
              <a:rPr lang="en-US" sz="2400" dirty="0" smtClean="0"/>
              <a:t>Statistic</a:t>
            </a:r>
            <a:r>
              <a:rPr lang="en-US" altLang="zh-CN" sz="2400" dirty="0" smtClean="0"/>
              <a:t>al</a:t>
            </a:r>
            <a:r>
              <a:rPr lang="en-US" sz="2400" dirty="0" smtClean="0"/>
              <a:t> </a:t>
            </a:r>
            <a:r>
              <a:rPr lang="en-US" sz="2400" dirty="0"/>
              <a:t>analysis, e.g. compute ratings, list top 10 products</a:t>
            </a:r>
          </a:p>
          <a:p>
            <a:r>
              <a:rPr lang="en-US" sz="2400" dirty="0"/>
              <a:t>Sentiment analysis combining with some other </a:t>
            </a:r>
            <a:r>
              <a:rPr lang="en-US" sz="2400" dirty="0" smtClean="0"/>
              <a:t>methodologies</a:t>
            </a:r>
          </a:p>
          <a:p>
            <a:r>
              <a:rPr lang="en-US" sz="2400" dirty="0"/>
              <a:t>Repository: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github.com/nolanzsg/Scala_Final_Project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Source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ReadMe which will be updated frequently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Presentation slides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7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 smtClean="0"/>
              <a:t>Extract overall summarization results of the dataset.(average, sum, count, top ten)</a:t>
            </a:r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aggregation results of the dataset both by brand and by price range.</a:t>
            </a:r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important words from review texts by sentiment analysis.</a:t>
            </a:r>
            <a:endParaRPr lang="en-US" dirty="0"/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Rater Bias results by sentiment analysis.</a:t>
            </a:r>
          </a:p>
          <a:p>
            <a:endParaRPr lang="en-US" dirty="0" smtClean="0"/>
          </a:p>
          <a:p>
            <a:endParaRPr lang="en-US" dirty="0"/>
          </a:p>
          <a:p>
            <a:pPr marL="8255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24000"/>
            <a:ext cx="7499350" cy="4495800"/>
          </a:xfrm>
        </p:spPr>
        <p:txBody>
          <a:bodyPr/>
          <a:lstStyle/>
          <a:p>
            <a:r>
              <a:rPr lang="en-US" dirty="0" smtClean="0"/>
              <a:t>Process Amazon Mobile Phone Reviews dataset by </a:t>
            </a:r>
            <a:r>
              <a:rPr lang="en-US" altLang="zh-CN" dirty="0"/>
              <a:t>performing both statistical and sentiment analyses </a:t>
            </a:r>
            <a:r>
              <a:rPr lang="en-US" altLang="zh-CN" dirty="0" smtClean="0"/>
              <a:t>to </a:t>
            </a:r>
            <a:r>
              <a:rPr lang="en-US" dirty="0" smtClean="0"/>
              <a:t>extract useful information.</a:t>
            </a:r>
          </a:p>
          <a:p>
            <a:endParaRPr lang="en-US" dirty="0" smtClean="0"/>
          </a:p>
          <a:p>
            <a:r>
              <a:rPr lang="en-US" altLang="zh-CN" dirty="0" smtClean="0"/>
              <a:t>Compare </a:t>
            </a:r>
            <a:r>
              <a:rPr lang="en-US" altLang="zh-CN" dirty="0"/>
              <a:t>rating and review </a:t>
            </a:r>
            <a:r>
              <a:rPr lang="en-US" altLang="zh-CN" dirty="0" smtClean="0"/>
              <a:t>text  sentiment score to analyze </a:t>
            </a:r>
            <a:r>
              <a:rPr lang="en-US" altLang="zh-CN" dirty="0"/>
              <a:t>R</a:t>
            </a:r>
            <a:r>
              <a:rPr lang="en-US" altLang="zh-CN" dirty="0" smtClean="0"/>
              <a:t>ater Bias.</a:t>
            </a:r>
          </a:p>
          <a:p>
            <a:endParaRPr lang="en-US" altLang="zh-CN" dirty="0" smtClean="0"/>
          </a:p>
          <a:p>
            <a:r>
              <a:rPr lang="en-US" dirty="0" smtClean="0"/>
              <a:t>Develop a recommendation system with </a:t>
            </a:r>
            <a:r>
              <a:rPr lang="en-US" dirty="0"/>
              <a:t>the analysis </a:t>
            </a:r>
            <a:r>
              <a:rPr lang="en-US" dirty="0" smtClean="0"/>
              <a:t>results.</a:t>
            </a:r>
          </a:p>
        </p:txBody>
      </p:sp>
    </p:spTree>
    <p:extLst>
      <p:ext uri="{BB962C8B-B14F-4D97-AF65-F5344CB8AC3E}">
        <p14:creationId xmlns:p14="http://schemas.microsoft.com/office/powerpoint/2010/main" val="146818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4920</TotalTime>
  <Words>455</Words>
  <Application>Microsoft Macintosh PowerPoint</Application>
  <PresentationFormat>全屏显示(4:3)</PresentationFormat>
  <Paragraphs>83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Hebrew</vt:lpstr>
      <vt:lpstr>Calibri</vt:lpstr>
      <vt:lpstr>Gill Sans MT</vt:lpstr>
      <vt:lpstr>ＭＳ Ｐゴシック</vt:lpstr>
      <vt:lpstr>Times New Roman</vt:lpstr>
      <vt:lpstr>Verdana</vt:lpstr>
      <vt:lpstr>Wingdings 2</vt:lpstr>
      <vt:lpstr>宋体</vt:lpstr>
      <vt:lpstr>Arial</vt:lpstr>
      <vt:lpstr>Solstice</vt:lpstr>
      <vt:lpstr>CSYE 7200 : Big-Data Systems Engineering Using Scala SEC 01 </vt:lpstr>
      <vt:lpstr>Use Cases</vt:lpstr>
      <vt:lpstr>Use Cases</vt:lpstr>
      <vt:lpstr>Methodology</vt:lpstr>
      <vt:lpstr>Data Set</vt:lpstr>
      <vt:lpstr>Milestones</vt:lpstr>
      <vt:lpstr>What Will We Do Using Scala &amp; Repository</vt:lpstr>
      <vt:lpstr>Acceptance criteria</vt:lpstr>
      <vt:lpstr>Goals of the project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Microsoft Office 用户</cp:lastModifiedBy>
  <cp:revision>262</cp:revision>
  <dcterms:created xsi:type="dcterms:W3CDTF">2008-09-18T19:40:46Z</dcterms:created>
  <dcterms:modified xsi:type="dcterms:W3CDTF">2017-11-10T19:04:26Z</dcterms:modified>
</cp:coreProperties>
</file>