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notesMasterIdLst>
    <p:notesMasterId r:id="rId11"/>
  </p:notesMasterIdLst>
  <p:sldIdLst>
    <p:sldId id="256" r:id="rId2"/>
    <p:sldId id="339" r:id="rId3"/>
    <p:sldId id="340" r:id="rId4"/>
    <p:sldId id="341" r:id="rId5"/>
    <p:sldId id="306" r:id="rId6"/>
    <p:sldId id="342" r:id="rId7"/>
    <p:sldId id="343" r:id="rId8"/>
    <p:sldId id="344" r:id="rId9"/>
    <p:sldId id="345" r:id="rId10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9" autoAdjust="0"/>
    <p:restoredTop sz="93130"/>
  </p:normalViewPr>
  <p:slideViewPr>
    <p:cSldViewPr snapToObjects="1">
      <p:cViewPr varScale="1">
        <p:scale>
          <a:sx n="75" d="100"/>
          <a:sy n="75" d="100"/>
        </p:scale>
        <p:origin x="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F50369D-A9C5-4105-B4EF-3DBC3253B8AD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694E70F-68A1-469E-A0F9-FD1FA1081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>
                <a:latin typeface="Arial" charset="0"/>
                <a:ea typeface="Arial" charset="0"/>
                <a:cs typeface="Arial" charset="0"/>
              </a:rPr>
              <a:t>Rater Bias:  To</a:t>
            </a:r>
            <a:r>
              <a:rPr kumimoji="1" lang="en-US" altLang="zh-CN" sz="1200" baseline="0" dirty="0" smtClean="0">
                <a:latin typeface="Arial" charset="0"/>
                <a:ea typeface="Arial" charset="0"/>
                <a:cs typeface="Arial" charset="0"/>
              </a:rPr>
              <a:t> check whether there is a tendency for customers to give a higher rating  than the review text sentiment score or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vice versa.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4E70F-68A1-469E-A0F9-FD1FA1081C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>
                <a:latin typeface="Arial" charset="0"/>
                <a:ea typeface="Arial" charset="0"/>
                <a:cs typeface="Arial" charset="0"/>
              </a:rPr>
              <a:t>Rater Bias:  To</a:t>
            </a:r>
            <a:r>
              <a:rPr kumimoji="1" lang="en-US" altLang="zh-CN" sz="1200" baseline="0" dirty="0" smtClean="0">
                <a:latin typeface="Arial" charset="0"/>
                <a:ea typeface="Arial" charset="0"/>
                <a:cs typeface="Arial" charset="0"/>
              </a:rPr>
              <a:t> check whether there is a tendency for customers to give a higher rating  than the review text sentiment score or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vice versa.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4E70F-68A1-469E-A0F9-FD1FA1081CB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4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D48FE1-FA97-4AAD-9B85-2921DFEDC871}" type="datetime1">
              <a:rPr lang="en-US"/>
              <a:pPr>
                <a:defRPr/>
              </a:pPr>
              <a:t>11/10/17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CBE19A-0776-456A-9C41-CE99B2DF6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07A48-D6B2-4DC4-9AAF-3ACD5E8BDAAD}" type="datetime1">
              <a:rPr lang="en-US"/>
              <a:pPr>
                <a:defRPr/>
              </a:pPr>
              <a:t>11/10/17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E757C-3391-4E33-A606-6ADE7888F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7F9B9-1005-4376-A6D9-E7CCD37D5B03}" type="datetime1">
              <a:rPr lang="en-US"/>
              <a:pPr>
                <a:defRPr/>
              </a:pPr>
              <a:t>11/10/17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BD406-77F6-4FA7-8997-C1AFA6E43E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985FD-1CE7-4E85-BEEA-685D52930FC4}" type="datetime1">
              <a:rPr lang="en-US"/>
              <a:pPr>
                <a:defRPr/>
              </a:pPr>
              <a:t>11/10/17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7D5C9-0742-4A21-95FF-195B8C647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B87C82-A599-4D1A-88FC-71F07DEDE702}" type="datetime1">
              <a:rPr lang="en-US"/>
              <a:pPr>
                <a:defRPr/>
              </a:pPr>
              <a:t>11/10/17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C53735-0B90-4878-8DFD-1F3C1D541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D41CB-D2A1-450E-91AF-A1C8F601FCCB}" type="datetime1">
              <a:rPr lang="en-US"/>
              <a:pPr>
                <a:defRPr/>
              </a:pPr>
              <a:t>11/10/17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51EC9-9CC8-4CDF-A87A-CAC3C1AA3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19FEDA-CDDC-4839-94FD-DE7ECD030CF9}" type="datetime1">
              <a:rPr lang="en-US"/>
              <a:pPr>
                <a:defRPr/>
              </a:pPr>
              <a:t>11/10/17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3CD77C-25D5-4B10-906A-3027F311F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E8690-81AB-4175-AEDD-EECEA913397A}" type="datetime1">
              <a:rPr lang="en-US"/>
              <a:pPr>
                <a:defRPr/>
              </a:pPr>
              <a:t>11/10/17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A24BC-5355-4798-BF62-1F1CCB739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92DE2D-E33B-40E4-82B0-C8D49C8257C0}" type="datetime1">
              <a:rPr lang="en-US"/>
              <a:pPr>
                <a:defRPr/>
              </a:pPr>
              <a:t>11/10/17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2803E0-012E-4EF2-B998-556F9AA4E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EF2383-8B48-441A-A5D9-C3BC72F7380E}" type="datetime1">
              <a:rPr lang="en-US"/>
              <a:pPr>
                <a:defRPr/>
              </a:pPr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1E8834-95A6-4AC9-887B-93078159EA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2575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30" charset="2"/>
              <a:buNone/>
              <a:defRPr/>
            </a:pPr>
            <a:endParaRPr lang="en-US" sz="3200">
              <a:latin typeface="Gill Sans MT" pitchFamily="30" charset="-18"/>
            </a:endParaRPr>
          </a:p>
        </p:txBody>
      </p:sp>
      <p:sp>
        <p:nvSpPr>
          <p:cNvPr id="6" name="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dist="25400" dir="3299947" sx="96001" sy="96001" algn="tl" rotWithShape="0">
              <a:srgbClr val="EBDAB1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7" name="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A7D780-C1FA-417F-A782-00C1E1624ACA}" type="datetime1">
              <a:rPr lang="en-US"/>
              <a:pPr>
                <a:defRPr/>
              </a:pPr>
              <a:t>11/10/17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7033B0-69DE-458C-AFC1-F0974E566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FF6DB"/>
            </a:solidFill>
            <a:round/>
            <a:headEnd/>
            <a:tailEnd/>
          </a:ln>
          <a:effectLst>
            <a:outerShdw dist="25400" dir="5400000" algn="tl" rotWithShape="0">
              <a:srgbClr val="AFA58D">
                <a:alpha val="8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fld id="{24D882E6-6FCF-4402-8874-DFEE7A039907}" type="datetime1">
              <a:rPr lang="en-US"/>
              <a:pPr>
                <a:defRPr/>
              </a:pPr>
              <a:t>11/10/17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fld id="{4F09FFB0-3232-4940-ABC9-2717654D14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7" r:id="rId2"/>
    <p:sldLayoutId id="2147483763" r:id="rId3"/>
    <p:sldLayoutId id="2147483758" r:id="rId4"/>
    <p:sldLayoutId id="2147483764" r:id="rId5"/>
    <p:sldLayoutId id="2147483759" r:id="rId6"/>
    <p:sldLayoutId id="2147483765" r:id="rId7"/>
    <p:sldLayoutId id="2147483766" r:id="rId8"/>
    <p:sldLayoutId id="2147483767" r:id="rId9"/>
    <p:sldLayoutId id="2147483760" r:id="rId10"/>
    <p:sldLayoutId id="21474837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ＭＳ Ｐゴシック" pitchFamily="3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9pPr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30" charset="2"/>
        <a:buChar char=""/>
        <a:defRPr sz="32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0" charset="0"/>
        <a:buChar char="◦"/>
        <a:defRPr sz="28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30" charset="2"/>
        <a:buChar char=""/>
        <a:defRPr sz="24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30" charset="2"/>
        <a:buChar char=""/>
        <a:defRPr sz="20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30" charset="2"/>
        <a:buChar char=""/>
        <a:defRPr sz="20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olanzsg/Scala_Final_Projec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CSYE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72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Big-Data Systems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Engineering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Using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Scala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 01 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1431925" y="2590800"/>
            <a:ext cx="7407275" cy="1752600"/>
          </a:xfrm>
        </p:spPr>
        <p:txBody>
          <a:bodyPr/>
          <a:lstStyle/>
          <a:p>
            <a:pPr marL="26988" algn="ctr" eaLnBrk="1" hangingPunct="1"/>
            <a:r>
              <a:rPr lang="en-US" altLang="zh-CN" sz="3200" dirty="0" smtClean="0"/>
              <a:t>Final </a:t>
            </a:r>
            <a:r>
              <a:rPr lang="en-US" altLang="zh-CN" sz="3200" dirty="0" smtClean="0"/>
              <a:t>Project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P</a:t>
            </a:r>
            <a:r>
              <a:rPr lang="en-US" altLang="zh-CN" sz="3200" dirty="0" smtClean="0"/>
              <a:t>roposal</a:t>
            </a:r>
            <a:endParaRPr lang="en-US" altLang="zh-CN" sz="3200" dirty="0" smtClean="0"/>
          </a:p>
          <a:p>
            <a:pPr marL="26988" algn="ctr" eaLnBrk="1" hangingPunct="1"/>
            <a:r>
              <a:rPr lang="en-US" altLang="zh-CN" sz="3200" dirty="0" smtClean="0"/>
              <a:t>“Mobile Phone Recommendation System”</a:t>
            </a:r>
          </a:p>
          <a:p>
            <a:pPr marL="26988" algn="ctr" eaLnBrk="1" hangingPunct="1"/>
            <a:endParaRPr lang="en-US" altLang="zh-CN" sz="3200" dirty="0" smtClean="0"/>
          </a:p>
          <a:p>
            <a:pPr marL="26988" algn="ctr" eaLnBrk="1" hangingPunct="1"/>
            <a:r>
              <a:rPr lang="en-US" altLang="zh-CN" sz="2000" dirty="0" smtClean="0"/>
              <a:t>Team 2</a:t>
            </a:r>
          </a:p>
          <a:p>
            <a:pPr marL="26988" algn="ctr" eaLnBrk="1" hangingPunct="1"/>
            <a:r>
              <a:rPr lang="en-US" altLang="zh-CN" sz="2000" dirty="0" err="1" smtClean="0"/>
              <a:t>Suoge</a:t>
            </a:r>
            <a:r>
              <a:rPr lang="en-US" altLang="zh-CN" sz="2000" dirty="0" smtClean="0"/>
              <a:t> Zhu</a:t>
            </a:r>
          </a:p>
          <a:p>
            <a:pPr marL="26988" algn="ctr" eaLnBrk="1" hangingPunct="1"/>
            <a:r>
              <a:rPr lang="en-US" altLang="zh-CN" sz="2000" dirty="0" err="1" smtClean="0"/>
              <a:t>Ke</a:t>
            </a:r>
            <a:r>
              <a:rPr lang="en-US" altLang="zh-CN" sz="2000" dirty="0" smtClean="0"/>
              <a:t> Wang</a:t>
            </a:r>
          </a:p>
          <a:p>
            <a:pPr marL="26988" algn="ctr" eaLnBrk="1" hangingPunct="1"/>
            <a:r>
              <a:rPr lang="en-US" altLang="zh-CN" sz="2000" dirty="0" smtClean="0"/>
              <a:t>Silu Zhao</a:t>
            </a:r>
          </a:p>
          <a:p>
            <a:pPr marL="26988" algn="ctr" eaLnBrk="1" hangingPunct="1"/>
            <a:endParaRPr lang="en-US" altLang="zh-CN" sz="2400" dirty="0" smtClean="0"/>
          </a:p>
          <a:p>
            <a:pPr marL="26988" algn="r" eaLnBrk="1" hangingPunct="1"/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                                 </a:t>
            </a:r>
            <a:endParaRPr kumimoji="1"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Use Cases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100" y="1143000"/>
            <a:ext cx="7499350" cy="5410200"/>
          </a:xfrm>
        </p:spPr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Case 1 (</a:t>
            </a:r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brand navigation)</a:t>
            </a:r>
            <a:endParaRPr kumimoji="1" lang="en-US" altLang="zh-CN" b="1" dirty="0" smtClean="0">
              <a:latin typeface="Arial" charset="0"/>
              <a:ea typeface="Arial" charset="0"/>
              <a:cs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Default 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Display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popular brands based on average 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               rating ( show Information including average  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                price, average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rating, review count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and </a:t>
            </a:r>
            <a:endParaRPr kumimoji="1" lang="en-US" altLang="zh-CN" sz="2400" dirty="0" smtClean="0">
              <a:latin typeface="Arial" charset="0"/>
              <a:ea typeface="Arial" charset="0"/>
              <a:cs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               sentiment score 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of review text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kumimoji="1"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Input      : user brand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preference</a:t>
            </a:r>
            <a:endParaRPr kumimoji="1"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Output   :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    </a:t>
            </a:r>
          </a:p>
          <a:p>
            <a:pPr marL="1868297" lvl="6" indent="-514350">
              <a:spcBef>
                <a:spcPts val="0"/>
              </a:spcBef>
              <a:buClrTx/>
              <a:buFont typeface="+mj-lt"/>
              <a:buAutoNum type="arabicPeriod"/>
            </a:pP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Top ten products under input brand </a:t>
            </a:r>
          </a:p>
          <a:p>
            <a:pPr marL="1868297" lvl="6" indent="-514350">
              <a:spcBef>
                <a:spcPts val="0"/>
              </a:spcBef>
              <a:buClrTx/>
              <a:buFont typeface="+mj-lt"/>
              <a:buAutoNum type="arabicPeriod"/>
            </a:pP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Important words extracted from review texts.</a:t>
            </a:r>
          </a:p>
          <a:p>
            <a:pPr marL="1868297" lvl="6" indent="-514350">
              <a:spcBef>
                <a:spcPts val="0"/>
              </a:spcBef>
              <a:buClrTx/>
              <a:buFont typeface="+mj-lt"/>
              <a:buAutoNum type="arabicPeriod"/>
            </a:pPr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R</a:t>
            </a:r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ater Bias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between review</a:t>
            </a:r>
            <a:r>
              <a:rPr kumimoji="1"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sentiment score and review rating (&gt;, =, &lt;) for input brand.</a:t>
            </a:r>
            <a:endParaRPr kumimoji="1" lang="en-US" altLang="zh-CN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00200" y="5993825"/>
            <a:ext cx="7708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600" i="1" dirty="0">
                <a:ea typeface="Arial" charset="0"/>
                <a:cs typeface="Arial" charset="0"/>
              </a:rPr>
              <a:t>Rater Bias:  To check whether there is a tendency for customers to give a higher rating  than the </a:t>
            </a:r>
            <a:r>
              <a:rPr kumimoji="1" lang="en-US" altLang="zh-CN" sz="1600" i="1" dirty="0" smtClean="0">
                <a:ea typeface="Arial" charset="0"/>
                <a:cs typeface="Arial" charset="0"/>
              </a:rPr>
              <a:t>normalized review </a:t>
            </a:r>
            <a:r>
              <a:rPr kumimoji="1" lang="en-US" altLang="zh-CN" sz="1600" i="1" dirty="0">
                <a:ea typeface="Arial" charset="0"/>
                <a:cs typeface="Arial" charset="0"/>
              </a:rPr>
              <a:t>text sentiment </a:t>
            </a:r>
            <a:r>
              <a:rPr kumimoji="1" lang="en-US" altLang="zh-CN" sz="1600" i="1" dirty="0" smtClean="0">
                <a:ea typeface="Arial" charset="0"/>
                <a:cs typeface="Arial" charset="0"/>
              </a:rPr>
              <a:t>score, or </a:t>
            </a:r>
            <a:r>
              <a:rPr lang="en-US" altLang="zh-CN" sz="1600" i="1" dirty="0"/>
              <a:t>vice versa.</a:t>
            </a:r>
            <a:endParaRPr kumimoji="1" lang="zh-CN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96815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Use Cases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100" y="1066800"/>
            <a:ext cx="7499350" cy="5410200"/>
          </a:xfrm>
        </p:spPr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Case 2 </a:t>
            </a:r>
            <a:r>
              <a:rPr kumimoji="1" lang="en-US" altLang="zh-CN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(price navigation</a:t>
            </a:r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kumimoji="1" lang="en-US" altLang="zh-CN" b="1" dirty="0" smtClean="0">
              <a:latin typeface="Arial" charset="0"/>
              <a:ea typeface="Arial" charset="0"/>
              <a:cs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Default  : Display average</a:t>
            </a:r>
            <a:r>
              <a:rPr kumimoji="1"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ratings</a:t>
            </a:r>
            <a:r>
              <a:rPr kumimoji="1"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kumimoji="1"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each</a:t>
            </a:r>
            <a:r>
              <a:rPr kumimoji="1"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price range 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              (show 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Information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including average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price, </a:t>
            </a:r>
            <a:endParaRPr kumimoji="1" lang="en-US" altLang="zh-CN" sz="2400" dirty="0" smtClean="0">
              <a:latin typeface="Arial" charset="0"/>
              <a:ea typeface="Arial" charset="0"/>
              <a:cs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             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 review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count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and average </a:t>
            </a:r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sentiment 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               score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of review text)</a:t>
            </a:r>
            <a:endParaRPr kumimoji="1"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Input      : user price</a:t>
            </a:r>
            <a:r>
              <a:rPr kumimoji="1"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range preference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Output   : </a:t>
            </a:r>
          </a:p>
          <a:p>
            <a:pPr marL="1868297" lvl="6" indent="-514350">
              <a:spcBef>
                <a:spcPts val="0"/>
              </a:spcBef>
              <a:buClrTx/>
              <a:buFont typeface="+mj-lt"/>
              <a:buAutoNum type="arabicPeriod"/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Top ten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products.</a:t>
            </a:r>
          </a:p>
          <a:p>
            <a:pPr marL="1868297" lvl="6" indent="-514350">
              <a:spcBef>
                <a:spcPts val="0"/>
              </a:spcBef>
              <a:buClrTx/>
              <a:buFont typeface="+mj-lt"/>
              <a:buAutoNum type="arabicPeriod"/>
            </a:pP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Important 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words extracted from review texts.</a:t>
            </a:r>
          </a:p>
          <a:p>
            <a:pPr marL="1868297" lvl="6" indent="-514350">
              <a:spcBef>
                <a:spcPts val="0"/>
              </a:spcBef>
              <a:buClrTx/>
              <a:buFont typeface="+mj-lt"/>
              <a:buAutoNum type="arabicPeriod"/>
            </a:pPr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Rater Bias 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between review sentiment score and review rating (&gt;, =,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&lt;).</a:t>
            </a:r>
            <a:endParaRPr kumimoji="1" lang="en-US" altLang="zh-CN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2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Methodology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100" y="1447800"/>
            <a:ext cx="7708900" cy="5410200"/>
          </a:xfrm>
        </p:spPr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Read data from .csv file, clean and filter those attributes which are not required.</a:t>
            </a:r>
            <a:endParaRPr kumimoji="1"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zh-CN" sz="2400" dirty="0" smtClean="0">
              <a:latin typeface="Arial" charset="0"/>
              <a:ea typeface="Arial" charset="0"/>
              <a:cs typeface="Arial" charset="0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Use Spark to perform statistical analysis on the data, e.g.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data summarization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data aggregation.</a:t>
            </a:r>
            <a:endParaRPr kumimoji="1"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Use Spark Stanford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NLP Library 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to calculate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the sentiment 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score of each review text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endParaRPr kumimoji="1"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Use Apache Zeppelin for the visualization to display our statistical and sentiment analyses results.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endParaRPr kumimoji="1" lang="en-US" altLang="zh-CN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3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Data Set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435100" y="1367666"/>
            <a:ext cx="76390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Amazon </a:t>
            </a:r>
            <a:r>
              <a:rPr lang="en-US" altLang="zh-CN" b="1" dirty="0"/>
              <a:t>Reviews: Unlocked Mobile </a:t>
            </a:r>
            <a:r>
              <a:rPr lang="en-US" altLang="zh-CN" b="1" dirty="0" smtClean="0"/>
              <a:t>Phones </a:t>
            </a:r>
            <a:r>
              <a:rPr lang="en-US" altLang="zh-CN" dirty="0"/>
              <a:t>(</a:t>
            </a:r>
            <a:r>
              <a:rPr lang="nb-NO" altLang="zh-CN" dirty="0"/>
              <a:t>34.78 MB .</a:t>
            </a:r>
            <a:r>
              <a:rPr lang="nb-NO" altLang="zh-CN" dirty="0" err="1"/>
              <a:t>csv</a:t>
            </a:r>
            <a:r>
              <a:rPr lang="nb-NO" altLang="zh-CN" dirty="0"/>
              <a:t> file</a:t>
            </a:r>
            <a:r>
              <a:rPr lang="nb-NO" altLang="zh-CN" dirty="0" smtClean="0"/>
              <a:t>)</a:t>
            </a:r>
          </a:p>
          <a:p>
            <a:endParaRPr lang="nb-NO" altLang="zh-CN" dirty="0"/>
          </a:p>
          <a:p>
            <a:endParaRPr lang="en-US" altLang="zh-CN" dirty="0" smtClean="0"/>
          </a:p>
          <a:p>
            <a:r>
              <a:rPr lang="en-US" altLang="zh-CN" i="1" dirty="0" smtClean="0"/>
              <a:t>Description</a:t>
            </a:r>
            <a:r>
              <a:rPr lang="zh-CN" altLang="en-US" dirty="0" smtClean="0"/>
              <a:t>     </a:t>
            </a:r>
            <a:r>
              <a:rPr lang="en-US" altLang="zh-CN" dirty="0"/>
              <a:t>:</a:t>
            </a:r>
            <a:r>
              <a:rPr lang="zh-CN" altLang="en-US" dirty="0"/>
              <a:t>  </a:t>
            </a:r>
            <a:r>
              <a:rPr lang="en-US" altLang="zh-CN" dirty="0"/>
              <a:t>More than 400,000 reviews from Amazon‘s </a:t>
            </a:r>
            <a:r>
              <a:rPr lang="en-US" altLang="zh-CN" dirty="0" smtClean="0"/>
              <a:t>unlocked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				    mobile phone category</a:t>
            </a:r>
            <a:endParaRPr lang="en-US" altLang="zh-CN" kern="1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kern="100" dirty="0" smtClean="0">
                <a:latin typeface="Times New Roman" charset="0"/>
                <a:ea typeface="Times New Roman" charset="0"/>
                <a:cs typeface="Times New Roman" charset="0"/>
              </a:rPr>
              <a:t>			   (</a:t>
            </a:r>
            <a:r>
              <a:rPr lang="nb-NO" altLang="zh-CN" dirty="0"/>
              <a:t>Data </a:t>
            </a:r>
            <a:r>
              <a:rPr lang="nb-NO" altLang="zh-CN" dirty="0" err="1"/>
              <a:t>was</a:t>
            </a:r>
            <a:r>
              <a:rPr lang="nb-NO" altLang="zh-CN" dirty="0"/>
              <a:t> </a:t>
            </a:r>
            <a:r>
              <a:rPr lang="nb-NO" altLang="zh-CN" dirty="0" err="1"/>
              <a:t>acquired</a:t>
            </a:r>
            <a:r>
              <a:rPr lang="nb-NO" altLang="zh-CN" dirty="0"/>
              <a:t> in </a:t>
            </a:r>
            <a:r>
              <a:rPr lang="nb-NO" altLang="zh-CN" dirty="0" err="1"/>
              <a:t>December</a:t>
            </a:r>
            <a:r>
              <a:rPr lang="nb-NO" altLang="zh-CN" dirty="0"/>
              <a:t>, </a:t>
            </a:r>
            <a:r>
              <a:rPr lang="nb-NO" altLang="zh-CN" dirty="0" smtClean="0"/>
              <a:t>2016</a:t>
            </a:r>
            <a:r>
              <a:rPr lang="en-US" altLang="zh-CN" kern="1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endParaRPr lang="en-US" altLang="zh-CN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kern="100" dirty="0" smtClean="0">
                <a:latin typeface="Times New Roman" charset="0"/>
                <a:ea typeface="Times New Roman" charset="0"/>
                <a:cs typeface="Times New Roman" charset="0"/>
              </a:rPr>
              <a:t>			    </a:t>
            </a:r>
            <a:r>
              <a:rPr lang="en-US" altLang="zh-CN" dirty="0" smtClean="0"/>
              <a:t>Given </a:t>
            </a:r>
            <a:r>
              <a:rPr lang="en-US" altLang="zh-CN" dirty="0"/>
              <a:t>below are the fields:</a:t>
            </a:r>
          </a:p>
          <a:p>
            <a:pPr marL="1219200" lvl="2" indent="266700"/>
            <a:endParaRPr lang="zh-CN" altLang="zh-CN" dirty="0"/>
          </a:p>
          <a:p>
            <a:pPr marL="2171700" lvl="4" indent="-342900">
              <a:buFont typeface="+mj-lt"/>
              <a:buAutoNum type="alphaLcParenR"/>
            </a:pPr>
            <a:r>
              <a:rPr lang="en-US" altLang="zh-CN" dirty="0"/>
              <a:t>Product Title</a:t>
            </a:r>
            <a:endParaRPr lang="zh-CN" altLang="zh-CN" dirty="0"/>
          </a:p>
          <a:p>
            <a:pPr marL="2171700" lvl="4" indent="-342900">
              <a:buFont typeface="+mj-lt"/>
              <a:buAutoNum type="alphaLcParenR"/>
            </a:pPr>
            <a:r>
              <a:rPr lang="en-US" altLang="zh-CN" dirty="0"/>
              <a:t>Brand</a:t>
            </a:r>
            <a:endParaRPr lang="zh-CN" altLang="zh-CN" dirty="0"/>
          </a:p>
          <a:p>
            <a:pPr marL="2171700" lvl="4" indent="-342900">
              <a:buFont typeface="+mj-lt"/>
              <a:buAutoNum type="alphaLcParenR"/>
            </a:pPr>
            <a:r>
              <a:rPr lang="en-US" altLang="zh-CN" dirty="0"/>
              <a:t>Price</a:t>
            </a:r>
            <a:endParaRPr lang="zh-CN" altLang="zh-CN" dirty="0"/>
          </a:p>
          <a:p>
            <a:pPr marL="2171700" lvl="4" indent="-342900">
              <a:buFont typeface="+mj-lt"/>
              <a:buAutoNum type="alphaLcParenR"/>
            </a:pPr>
            <a:r>
              <a:rPr lang="en-US" altLang="zh-CN" dirty="0"/>
              <a:t>Rating</a:t>
            </a:r>
            <a:endParaRPr lang="zh-CN" altLang="zh-CN" dirty="0"/>
          </a:p>
          <a:p>
            <a:pPr marL="2171700" lvl="4" indent="-342900">
              <a:buFont typeface="+mj-lt"/>
              <a:buAutoNum type="alphaLcParenR"/>
            </a:pPr>
            <a:r>
              <a:rPr lang="en-US" altLang="zh-CN" dirty="0"/>
              <a:t>Review text</a:t>
            </a:r>
            <a:endParaRPr lang="zh-CN" altLang="zh-CN" dirty="0"/>
          </a:p>
          <a:p>
            <a:pPr marL="2171700" lvl="4" indent="-342900">
              <a:buFont typeface="+mj-lt"/>
              <a:buAutoNum type="alphaLcParenR"/>
            </a:pPr>
            <a:r>
              <a:rPr lang="en-US" altLang="zh-CN" dirty="0"/>
              <a:t>Number of people who found the review helpful</a:t>
            </a:r>
            <a:endParaRPr lang="zh-CN" altLang="zh-CN" dirty="0"/>
          </a:p>
          <a:p>
            <a:endParaRPr lang="zh-CN" altLang="zh-CN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6800" y="5522649"/>
            <a:ext cx="6728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266700">
              <a:spcAft>
                <a:spcPts val="0"/>
              </a:spcAft>
            </a:pPr>
            <a:endParaRPr lang="en-US" altLang="zh-CN" dirty="0" smtClean="0"/>
          </a:p>
          <a:p>
            <a:pPr marL="304800" indent="266700">
              <a:spcAft>
                <a:spcPts val="0"/>
              </a:spcAft>
            </a:pPr>
            <a:endParaRPr lang="en-US" altLang="zh-CN" dirty="0" smtClean="0"/>
          </a:p>
          <a:p>
            <a:pPr marL="1676400" lvl="3" indent="266700">
              <a:spcAft>
                <a:spcPts val="0"/>
              </a:spcAft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21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952" y="2438400"/>
            <a:ext cx="7757903" cy="2286388"/>
          </a:xfrm>
        </p:spPr>
      </p:pic>
    </p:spTree>
    <p:extLst>
      <p:ext uri="{BB962C8B-B14F-4D97-AF65-F5344CB8AC3E}">
        <p14:creationId xmlns:p14="http://schemas.microsoft.com/office/powerpoint/2010/main" val="20925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Will We Do Using Scala &amp;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Clean data</a:t>
            </a:r>
          </a:p>
          <a:p>
            <a:r>
              <a:rPr lang="en-US" sz="2400" dirty="0" smtClean="0"/>
              <a:t>Statistic</a:t>
            </a:r>
            <a:r>
              <a:rPr lang="en-US" altLang="zh-CN" sz="2400" dirty="0" smtClean="0"/>
              <a:t>al</a:t>
            </a:r>
            <a:r>
              <a:rPr lang="en-US" sz="2400" dirty="0" smtClean="0"/>
              <a:t> </a:t>
            </a:r>
            <a:r>
              <a:rPr lang="en-US" sz="2400" dirty="0"/>
              <a:t>analysis, e.g. compute ratings, list top 10 products</a:t>
            </a:r>
          </a:p>
          <a:p>
            <a:r>
              <a:rPr lang="en-US" sz="2400" dirty="0"/>
              <a:t>Sentiment analysis combining with some other </a:t>
            </a:r>
            <a:r>
              <a:rPr lang="en-US" sz="2400" dirty="0" smtClean="0"/>
              <a:t>methodologies</a:t>
            </a:r>
          </a:p>
          <a:p>
            <a:r>
              <a:rPr lang="en-US" sz="2400" dirty="0"/>
              <a:t>Repository: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github.com/nolanzsg/Scala_Final_Project</a:t>
            </a:r>
            <a:endParaRPr lang="en-US" sz="2400" dirty="0"/>
          </a:p>
          <a:p>
            <a:pPr marL="731838" lvl="1" indent="-457200">
              <a:buFont typeface="+mj-lt"/>
              <a:buAutoNum type="alphaLcParenR"/>
            </a:pPr>
            <a:r>
              <a:rPr lang="en-US" sz="2400" dirty="0"/>
              <a:t>Source code</a:t>
            </a:r>
          </a:p>
          <a:p>
            <a:pPr marL="731838" lvl="1" indent="-457200">
              <a:buFont typeface="+mj-lt"/>
              <a:buAutoNum type="alphaLcParenR"/>
            </a:pPr>
            <a:r>
              <a:rPr lang="en-US" sz="2400" dirty="0"/>
              <a:t>ReadMe which will be updated frequently</a:t>
            </a:r>
          </a:p>
          <a:p>
            <a:pPr marL="731838" lvl="1" indent="-457200">
              <a:buFont typeface="+mj-lt"/>
              <a:buAutoNum type="alphaLcParenR"/>
            </a:pPr>
            <a:r>
              <a:rPr lang="en-US" sz="2400" dirty="0"/>
              <a:t>Presentation </a:t>
            </a:r>
            <a:r>
              <a:rPr lang="en-US" sz="2400" dirty="0" smtClean="0"/>
              <a:t>slides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678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>
              <a:buFont typeface="+mj-lt"/>
              <a:buAutoNum type="arabicPeriod"/>
            </a:pPr>
            <a:r>
              <a:rPr lang="en-US" dirty="0" smtClean="0"/>
              <a:t>Extract overall summarization results of the dataset.(average, sum, count, top ten)</a:t>
            </a:r>
          </a:p>
          <a:p>
            <a:pPr marL="596900" indent="-514350">
              <a:buFont typeface="+mj-ea"/>
              <a:buAutoNum type="arabicPeriod"/>
            </a:pPr>
            <a:r>
              <a:rPr lang="en-US" dirty="0" smtClean="0"/>
              <a:t>Extract aggregation results of the dataset both by brand and by price range.</a:t>
            </a:r>
          </a:p>
          <a:p>
            <a:pPr marL="596900" indent="-514350">
              <a:buFont typeface="+mj-ea"/>
              <a:buAutoNum type="arabicPeriod"/>
            </a:pPr>
            <a:r>
              <a:rPr lang="en-US" dirty="0" smtClean="0"/>
              <a:t>Extract important words from review texts by sentiment analysis.</a:t>
            </a:r>
            <a:endParaRPr lang="en-US" dirty="0"/>
          </a:p>
          <a:p>
            <a:pPr marL="596900" indent="-514350">
              <a:buFont typeface="+mj-ea"/>
              <a:buAutoNum type="arabicPeriod"/>
            </a:pPr>
            <a:r>
              <a:rPr lang="en-US" dirty="0" smtClean="0"/>
              <a:t>Extract Rater Bias results by sentiment analysis.</a:t>
            </a:r>
          </a:p>
          <a:p>
            <a:endParaRPr lang="en-US" dirty="0" smtClean="0"/>
          </a:p>
          <a:p>
            <a:endParaRPr lang="en-US" dirty="0"/>
          </a:p>
          <a:p>
            <a:pPr marL="8255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3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Goals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524000"/>
            <a:ext cx="7499350" cy="4495800"/>
          </a:xfrm>
        </p:spPr>
        <p:txBody>
          <a:bodyPr/>
          <a:lstStyle/>
          <a:p>
            <a:r>
              <a:rPr lang="en-US" dirty="0" smtClean="0"/>
              <a:t>Process Amazon Mobile Phone Reviews dataset by </a:t>
            </a:r>
            <a:r>
              <a:rPr lang="en-US" altLang="zh-CN" dirty="0"/>
              <a:t>performing both statistical and sentiment analyses </a:t>
            </a:r>
            <a:r>
              <a:rPr lang="en-US" altLang="zh-CN" dirty="0" smtClean="0"/>
              <a:t>to </a:t>
            </a:r>
            <a:r>
              <a:rPr lang="en-US" dirty="0" smtClean="0"/>
              <a:t>extract useful information.</a:t>
            </a:r>
          </a:p>
          <a:p>
            <a:endParaRPr lang="en-US" dirty="0" smtClean="0"/>
          </a:p>
          <a:p>
            <a:r>
              <a:rPr lang="en-US" altLang="zh-CN" dirty="0" smtClean="0"/>
              <a:t>Compare </a:t>
            </a:r>
            <a:r>
              <a:rPr lang="en-US" altLang="zh-CN" dirty="0"/>
              <a:t>rating and review </a:t>
            </a:r>
            <a:r>
              <a:rPr lang="en-US" altLang="zh-CN" dirty="0" smtClean="0"/>
              <a:t>text  sentiment score to analyze </a:t>
            </a:r>
            <a:r>
              <a:rPr lang="en-US" altLang="zh-CN" dirty="0"/>
              <a:t>R</a:t>
            </a:r>
            <a:r>
              <a:rPr lang="en-US" altLang="zh-CN" dirty="0" smtClean="0"/>
              <a:t>ater Bias.</a:t>
            </a:r>
          </a:p>
          <a:p>
            <a:endParaRPr lang="en-US" altLang="zh-CN" dirty="0" smtClean="0"/>
          </a:p>
          <a:p>
            <a:r>
              <a:rPr lang="en-US" dirty="0" smtClean="0"/>
              <a:t>Develop a recommendation system with </a:t>
            </a:r>
            <a:r>
              <a:rPr lang="en-US" dirty="0"/>
              <a:t>the analysis </a:t>
            </a:r>
            <a:r>
              <a:rPr lang="en-US" dirty="0" smtClean="0"/>
              <a:t>results above.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8187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4948</TotalTime>
  <Words>486</Words>
  <Application>Microsoft Macintosh PowerPoint</Application>
  <PresentationFormat>全屏显示(4:3)</PresentationFormat>
  <Paragraphs>83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 Hebrew</vt:lpstr>
      <vt:lpstr>Calibri</vt:lpstr>
      <vt:lpstr>Gill Sans MT</vt:lpstr>
      <vt:lpstr>ＭＳ Ｐゴシック</vt:lpstr>
      <vt:lpstr>Times New Roman</vt:lpstr>
      <vt:lpstr>Verdana</vt:lpstr>
      <vt:lpstr>Wingdings 2</vt:lpstr>
      <vt:lpstr>宋体</vt:lpstr>
      <vt:lpstr>Arial</vt:lpstr>
      <vt:lpstr>Solstice</vt:lpstr>
      <vt:lpstr>CSYE 7200 : Big-Data Systems Engineering Using Scala SEC 01 </vt:lpstr>
      <vt:lpstr>Use Cases</vt:lpstr>
      <vt:lpstr>Use Cases</vt:lpstr>
      <vt:lpstr>Methodology</vt:lpstr>
      <vt:lpstr>Data Set</vt:lpstr>
      <vt:lpstr>Milestones</vt:lpstr>
      <vt:lpstr>What Will We Do Using Scala &amp; Repository</vt:lpstr>
      <vt:lpstr>Acceptance criteria</vt:lpstr>
      <vt:lpstr>Goals of the project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ISYG100 : Application Engineering and Development</dc:title>
  <dc:creator>Peejung</dc:creator>
  <cp:lastModifiedBy>Microsoft Office 用户</cp:lastModifiedBy>
  <cp:revision>266</cp:revision>
  <dcterms:created xsi:type="dcterms:W3CDTF">2008-09-18T19:40:46Z</dcterms:created>
  <dcterms:modified xsi:type="dcterms:W3CDTF">2017-11-10T21:25:15Z</dcterms:modified>
</cp:coreProperties>
</file>