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3313" r:id="rId4"/>
  </p:sldMasterIdLst>
  <p:notesMasterIdLst>
    <p:notesMasterId r:id="rId65"/>
  </p:notesMasterIdLst>
  <p:handoutMasterIdLst>
    <p:handoutMasterId r:id="rId66"/>
  </p:handoutMasterIdLst>
  <p:sldIdLst>
    <p:sldId id="532" r:id="rId5"/>
    <p:sldId id="430" r:id="rId6"/>
    <p:sldId id="257" r:id="rId7"/>
    <p:sldId id="434" r:id="rId8"/>
    <p:sldId id="442" r:id="rId9"/>
    <p:sldId id="435" r:id="rId10"/>
    <p:sldId id="443" r:id="rId11"/>
    <p:sldId id="444" r:id="rId12"/>
    <p:sldId id="446" r:id="rId13"/>
    <p:sldId id="447" r:id="rId14"/>
    <p:sldId id="448" r:id="rId15"/>
    <p:sldId id="460" r:id="rId16"/>
    <p:sldId id="449" r:id="rId17"/>
    <p:sldId id="601" r:id="rId18"/>
    <p:sldId id="571" r:id="rId19"/>
    <p:sldId id="572" r:id="rId20"/>
    <p:sldId id="573" r:id="rId21"/>
    <p:sldId id="467" r:id="rId22"/>
    <p:sldId id="454" r:id="rId23"/>
    <p:sldId id="481" r:id="rId24"/>
    <p:sldId id="574" r:id="rId25"/>
    <p:sldId id="575" r:id="rId26"/>
    <p:sldId id="576" r:id="rId27"/>
    <p:sldId id="577" r:id="rId28"/>
    <p:sldId id="578" r:id="rId29"/>
    <p:sldId id="472" r:id="rId30"/>
    <p:sldId id="592" r:id="rId31"/>
    <p:sldId id="607" r:id="rId32"/>
    <p:sldId id="608" r:id="rId33"/>
    <p:sldId id="609" r:id="rId34"/>
    <p:sldId id="610" r:id="rId35"/>
    <p:sldId id="483" r:id="rId36"/>
    <p:sldId id="475" r:id="rId37"/>
    <p:sldId id="484" r:id="rId38"/>
    <p:sldId id="485" r:id="rId39"/>
    <p:sldId id="476" r:id="rId40"/>
    <p:sldId id="486" r:id="rId41"/>
    <p:sldId id="477" r:id="rId42"/>
    <p:sldId id="478" r:id="rId43"/>
    <p:sldId id="496" r:id="rId44"/>
    <p:sldId id="497" r:id="rId45"/>
    <p:sldId id="479" r:id="rId46"/>
    <p:sldId id="551" r:id="rId47"/>
    <p:sldId id="498" r:id="rId48"/>
    <p:sldId id="487" r:id="rId49"/>
    <p:sldId id="488" r:id="rId50"/>
    <p:sldId id="489" r:id="rId51"/>
    <p:sldId id="490" r:id="rId52"/>
    <p:sldId id="533" r:id="rId53"/>
    <p:sldId id="604" r:id="rId54"/>
    <p:sldId id="605" r:id="rId55"/>
    <p:sldId id="499" r:id="rId56"/>
    <p:sldId id="557" r:id="rId57"/>
    <p:sldId id="500" r:id="rId58"/>
    <p:sldId id="492" r:id="rId59"/>
    <p:sldId id="501" r:id="rId60"/>
    <p:sldId id="493" r:id="rId61"/>
    <p:sldId id="494" r:id="rId62"/>
    <p:sldId id="606" r:id="rId63"/>
    <p:sldId id="510" r:id="rId64"/>
  </p:sldIdLst>
  <p:sldSz cx="9144000" cy="5143500" type="screen16x9"/>
  <p:notesSz cx="7099300" cy="10234613"/>
  <p:defaultTextStyle>
    <a:defPPr>
      <a:defRPr lang="en-US"/>
    </a:defPPr>
    <a:lvl1pPr marL="0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2140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4282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6422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8564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10704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7284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3498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9712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2">
          <p15:clr>
            <a:srgbClr val="A4A3A4"/>
          </p15:clr>
        </p15:guide>
        <p15:guide id="2" orient="horz" pos="230">
          <p15:clr>
            <a:srgbClr val="A4A3A4"/>
          </p15:clr>
        </p15:guide>
        <p15:guide id="3" orient="horz" pos="4534">
          <p15:clr>
            <a:srgbClr val="A4A3A4"/>
          </p15:clr>
        </p15:guide>
        <p15:guide id="4" orient="horz" pos="4286">
          <p15:clr>
            <a:srgbClr val="A4A3A4"/>
          </p15:clr>
        </p15:guide>
        <p15:guide id="5" pos="4234">
          <p15:clr>
            <a:srgbClr val="A4A3A4"/>
          </p15:clr>
        </p15:guide>
        <p15:guide id="6" pos="237">
          <p15:clr>
            <a:srgbClr val="A4A3A4"/>
          </p15:clr>
        </p15:guide>
        <p15:guide id="7" pos="8229">
          <p15:clr>
            <a:srgbClr val="A4A3A4"/>
          </p15:clr>
        </p15:guide>
        <p15:guide id="8" pos="949">
          <p15:clr>
            <a:srgbClr val="A4A3A4"/>
          </p15:clr>
        </p15:guide>
        <p15:guide id="9" pos="7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12"/>
    <a:srgbClr val="009A96"/>
    <a:srgbClr val="00827F"/>
    <a:srgbClr val="007471"/>
    <a:srgbClr val="005E5C"/>
    <a:srgbClr val="0094A4"/>
    <a:srgbClr val="00808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5247" autoAdjust="0"/>
  </p:normalViewPr>
  <p:slideViewPr>
    <p:cSldViewPr snapToGrid="0" snapToObjects="1" showGuides="1">
      <p:cViewPr varScale="1">
        <p:scale>
          <a:sx n="99" d="100"/>
          <a:sy n="99" d="100"/>
        </p:scale>
        <p:origin x="-726" y="-84"/>
      </p:cViewPr>
      <p:guideLst>
        <p:guide orient="horz" pos="1685"/>
        <p:guide orient="horz" pos="161"/>
        <p:guide orient="horz" pos="3084"/>
        <p:guide orient="horz" pos="2544"/>
        <p:guide orient="horz" pos="875"/>
        <p:guide orient="horz" pos="1749"/>
        <p:guide orient="horz" pos="621"/>
        <p:guide orient="horz" pos="2865"/>
        <p:guide orient="horz" pos="2130"/>
        <p:guide orient="horz" pos="2184"/>
        <p:guide orient="horz" pos="321"/>
        <p:guide orient="horz" pos="1607"/>
        <p:guide pos="2880"/>
        <p:guide pos="156"/>
        <p:guide pos="5598"/>
        <p:guide pos="4842"/>
        <p:guide pos="5114"/>
        <p:guide pos="1373"/>
        <p:guide pos="4383"/>
        <p:guide pos="14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3966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59CDB-72EA-483D-9A34-D50D3267644F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56AC4-8048-47C4-97D0-565009C72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4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D6798F8-BDA6-46C0-A11F-B16041C3620C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28DE85F-A49F-4D4C-8D78-799212E24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2140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4282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6422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8564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10704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7284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3498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9712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33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34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167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35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36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37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38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39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48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49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50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51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52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53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54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9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55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56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57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58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59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60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46971" cy="4615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8167" cy="442661"/>
          </a:xfrm>
        </p:spPr>
        <p:txBody>
          <a:bodyPr anchor="b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24598" y="4215715"/>
            <a:ext cx="6718075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_Triangles and Bl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Slide Title</a:t>
            </a:r>
          </a:p>
          <a:p>
            <a:pPr lvl="1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Maecenas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endParaRPr lang="en-US" dirty="0" smtClean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59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438166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7" name="Rectangle 1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41096" y="2136385"/>
            <a:ext cx="2145875" cy="747897"/>
          </a:xfrm>
        </p:spPr>
        <p:txBody>
          <a:bodyPr anchor="ctr"/>
          <a:lstStyle>
            <a:lvl1pPr>
              <a:defRPr sz="2700" cap="all" baseline="0"/>
            </a:lvl1pPr>
          </a:lstStyle>
          <a:p>
            <a:r>
              <a:rPr lang="en-GB" dirty="0" smtClean="0"/>
              <a:t>Title </a:t>
            </a:r>
            <a:r>
              <a:rPr lang="en-GB" dirty="0" err="1" smtClean="0"/>
              <a:t>title</a:t>
            </a:r>
            <a:r>
              <a:rPr lang="en-GB" dirty="0" smtClean="0"/>
              <a:t> </a:t>
            </a:r>
            <a:r>
              <a:rPr lang="en-GB" dirty="0" err="1" smtClean="0"/>
              <a:t>title</a:t>
            </a:r>
            <a:r>
              <a:rPr lang="en-GB" dirty="0" smtClean="0"/>
              <a:t> </a:t>
            </a:r>
            <a:r>
              <a:rPr lang="en-GB" dirty="0" err="1" smtClean="0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7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 -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41096" y="2136385"/>
            <a:ext cx="2145875" cy="747897"/>
          </a:xfrm>
        </p:spPr>
        <p:txBody>
          <a:bodyPr anchor="ctr"/>
          <a:lstStyle>
            <a:lvl1pPr>
              <a:defRPr sz="2700" cap="all" baseline="0"/>
            </a:lvl1pPr>
          </a:lstStyle>
          <a:p>
            <a:r>
              <a:rPr lang="en-GB" dirty="0" smtClean="0"/>
              <a:t>Title </a:t>
            </a:r>
            <a:r>
              <a:rPr lang="en-GB" dirty="0" err="1" smtClean="0"/>
              <a:t>title</a:t>
            </a:r>
            <a:r>
              <a:rPr lang="en-GB" dirty="0" smtClean="0"/>
              <a:t> </a:t>
            </a:r>
            <a:r>
              <a:rPr lang="en-GB" dirty="0" err="1" smtClean="0"/>
              <a:t>title</a:t>
            </a:r>
            <a:r>
              <a:rPr lang="en-GB" dirty="0" smtClean="0"/>
              <a:t> </a:t>
            </a:r>
            <a:r>
              <a:rPr lang="en-GB" dirty="0" err="1" smtClean="0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 smtClean="0">
              <a:solidFill>
                <a:schemeClr val="bg2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40288" cy="5143500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288" h="5143500">
                <a:moveTo>
                  <a:pt x="0" y="0"/>
                </a:moveTo>
                <a:lnTo>
                  <a:pt x="4654924" y="0"/>
                </a:lnTo>
                <a:lnTo>
                  <a:pt x="634028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1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535277"/>
            <a:ext cx="3569511" cy="1017291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 smtClean="0"/>
              <a:t>Subject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24522"/>
            <a:ext cx="3569511" cy="1816529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/>
                </a:solidFill>
              </a:defRPr>
            </a:lvl1pPr>
            <a:lvl2pPr marL="3240" indent="0" algn="l">
              <a:spcBef>
                <a:spcPts val="816"/>
              </a:spcBef>
              <a:buNone/>
              <a:tabLst/>
              <a:defRPr baseline="0">
                <a:solidFill>
                  <a:schemeClr val="tx1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MORE COMPLETE TITLE</a:t>
            </a:r>
          </a:p>
          <a:p>
            <a:pPr lvl="1"/>
            <a:r>
              <a:rPr lang="en-US" dirty="0" smtClean="0"/>
              <a:t>Body text: Lorem ipsum dolor sit amet, consectetuer adipiscing elit. Maecenas porttitor congue massa.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Pellentesque habitant morbi tristique senectus et netus et malesuada fames ac turpis egestas. Proin pharetra nonummy pede. Mauris et </a:t>
            </a:r>
            <a:r>
              <a:rPr lang="en-US" dirty="0" err="1" smtClean="0"/>
              <a:t>orci</a:t>
            </a:r>
            <a:r>
              <a:rPr lang="en-US" dirty="0" smtClean="0"/>
              <a:t>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2"/>
            <a:ext cx="3569510" cy="1172925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Related phrase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7166089" y="922544"/>
            <a:ext cx="1081211" cy="1080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85163" y="2987329"/>
            <a:ext cx="1384960" cy="13845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46169" y="3098171"/>
            <a:ext cx="381308" cy="38120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163709" y="838978"/>
            <a:ext cx="167181" cy="1671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142217" y="809746"/>
            <a:ext cx="2979602" cy="2978781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9745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2688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043071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2688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43071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8" y="1388443"/>
            <a:ext cx="384375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43071" y="1388443"/>
            <a:ext cx="384375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207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69515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4533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300205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4533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00205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4533" y="1388443"/>
            <a:ext cx="256161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0205" y="1388443"/>
            <a:ext cx="256161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301029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01029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301029" y="1388443"/>
            <a:ext cx="2561614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64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6723160" cy="461548"/>
          </a:xfrm>
        </p:spPr>
        <p:txBody>
          <a:bodyPr/>
          <a:lstStyle/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615283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5007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469336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35007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35007" y="1388443"/>
            <a:ext cx="1948830" cy="442660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69336" y="1388443"/>
            <a:ext cx="1948830" cy="442660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469336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70366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03665" y="1388443"/>
            <a:ext cx="1948830" cy="442660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0366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93799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37995" y="1388443"/>
            <a:ext cx="1948830" cy="442660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3799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1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7" y="1388443"/>
            <a:ext cx="3864347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12927" y="1388443"/>
            <a:ext cx="3873898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2687" y="2001691"/>
            <a:ext cx="3864347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012927" y="2001691"/>
            <a:ext cx="3873898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6" y="4215715"/>
            <a:ext cx="6725791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82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6" y="1388444"/>
            <a:ext cx="2654085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55264" y="1388443"/>
            <a:ext cx="2654085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32737" y="1388444"/>
            <a:ext cx="2654085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250368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255266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6232739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7" y="4215715"/>
            <a:ext cx="7880266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875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7870391" cy="461548"/>
          </a:xfrm>
        </p:spPr>
        <p:txBody>
          <a:bodyPr/>
          <a:lstStyle/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0527" y="1388443"/>
            <a:ext cx="1912119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77192" y="1388443"/>
            <a:ext cx="1912119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13857" y="1388443"/>
            <a:ext cx="1912119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50523" y="1388443"/>
            <a:ext cx="1912119" cy="442661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052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477192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471385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6950523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527" y="4215715"/>
            <a:ext cx="6717639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01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388443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21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 rot="420000">
            <a:off x="6480242" y="1618453"/>
            <a:ext cx="1515340" cy="24513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18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ictur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9143999" cy="5143500"/>
          </a:xfrm>
          <a:effectLst/>
        </p:spPr>
        <p:txBody>
          <a:bodyPr/>
          <a:lstStyle>
            <a:lvl1pPr>
              <a:defRPr baseline="0"/>
            </a:lvl1pPr>
          </a:lstStyle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Copy Desired Image, Select this placeholder, Paste &amp; Then “Send to back”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4094" y="2479436"/>
            <a:ext cx="7093160" cy="962868"/>
          </a:xfrm>
          <a:effectLst>
            <a:outerShdw blurRad="825500" algn="ctr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>
              <a:lnSpc>
                <a:spcPct val="80000"/>
              </a:lnSpc>
              <a:spcBef>
                <a:spcPts val="816"/>
              </a:spcBef>
              <a:defRPr sz="7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DOLOR SIT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273" y="1857551"/>
            <a:ext cx="6033722" cy="621884"/>
          </a:xfrm>
        </p:spPr>
        <p:txBody>
          <a:bodyPr anchor="b">
            <a:normAutofit/>
          </a:bodyPr>
          <a:lstStyle>
            <a:lvl1pPr>
              <a:spcBef>
                <a:spcPts val="1224"/>
              </a:spcBef>
              <a:defRPr sz="2700" b="0" cap="none" baseline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Lorem Ipsum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14374" y="4650455"/>
            <a:ext cx="4951963" cy="26019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80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85000"/>
              </a:lnSpc>
              <a:spcBef>
                <a:spcPts val="204"/>
              </a:spcBef>
            </a:pPr>
            <a:r>
              <a:rPr lang="en-GB" smtClean="0"/>
              <a:t>© 2015 Ipsos. 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247312" y="4650455"/>
            <a:ext cx="382425" cy="26019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8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13" name="Picture 12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14" name="Picture 13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25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Up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08770" y="1707293"/>
            <a:ext cx="1501361" cy="242038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1889" y="4219806"/>
            <a:ext cx="6326278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21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ox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76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Slide Title</a:t>
            </a:r>
          </a:p>
          <a:p>
            <a:pPr lvl="1"/>
            <a:r>
              <a:rPr lang="en-US" dirty="0" smtClean="0"/>
              <a:t>Lorem ipsum dolor sit amet, consectetuer adipiscing elit. Maecenas porttitor congue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</p:txBody>
      </p:sp>
      <p:pic>
        <p:nvPicPr>
          <p:cNvPr id="7" name="Picture 6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614375" y="4665811"/>
            <a:ext cx="3164412" cy="26949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GB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r>
              <a:rPr lang="en-GB" smtClean="0"/>
              <a:t>© 2015 Ipsos. </a:t>
            </a:r>
            <a:endParaRPr lang="en-GB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19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ide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8964"/>
            <a:ext cx="6223748" cy="5152464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  <a:gd name="connsiteX0" fmla="*/ 0 w 6205818"/>
              <a:gd name="connsiteY0" fmla="*/ 0 h 5143500"/>
              <a:gd name="connsiteX1" fmla="*/ 4654924 w 6205818"/>
              <a:gd name="connsiteY1" fmla="*/ 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493559 w 6205818"/>
              <a:gd name="connsiteY1" fmla="*/ 1793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26895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1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23748"/>
              <a:gd name="connsiteY0" fmla="*/ 0 h 5143500"/>
              <a:gd name="connsiteX1" fmla="*/ 4502524 w 6223748"/>
              <a:gd name="connsiteY1" fmla="*/ 1 h 5143500"/>
              <a:gd name="connsiteX2" fmla="*/ 6223748 w 6223748"/>
              <a:gd name="connsiteY2" fmla="*/ 5143499 h 5143500"/>
              <a:gd name="connsiteX3" fmla="*/ 0 w 6223748"/>
              <a:gd name="connsiteY3" fmla="*/ 5143500 h 5143500"/>
              <a:gd name="connsiteX4" fmla="*/ 0 w 6223748"/>
              <a:gd name="connsiteY4" fmla="*/ 0 h 5143500"/>
              <a:gd name="connsiteX0" fmla="*/ 0 w 6223748"/>
              <a:gd name="connsiteY0" fmla="*/ 8964 h 5152464"/>
              <a:gd name="connsiteX1" fmla="*/ 4529418 w 6223748"/>
              <a:gd name="connsiteY1" fmla="*/ 0 h 5152464"/>
              <a:gd name="connsiteX2" fmla="*/ 6223748 w 6223748"/>
              <a:gd name="connsiteY2" fmla="*/ 5152463 h 5152464"/>
              <a:gd name="connsiteX3" fmla="*/ 0 w 6223748"/>
              <a:gd name="connsiteY3" fmla="*/ 5152464 h 5152464"/>
              <a:gd name="connsiteX4" fmla="*/ 0 w 6223748"/>
              <a:gd name="connsiteY4" fmla="*/ 8964 h 515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748" h="5152464">
                <a:moveTo>
                  <a:pt x="0" y="8964"/>
                </a:moveTo>
                <a:lnTo>
                  <a:pt x="4529418" y="0"/>
                </a:lnTo>
                <a:lnTo>
                  <a:pt x="6223748" y="5152463"/>
                </a:lnTo>
                <a:lnTo>
                  <a:pt x="0" y="515246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78999" y="2102790"/>
            <a:ext cx="2190693" cy="747897"/>
          </a:xfrm>
        </p:spPr>
        <p:txBody>
          <a:bodyPr anchor="ctr"/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</a:t>
            </a:r>
            <a:r>
              <a:rPr lang="en-US" dirty="0" err="1" smtClean="0"/>
              <a:t>TITLE</a:t>
            </a:r>
            <a:r>
              <a:rPr lang="en-US" dirty="0" smtClean="0"/>
              <a:t> </a:t>
            </a:r>
            <a:r>
              <a:rPr lang="en-US" dirty="0" err="1" smtClean="0"/>
              <a:t>TITLE</a:t>
            </a:r>
            <a:r>
              <a:rPr lang="en-US" dirty="0" smtClean="0"/>
              <a:t> </a:t>
            </a:r>
            <a:r>
              <a:rPr lang="en-US" dirty="0" err="1" smtClean="0"/>
              <a:t>TITLE</a:t>
            </a:r>
            <a:endParaRPr lang="en-US" dirty="0"/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3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614374" y="4665811"/>
            <a:ext cx="4951963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GB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r>
              <a:rPr lang="en-GB" smtClean="0"/>
              <a:t>© 2015 Ipsos. </a:t>
            </a:r>
            <a:endParaRPr lang="en-GB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5" name="Picture 14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68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ox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004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Slide Title</a:t>
            </a:r>
          </a:p>
          <a:p>
            <a:pPr lvl="1"/>
            <a:r>
              <a:rPr lang="en-US" dirty="0" smtClean="0"/>
              <a:t>Lorem ipsum dolor sit amet, consectetuer adipiscing elit. Maecenas porttitor congue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614374" y="4665811"/>
            <a:ext cx="4951963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GB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r>
              <a:rPr lang="en-GB" smtClean="0"/>
              <a:t>© 2015 Ipsos. </a:t>
            </a:r>
            <a:endParaRPr lang="en-GB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3" name="Picture 12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379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ide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89050" y="2033543"/>
            <a:ext cx="1982834" cy="886397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</a:t>
            </a:r>
            <a:r>
              <a:rPr lang="en-US" dirty="0" err="1" smtClean="0"/>
              <a:t>title</a:t>
            </a:r>
            <a:r>
              <a:rPr lang="en-US" dirty="0" smtClean="0"/>
              <a:t> </a:t>
            </a:r>
            <a:r>
              <a:rPr lang="en-US" dirty="0" err="1" smtClean="0"/>
              <a:t>title</a:t>
            </a:r>
            <a:r>
              <a:rPr lang="en-US" dirty="0" smtClean="0"/>
              <a:t> </a:t>
            </a:r>
            <a:r>
              <a:rPr lang="en-US" dirty="0" err="1" smtClean="0"/>
              <a:t>title</a:t>
            </a:r>
            <a:endParaRPr lang="en-US" dirty="0"/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614374" y="4665811"/>
            <a:ext cx="4951963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GB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r>
              <a:rPr lang="en-GB" smtClean="0"/>
              <a:t>© 2015 Ipsos. </a:t>
            </a:r>
            <a:endParaRPr lang="en-GB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7" name="Picture 16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21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2833" y="2480191"/>
            <a:ext cx="7093160" cy="962868"/>
          </a:xfrm>
        </p:spPr>
        <p:txBody>
          <a:bodyPr lIns="0" anchor="t"/>
          <a:lstStyle>
            <a:lvl1pPr>
              <a:lnSpc>
                <a:spcPct val="80000"/>
              </a:lnSpc>
              <a:spcBef>
                <a:spcPts val="816"/>
              </a:spcBef>
              <a:defRPr sz="7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DOLOR SIT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1814" y="1858307"/>
            <a:ext cx="6033722" cy="621884"/>
          </a:xfrm>
        </p:spPr>
        <p:txBody>
          <a:bodyPr anchor="b">
            <a:normAutofit/>
          </a:bodyPr>
          <a:lstStyle>
            <a:lvl1pPr>
              <a:spcBef>
                <a:spcPts val="1224"/>
              </a:spcBef>
              <a:defRPr sz="27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Lorem Ipsum</a:t>
            </a:r>
            <a:endParaRPr lang="en-GB" dirty="0"/>
          </a:p>
        </p:txBody>
      </p:sp>
      <p:pic>
        <p:nvPicPr>
          <p:cNvPr id="13" name="Picture 12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29" name="TextBox 28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31" name="Picture 30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81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ill1_Text Optio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33349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8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1_Bullets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33349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8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396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/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/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/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/>
            </a:lvl5pPr>
          </a:lstStyle>
          <a:p>
            <a:pPr lvl="0"/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05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2_Bullets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pic>
        <p:nvPicPr>
          <p:cNvPr id="22" name="Picture 21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653462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GB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68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Title Only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2376" y="248323"/>
            <a:ext cx="673335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pic>
        <p:nvPicPr>
          <p:cNvPr id="20" name="Picture 1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 bwMode="black"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18" name="Picture 17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86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Text Opti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33349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94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3_Bullets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33349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GB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6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-1" y="-8966"/>
            <a:ext cx="3740523" cy="5152466"/>
          </a:xfrm>
          <a:custGeom>
            <a:avLst/>
            <a:gdLst>
              <a:gd name="connsiteX0" fmla="*/ 0 w 4000500"/>
              <a:gd name="connsiteY0" fmla="*/ 0 h 5143500"/>
              <a:gd name="connsiteX1" fmla="*/ 4000500 w 4000500"/>
              <a:gd name="connsiteY1" fmla="*/ 0 h 5143500"/>
              <a:gd name="connsiteX2" fmla="*/ 4000500 w 4000500"/>
              <a:gd name="connsiteY2" fmla="*/ 5143500 h 5143500"/>
              <a:gd name="connsiteX3" fmla="*/ 0 w 4000500"/>
              <a:gd name="connsiteY3" fmla="*/ 5143500 h 5143500"/>
              <a:gd name="connsiteX4" fmla="*/ 0 w 4000500"/>
              <a:gd name="connsiteY4" fmla="*/ 0 h 5143500"/>
              <a:gd name="connsiteX0" fmla="*/ 0 w 4000500"/>
              <a:gd name="connsiteY0" fmla="*/ 0 h 5143500"/>
              <a:gd name="connsiteX1" fmla="*/ 432547 w 4000500"/>
              <a:gd name="connsiteY1" fmla="*/ 8964 h 5143500"/>
              <a:gd name="connsiteX2" fmla="*/ 4000500 w 4000500"/>
              <a:gd name="connsiteY2" fmla="*/ 5143500 h 5143500"/>
              <a:gd name="connsiteX3" fmla="*/ 0 w 4000500"/>
              <a:gd name="connsiteY3" fmla="*/ 5143500 h 5143500"/>
              <a:gd name="connsiteX4" fmla="*/ 0 w 4000500"/>
              <a:gd name="connsiteY4" fmla="*/ 0 h 5143500"/>
              <a:gd name="connsiteX0" fmla="*/ 0 w 3740523"/>
              <a:gd name="connsiteY0" fmla="*/ 0 h 5143500"/>
              <a:gd name="connsiteX1" fmla="*/ 432547 w 3740523"/>
              <a:gd name="connsiteY1" fmla="*/ 8964 h 5143500"/>
              <a:gd name="connsiteX2" fmla="*/ 3740523 w 3740523"/>
              <a:gd name="connsiteY2" fmla="*/ 5143500 h 5143500"/>
              <a:gd name="connsiteX3" fmla="*/ 0 w 3740523"/>
              <a:gd name="connsiteY3" fmla="*/ 5143500 h 5143500"/>
              <a:gd name="connsiteX4" fmla="*/ 0 w 3740523"/>
              <a:gd name="connsiteY4" fmla="*/ 0 h 5143500"/>
              <a:gd name="connsiteX0" fmla="*/ 0 w 3740523"/>
              <a:gd name="connsiteY0" fmla="*/ 0 h 5143500"/>
              <a:gd name="connsiteX1" fmla="*/ 441511 w 3740523"/>
              <a:gd name="connsiteY1" fmla="*/ 17929 h 5143500"/>
              <a:gd name="connsiteX2" fmla="*/ 3740523 w 3740523"/>
              <a:gd name="connsiteY2" fmla="*/ 5143500 h 5143500"/>
              <a:gd name="connsiteX3" fmla="*/ 0 w 3740523"/>
              <a:gd name="connsiteY3" fmla="*/ 5143500 h 5143500"/>
              <a:gd name="connsiteX4" fmla="*/ 0 w 3740523"/>
              <a:gd name="connsiteY4" fmla="*/ 0 h 5143500"/>
              <a:gd name="connsiteX0" fmla="*/ 0 w 3740523"/>
              <a:gd name="connsiteY0" fmla="*/ 8966 h 5152466"/>
              <a:gd name="connsiteX1" fmla="*/ 441511 w 3740523"/>
              <a:gd name="connsiteY1" fmla="*/ 0 h 5152466"/>
              <a:gd name="connsiteX2" fmla="*/ 3740523 w 3740523"/>
              <a:gd name="connsiteY2" fmla="*/ 5152466 h 5152466"/>
              <a:gd name="connsiteX3" fmla="*/ 0 w 3740523"/>
              <a:gd name="connsiteY3" fmla="*/ 5152466 h 5152466"/>
              <a:gd name="connsiteX4" fmla="*/ 0 w 3740523"/>
              <a:gd name="connsiteY4" fmla="*/ 8966 h 515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523" h="5152466">
                <a:moveTo>
                  <a:pt x="0" y="8966"/>
                </a:moveTo>
                <a:lnTo>
                  <a:pt x="441511" y="0"/>
                </a:lnTo>
                <a:lnTo>
                  <a:pt x="3740523" y="5152466"/>
                </a:lnTo>
                <a:lnTo>
                  <a:pt x="0" y="5152466"/>
                </a:lnTo>
                <a:lnTo>
                  <a:pt x="0" y="8966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76000" y="2152234"/>
            <a:ext cx="4699059" cy="508645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 smtClean="0"/>
              <a:t>Impact word(s)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76000" y="2864332"/>
            <a:ext cx="4699059" cy="13323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baseline="0">
                <a:solidFill>
                  <a:schemeClr val="bg2">
                    <a:lumMod val="75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Job title, date, or other relevant presenter info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0" y="1389063"/>
            <a:ext cx="4699059" cy="637454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7689036" y="672878"/>
            <a:ext cx="1165276" cy="633412"/>
          </a:xfrm>
          <a:solidFill>
            <a:schemeClr val="bg1"/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GB" dirty="0" smtClean="0"/>
              <a:t>Client Logo</a:t>
            </a:r>
            <a:br>
              <a:rPr lang="en-GB" dirty="0" smtClean="0"/>
            </a:br>
            <a:r>
              <a:rPr lang="en-GB" dirty="0" smtClean="0"/>
              <a:t>(delete if unused)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7311" y="4627422"/>
            <a:ext cx="560381" cy="2601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F034911-0302-4AAB-AEF0-815419E29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176000" y="4031450"/>
            <a:ext cx="4699059" cy="5959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© 2015 Ipsos.  All rights reserved. Contains Ipsos' Confidential and Proprietary information and may not be disclosed or reproduced without the prior written consent of Ipsos.</a:t>
            </a:r>
            <a:endParaRPr lang="en-GB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1000">
                <a:solidFill>
                  <a:schemeClr val="bg1"/>
                </a:solidFill>
              </a:rPr>
              <a:pPr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0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pic>
        <p:nvPicPr>
          <p:cNvPr id="20" name="Picture 1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23" name="Picture 22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3381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818226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93072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pic>
        <p:nvPicPr>
          <p:cNvPr id="10" name="Picture 24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40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 smtClean="0"/>
              <a:t>Click to add emphasis part of title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7887670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grpSp>
        <p:nvGrpSpPr>
          <p:cNvPr id="88" name="Group 87"/>
          <p:cNvGrpSpPr/>
          <p:nvPr userDrawn="1"/>
        </p:nvGrpSpPr>
        <p:grpSpPr>
          <a:xfrm>
            <a:off x="8252496" y="2571750"/>
            <a:ext cx="891505" cy="2571750"/>
            <a:chOff x="12130881" y="3781425"/>
            <a:chExt cx="1310482" cy="3781425"/>
          </a:xfrm>
        </p:grpSpPr>
        <p:sp>
          <p:nvSpPr>
            <p:cNvPr id="89" name="Oval 88"/>
            <p:cNvSpPr>
              <a:spLocks/>
            </p:cNvSpPr>
            <p:nvPr/>
          </p:nvSpPr>
          <p:spPr bwMode="auto">
            <a:xfrm rot="3900000" flipH="1">
              <a:off x="12448596" y="500140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2613164" y="4367456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2346781" y="4200525"/>
              <a:ext cx="172831" cy="1728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Right Triangle 91"/>
            <p:cNvSpPr/>
            <p:nvPr/>
          </p:nvSpPr>
          <p:spPr>
            <a:xfrm flipH="1">
              <a:off x="12130881" y="3781425"/>
              <a:ext cx="1310482" cy="3781425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3" name="Picture 92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755928"/>
              <a:ext cx="554656" cy="523425"/>
            </a:xfrm>
            <a:prstGeom prst="rect">
              <a:avLst/>
            </a:prstGeom>
          </p:spPr>
        </p:pic>
        <p:sp>
          <p:nvSpPr>
            <p:cNvPr id="94" name="Oval 24"/>
            <p:cNvSpPr>
              <a:spLocks/>
            </p:cNvSpPr>
            <p:nvPr/>
          </p:nvSpPr>
          <p:spPr bwMode="auto">
            <a:xfrm rot="3900000" flipH="1">
              <a:off x="12429978" y="5491320"/>
              <a:ext cx="763902" cy="754332"/>
            </a:xfrm>
            <a:custGeom>
              <a:avLst/>
              <a:gdLst/>
              <a:ahLst/>
              <a:cxnLst/>
              <a:rect l="l" t="t" r="r" b="b"/>
              <a:pathLst>
                <a:path w="763902" h="754332">
                  <a:moveTo>
                    <a:pt x="763902" y="138227"/>
                  </a:moveTo>
                  <a:cubicBezTo>
                    <a:pt x="683802" y="52832"/>
                    <a:pt x="569760" y="0"/>
                    <a:pt x="443365" y="0"/>
                  </a:cubicBezTo>
                  <a:cubicBezTo>
                    <a:pt x="198502" y="0"/>
                    <a:pt x="-1" y="198284"/>
                    <a:pt x="0" y="442881"/>
                  </a:cubicBezTo>
                  <a:cubicBezTo>
                    <a:pt x="-1" y="564384"/>
                    <a:pt x="48982" y="674459"/>
                    <a:pt x="128444" y="754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0237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388443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8252496" y="2571750"/>
            <a:ext cx="891505" cy="2571750"/>
            <a:chOff x="12130881" y="3781425"/>
            <a:chExt cx="1310482" cy="3781425"/>
          </a:xfrm>
        </p:grpSpPr>
        <p:sp>
          <p:nvSpPr>
            <p:cNvPr id="37" name="Oval 36"/>
            <p:cNvSpPr>
              <a:spLocks/>
            </p:cNvSpPr>
            <p:nvPr/>
          </p:nvSpPr>
          <p:spPr bwMode="auto">
            <a:xfrm rot="3900000" flipH="1">
              <a:off x="12448596" y="500140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2613164" y="4367456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2346781" y="4200525"/>
              <a:ext cx="172831" cy="1728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Right Triangle 39"/>
            <p:cNvSpPr/>
            <p:nvPr/>
          </p:nvSpPr>
          <p:spPr>
            <a:xfrm flipH="1">
              <a:off x="12130881" y="3781425"/>
              <a:ext cx="1310482" cy="3781425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" name="Picture 40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755928"/>
              <a:ext cx="554656" cy="523425"/>
            </a:xfrm>
            <a:prstGeom prst="rect">
              <a:avLst/>
            </a:prstGeom>
          </p:spPr>
        </p:pic>
        <p:sp>
          <p:nvSpPr>
            <p:cNvPr id="42" name="Oval 24"/>
            <p:cNvSpPr>
              <a:spLocks/>
            </p:cNvSpPr>
            <p:nvPr/>
          </p:nvSpPr>
          <p:spPr bwMode="auto">
            <a:xfrm rot="3900000" flipH="1">
              <a:off x="12429978" y="5491320"/>
              <a:ext cx="763902" cy="754332"/>
            </a:xfrm>
            <a:custGeom>
              <a:avLst/>
              <a:gdLst/>
              <a:ahLst/>
              <a:cxnLst/>
              <a:rect l="l" t="t" r="r" b="b"/>
              <a:pathLst>
                <a:path w="763902" h="754332">
                  <a:moveTo>
                    <a:pt x="763902" y="138227"/>
                  </a:moveTo>
                  <a:cubicBezTo>
                    <a:pt x="683802" y="52832"/>
                    <a:pt x="569760" y="0"/>
                    <a:pt x="443365" y="0"/>
                  </a:cubicBezTo>
                  <a:cubicBezTo>
                    <a:pt x="198502" y="0"/>
                    <a:pt x="-1" y="198284"/>
                    <a:pt x="0" y="442881"/>
                  </a:cubicBezTo>
                  <a:cubicBezTo>
                    <a:pt x="-1" y="564384"/>
                    <a:pt x="48982" y="674459"/>
                    <a:pt x="128444" y="754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21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46971" cy="4615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3073"/>
            <a:ext cx="671816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ADD TAG LINE OR BEGINNING OF TITLE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947451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929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 smtClean="0"/>
              <a:t>Insert picture from file</a:t>
            </a:r>
            <a:endParaRPr lang="en-GB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3196468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 smtClean="0"/>
              <a:t>Insert picture from file</a:t>
            </a:r>
            <a:endParaRPr lang="en-GB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6147915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 smtClean="0"/>
              <a:t>Insert picture from file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63525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 smtClean="0"/>
              <a:t>1st Level</a:t>
            </a:r>
          </a:p>
          <a:p>
            <a:pPr lvl="3"/>
            <a:r>
              <a:rPr lang="en-US" dirty="0" smtClean="0"/>
              <a:t>2nd Level</a:t>
            </a:r>
          </a:p>
          <a:p>
            <a:pPr lvl="4"/>
            <a:r>
              <a:rPr lang="en-US" dirty="0" smtClean="0"/>
              <a:t>3rd Level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196468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 smtClean="0"/>
              <a:t>1st Level</a:t>
            </a:r>
          </a:p>
          <a:p>
            <a:pPr lvl="3"/>
            <a:r>
              <a:rPr lang="en-US" dirty="0" smtClean="0"/>
              <a:t>2nd Level</a:t>
            </a:r>
          </a:p>
          <a:p>
            <a:pPr lvl="4"/>
            <a:r>
              <a:rPr lang="en-US" dirty="0" smtClean="0"/>
              <a:t>3rd Level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43701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 smtClean="0"/>
              <a:t>1st Level</a:t>
            </a:r>
          </a:p>
          <a:p>
            <a:pPr lvl="3"/>
            <a:r>
              <a:rPr lang="en-US" dirty="0" smtClean="0"/>
              <a:t>2nd Level</a:t>
            </a:r>
          </a:p>
          <a:p>
            <a:pPr lvl="4"/>
            <a:r>
              <a:rPr lang="en-US" dirty="0" smtClean="0"/>
              <a:t>3rd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880990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832437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6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000162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9527" y="2152234"/>
            <a:ext cx="4078999" cy="508645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 smtClean="0"/>
              <a:t>Impact word(s)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9527" y="2864332"/>
            <a:ext cx="4078999" cy="13323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baseline="0">
                <a:solidFill>
                  <a:schemeClr val="tx1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Job title, date, or other relevant presenter info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2946" y="4031450"/>
            <a:ext cx="4444025" cy="260192"/>
          </a:xfrm>
          <a:prstGeom prst="rect">
            <a:avLst/>
          </a:prstGeom>
        </p:spPr>
        <p:txBody>
          <a:bodyPr lIns="62195" tIns="31098" rIns="62195" bIns="31098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© 2015 Ipsos.  All rights reserved. Contains Ipsos' Confidential and Proprietary information  and may not be disclosed or reproduced without the prior written consent of Ipsos.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769527" y="1389063"/>
            <a:ext cx="4078999" cy="637454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7823701" y="592860"/>
            <a:ext cx="1024825" cy="722153"/>
          </a:xfrm>
          <a:noFill/>
        </p:spPr>
        <p:txBody>
          <a:bodyPr/>
          <a:lstStyle>
            <a:lvl1pPr algn="ctr">
              <a:defRPr sz="1400"/>
            </a:lvl1pPr>
          </a:lstStyle>
          <a:p>
            <a:r>
              <a:rPr lang="en-GB" dirty="0" smtClean="0"/>
              <a:t>Client Logo</a:t>
            </a:r>
            <a:br>
              <a:rPr lang="en-GB" dirty="0" smtClean="0"/>
            </a:br>
            <a:r>
              <a:rPr lang="en-GB" dirty="0" smtClean="0"/>
              <a:t>(delete if unused)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6522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146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Slide Title</a:t>
            </a:r>
          </a:p>
          <a:p>
            <a:pPr lvl="1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Maecenas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39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2_Triangles and Bl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-8964"/>
            <a:ext cx="4419600" cy="5171514"/>
          </a:xfrm>
          <a:custGeom>
            <a:avLst/>
            <a:gdLst>
              <a:gd name="connsiteX0" fmla="*/ 0 w 4419600"/>
              <a:gd name="connsiteY0" fmla="*/ 0 h 5162550"/>
              <a:gd name="connsiteX1" fmla="*/ 4419600 w 4419600"/>
              <a:gd name="connsiteY1" fmla="*/ 0 h 5162550"/>
              <a:gd name="connsiteX2" fmla="*/ 4419600 w 4419600"/>
              <a:gd name="connsiteY2" fmla="*/ 5162550 h 5162550"/>
              <a:gd name="connsiteX3" fmla="*/ 0 w 4419600"/>
              <a:gd name="connsiteY3" fmla="*/ 5162550 h 5162550"/>
              <a:gd name="connsiteX4" fmla="*/ 0 w 4419600"/>
              <a:gd name="connsiteY4" fmla="*/ 0 h 5162550"/>
              <a:gd name="connsiteX0" fmla="*/ 0 w 4419600"/>
              <a:gd name="connsiteY0" fmla="*/ 0 h 5162550"/>
              <a:gd name="connsiteX1" fmla="*/ 2743200 w 4419600"/>
              <a:gd name="connsiteY1" fmla="*/ 8965 h 5162550"/>
              <a:gd name="connsiteX2" fmla="*/ 4419600 w 4419600"/>
              <a:gd name="connsiteY2" fmla="*/ 5162550 h 5162550"/>
              <a:gd name="connsiteX3" fmla="*/ 0 w 4419600"/>
              <a:gd name="connsiteY3" fmla="*/ 5162550 h 5162550"/>
              <a:gd name="connsiteX4" fmla="*/ 0 w 4419600"/>
              <a:gd name="connsiteY4" fmla="*/ 0 h 5162550"/>
              <a:gd name="connsiteX0" fmla="*/ 0 w 4419600"/>
              <a:gd name="connsiteY0" fmla="*/ 8964 h 5171514"/>
              <a:gd name="connsiteX1" fmla="*/ 2743200 w 4419600"/>
              <a:gd name="connsiteY1" fmla="*/ 0 h 5171514"/>
              <a:gd name="connsiteX2" fmla="*/ 4419600 w 4419600"/>
              <a:gd name="connsiteY2" fmla="*/ 5171514 h 5171514"/>
              <a:gd name="connsiteX3" fmla="*/ 0 w 4419600"/>
              <a:gd name="connsiteY3" fmla="*/ 5171514 h 5171514"/>
              <a:gd name="connsiteX4" fmla="*/ 0 w 4419600"/>
              <a:gd name="connsiteY4" fmla="*/ 8964 h 5171514"/>
              <a:gd name="connsiteX0" fmla="*/ 0 w 4419600"/>
              <a:gd name="connsiteY0" fmla="*/ 8964 h 5171514"/>
              <a:gd name="connsiteX1" fmla="*/ 2734235 w 4419600"/>
              <a:gd name="connsiteY1" fmla="*/ 0 h 5171514"/>
              <a:gd name="connsiteX2" fmla="*/ 4419600 w 4419600"/>
              <a:gd name="connsiteY2" fmla="*/ 5171514 h 5171514"/>
              <a:gd name="connsiteX3" fmla="*/ 0 w 4419600"/>
              <a:gd name="connsiteY3" fmla="*/ 5171514 h 5171514"/>
              <a:gd name="connsiteX4" fmla="*/ 0 w 4419600"/>
              <a:gd name="connsiteY4" fmla="*/ 8964 h 5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9600" h="5171514">
                <a:moveTo>
                  <a:pt x="0" y="8964"/>
                </a:moveTo>
                <a:lnTo>
                  <a:pt x="2734235" y="0"/>
                </a:lnTo>
                <a:lnTo>
                  <a:pt x="4419600" y="5171514"/>
                </a:lnTo>
                <a:lnTo>
                  <a:pt x="0" y="517151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Slide Title</a:t>
            </a:r>
          </a:p>
          <a:p>
            <a:pPr lvl="1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Maecenas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498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76" y="643468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add emphasis part of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388443"/>
            <a:ext cx="8651621" cy="2643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11" name="Picture 10" descr="IPSOS_GAMECHANGERS_blue.png"/>
            <p:cNvPicPr>
              <a:picLocks noChangeAspect="1"/>
            </p:cNvPicPr>
            <p:nvPr/>
          </p:nvPicPr>
          <p:blipFill rotWithShape="1"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12" name="Picture 11" descr="IPSOS_GAMECHANGERS_blue.png"/>
            <p:cNvPicPr>
              <a:picLocks noChangeAspect="1"/>
            </p:cNvPicPr>
            <p:nvPr userDrawn="1"/>
          </p:nvPicPr>
          <p:blipFill rotWithShape="1"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 smtClean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9" name="Picture 24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34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318" r:id="rId1"/>
    <p:sldLayoutId id="2147493383" r:id="rId2"/>
    <p:sldLayoutId id="2147493319" r:id="rId3"/>
    <p:sldLayoutId id="2147493322" r:id="rId4"/>
    <p:sldLayoutId id="2147493323" r:id="rId5"/>
    <p:sldLayoutId id="2147493382" r:id="rId6"/>
    <p:sldLayoutId id="2147493314" r:id="rId7"/>
    <p:sldLayoutId id="2147493315" r:id="rId8"/>
    <p:sldLayoutId id="2147493391" r:id="rId9"/>
    <p:sldLayoutId id="2147493388" r:id="rId10"/>
    <p:sldLayoutId id="2147493316" r:id="rId11"/>
    <p:sldLayoutId id="2147493390" r:id="rId12"/>
    <p:sldLayoutId id="2147493317" r:id="rId13"/>
    <p:sldLayoutId id="2147493331" r:id="rId14"/>
    <p:sldLayoutId id="2147493332" r:id="rId15"/>
    <p:sldLayoutId id="2147493333" r:id="rId16"/>
    <p:sldLayoutId id="2147493334" r:id="rId17"/>
    <p:sldLayoutId id="2147493335" r:id="rId18"/>
    <p:sldLayoutId id="2147493336" r:id="rId19"/>
    <p:sldLayoutId id="2147493339" r:id="rId20"/>
    <p:sldLayoutId id="2147493341" r:id="rId21"/>
    <p:sldLayoutId id="2147493340" r:id="rId22"/>
    <p:sldLayoutId id="2147493392" r:id="rId23"/>
    <p:sldLayoutId id="2147493393" r:id="rId24"/>
    <p:sldLayoutId id="2147493394" r:id="rId25"/>
    <p:sldLayoutId id="2147493395" r:id="rId26"/>
    <p:sldLayoutId id="2147493346" r:id="rId27"/>
    <p:sldLayoutId id="2147493353" r:id="rId28"/>
    <p:sldLayoutId id="2147493386" r:id="rId29"/>
    <p:sldLayoutId id="2147493385" r:id="rId30"/>
    <p:sldLayoutId id="2147493379" r:id="rId31"/>
    <p:sldLayoutId id="2147493380" r:id="rId32"/>
    <p:sldLayoutId id="2147493384" r:id="rId33"/>
    <p:sldLayoutId id="2147493389" r:id="rId34"/>
    <p:sldLayoutId id="2147493387" r:id="rId35"/>
  </p:sldLayoutIdLst>
  <p:timing>
    <p:tnLst>
      <p:par>
        <p:cTn id="1" dur="indefinite" restart="never" nodeType="tmRoot"/>
      </p:par>
    </p:tnLst>
  </p:timing>
  <p:hf hdr="0"/>
  <p:txStyles>
    <p:titleStyle>
      <a:lvl1pPr algn="l" defTabSz="924282" rtl="0" eaLnBrk="1" latinLnBrk="0" hangingPunct="1">
        <a:lnSpc>
          <a:spcPct val="90000"/>
        </a:lnSpc>
        <a:spcBef>
          <a:spcPts val="408"/>
        </a:spcBef>
        <a:buNone/>
        <a:tabLst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3240" indent="0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6802" indent="-186802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31911" indent="-191121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06834" indent="-176004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41775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3916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056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8198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140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4282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422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8564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0704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284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498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712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png"/><Relationship Id="rId5" Type="http://schemas.openxmlformats.org/officeDocument/2006/relationships/image" Target="../media/image20.e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22.e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7.jpe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2.jpeg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emf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4.jpeg"/><Relationship Id="rId1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3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2.png"/><Relationship Id="rId12" Type="http://schemas.openxmlformats.org/officeDocument/2006/relationships/image" Target="../media/image32.jpe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4.jpe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3.jpeg"/><Relationship Id="rId11" Type="http://schemas.openxmlformats.org/officeDocument/2006/relationships/image" Target="../media/image12.jpeg"/><Relationship Id="rId5" Type="http://schemas.openxmlformats.org/officeDocument/2006/relationships/image" Target="../media/image41.emf"/><Relationship Id="rId15" Type="http://schemas.openxmlformats.org/officeDocument/2006/relationships/image" Target="../media/image34.jpeg"/><Relationship Id="rId10" Type="http://schemas.openxmlformats.org/officeDocument/2006/relationships/image" Target="../media/image31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5.png"/><Relationship Id="rId1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2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2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2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3.jpeg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3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3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3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3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3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3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3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3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3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4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4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4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4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4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4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71.e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75.png"/><Relationship Id="rId5" Type="http://schemas.openxmlformats.org/officeDocument/2006/relationships/image" Target="../media/image70.emf"/><Relationship Id="rId10" Type="http://schemas.openxmlformats.org/officeDocument/2006/relationships/image" Target="../media/image74.jpeg"/><Relationship Id="rId4" Type="http://schemas.openxmlformats.org/officeDocument/2006/relationships/oleObject" Target="../embeddings/oleObject46.bin"/><Relationship Id="rId9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77.e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75.png"/><Relationship Id="rId5" Type="http://schemas.openxmlformats.org/officeDocument/2006/relationships/image" Target="../media/image76.emf"/><Relationship Id="rId10" Type="http://schemas.openxmlformats.org/officeDocument/2006/relationships/image" Target="../media/image74.jpeg"/><Relationship Id="rId4" Type="http://schemas.openxmlformats.org/officeDocument/2006/relationships/oleObject" Target="../embeddings/oleObject48.bin"/><Relationship Id="rId9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78.emf"/><Relationship Id="rId4" Type="http://schemas.openxmlformats.org/officeDocument/2006/relationships/oleObject" Target="../embeddings/oleObject50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mailto:marko.Uljarevic@ipsos.com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1.xml"/><Relationship Id="rId6" Type="http://schemas.openxmlformats.org/officeDocument/2006/relationships/hyperlink" Target="mailto:srdjan.bogosavljevic@ipsos.com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png"/><Relationship Id="rId5" Type="http://schemas.openxmlformats.org/officeDocument/2006/relationships/image" Target="../media/image8.emf"/><Relationship Id="rId10" Type="http://schemas.openxmlformats.org/officeDocument/2006/relationships/image" Target="../media/image12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3299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2" y="0"/>
            <a:ext cx="9143998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3000">
                <a:schemeClr val="bg1">
                  <a:alpha val="80000"/>
                </a:schemeClr>
              </a:gs>
              <a:gs pos="65000">
                <a:schemeClr val="bg1">
                  <a:alpha val="20000"/>
                </a:schemeClr>
              </a:gs>
              <a:gs pos="95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7510692" y="2571750"/>
            <a:ext cx="1633309" cy="2571750"/>
            <a:chOff x="11040455" y="3781425"/>
            <a:chExt cx="2400908" cy="3781425"/>
          </a:xfrm>
        </p:grpSpPr>
        <p:sp>
          <p:nvSpPr>
            <p:cNvPr id="8" name="Oval 7"/>
            <p:cNvSpPr>
              <a:spLocks/>
            </p:cNvSpPr>
            <p:nvPr/>
          </p:nvSpPr>
          <p:spPr bwMode="auto">
            <a:xfrm rot="3900000" flipH="1">
              <a:off x="12151756" y="484596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2136797" y="4322143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870414" y="4155212"/>
              <a:ext cx="172831" cy="1728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ight Triangle 5"/>
            <p:cNvSpPr/>
            <p:nvPr/>
          </p:nvSpPr>
          <p:spPr>
            <a:xfrm flipH="1">
              <a:off x="11040455" y="3781425"/>
              <a:ext cx="2400908" cy="378142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872897" y="5209613"/>
              <a:ext cx="957422" cy="1142838"/>
            </a:xfrm>
            <a:custGeom>
              <a:avLst/>
              <a:gdLst>
                <a:gd name="T0" fmla="*/ 397 w 568"/>
                <a:gd name="T1" fmla="*/ 0 h 678"/>
                <a:gd name="T2" fmla="*/ 397 w 568"/>
                <a:gd name="T3" fmla="*/ 0 h 678"/>
                <a:gd name="T4" fmla="*/ 428 w 568"/>
                <a:gd name="T5" fmla="*/ 22 h 678"/>
                <a:gd name="T6" fmla="*/ 457 w 568"/>
                <a:gd name="T7" fmla="*/ 46 h 678"/>
                <a:gd name="T8" fmla="*/ 481 w 568"/>
                <a:gd name="T9" fmla="*/ 71 h 678"/>
                <a:gd name="T10" fmla="*/ 503 w 568"/>
                <a:gd name="T11" fmla="*/ 100 h 678"/>
                <a:gd name="T12" fmla="*/ 522 w 568"/>
                <a:gd name="T13" fmla="*/ 131 h 678"/>
                <a:gd name="T14" fmla="*/ 539 w 568"/>
                <a:gd name="T15" fmla="*/ 163 h 678"/>
                <a:gd name="T16" fmla="*/ 551 w 568"/>
                <a:gd name="T17" fmla="*/ 196 h 678"/>
                <a:gd name="T18" fmla="*/ 559 w 568"/>
                <a:gd name="T19" fmla="*/ 230 h 678"/>
                <a:gd name="T20" fmla="*/ 566 w 568"/>
                <a:gd name="T21" fmla="*/ 266 h 678"/>
                <a:gd name="T22" fmla="*/ 568 w 568"/>
                <a:gd name="T23" fmla="*/ 300 h 678"/>
                <a:gd name="T24" fmla="*/ 568 w 568"/>
                <a:gd name="T25" fmla="*/ 335 h 678"/>
                <a:gd name="T26" fmla="*/ 564 w 568"/>
                <a:gd name="T27" fmla="*/ 371 h 678"/>
                <a:gd name="T28" fmla="*/ 556 w 568"/>
                <a:gd name="T29" fmla="*/ 407 h 678"/>
                <a:gd name="T30" fmla="*/ 544 w 568"/>
                <a:gd name="T31" fmla="*/ 441 h 678"/>
                <a:gd name="T32" fmla="*/ 530 w 568"/>
                <a:gd name="T33" fmla="*/ 475 h 678"/>
                <a:gd name="T34" fmla="*/ 511 w 568"/>
                <a:gd name="T35" fmla="*/ 507 h 678"/>
                <a:gd name="T36" fmla="*/ 511 w 568"/>
                <a:gd name="T37" fmla="*/ 507 h 678"/>
                <a:gd name="T38" fmla="*/ 489 w 568"/>
                <a:gd name="T39" fmla="*/ 538 h 678"/>
                <a:gd name="T40" fmla="*/ 466 w 568"/>
                <a:gd name="T41" fmla="*/ 567 h 678"/>
                <a:gd name="T42" fmla="*/ 438 w 568"/>
                <a:gd name="T43" fmla="*/ 591 h 678"/>
                <a:gd name="T44" fmla="*/ 409 w 568"/>
                <a:gd name="T45" fmla="*/ 613 h 678"/>
                <a:gd name="T46" fmla="*/ 380 w 568"/>
                <a:gd name="T47" fmla="*/ 632 h 678"/>
                <a:gd name="T48" fmla="*/ 348 w 568"/>
                <a:gd name="T49" fmla="*/ 647 h 678"/>
                <a:gd name="T50" fmla="*/ 314 w 568"/>
                <a:gd name="T51" fmla="*/ 661 h 678"/>
                <a:gd name="T52" fmla="*/ 280 w 568"/>
                <a:gd name="T53" fmla="*/ 669 h 678"/>
                <a:gd name="T54" fmla="*/ 246 w 568"/>
                <a:gd name="T55" fmla="*/ 676 h 678"/>
                <a:gd name="T56" fmla="*/ 210 w 568"/>
                <a:gd name="T57" fmla="*/ 678 h 678"/>
                <a:gd name="T58" fmla="*/ 174 w 568"/>
                <a:gd name="T59" fmla="*/ 678 h 678"/>
                <a:gd name="T60" fmla="*/ 140 w 568"/>
                <a:gd name="T61" fmla="*/ 673 h 678"/>
                <a:gd name="T62" fmla="*/ 104 w 568"/>
                <a:gd name="T63" fmla="*/ 666 h 678"/>
                <a:gd name="T64" fmla="*/ 70 w 568"/>
                <a:gd name="T65" fmla="*/ 654 h 678"/>
                <a:gd name="T66" fmla="*/ 36 w 568"/>
                <a:gd name="T67" fmla="*/ 640 h 678"/>
                <a:gd name="T68" fmla="*/ 2 w 568"/>
                <a:gd name="T69" fmla="*/ 622 h 678"/>
                <a:gd name="T70" fmla="*/ 2 w 568"/>
                <a:gd name="T71" fmla="*/ 622 h 678"/>
                <a:gd name="T72" fmla="*/ 0 w 568"/>
                <a:gd name="T73" fmla="*/ 620 h 678"/>
                <a:gd name="T74" fmla="*/ 397 w 568"/>
                <a:gd name="T7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8" h="678">
                  <a:moveTo>
                    <a:pt x="397" y="0"/>
                  </a:moveTo>
                  <a:lnTo>
                    <a:pt x="397" y="0"/>
                  </a:lnTo>
                  <a:lnTo>
                    <a:pt x="428" y="22"/>
                  </a:lnTo>
                  <a:lnTo>
                    <a:pt x="457" y="46"/>
                  </a:lnTo>
                  <a:lnTo>
                    <a:pt x="481" y="71"/>
                  </a:lnTo>
                  <a:lnTo>
                    <a:pt x="503" y="100"/>
                  </a:lnTo>
                  <a:lnTo>
                    <a:pt x="522" y="131"/>
                  </a:lnTo>
                  <a:lnTo>
                    <a:pt x="539" y="163"/>
                  </a:lnTo>
                  <a:lnTo>
                    <a:pt x="551" y="196"/>
                  </a:lnTo>
                  <a:lnTo>
                    <a:pt x="559" y="230"/>
                  </a:lnTo>
                  <a:lnTo>
                    <a:pt x="566" y="266"/>
                  </a:lnTo>
                  <a:lnTo>
                    <a:pt x="568" y="300"/>
                  </a:lnTo>
                  <a:lnTo>
                    <a:pt x="568" y="335"/>
                  </a:lnTo>
                  <a:lnTo>
                    <a:pt x="564" y="371"/>
                  </a:lnTo>
                  <a:lnTo>
                    <a:pt x="556" y="407"/>
                  </a:lnTo>
                  <a:lnTo>
                    <a:pt x="544" y="441"/>
                  </a:lnTo>
                  <a:lnTo>
                    <a:pt x="530" y="475"/>
                  </a:lnTo>
                  <a:lnTo>
                    <a:pt x="511" y="507"/>
                  </a:lnTo>
                  <a:lnTo>
                    <a:pt x="511" y="507"/>
                  </a:lnTo>
                  <a:lnTo>
                    <a:pt x="489" y="538"/>
                  </a:lnTo>
                  <a:lnTo>
                    <a:pt x="466" y="567"/>
                  </a:lnTo>
                  <a:lnTo>
                    <a:pt x="438" y="591"/>
                  </a:lnTo>
                  <a:lnTo>
                    <a:pt x="409" y="613"/>
                  </a:lnTo>
                  <a:lnTo>
                    <a:pt x="380" y="632"/>
                  </a:lnTo>
                  <a:lnTo>
                    <a:pt x="348" y="647"/>
                  </a:lnTo>
                  <a:lnTo>
                    <a:pt x="314" y="661"/>
                  </a:lnTo>
                  <a:lnTo>
                    <a:pt x="280" y="669"/>
                  </a:lnTo>
                  <a:lnTo>
                    <a:pt x="246" y="676"/>
                  </a:lnTo>
                  <a:lnTo>
                    <a:pt x="210" y="678"/>
                  </a:lnTo>
                  <a:lnTo>
                    <a:pt x="174" y="678"/>
                  </a:lnTo>
                  <a:lnTo>
                    <a:pt x="140" y="673"/>
                  </a:lnTo>
                  <a:lnTo>
                    <a:pt x="104" y="666"/>
                  </a:lnTo>
                  <a:lnTo>
                    <a:pt x="70" y="654"/>
                  </a:lnTo>
                  <a:lnTo>
                    <a:pt x="36" y="640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0" y="62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1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27" name="Picture 26" descr="IPSOS_GAMECHANGERS_blue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8" name="Picture 27" descr="IPSOS_GAMECHANGERS_blue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21" name="Title 19"/>
          <p:cNvSpPr txBox="1">
            <a:spLocks/>
          </p:cNvSpPr>
          <p:nvPr/>
        </p:nvSpPr>
        <p:spPr>
          <a:xfrm>
            <a:off x="446468" y="1393368"/>
            <a:ext cx="4862589" cy="1502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tx2"/>
                </a:solidFill>
              </a:rPr>
              <a:t>JAVNO MNJENJE SRBIJE</a:t>
            </a:r>
          </a:p>
        </p:txBody>
      </p:sp>
      <p:sp>
        <p:nvSpPr>
          <p:cNvPr id="22" name="Footer Placeholder 10"/>
          <p:cNvSpPr>
            <a:spLocks noGrp="1"/>
          </p:cNvSpPr>
          <p:nvPr>
            <p:ph type="ftr" sz="quarter" idx="4294967295"/>
          </p:nvPr>
        </p:nvSpPr>
        <p:spPr>
          <a:xfrm>
            <a:off x="153132" y="4469896"/>
            <a:ext cx="2487065" cy="47331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algn="just"/>
            <a:r>
              <a:rPr lang="en-GB" sz="800" dirty="0" smtClean="0">
                <a:solidFill>
                  <a:srgbClr val="000000"/>
                </a:solidFill>
              </a:rPr>
              <a:t>© 2015 Ipsos.  All rights reserved. Contains Ipsos' Confidential and Proprietary information and may not be disclosed or reproduced without the prior written consent of Ipsos.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446468" y="2853899"/>
            <a:ext cx="4699059" cy="39619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92428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40" indent="0" algn="l" defTabSz="92428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802" indent="-186802" algn="l" defTabSz="92428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911" indent="-191121" algn="l" defTabSz="92428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6834" indent="-176004" algn="l" defTabSz="92428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1775" indent="-231070" algn="l" defTabSz="92428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3916" indent="-231070" algn="l" defTabSz="92428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6056" indent="-231070" algn="l" defTabSz="92428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8198" indent="-231070" algn="l" defTabSz="92428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solidFill>
                  <a:schemeClr val="tx2"/>
                </a:solidFill>
              </a:rPr>
              <a:t>INTERNO</a:t>
            </a: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29" name="Subtitle 3"/>
          <p:cNvSpPr txBox="1">
            <a:spLocks/>
          </p:cNvSpPr>
          <p:nvPr/>
        </p:nvSpPr>
        <p:spPr>
          <a:xfrm>
            <a:off x="446468" y="3208504"/>
            <a:ext cx="2669529" cy="9967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2428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7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240" indent="0" algn="l" defTabSz="924282" rtl="0" eaLnBrk="1" latinLnBrk="0" hangingPunct="1">
              <a:lnSpc>
                <a:spcPct val="90000"/>
              </a:lnSpc>
              <a:spcBef>
                <a:spcPts val="408"/>
              </a:spcBef>
              <a:spcAft>
                <a:spcPts val="300"/>
              </a:spcAft>
              <a:buFont typeface="Arial" panose="020B0604020202020204" pitchFamily="34" charset="0"/>
              <a:buNone/>
              <a:tabLst/>
              <a:defRPr sz="2200" kern="1200" baseline="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4282" indent="0" algn="ctr" defTabSz="92428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86422" indent="0" algn="ctr" defTabSz="92428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48564" indent="0" algn="ctr" defTabSz="92428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310704" indent="0" algn="ctr" defTabSz="92428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72846" indent="0" algn="ctr" defTabSz="92428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34986" indent="0" algn="ctr" defTabSz="92428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97126" indent="0" algn="ctr" defTabSz="924282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altLang="en-US" sz="1800" b="1" dirty="0" smtClean="0">
                <a:solidFill>
                  <a:srgbClr val="FF0000"/>
                </a:solidFill>
              </a:rPr>
              <a:t>Nije za javno citiranje</a:t>
            </a:r>
            <a:endParaRPr lang="sr-Latn-CS" sz="1800" b="1" dirty="0" smtClean="0">
              <a:solidFill>
                <a:srgbClr val="FF0000"/>
              </a:solidFill>
            </a:endParaRPr>
          </a:p>
          <a:p>
            <a:r>
              <a:rPr lang="en-GB" altLang="en-US" sz="1800" b="1" dirty="0" smtClean="0">
                <a:solidFill>
                  <a:srgbClr val="FF0000"/>
                </a:solidFill>
              </a:rPr>
              <a:t>20.02</a:t>
            </a:r>
            <a:r>
              <a:rPr lang="sr-Latn-RS" altLang="en-US" sz="1800" b="1" dirty="0" smtClean="0">
                <a:solidFill>
                  <a:srgbClr val="FF0000"/>
                </a:solidFill>
              </a:rPr>
              <a:t>.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– 26.02. 2016.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Generalno, da li bi ste rekli da je Srbija krenula ....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PRAVAC KRETANJA SRBIJE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03812"/>
              </p:ext>
            </p:extLst>
          </p:nvPr>
        </p:nvGraphicFramePr>
        <p:xfrm>
          <a:off x="152400" y="859748"/>
          <a:ext cx="8893175" cy="399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" name="Chart" r:id="rId4" imgW="8191626" imgH="3676765" progId="MSGraph.Chart.8">
                  <p:embed/>
                </p:oleObj>
              </mc:Choice>
              <mc:Fallback>
                <p:oleObj name="Chart" r:id="rId4" imgW="8191626" imgH="3676765" progId="MSGraph.Chart.8">
                  <p:embed/>
                  <p:pic>
                    <p:nvPicPr>
                      <p:cNvPr id="0" name="Object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59748"/>
                        <a:ext cx="8893175" cy="399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01886" y="522333"/>
            <a:ext cx="4680856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sr-Latn-RS" sz="1200" b="1" dirty="0" smtClean="0">
                <a:solidFill>
                  <a:srgbClr val="FFFFFF"/>
                </a:solidFill>
              </a:rPr>
              <a:t>Skeptični su  GRAĐANI UZRASTA </a:t>
            </a:r>
            <a:r>
              <a:rPr lang="en-US" sz="1200" b="1" dirty="0" smtClean="0">
                <a:solidFill>
                  <a:srgbClr val="FFFFFF"/>
                </a:solidFill>
              </a:rPr>
              <a:t>do </a:t>
            </a:r>
            <a:r>
              <a:rPr lang="sr-Latn-RS" sz="1200" b="1" dirty="0" smtClean="0">
                <a:solidFill>
                  <a:srgbClr val="FFFFFF"/>
                </a:solidFill>
              </a:rPr>
              <a:t>44 GODIN</a:t>
            </a:r>
            <a:r>
              <a:rPr lang="en-US" sz="1200" b="1" dirty="0" smtClean="0">
                <a:solidFill>
                  <a:srgbClr val="FFFFFF"/>
                </a:solidFill>
              </a:rPr>
              <a:t>E</a:t>
            </a:r>
            <a:r>
              <a:rPr lang="sr-Latn-RS" sz="1200" b="1" dirty="0" smtClean="0">
                <a:solidFill>
                  <a:srgbClr val="FFFFFF"/>
                </a:solidFill>
              </a:rPr>
              <a:t> , IZ BEOGRADA i podrška opzicije</a:t>
            </a:r>
            <a:endParaRPr lang="sr-Latn-RS" sz="1200" b="1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29743" y="301902"/>
            <a:ext cx="5159375" cy="9070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A1C46B">
                <a:satMod val="175000"/>
                <a:alpha val="40000"/>
              </a:srgbClr>
            </a:glo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C2C2D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0179" y="1643744"/>
            <a:ext cx="254371" cy="43542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4131908" y="1665522"/>
            <a:ext cx="254371" cy="43542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7309389" y="2212090"/>
            <a:ext cx="254371" cy="43542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6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525949"/>
            <a:ext cx="8431029" cy="201529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Koji su po Vašem mišljenju najznačajniji problemi sa kojim se Srbija u ovom trenutku suočava, problemi zbog kojih ste Vi lično najviše zabrinuti?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NAJVAŽNIJI PROBLEMI 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900645"/>
              </p:ext>
            </p:extLst>
          </p:nvPr>
        </p:nvGraphicFramePr>
        <p:xfrm>
          <a:off x="163513" y="729569"/>
          <a:ext cx="8774112" cy="392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" name="Chart" r:id="rId4" imgW="8001047" imgH="3581479" progId="MSGraph.Chart.8">
                  <p:embed/>
                </p:oleObj>
              </mc:Choice>
              <mc:Fallback>
                <p:oleObj name="Chart" r:id="rId4" imgW="8001047" imgH="3581479" progId="MSGraph.Chart.8">
                  <p:embed/>
                  <p:pic>
                    <p:nvPicPr>
                      <p:cNvPr id="0" name="Object 57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729569"/>
                        <a:ext cx="8774112" cy="392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632836" y="1642327"/>
            <a:ext cx="2262251" cy="57606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 panose="020F0502020204030204" pitchFamily="34" charset="0"/>
              </a:rPr>
              <a:t>PRVI POMENUTI</a:t>
            </a:r>
          </a:p>
          <a:p>
            <a:pPr algn="ctr">
              <a:defRPr/>
            </a:pPr>
            <a:r>
              <a:rPr lang="sr-Latn-CS" b="1" dirty="0">
                <a:latin typeface="Calibri" panose="020F0502020204030204" pitchFamily="34" charset="0"/>
              </a:rPr>
              <a:t>Spontani odgovori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07" y="2743196"/>
            <a:ext cx="2585169" cy="112322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x-none" sz="1600" b="1" dirty="0"/>
              <a:t>Pre svega lični </a:t>
            </a:r>
            <a:r>
              <a:rPr lang="sr-Latn-CS" sz="1600" b="1" dirty="0" smtClean="0"/>
              <a:t>ekonomski </a:t>
            </a:r>
            <a:r>
              <a:rPr lang="x-none" sz="1600" b="1" dirty="0" smtClean="0"/>
              <a:t>problemi </a:t>
            </a:r>
            <a:r>
              <a:rPr lang="x-none" sz="1600" b="1" dirty="0"/>
              <a:t>zaokupljaju ljude (nezaposlenost, standard).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058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525949"/>
            <a:ext cx="8431029" cy="201529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Koji su po Vašem mišljenju najznačajniji problemi sa kojim se Srbija u ovom trenutku suočava, problemi zbog kojih ste Vi lično najviše zabrinuti?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NAJVAŽNIJI PROBLEMI 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Višestruki odgovori; 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988007"/>
              </p:ext>
            </p:extLst>
          </p:nvPr>
        </p:nvGraphicFramePr>
        <p:xfrm>
          <a:off x="174399" y="565830"/>
          <a:ext cx="8774112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" name="Chart" r:id="rId4" imgW="8001047" imgH="4029029" progId="MSGraph.Chart.8">
                  <p:embed/>
                </p:oleObj>
              </mc:Choice>
              <mc:Fallback>
                <p:oleObj name="Chart" r:id="rId4" imgW="8001047" imgH="4029029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99" y="565830"/>
                        <a:ext cx="8774112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534879" y="1664125"/>
            <a:ext cx="2262251" cy="57606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CS" b="1" dirty="0">
                <a:latin typeface="Calibri" panose="020F0502020204030204" pitchFamily="34" charset="0"/>
              </a:rPr>
              <a:t>S</a:t>
            </a:r>
            <a:r>
              <a:rPr lang="en-US" b="1" dirty="0">
                <a:latin typeface="Calibri" panose="020F0502020204030204" pitchFamily="34" charset="0"/>
              </a:rPr>
              <a:t>VI POMENUTI</a:t>
            </a:r>
          </a:p>
          <a:p>
            <a:pPr algn="ctr">
              <a:defRPr/>
            </a:pPr>
            <a:r>
              <a:rPr lang="sr-Latn-CS" b="1" dirty="0">
                <a:latin typeface="Calibri" panose="020F0502020204030204" pitchFamily="34" charset="0"/>
              </a:rPr>
              <a:t>Spontani odgovori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34879" y="2708920"/>
            <a:ext cx="2304256" cy="144015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sz="1600" b="1" dirty="0" smtClean="0"/>
              <a:t>…kada navode više problema raste značaj KORUPCIJE</a:t>
            </a:r>
            <a:endParaRPr lang="sr-Latn-RS" sz="1600" b="1" dirty="0"/>
          </a:p>
        </p:txBody>
      </p:sp>
    </p:spTree>
    <p:extLst>
      <p:ext uri="{BB962C8B-B14F-4D97-AF65-F5344CB8AC3E}">
        <p14:creationId xmlns:p14="http://schemas.microsoft.com/office/powerpoint/2010/main" val="12803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530506"/>
            <a:ext cx="7854087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Koji su po Vašem mišljenju najznačajniji problemi sa kojim se Srbija u ovom trenutku suočava, problemi zbog kojih ste Vi lično najviše zabrinuti?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NAJVAŽNIJI PROBLEMI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87069"/>
              </p:ext>
            </p:extLst>
          </p:nvPr>
        </p:nvGraphicFramePr>
        <p:xfrm>
          <a:off x="163513" y="663575"/>
          <a:ext cx="8904287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" name="Chart" r:id="rId4" imgW="8858380" imgH="3914847" progId="MSGraph.Chart.8">
                  <p:embed/>
                </p:oleObj>
              </mc:Choice>
              <mc:Fallback>
                <p:oleObj name="Chart" r:id="rId4" imgW="8858380" imgH="3914847" progId="MSGraph.Chart.8">
                  <p:embed/>
                  <p:pic>
                    <p:nvPicPr>
                      <p:cNvPr id="0" name="Object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663575"/>
                        <a:ext cx="8904287" cy="394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5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227810"/>
              </p:ext>
            </p:extLst>
          </p:nvPr>
        </p:nvGraphicFramePr>
        <p:xfrm>
          <a:off x="174625" y="609600"/>
          <a:ext cx="8783638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8" name="Chart" r:id="rId4" imgW="8839214" imgH="4190989" progId="MSGraph.Chart.8">
                  <p:embed/>
                </p:oleObj>
              </mc:Choice>
              <mc:Fallback>
                <p:oleObj name="Chart" r:id="rId4" imgW="8839214" imgH="4190989" progId="MSGraph.Char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609600"/>
                        <a:ext cx="8783638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r>
              <a:rPr lang="sr-Latn-CS" i="1" dirty="0"/>
              <a:t>Nakon poslednjih parlamentarnih izbora održanih 2014. godine, da li je Vaš životni standard...</a:t>
            </a:r>
            <a:endParaRPr lang="en-US" i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>
                <a:solidFill>
                  <a:srgbClr val="222223"/>
                </a:solidFill>
              </a:rPr>
              <a:t>OCENA ŽIVOTNOG STANDARDA</a:t>
            </a:r>
            <a:endParaRPr lang="en-GB" sz="2400" dirty="0">
              <a:solidFill>
                <a:srgbClr val="222223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9" descr="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820" y="3229054"/>
            <a:ext cx="350841" cy="30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logo_sn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1113" y="2199388"/>
            <a:ext cx="6334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marko.uljarevic\Desktop\sps-logo-foto-twitter-1418557521-598855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5940" y="2904174"/>
            <a:ext cx="350841" cy="24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442" descr="&amp;Rcy;&amp;iecy;&amp;zcy;&amp;ucy;&amp;lcy;&amp;tcy;&amp;acy;&amp;tcy; &amp;scy;&amp;lcy;&amp;icy;&amp;kcy;&amp;acy; &amp;zcy;&amp;acy; socijaldemokratska stran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22223"/>
              </a:solidFill>
            </a:endParaRPr>
          </a:p>
        </p:txBody>
      </p:sp>
      <p:sp>
        <p:nvSpPr>
          <p:cNvPr id="5" name="AutoShape 444" descr="&amp;Rcy;&amp;iecy;&amp;zcy;&amp;ucy;&amp;lcy;&amp;tcy;&amp;acy;&amp;tcy; &amp;scy;&amp;lcy;&amp;icy;&amp;kcy;&amp;acy; &amp;zcy;&amp;acy; socijaldemokratska stran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22223"/>
              </a:solidFill>
            </a:endParaRPr>
          </a:p>
        </p:txBody>
      </p:sp>
      <p:pic>
        <p:nvPicPr>
          <p:cNvPr id="4541" name="Picture 44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4" y="2501772"/>
            <a:ext cx="315686" cy="31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447" descr="&amp;Rcy;&amp;iecy;&amp;zcy;&amp;ucy;&amp;lcy;&amp;tcy;&amp;acy;&amp;tcy; &amp;scy;&amp;lcy;&amp;icy;&amp;kcy;&amp;acy; &amp;zcy;&amp;acy; srpska radikaln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22223"/>
              </a:solidFill>
            </a:endParaRPr>
          </a:p>
        </p:txBody>
      </p:sp>
      <p:pic>
        <p:nvPicPr>
          <p:cNvPr id="4544" name="Picture 44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3" y="1860085"/>
            <a:ext cx="280307" cy="27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Šta očekujete u pogledu vašeg životnog standarda u sledećih godinu dana? Da li će se vaš životni standard..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/>
              <a:t>OČEKIVANJA VEZANA ZA ŽIVOTNI STANDARD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898221"/>
              </p:ext>
            </p:extLst>
          </p:nvPr>
        </p:nvGraphicFramePr>
        <p:xfrm>
          <a:off x="87313" y="881063"/>
          <a:ext cx="89693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4" name="Chart" r:id="rId4" imgW="8353320" imgH="3467027" progId="MSGraph.Chart.8">
                  <p:embed/>
                </p:oleObj>
              </mc:Choice>
              <mc:Fallback>
                <p:oleObj name="Chart" r:id="rId4" imgW="8353320" imgH="3467027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881063"/>
                        <a:ext cx="89693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8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010524"/>
              </p:ext>
            </p:extLst>
          </p:nvPr>
        </p:nvGraphicFramePr>
        <p:xfrm>
          <a:off x="148999" y="574675"/>
          <a:ext cx="8867775" cy="413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7" name="Chart" r:id="rId4" imgW="8925055" imgH="4162376" progId="MSGraph.Chart.8">
                  <p:embed/>
                </p:oleObj>
              </mc:Choice>
              <mc:Fallback>
                <p:oleObj name="Chart" r:id="rId4" imgW="8925055" imgH="4162376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99" y="574675"/>
                        <a:ext cx="8867775" cy="413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530506"/>
            <a:ext cx="7320687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Kada je u pitanju opšta ekonomska situacija u zemlji, šta očekujete u narednih 12 meseci? Da li će se opšta ekonomska situacija u zemlji..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>
                <a:solidFill>
                  <a:srgbClr val="222223"/>
                </a:solidFill>
              </a:rPr>
              <a:t>OČEKIVANJA VEZANA ZA OPŠTU EKONOMSKU SITUACIJU U ZEMLJI</a:t>
            </a:r>
            <a:endParaRPr lang="en-GB" sz="1600" dirty="0">
              <a:solidFill>
                <a:srgbClr val="222223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</a:p>
        </p:txBody>
      </p:sp>
      <p:pic>
        <p:nvPicPr>
          <p:cNvPr id="6" name="Picture 9" descr="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5726" y="3764825"/>
            <a:ext cx="221698" cy="19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logo_sn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5915" y="2982319"/>
            <a:ext cx="425437" cy="17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marko.uljarevic\Desktop\sps-logo-foto-twitter-1418557521-598855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2128" y="3353950"/>
            <a:ext cx="266562" cy="18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9" y="3155649"/>
            <a:ext cx="176832" cy="17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4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6" y="3559480"/>
            <a:ext cx="191238" cy="19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530506"/>
            <a:ext cx="7320687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Kada je u pitanju opšta ekonomska situacija u zemlji, šta očekujete u narednih 12 meseci? Da li će se opšta ekonomska situacija u zemlji..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>
                <a:solidFill>
                  <a:srgbClr val="222223"/>
                </a:solidFill>
              </a:rPr>
              <a:t>OČEKIVANJA VEZANA ZA OPŠTU EKONOMSKU SITUACIJU U ZEMLJI</a:t>
            </a:r>
            <a:endParaRPr lang="en-GB" sz="1600" dirty="0">
              <a:solidFill>
                <a:srgbClr val="222223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601905"/>
              </p:ext>
            </p:extLst>
          </p:nvPr>
        </p:nvGraphicFramePr>
        <p:xfrm>
          <a:off x="76200" y="609147"/>
          <a:ext cx="8915400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0" name="Chart" r:id="rId4" imgW="8296363" imgH="3781500" progId="MSGraph.Chart.8">
                  <p:embed/>
                </p:oleObj>
              </mc:Choice>
              <mc:Fallback>
                <p:oleObj name="Chart" r:id="rId4" imgW="8296363" imgH="3781500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09147"/>
                        <a:ext cx="8915400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 bwMode="auto">
          <a:xfrm>
            <a:off x="7630884" y="1115482"/>
            <a:ext cx="1306286" cy="262920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A1C46B">
                <a:satMod val="175000"/>
                <a:alpha val="40000"/>
              </a:srgbClr>
            </a:glo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C2C2D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Koliko ste zadovoljni dosadašnjim tokom borbe protiv korupcije sadašnje vlade?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1800" dirty="0"/>
              <a:t>ZADOVOLJSTVO DOSADAŠNJIM TOKOM BORBE PROTIV KORUPCIJE</a:t>
            </a:r>
            <a:endParaRPr lang="en-GB" sz="16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717785"/>
              </p:ext>
            </p:extLst>
          </p:nvPr>
        </p:nvGraphicFramePr>
        <p:xfrm>
          <a:off x="130175" y="773113"/>
          <a:ext cx="8937625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" name="Chart" r:id="rId4" imgW="8991730" imgH="3819560" progId="MSGraph.Chart.8">
                  <p:embed/>
                </p:oleObj>
              </mc:Choice>
              <mc:Fallback>
                <p:oleObj name="Chart" r:id="rId4" imgW="8991730" imgH="3819560" progId="MSGraph.Chart.8">
                  <p:embed/>
                  <p:pic>
                    <p:nvPicPr>
                      <p:cNvPr id="0" name="Object 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773113"/>
                        <a:ext cx="8937625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5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18347"/>
              </p:ext>
            </p:extLst>
          </p:nvPr>
        </p:nvGraphicFramePr>
        <p:xfrm>
          <a:off x="74431" y="555625"/>
          <a:ext cx="8937625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1" name="Chart" r:id="rId4" imgW="8886723" imgH="3914847" progId="MSGraph.Chart.8">
                  <p:embed/>
                </p:oleObj>
              </mc:Choice>
              <mc:Fallback>
                <p:oleObj name="Chart" r:id="rId4" imgW="8886723" imgH="3914847" progId="MSGraph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1" y="555625"/>
                        <a:ext cx="8937625" cy="394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497848"/>
            <a:ext cx="8213315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li biste rekli da je za lošu ekonomsku situaciju naše zemlje odgovorna prethodna vlast ili biste pre rekli da je odgovorna sadašnja vlast?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ODGOVORNOST ZA LOŠU EKONOMSKU SITUACIJU</a:t>
            </a:r>
            <a:endParaRPr lang="en-GB" sz="20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3299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2" y="0"/>
            <a:ext cx="9143998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3000">
                <a:schemeClr val="bg1">
                  <a:alpha val="80000"/>
                </a:schemeClr>
              </a:gs>
              <a:gs pos="65000">
                <a:schemeClr val="bg1">
                  <a:alpha val="20000"/>
                </a:schemeClr>
              </a:gs>
              <a:gs pos="95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white">
          <a:xfrm>
            <a:off x="417532" y="1890819"/>
            <a:ext cx="7093160" cy="1513428"/>
          </a:xfrm>
        </p:spPr>
        <p:txBody>
          <a:bodyPr anchor="ctr" anchorCtr="0"/>
          <a:lstStyle/>
          <a:p>
            <a:r>
              <a:rPr lang="sr-Latn-RS" sz="12000" dirty="0" smtClean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sr-Latn-RS" dirty="0" smtClean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r-Latn-RS" sz="3600" dirty="0" smtClean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METODOLOGIJA</a:t>
            </a:r>
            <a:endParaRPr lang="en-GB" sz="3200" dirty="0">
              <a:solidFill>
                <a:schemeClr val="tx2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10692" y="2571750"/>
            <a:ext cx="1633309" cy="2571750"/>
            <a:chOff x="11040455" y="3781425"/>
            <a:chExt cx="2400908" cy="3781425"/>
          </a:xfrm>
        </p:grpSpPr>
        <p:sp>
          <p:nvSpPr>
            <p:cNvPr id="8" name="Oval 7"/>
            <p:cNvSpPr>
              <a:spLocks/>
            </p:cNvSpPr>
            <p:nvPr/>
          </p:nvSpPr>
          <p:spPr bwMode="auto">
            <a:xfrm rot="3900000" flipH="1">
              <a:off x="12151756" y="484596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2136797" y="4322143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870414" y="4155212"/>
              <a:ext cx="172831" cy="1728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ight Triangle 5"/>
            <p:cNvSpPr/>
            <p:nvPr/>
          </p:nvSpPr>
          <p:spPr>
            <a:xfrm flipH="1">
              <a:off x="11040455" y="3781425"/>
              <a:ext cx="2400908" cy="378142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872897" y="5209613"/>
              <a:ext cx="957422" cy="1142838"/>
            </a:xfrm>
            <a:custGeom>
              <a:avLst/>
              <a:gdLst>
                <a:gd name="T0" fmla="*/ 397 w 568"/>
                <a:gd name="T1" fmla="*/ 0 h 678"/>
                <a:gd name="T2" fmla="*/ 397 w 568"/>
                <a:gd name="T3" fmla="*/ 0 h 678"/>
                <a:gd name="T4" fmla="*/ 428 w 568"/>
                <a:gd name="T5" fmla="*/ 22 h 678"/>
                <a:gd name="T6" fmla="*/ 457 w 568"/>
                <a:gd name="T7" fmla="*/ 46 h 678"/>
                <a:gd name="T8" fmla="*/ 481 w 568"/>
                <a:gd name="T9" fmla="*/ 71 h 678"/>
                <a:gd name="T10" fmla="*/ 503 w 568"/>
                <a:gd name="T11" fmla="*/ 100 h 678"/>
                <a:gd name="T12" fmla="*/ 522 w 568"/>
                <a:gd name="T13" fmla="*/ 131 h 678"/>
                <a:gd name="T14" fmla="*/ 539 w 568"/>
                <a:gd name="T15" fmla="*/ 163 h 678"/>
                <a:gd name="T16" fmla="*/ 551 w 568"/>
                <a:gd name="T17" fmla="*/ 196 h 678"/>
                <a:gd name="T18" fmla="*/ 559 w 568"/>
                <a:gd name="T19" fmla="*/ 230 h 678"/>
                <a:gd name="T20" fmla="*/ 566 w 568"/>
                <a:gd name="T21" fmla="*/ 266 h 678"/>
                <a:gd name="T22" fmla="*/ 568 w 568"/>
                <a:gd name="T23" fmla="*/ 300 h 678"/>
                <a:gd name="T24" fmla="*/ 568 w 568"/>
                <a:gd name="T25" fmla="*/ 335 h 678"/>
                <a:gd name="T26" fmla="*/ 564 w 568"/>
                <a:gd name="T27" fmla="*/ 371 h 678"/>
                <a:gd name="T28" fmla="*/ 556 w 568"/>
                <a:gd name="T29" fmla="*/ 407 h 678"/>
                <a:gd name="T30" fmla="*/ 544 w 568"/>
                <a:gd name="T31" fmla="*/ 441 h 678"/>
                <a:gd name="T32" fmla="*/ 530 w 568"/>
                <a:gd name="T33" fmla="*/ 475 h 678"/>
                <a:gd name="T34" fmla="*/ 511 w 568"/>
                <a:gd name="T35" fmla="*/ 507 h 678"/>
                <a:gd name="T36" fmla="*/ 511 w 568"/>
                <a:gd name="T37" fmla="*/ 507 h 678"/>
                <a:gd name="T38" fmla="*/ 489 w 568"/>
                <a:gd name="T39" fmla="*/ 538 h 678"/>
                <a:gd name="T40" fmla="*/ 466 w 568"/>
                <a:gd name="T41" fmla="*/ 567 h 678"/>
                <a:gd name="T42" fmla="*/ 438 w 568"/>
                <a:gd name="T43" fmla="*/ 591 h 678"/>
                <a:gd name="T44" fmla="*/ 409 w 568"/>
                <a:gd name="T45" fmla="*/ 613 h 678"/>
                <a:gd name="T46" fmla="*/ 380 w 568"/>
                <a:gd name="T47" fmla="*/ 632 h 678"/>
                <a:gd name="T48" fmla="*/ 348 w 568"/>
                <a:gd name="T49" fmla="*/ 647 h 678"/>
                <a:gd name="T50" fmla="*/ 314 w 568"/>
                <a:gd name="T51" fmla="*/ 661 h 678"/>
                <a:gd name="T52" fmla="*/ 280 w 568"/>
                <a:gd name="T53" fmla="*/ 669 h 678"/>
                <a:gd name="T54" fmla="*/ 246 w 568"/>
                <a:gd name="T55" fmla="*/ 676 h 678"/>
                <a:gd name="T56" fmla="*/ 210 w 568"/>
                <a:gd name="T57" fmla="*/ 678 h 678"/>
                <a:gd name="T58" fmla="*/ 174 w 568"/>
                <a:gd name="T59" fmla="*/ 678 h 678"/>
                <a:gd name="T60" fmla="*/ 140 w 568"/>
                <a:gd name="T61" fmla="*/ 673 h 678"/>
                <a:gd name="T62" fmla="*/ 104 w 568"/>
                <a:gd name="T63" fmla="*/ 666 h 678"/>
                <a:gd name="T64" fmla="*/ 70 w 568"/>
                <a:gd name="T65" fmla="*/ 654 h 678"/>
                <a:gd name="T66" fmla="*/ 36 w 568"/>
                <a:gd name="T67" fmla="*/ 640 h 678"/>
                <a:gd name="T68" fmla="*/ 2 w 568"/>
                <a:gd name="T69" fmla="*/ 622 h 678"/>
                <a:gd name="T70" fmla="*/ 2 w 568"/>
                <a:gd name="T71" fmla="*/ 622 h 678"/>
                <a:gd name="T72" fmla="*/ 0 w 568"/>
                <a:gd name="T73" fmla="*/ 620 h 678"/>
                <a:gd name="T74" fmla="*/ 397 w 568"/>
                <a:gd name="T7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8" h="678">
                  <a:moveTo>
                    <a:pt x="397" y="0"/>
                  </a:moveTo>
                  <a:lnTo>
                    <a:pt x="397" y="0"/>
                  </a:lnTo>
                  <a:lnTo>
                    <a:pt x="428" y="22"/>
                  </a:lnTo>
                  <a:lnTo>
                    <a:pt x="457" y="46"/>
                  </a:lnTo>
                  <a:lnTo>
                    <a:pt x="481" y="71"/>
                  </a:lnTo>
                  <a:lnTo>
                    <a:pt x="503" y="100"/>
                  </a:lnTo>
                  <a:lnTo>
                    <a:pt x="522" y="131"/>
                  </a:lnTo>
                  <a:lnTo>
                    <a:pt x="539" y="163"/>
                  </a:lnTo>
                  <a:lnTo>
                    <a:pt x="551" y="196"/>
                  </a:lnTo>
                  <a:lnTo>
                    <a:pt x="559" y="230"/>
                  </a:lnTo>
                  <a:lnTo>
                    <a:pt x="566" y="266"/>
                  </a:lnTo>
                  <a:lnTo>
                    <a:pt x="568" y="300"/>
                  </a:lnTo>
                  <a:lnTo>
                    <a:pt x="568" y="335"/>
                  </a:lnTo>
                  <a:lnTo>
                    <a:pt x="564" y="371"/>
                  </a:lnTo>
                  <a:lnTo>
                    <a:pt x="556" y="407"/>
                  </a:lnTo>
                  <a:lnTo>
                    <a:pt x="544" y="441"/>
                  </a:lnTo>
                  <a:lnTo>
                    <a:pt x="530" y="475"/>
                  </a:lnTo>
                  <a:lnTo>
                    <a:pt x="511" y="507"/>
                  </a:lnTo>
                  <a:lnTo>
                    <a:pt x="511" y="507"/>
                  </a:lnTo>
                  <a:lnTo>
                    <a:pt x="489" y="538"/>
                  </a:lnTo>
                  <a:lnTo>
                    <a:pt x="466" y="567"/>
                  </a:lnTo>
                  <a:lnTo>
                    <a:pt x="438" y="591"/>
                  </a:lnTo>
                  <a:lnTo>
                    <a:pt x="409" y="613"/>
                  </a:lnTo>
                  <a:lnTo>
                    <a:pt x="380" y="632"/>
                  </a:lnTo>
                  <a:lnTo>
                    <a:pt x="348" y="647"/>
                  </a:lnTo>
                  <a:lnTo>
                    <a:pt x="314" y="661"/>
                  </a:lnTo>
                  <a:lnTo>
                    <a:pt x="280" y="669"/>
                  </a:lnTo>
                  <a:lnTo>
                    <a:pt x="246" y="676"/>
                  </a:lnTo>
                  <a:lnTo>
                    <a:pt x="210" y="678"/>
                  </a:lnTo>
                  <a:lnTo>
                    <a:pt x="174" y="678"/>
                  </a:lnTo>
                  <a:lnTo>
                    <a:pt x="140" y="673"/>
                  </a:lnTo>
                  <a:lnTo>
                    <a:pt x="104" y="666"/>
                  </a:lnTo>
                  <a:lnTo>
                    <a:pt x="70" y="654"/>
                  </a:lnTo>
                  <a:lnTo>
                    <a:pt x="36" y="640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0" y="62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2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27" name="Picture 26" descr="IPSOS_GAMECHANGERS_blue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8" name="Picture 27" descr="IPSOS_GAMECHANGERS_blue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629736" y="3237980"/>
            <a:ext cx="2389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63"/>
              </a:spcBef>
            </a:pPr>
            <a:r>
              <a:rPr lang="sr-Latn-CS" sz="2000" b="1" dirty="0">
                <a:solidFill>
                  <a:srgbClr val="002060"/>
                </a:solidFill>
                <a:cs typeface="Arial" charset="0"/>
              </a:rPr>
              <a:t>Javno mnjenje Srbije</a:t>
            </a:r>
            <a:endParaRPr lang="fr-FR" sz="2000" b="1" dirty="0">
              <a:solidFill>
                <a:srgbClr val="00206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3299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2" y="1277"/>
            <a:ext cx="9143998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3000">
                <a:schemeClr val="bg1">
                  <a:alpha val="80000"/>
                </a:schemeClr>
              </a:gs>
              <a:gs pos="65000">
                <a:schemeClr val="bg1">
                  <a:alpha val="20000"/>
                </a:schemeClr>
              </a:gs>
              <a:gs pos="95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white">
          <a:xfrm>
            <a:off x="417532" y="1890499"/>
            <a:ext cx="1150011" cy="1514069"/>
          </a:xfrm>
        </p:spPr>
        <p:txBody>
          <a:bodyPr anchor="ctr" anchorCtr="0"/>
          <a:lstStyle/>
          <a:p>
            <a:r>
              <a:rPr lang="sr-Latn-RS" sz="12000" dirty="0" smtClean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n-GB" sz="3200" dirty="0">
              <a:solidFill>
                <a:schemeClr val="tx2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10692" y="2571750"/>
            <a:ext cx="1633309" cy="2571750"/>
            <a:chOff x="11040455" y="3781425"/>
            <a:chExt cx="2400908" cy="3781425"/>
          </a:xfrm>
        </p:grpSpPr>
        <p:sp>
          <p:nvSpPr>
            <p:cNvPr id="8" name="Oval 7"/>
            <p:cNvSpPr>
              <a:spLocks/>
            </p:cNvSpPr>
            <p:nvPr/>
          </p:nvSpPr>
          <p:spPr bwMode="auto">
            <a:xfrm rot="3900000" flipH="1">
              <a:off x="12151756" y="484596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2136797" y="4322143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870414" y="4155212"/>
              <a:ext cx="172831" cy="1728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ight Triangle 5"/>
            <p:cNvSpPr/>
            <p:nvPr/>
          </p:nvSpPr>
          <p:spPr>
            <a:xfrm flipH="1">
              <a:off x="11040455" y="3781425"/>
              <a:ext cx="2400908" cy="378142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872897" y="5209613"/>
              <a:ext cx="957422" cy="1142838"/>
            </a:xfrm>
            <a:custGeom>
              <a:avLst/>
              <a:gdLst>
                <a:gd name="T0" fmla="*/ 397 w 568"/>
                <a:gd name="T1" fmla="*/ 0 h 678"/>
                <a:gd name="T2" fmla="*/ 397 w 568"/>
                <a:gd name="T3" fmla="*/ 0 h 678"/>
                <a:gd name="T4" fmla="*/ 428 w 568"/>
                <a:gd name="T5" fmla="*/ 22 h 678"/>
                <a:gd name="T6" fmla="*/ 457 w 568"/>
                <a:gd name="T7" fmla="*/ 46 h 678"/>
                <a:gd name="T8" fmla="*/ 481 w 568"/>
                <a:gd name="T9" fmla="*/ 71 h 678"/>
                <a:gd name="T10" fmla="*/ 503 w 568"/>
                <a:gd name="T11" fmla="*/ 100 h 678"/>
                <a:gd name="T12" fmla="*/ 522 w 568"/>
                <a:gd name="T13" fmla="*/ 131 h 678"/>
                <a:gd name="T14" fmla="*/ 539 w 568"/>
                <a:gd name="T15" fmla="*/ 163 h 678"/>
                <a:gd name="T16" fmla="*/ 551 w 568"/>
                <a:gd name="T17" fmla="*/ 196 h 678"/>
                <a:gd name="T18" fmla="*/ 559 w 568"/>
                <a:gd name="T19" fmla="*/ 230 h 678"/>
                <a:gd name="T20" fmla="*/ 566 w 568"/>
                <a:gd name="T21" fmla="*/ 266 h 678"/>
                <a:gd name="T22" fmla="*/ 568 w 568"/>
                <a:gd name="T23" fmla="*/ 300 h 678"/>
                <a:gd name="T24" fmla="*/ 568 w 568"/>
                <a:gd name="T25" fmla="*/ 335 h 678"/>
                <a:gd name="T26" fmla="*/ 564 w 568"/>
                <a:gd name="T27" fmla="*/ 371 h 678"/>
                <a:gd name="T28" fmla="*/ 556 w 568"/>
                <a:gd name="T29" fmla="*/ 407 h 678"/>
                <a:gd name="T30" fmla="*/ 544 w 568"/>
                <a:gd name="T31" fmla="*/ 441 h 678"/>
                <a:gd name="T32" fmla="*/ 530 w 568"/>
                <a:gd name="T33" fmla="*/ 475 h 678"/>
                <a:gd name="T34" fmla="*/ 511 w 568"/>
                <a:gd name="T35" fmla="*/ 507 h 678"/>
                <a:gd name="T36" fmla="*/ 511 w 568"/>
                <a:gd name="T37" fmla="*/ 507 h 678"/>
                <a:gd name="T38" fmla="*/ 489 w 568"/>
                <a:gd name="T39" fmla="*/ 538 h 678"/>
                <a:gd name="T40" fmla="*/ 466 w 568"/>
                <a:gd name="T41" fmla="*/ 567 h 678"/>
                <a:gd name="T42" fmla="*/ 438 w 568"/>
                <a:gd name="T43" fmla="*/ 591 h 678"/>
                <a:gd name="T44" fmla="*/ 409 w 568"/>
                <a:gd name="T45" fmla="*/ 613 h 678"/>
                <a:gd name="T46" fmla="*/ 380 w 568"/>
                <a:gd name="T47" fmla="*/ 632 h 678"/>
                <a:gd name="T48" fmla="*/ 348 w 568"/>
                <a:gd name="T49" fmla="*/ 647 h 678"/>
                <a:gd name="T50" fmla="*/ 314 w 568"/>
                <a:gd name="T51" fmla="*/ 661 h 678"/>
                <a:gd name="T52" fmla="*/ 280 w 568"/>
                <a:gd name="T53" fmla="*/ 669 h 678"/>
                <a:gd name="T54" fmla="*/ 246 w 568"/>
                <a:gd name="T55" fmla="*/ 676 h 678"/>
                <a:gd name="T56" fmla="*/ 210 w 568"/>
                <a:gd name="T57" fmla="*/ 678 h 678"/>
                <a:gd name="T58" fmla="*/ 174 w 568"/>
                <a:gd name="T59" fmla="*/ 678 h 678"/>
                <a:gd name="T60" fmla="*/ 140 w 568"/>
                <a:gd name="T61" fmla="*/ 673 h 678"/>
                <a:gd name="T62" fmla="*/ 104 w 568"/>
                <a:gd name="T63" fmla="*/ 666 h 678"/>
                <a:gd name="T64" fmla="*/ 70 w 568"/>
                <a:gd name="T65" fmla="*/ 654 h 678"/>
                <a:gd name="T66" fmla="*/ 36 w 568"/>
                <a:gd name="T67" fmla="*/ 640 h 678"/>
                <a:gd name="T68" fmla="*/ 2 w 568"/>
                <a:gd name="T69" fmla="*/ 622 h 678"/>
                <a:gd name="T70" fmla="*/ 2 w 568"/>
                <a:gd name="T71" fmla="*/ 622 h 678"/>
                <a:gd name="T72" fmla="*/ 0 w 568"/>
                <a:gd name="T73" fmla="*/ 620 h 678"/>
                <a:gd name="T74" fmla="*/ 397 w 568"/>
                <a:gd name="T7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8" h="678">
                  <a:moveTo>
                    <a:pt x="397" y="0"/>
                  </a:moveTo>
                  <a:lnTo>
                    <a:pt x="397" y="0"/>
                  </a:lnTo>
                  <a:lnTo>
                    <a:pt x="428" y="22"/>
                  </a:lnTo>
                  <a:lnTo>
                    <a:pt x="457" y="46"/>
                  </a:lnTo>
                  <a:lnTo>
                    <a:pt x="481" y="71"/>
                  </a:lnTo>
                  <a:lnTo>
                    <a:pt x="503" y="100"/>
                  </a:lnTo>
                  <a:lnTo>
                    <a:pt x="522" y="131"/>
                  </a:lnTo>
                  <a:lnTo>
                    <a:pt x="539" y="163"/>
                  </a:lnTo>
                  <a:lnTo>
                    <a:pt x="551" y="196"/>
                  </a:lnTo>
                  <a:lnTo>
                    <a:pt x="559" y="230"/>
                  </a:lnTo>
                  <a:lnTo>
                    <a:pt x="566" y="266"/>
                  </a:lnTo>
                  <a:lnTo>
                    <a:pt x="568" y="300"/>
                  </a:lnTo>
                  <a:lnTo>
                    <a:pt x="568" y="335"/>
                  </a:lnTo>
                  <a:lnTo>
                    <a:pt x="564" y="371"/>
                  </a:lnTo>
                  <a:lnTo>
                    <a:pt x="556" y="407"/>
                  </a:lnTo>
                  <a:lnTo>
                    <a:pt x="544" y="441"/>
                  </a:lnTo>
                  <a:lnTo>
                    <a:pt x="530" y="475"/>
                  </a:lnTo>
                  <a:lnTo>
                    <a:pt x="511" y="507"/>
                  </a:lnTo>
                  <a:lnTo>
                    <a:pt x="511" y="507"/>
                  </a:lnTo>
                  <a:lnTo>
                    <a:pt x="489" y="538"/>
                  </a:lnTo>
                  <a:lnTo>
                    <a:pt x="466" y="567"/>
                  </a:lnTo>
                  <a:lnTo>
                    <a:pt x="438" y="591"/>
                  </a:lnTo>
                  <a:lnTo>
                    <a:pt x="409" y="613"/>
                  </a:lnTo>
                  <a:lnTo>
                    <a:pt x="380" y="632"/>
                  </a:lnTo>
                  <a:lnTo>
                    <a:pt x="348" y="647"/>
                  </a:lnTo>
                  <a:lnTo>
                    <a:pt x="314" y="661"/>
                  </a:lnTo>
                  <a:lnTo>
                    <a:pt x="280" y="669"/>
                  </a:lnTo>
                  <a:lnTo>
                    <a:pt x="246" y="676"/>
                  </a:lnTo>
                  <a:lnTo>
                    <a:pt x="210" y="678"/>
                  </a:lnTo>
                  <a:lnTo>
                    <a:pt x="174" y="678"/>
                  </a:lnTo>
                  <a:lnTo>
                    <a:pt x="140" y="673"/>
                  </a:lnTo>
                  <a:lnTo>
                    <a:pt x="104" y="666"/>
                  </a:lnTo>
                  <a:lnTo>
                    <a:pt x="70" y="654"/>
                  </a:lnTo>
                  <a:lnTo>
                    <a:pt x="36" y="640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0" y="62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20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27" name="Picture 26" descr="IPSOS_GAMECHANGERS_blue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8" name="Picture 27" descr="IPSOS_GAMECHANGERS_blue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629736" y="3237980"/>
            <a:ext cx="2389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63"/>
              </a:spcBef>
            </a:pPr>
            <a:r>
              <a:rPr lang="sr-Latn-CS" sz="2000" b="1" dirty="0">
                <a:solidFill>
                  <a:srgbClr val="002060"/>
                </a:solidFill>
                <a:cs typeface="Arial" charset="0"/>
              </a:rPr>
              <a:t>Javno mnjenje Srbije</a:t>
            </a:r>
            <a:endParaRPr lang="fr-FR" sz="2000" b="1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5757" y="1986371"/>
            <a:ext cx="360317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"/>
            <a:r>
              <a:rPr lang="sr-Latn-RS" sz="3600" b="1" dirty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STRANAČKE PREFERENCIJE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1879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Ako bi se izbori za Skupštinu Srbije održavali ove nedelje, da li biste Vi izašli da glasate na tim izborima?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IZLAZNOST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66633"/>
              </p:ext>
            </p:extLst>
          </p:nvPr>
        </p:nvGraphicFramePr>
        <p:xfrm>
          <a:off x="119063" y="642938"/>
          <a:ext cx="8850312" cy="408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63" name="Chart" r:id="rId4" imgW="8153294" imgH="3762334" progId="MSGraph.Chart.8">
                  <p:embed/>
                </p:oleObj>
              </mc:Choice>
              <mc:Fallback>
                <p:oleObj name="Chart" r:id="rId4" imgW="8153294" imgH="3762334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642938"/>
                        <a:ext cx="8850312" cy="408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339726" y="1883228"/>
            <a:ext cx="8412388" cy="159268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accent6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7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Ako bi se izbori za Skupštinu Srbije održavali ove nedelje, da li biste Vi izašli da glasate na tim izborima?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IZLAZNOST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134588"/>
              </p:ext>
            </p:extLst>
          </p:nvPr>
        </p:nvGraphicFramePr>
        <p:xfrm>
          <a:off x="151590" y="728663"/>
          <a:ext cx="8794750" cy="394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86" name="Chart" r:id="rId4" imgW="8191626" imgH="3667048" progId="MSGraph.Chart.8">
                  <p:embed/>
                </p:oleObj>
              </mc:Choice>
              <mc:Fallback>
                <p:oleObj name="Chart" r:id="rId4" imgW="8191626" imgH="3667048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90" y="728663"/>
                        <a:ext cx="8794750" cy="394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9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291138"/>
              </p:ext>
            </p:extLst>
          </p:nvPr>
        </p:nvGraphicFramePr>
        <p:xfrm>
          <a:off x="130175" y="762000"/>
          <a:ext cx="889476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3" name="Chart" r:id="rId4" imgW="8277197" imgH="3648152" progId="MSGraph.Chart.8">
                  <p:embed/>
                </p:oleObj>
              </mc:Choice>
              <mc:Fallback>
                <p:oleObj name="Chart" r:id="rId4" imgW="8277197" imgH="3648152" progId="MSGraph.Char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762000"/>
                        <a:ext cx="8894763" cy="391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Ako bi se na tim izborima kandidovale samo stranke a ne koalicije, za koga biste u tom slučaju glasali?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REJTING POLITIČKIH PARTIJA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7" descr="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54680" y="2230446"/>
            <a:ext cx="413071" cy="36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LD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46426" y="2364192"/>
            <a:ext cx="322236" cy="29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logo_sn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0175" y="760971"/>
            <a:ext cx="547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 descr="SVM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52231" y="2274859"/>
            <a:ext cx="373657" cy="47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5" descr="C:\Users\marko.lazovic\Desktop\crop-dveri-srpske-log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99465" y="2143822"/>
            <a:ext cx="2952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DSS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185309" y="2377047"/>
            <a:ext cx="314541" cy="30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marko.uljarevic\Desktop\sps-logo-foto-twitter-1418557521-598855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26016" y="2048690"/>
            <a:ext cx="352183" cy="25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6"/>
          <p:cNvPicPr>
            <a:picLocks noChangeAspect="1"/>
          </p:cNvPicPr>
          <p:nvPr/>
        </p:nvPicPr>
        <p:blipFill>
          <a:blip r:embed="rId13"/>
          <a:srcRect l="3172" t="40443" r="81236" b="38326"/>
          <a:stretch>
            <a:fillRect/>
          </a:stretch>
        </p:blipFill>
        <p:spPr bwMode="auto">
          <a:xfrm>
            <a:off x="2176034" y="2363231"/>
            <a:ext cx="291027" cy="2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825160" y="903501"/>
            <a:ext cx="2836774" cy="657721"/>
          </a:xfrm>
          <a:prstGeom prst="rect">
            <a:avLst/>
          </a:prstGeom>
          <a:gradFill flip="none" rotWithShape="1">
            <a:gsLst>
              <a:gs pos="0">
                <a:srgbClr val="008E94">
                  <a:shade val="30000"/>
                  <a:satMod val="115000"/>
                </a:srgbClr>
              </a:gs>
              <a:gs pos="50000">
                <a:srgbClr val="008E94">
                  <a:shade val="67500"/>
                  <a:satMod val="115000"/>
                </a:srgbClr>
              </a:gs>
              <a:gs pos="100000">
                <a:srgbClr val="008E94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r>
              <a:rPr lang="sr-Latn-CS" altLang="en-US" sz="1500" b="1" dirty="0">
                <a:solidFill>
                  <a:schemeClr val="bg1"/>
                </a:solidFill>
                <a:cs typeface="Calibri" pitchFamily="34" charset="0"/>
              </a:rPr>
              <a:t>% </a:t>
            </a:r>
            <a:r>
              <a:rPr lang="en-US" altLang="en-US" sz="1500" b="1" dirty="0">
                <a:solidFill>
                  <a:schemeClr val="bg1"/>
                </a:solidFill>
                <a:cs typeface="Calibri" pitchFamily="34" charset="0"/>
              </a:rPr>
              <a:t>u </a:t>
            </a:r>
            <a:r>
              <a:rPr lang="sr-Latn-CS" altLang="en-US" sz="1500" b="1" dirty="0">
                <a:solidFill>
                  <a:schemeClr val="bg1"/>
                </a:solidFill>
                <a:cs typeface="Calibri" pitchFamily="34" charset="0"/>
              </a:rPr>
              <a:t>populaciji</a:t>
            </a:r>
          </a:p>
          <a:p>
            <a:pPr algn="ctr">
              <a:defRPr/>
            </a:pPr>
            <a:r>
              <a:rPr lang="en-US" altLang="en-US" sz="1600" dirty="0">
                <a:solidFill>
                  <a:schemeClr val="bg1"/>
                </a:solidFill>
                <a:cs typeface="Calibri" pitchFamily="34" charset="0"/>
              </a:rPr>
              <a:t>STRANKE BEZ KOALICIJA</a:t>
            </a:r>
            <a:endParaRPr lang="en-US" altLang="en-US" sz="1100" dirty="0">
              <a:solidFill>
                <a:schemeClr val="bg1"/>
              </a:solidFill>
              <a:cs typeface="Calibri" pitchFamily="34" charset="0"/>
            </a:endParaRPr>
          </a:p>
          <a:p>
            <a:pPr algn="ctr">
              <a:defRPr/>
            </a:pPr>
            <a:endParaRPr lang="en-US" altLang="en-US" sz="1500" b="1" dirty="0">
              <a:solidFill>
                <a:schemeClr val="bg1"/>
              </a:solidFill>
              <a:cs typeface="Calibri" pitchFamily="34" charset="0"/>
            </a:endParaRPr>
          </a:p>
          <a:p>
            <a:pPr algn="ctr">
              <a:defRPr/>
            </a:pPr>
            <a:endParaRPr lang="sr-Latn-CS" altLang="en-US" sz="15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2927" y="756516"/>
            <a:ext cx="1548189" cy="158417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A1C46B">
                <a:satMod val="175000"/>
                <a:alpha val="40000"/>
              </a:srgbClr>
            </a:glo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C2C2D"/>
              </a:solidFill>
              <a:effectLst/>
              <a:uLnTx/>
              <a:uFillTx/>
              <a:cs typeface="Arial" charset="0"/>
            </a:endParaRPr>
          </a:p>
        </p:txBody>
      </p:sp>
      <p:pic>
        <p:nvPicPr>
          <p:cNvPr id="21" name="Picture 4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14" y="2363232"/>
            <a:ext cx="315686" cy="31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804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42" y="2344729"/>
            <a:ext cx="312681" cy="30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1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Ako bi se na tim izborima kandidovale samo stranke a ne koalicije, za koga biste u tom slučaju glasali?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REJTING POLITIČKIH PARTIJA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Oval 17"/>
          <p:cNvSpPr/>
          <p:nvPr/>
        </p:nvSpPr>
        <p:spPr bwMode="auto">
          <a:xfrm>
            <a:off x="6770402" y="2211568"/>
            <a:ext cx="2287562" cy="66985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A1C46B">
                <a:satMod val="175000"/>
                <a:alpha val="40000"/>
              </a:srgbClr>
            </a:glo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C2C2D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688" y="3032353"/>
            <a:ext cx="21177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cs typeface="Arial" charset="0"/>
              </a:rPr>
              <a:t>SNS </a:t>
            </a:r>
            <a:r>
              <a:rPr lang="en-US" dirty="0" err="1" smtClean="0">
                <a:solidFill>
                  <a:srgbClr val="FFFFFF"/>
                </a:solidFill>
                <a:cs typeface="Arial" charset="0"/>
              </a:rPr>
              <a:t>stabilno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cs typeface="Arial" charset="0"/>
              </a:rPr>
              <a:t>visoko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702081"/>
              </p:ext>
            </p:extLst>
          </p:nvPr>
        </p:nvGraphicFramePr>
        <p:xfrm>
          <a:off x="163513" y="663575"/>
          <a:ext cx="8904287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6" name="Chart" r:id="rId4" imgW="8201074" imgH="3628987" progId="MSGraph.Chart.8">
                  <p:embed/>
                </p:oleObj>
              </mc:Choice>
              <mc:Fallback>
                <p:oleObj name="Chart" r:id="rId4" imgW="8201074" imgH="3628987" progId="MSGraph.Char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663575"/>
                        <a:ext cx="8904287" cy="394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4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Ako bi se na tim izborima kandidovale samo stranke a ne koalicije, za koga biste u tom slučaju glasali?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REJTING POLITIČKIH PARTIJA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34234"/>
              </p:ext>
            </p:extLst>
          </p:nvPr>
        </p:nvGraphicFramePr>
        <p:xfrm>
          <a:off x="163513" y="663575"/>
          <a:ext cx="8904287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8" name="Chart" r:id="rId4" imgW="8201074" imgH="3628987" progId="MSGraph.Chart.8">
                  <p:embed/>
                </p:oleObj>
              </mc:Choice>
              <mc:Fallback>
                <p:oleObj name="Chart" r:id="rId4" imgW="8201074" imgH="3628987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663575"/>
                        <a:ext cx="8904287" cy="394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6977742" y="2945770"/>
            <a:ext cx="2144687" cy="11521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A1C46B">
                <a:satMod val="175000"/>
                <a:alpha val="40000"/>
              </a:srgbClr>
            </a:glo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C2C2D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2184" y="1694858"/>
            <a:ext cx="180064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sr-Latn-RS" dirty="0" smtClean="0">
                <a:solidFill>
                  <a:srgbClr val="FFFFFF"/>
                </a:solidFill>
                <a:cs typeface="Arial" charset="0"/>
              </a:rPr>
              <a:t>Aprilski skok DS bio privremen</a:t>
            </a:r>
          </a:p>
        </p:txBody>
      </p:sp>
    </p:spTree>
    <p:extLst>
      <p:ext uri="{BB962C8B-B14F-4D97-AF65-F5344CB8AC3E}">
        <p14:creationId xmlns:p14="http://schemas.microsoft.com/office/powerpoint/2010/main" val="2102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Ako bi se na tim izborima kandidovale samo stranke a ne koalicije, za koga biste u tom slučaju glasali?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REJTING POLITIČKIH PARTIJA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pl-PL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Baza: opredeljeni (</a:t>
            </a:r>
            <a:r>
              <a:rPr lang="pl-PL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pl-PL" sz="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 </a:t>
            </a:r>
            <a:r>
              <a:rPr lang="pl-PL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 ciljne populacije)</a:t>
            </a:r>
            <a:endParaRPr lang="en-US" sz="9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552386"/>
              </p:ext>
            </p:extLst>
          </p:nvPr>
        </p:nvGraphicFramePr>
        <p:xfrm>
          <a:off x="172917" y="870631"/>
          <a:ext cx="88392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7" name="Chart" r:id="rId4" imgW="7972434" imgH="3352845" progId="MSGraph.Chart.8">
                  <p:embed/>
                </p:oleObj>
              </mc:Choice>
              <mc:Fallback>
                <p:oleObj name="Chart" r:id="rId4" imgW="7972434" imgH="3352845" progId="MSGraph.Chart.8">
                  <p:embed/>
                  <p:pic>
                    <p:nvPicPr>
                      <p:cNvPr id="0" name="Object 559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17" y="870631"/>
                        <a:ext cx="883920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96716" y="727480"/>
            <a:ext cx="2858419" cy="58695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pl-PL" altLang="en-US" sz="1600" b="1" dirty="0">
                <a:solidFill>
                  <a:schemeClr val="bg1"/>
                </a:solidFill>
                <a:cs typeface="Calibri" pitchFamily="34" charset="0"/>
              </a:rPr>
              <a:t>Baza: opredeljeni (</a:t>
            </a:r>
            <a:r>
              <a:rPr lang="pl-PL" altLang="en-US" sz="1600" b="1" dirty="0" smtClean="0">
                <a:solidFill>
                  <a:schemeClr val="bg1"/>
                </a:solidFill>
                <a:cs typeface="Calibri" pitchFamily="34" charset="0"/>
              </a:rPr>
              <a:t>5</a:t>
            </a:r>
            <a:r>
              <a:rPr lang="en-US" altLang="en-US" sz="1600" b="1" dirty="0" smtClean="0">
                <a:solidFill>
                  <a:schemeClr val="bg1"/>
                </a:solidFill>
                <a:cs typeface="Calibri" pitchFamily="34" charset="0"/>
              </a:rPr>
              <a:t>2</a:t>
            </a:r>
            <a:r>
              <a:rPr lang="pl-PL" altLang="en-US" sz="1600" b="1" dirty="0" smtClean="0">
                <a:solidFill>
                  <a:schemeClr val="bg1"/>
                </a:solidFill>
                <a:cs typeface="Calibri" pitchFamily="34" charset="0"/>
              </a:rPr>
              <a:t>% </a:t>
            </a:r>
            <a:r>
              <a:rPr lang="pl-PL" altLang="en-US" sz="1600" b="1" dirty="0">
                <a:solidFill>
                  <a:schemeClr val="bg1"/>
                </a:solidFill>
                <a:cs typeface="Calibri" pitchFamily="34" charset="0"/>
              </a:rPr>
              <a:t>od ciljne populacije)</a:t>
            </a:r>
            <a:endParaRPr lang="en-US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pic>
        <p:nvPicPr>
          <p:cNvPr id="7" name="Picture 13" descr="logo_sn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101" y="1263025"/>
            <a:ext cx="54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R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22757" y="2863805"/>
            <a:ext cx="26828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 descr="DS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8517" y="1139809"/>
            <a:ext cx="3048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5" descr="C:\Users\marko.lazovic\Desktop\crop-dveri-srpske-logo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96305" y="4120012"/>
            <a:ext cx="22701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DS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12364" y="3682949"/>
            <a:ext cx="292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marko.uljarevic\Desktop\sps-logo-foto-twitter-1418557521-598855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67036" y="4473462"/>
            <a:ext cx="3063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 descr="logo_sn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2425" y="1385674"/>
            <a:ext cx="370171" cy="2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C:\Users\marko.uljarevic\Desktop\sps-logo-foto-twitter-1418557521-598855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16184" y="1629245"/>
            <a:ext cx="26511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 descr="DS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1000" y="2154610"/>
            <a:ext cx="2587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5" descr="C:\Users\marko.lazovic\Desktop\crop-dveri-srpske-logo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0357" y="1879513"/>
            <a:ext cx="2270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" descr="DS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6232" y="3761316"/>
            <a:ext cx="222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 descr="LD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63375" y="3463874"/>
            <a:ext cx="2381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6" descr="SR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3375" y="2445758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4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6" y="2675265"/>
            <a:ext cx="233160" cy="23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6"/>
          <p:cNvPicPr>
            <a:picLocks noChangeAspect="1"/>
          </p:cNvPicPr>
          <p:nvPr/>
        </p:nvPicPr>
        <p:blipFill>
          <a:blip r:embed="rId14"/>
          <a:srcRect l="3172" t="40443" r="81236" b="38326"/>
          <a:stretch>
            <a:fillRect/>
          </a:stretch>
        </p:blipFill>
        <p:spPr bwMode="auto">
          <a:xfrm>
            <a:off x="327605" y="2930005"/>
            <a:ext cx="271565" cy="27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0" descr="SVM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56232" y="3159080"/>
            <a:ext cx="239416" cy="30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210" name="Picture 322" descr="http://www.ico.rs/wp-content/uploads/2013/08/pups-logo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0" y="3987309"/>
            <a:ext cx="356295" cy="22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45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57" y="2224679"/>
            <a:ext cx="299874" cy="29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6"/>
          <p:cNvPicPr>
            <a:picLocks noChangeAspect="1"/>
          </p:cNvPicPr>
          <p:nvPr/>
        </p:nvPicPr>
        <p:blipFill>
          <a:blip r:embed="rId14"/>
          <a:srcRect l="3172" t="40443" r="81236" b="38326"/>
          <a:stretch>
            <a:fillRect/>
          </a:stretch>
        </p:blipFill>
        <p:spPr bwMode="auto">
          <a:xfrm>
            <a:off x="3086849" y="1879513"/>
            <a:ext cx="271565" cy="27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0" descr="SVM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333177" y="1574719"/>
            <a:ext cx="239416" cy="30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0" descr="LD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47785" y="1434462"/>
            <a:ext cx="2381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22" descr="http://www.ico.rs/wp-content/uploads/2013/08/pups-logo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00" y="1109904"/>
            <a:ext cx="356295" cy="22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7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879897"/>
              </p:ext>
            </p:extLst>
          </p:nvPr>
        </p:nvGraphicFramePr>
        <p:xfrm>
          <a:off x="172917" y="849365"/>
          <a:ext cx="88392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6" name="Chart" r:id="rId3" imgW="7972434" imgH="3352845" progId="MSGraph.Chart.8">
                  <p:embed/>
                </p:oleObj>
              </mc:Choice>
              <mc:Fallback>
                <p:oleObj name="Chart" r:id="rId3" imgW="7972434" imgH="3352845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17" y="849365"/>
                        <a:ext cx="883920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76" y="66510"/>
            <a:ext cx="8654595" cy="461548"/>
          </a:xfrm>
        </p:spPr>
        <p:txBody>
          <a:bodyPr/>
          <a:lstStyle/>
          <a:p>
            <a:r>
              <a:rPr lang="sr-Latn-CS" dirty="0" smtClean="0"/>
              <a:t>REJTING KOALICIJA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91607" y="758675"/>
            <a:ext cx="3149476" cy="58695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pl-PL" altLang="en-US" sz="1600" b="1" dirty="0">
                <a:solidFill>
                  <a:schemeClr val="bg1"/>
                </a:solidFill>
                <a:cs typeface="Calibri" pitchFamily="34" charset="0"/>
              </a:rPr>
              <a:t>Baza: opredeljeni (</a:t>
            </a:r>
            <a:r>
              <a:rPr lang="pl-PL" altLang="en-US" sz="1600" b="1" dirty="0" smtClean="0">
                <a:solidFill>
                  <a:schemeClr val="bg1"/>
                </a:solidFill>
                <a:cs typeface="Calibri" pitchFamily="34" charset="0"/>
              </a:rPr>
              <a:t>54% </a:t>
            </a:r>
            <a:r>
              <a:rPr lang="pl-PL" altLang="en-US" sz="1600" b="1" dirty="0">
                <a:solidFill>
                  <a:schemeClr val="bg1"/>
                </a:solidFill>
                <a:cs typeface="Calibri" pitchFamily="34" charset="0"/>
              </a:rPr>
              <a:t>od ciljne populacije)</a:t>
            </a:r>
            <a:endParaRPr lang="en-US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465572" y="4837814"/>
            <a:ext cx="5599258" cy="2024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l-PL" sz="900" i="1" cap="non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opredeljeni (54% od ciljne populacije)</a:t>
            </a:r>
            <a:endParaRPr lang="sr-Latn-RS" sz="900" i="1" cap="non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1342" y="530506"/>
            <a:ext cx="7836872" cy="196972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sz="900" i="1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Sada vas molim da pažljivo pogledate sledeću listu. Ako bi se na tim izborima kandidovale neke od novih stranaka i koalicija, za koga biste u tom slučaju glasali?</a:t>
            </a:r>
            <a:endParaRPr lang="sr-Latn-CS" sz="900" i="1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2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76" y="66510"/>
            <a:ext cx="8654595" cy="461548"/>
          </a:xfrm>
        </p:spPr>
        <p:txBody>
          <a:bodyPr/>
          <a:lstStyle/>
          <a:p>
            <a:r>
              <a:rPr lang="sr-Latn-CS" dirty="0" smtClean="0"/>
              <a:t>REJTING KOALICIJA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465572" y="4837814"/>
            <a:ext cx="5599258" cy="2024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l-PL" sz="900" i="1" cap="non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opredeljeni (54% od ciljne populacije)</a:t>
            </a:r>
            <a:endParaRPr lang="sr-Latn-RS" sz="900" i="1" cap="non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1342" y="530506"/>
            <a:ext cx="7836872" cy="196972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sz="900" i="1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Sada vas molim da pažljivo pogledate sledeću listu. Ako bi se na tim izborima kandidovale neke od novih stranaka i koalicija, za koga biste u tom slučaju glasali?</a:t>
            </a:r>
            <a:endParaRPr lang="sr-Latn-CS" sz="900" i="1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32160"/>
              </p:ext>
            </p:extLst>
          </p:nvPr>
        </p:nvGraphicFramePr>
        <p:xfrm>
          <a:off x="789274" y="1058786"/>
          <a:ext cx="7786834" cy="3213164"/>
        </p:xfrm>
        <a:graphic>
          <a:graphicData uri="http://schemas.openxmlformats.org/drawingml/2006/table">
            <a:tbl>
              <a:tblPr/>
              <a:tblGrid>
                <a:gridCol w="4672102"/>
                <a:gridCol w="1038244"/>
                <a:gridCol w="1038244"/>
                <a:gridCol w="1038244"/>
              </a:tblGrid>
              <a:tr h="145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Wave 1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Wave 2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Wave 3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214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– 6 th March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11-12 th March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18-19 th March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972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960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963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sig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SNS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52.3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51.1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SPS + JS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11.8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SDS + LDP + LSV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5.3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Dveri - DSS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6.7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SRS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DS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5.3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4.8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Dosta je bilo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7.2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SVM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Levica Srbije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Srbija - Narodna mreza 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SDA 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Zavetnici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Gradjani i Gradjanke Srbije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Madjarski pokret – za promene! – DZVM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PDD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Other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6143" marR="6143" marT="6143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4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76" y="66510"/>
            <a:ext cx="8654595" cy="461548"/>
          </a:xfrm>
        </p:spPr>
        <p:txBody>
          <a:bodyPr/>
          <a:lstStyle/>
          <a:p>
            <a:r>
              <a:rPr lang="sr-Latn-CS" dirty="0" smtClean="0"/>
              <a:t>REJTING KOALICIJA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465572" y="4837814"/>
            <a:ext cx="5599258" cy="2024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l-PL" sz="900" i="1" cap="non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opredeljeni (54% od ciljne populacije)</a:t>
            </a:r>
            <a:endParaRPr lang="sr-Latn-RS" sz="900" i="1" cap="non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1342" y="530506"/>
            <a:ext cx="7836872" cy="196972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sz="900" i="1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Sada vas molim da pažljivo pogledate sledeću listu. Ako bi se na tim izborima kandidovale neke od novih stranaka i koalicija, za koga biste u tom slučaju glasali?</a:t>
            </a:r>
            <a:endParaRPr lang="sr-Latn-CS" sz="900" i="1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7649" y="2107818"/>
          <a:ext cx="8651877" cy="1204089"/>
        </p:xfrm>
        <a:graphic>
          <a:graphicData uri="http://schemas.openxmlformats.org/drawingml/2006/table">
            <a:tbl>
              <a:tblPr/>
              <a:tblGrid>
                <a:gridCol w="760389"/>
                <a:gridCol w="876832"/>
                <a:gridCol w="876832"/>
                <a:gridCol w="876832"/>
                <a:gridCol w="876832"/>
                <a:gridCol w="876832"/>
                <a:gridCol w="876832"/>
                <a:gridCol w="876832"/>
                <a:gridCol w="876832"/>
                <a:gridCol w="876832"/>
              </a:tblGrid>
              <a:tr h="5595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6042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SNS coalition voters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6042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DS coalition voters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6042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SPS coalition voters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6042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SRS voters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6042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Dveri voters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6042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SVM voters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6042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SDS coalition voters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6042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Dosta je bilo voters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6042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Borko Stefanovic coalition  voters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60428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107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N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492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46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109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56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61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13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61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70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07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Sigurni + +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65.9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41.7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65.2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52.2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39.6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41.8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37.0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54.7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33.9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Sigurni + -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15.5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29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40.0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14.8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28.8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22.0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21.8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39.3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27.1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51.3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Potencijalni - +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10.0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10.5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9.2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8.8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15.9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6.5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4.3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5.4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Nesigurni - -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CC99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8.6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7.8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10.8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10.2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22.6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29.8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19.4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12.8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Arial"/>
                          <a:ea typeface="Times New Roman"/>
                        </a:rPr>
                        <a:t>14.8</a:t>
                      </a: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Total</a:t>
                      </a:r>
                      <a:endParaRPr lang="en-US" sz="7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100%</a:t>
                      </a:r>
                      <a:endParaRPr lang="en-US" sz="7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0428" marR="6042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8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07551"/>
              </p:ext>
            </p:extLst>
          </p:nvPr>
        </p:nvGraphicFramePr>
        <p:xfrm>
          <a:off x="402771" y="1028931"/>
          <a:ext cx="8305800" cy="3413760"/>
        </p:xfrm>
        <a:graphic>
          <a:graphicData uri="http://schemas.openxmlformats.org/drawingml/2006/table">
            <a:tbl>
              <a:tblPr/>
              <a:tblGrid>
                <a:gridCol w="2137092"/>
                <a:gridCol w="6168708"/>
              </a:tblGrid>
              <a:tr h="240636">
                <a:tc>
                  <a:txBody>
                    <a:bodyPr/>
                    <a:lstStyle/>
                    <a:p>
                      <a:pPr marL="22860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Realizacija: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Prikupljanje podataka obavljeno od </a:t>
                      </a:r>
                      <a:r>
                        <a:rPr kumimoji="0" lang="en-GB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20</a:t>
                      </a:r>
                      <a:r>
                        <a:rPr kumimoji="0" lang="sr-Latn-R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pl-PL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– 2</a:t>
                      </a:r>
                      <a:r>
                        <a:rPr kumimoji="0" lang="en-GB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pl-PL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GB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02</a:t>
                      </a:r>
                      <a:r>
                        <a:rPr kumimoji="0" lang="pl-PL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201</a:t>
                      </a:r>
                      <a:r>
                        <a:rPr kumimoji="0" lang="en-GB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pl-PL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godine</a:t>
                      </a:r>
                      <a:endParaRPr kumimoji="0" lang="sr-Latn-C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36">
                <a:tc>
                  <a:txBody>
                    <a:bodyPr/>
                    <a:lstStyle/>
                    <a:p>
                      <a:pPr marL="22860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sr-Latn-C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Uzorački okvir: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Populacija Srbije </a:t>
                      </a:r>
                      <a:r>
                        <a:rPr kumimoji="0" lang="sr-Latn-C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18+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36">
                <a:tc>
                  <a:txBody>
                    <a:bodyPr/>
                    <a:lstStyle/>
                    <a:p>
                      <a:pPr marL="22860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sr-Latn-C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Veličina uzorka: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01</a:t>
                      </a: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ispitanik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36">
                <a:tc rowSpan="4">
                  <a:txBody>
                    <a:bodyPr/>
                    <a:lstStyle/>
                    <a:p>
                      <a:pPr marL="22860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sr-Latn-C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 uzorka: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Troetapni slučajan reprezentativni stratifikovani uzorak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Jedinica prve etape: Teritorija biračkih mesta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Jedinica druge etape: Domaćinstva (SRSWoR – slučajnim korakom)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Jedinica treće etape: Ispitanici u okviru domaćinstva (Kish tablice)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36">
                <a:tc>
                  <a:txBody>
                    <a:bodyPr/>
                    <a:lstStyle/>
                    <a:p>
                      <a:pPr marL="22860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sr-Latn-C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 istraživanja: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Omnibus, terenski upitnik prosečne dužine 45 minuta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272">
                <a:tc>
                  <a:txBody>
                    <a:bodyPr/>
                    <a:lstStyle/>
                    <a:p>
                      <a:pPr marL="22860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Mesta istraživanja: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67 opština iz Srbije, 127 mesnih zajednica, gradske, prigradske i seoske životne sredine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36">
                <a:tc>
                  <a:txBody>
                    <a:bodyPr/>
                    <a:lstStyle/>
                    <a:p>
                      <a:pPr marL="22860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sr-Latn-C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Poststratifikacija: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Po polu, godinama i regionu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907">
                <a:tc>
                  <a:txBody>
                    <a:bodyPr/>
                    <a:lstStyle/>
                    <a:p>
                      <a:pPr marL="22860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sr-Latn-C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Greška: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±1.45% za pojave sa incidencom od 5%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±2.86% za pojave sa incidencom od 25%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8778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±3.31% za pojave sa incidencom od 50%  (</a:t>
                      </a:r>
                      <a:r>
                        <a:rPr kumimoji="0" lang="sr-Latn-C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marginalna greška</a:t>
                      </a:r>
                      <a:r>
                        <a:rPr kumimoji="0" lang="sr-Latn-C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0383" marR="60383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0283" y="177284"/>
            <a:ext cx="2594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CS" sz="2800" b="1" dirty="0">
                <a:solidFill>
                  <a:srgbClr val="FFFFFF"/>
                </a:solidFill>
              </a:rPr>
              <a:t>METODOLOGIJA</a:t>
            </a:r>
            <a:endParaRPr lang="en-GB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76" y="66510"/>
            <a:ext cx="8654595" cy="461548"/>
          </a:xfrm>
        </p:spPr>
        <p:txBody>
          <a:bodyPr/>
          <a:lstStyle/>
          <a:p>
            <a:r>
              <a:rPr lang="sr-Latn-CS" dirty="0" smtClean="0"/>
              <a:t>REJTING KOALICIJA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465572" y="4837814"/>
            <a:ext cx="5599258" cy="2024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l-PL" sz="900" i="1" cap="non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opredeljeni (54% od ciljne populacije)</a:t>
            </a:r>
            <a:endParaRPr lang="sr-Latn-RS" sz="900" i="1" cap="non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1342" y="530506"/>
            <a:ext cx="7836872" cy="196972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sz="900" i="1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Sada vas molim da pažljivo pogledate sledeću listu. Ako bi se na tim izborima kandidovale neke od novih stranaka i koalicija, za koga biste u tom slučaju glasali?</a:t>
            </a:r>
            <a:endParaRPr lang="sr-Latn-CS" sz="900" i="1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24735"/>
              </p:ext>
            </p:extLst>
          </p:nvPr>
        </p:nvGraphicFramePr>
        <p:xfrm>
          <a:off x="885521" y="1078020"/>
          <a:ext cx="7295952" cy="3478310"/>
        </p:xfrm>
        <a:graphic>
          <a:graphicData uri="http://schemas.openxmlformats.org/drawingml/2006/table">
            <a:tbl>
              <a:tblPr/>
              <a:tblGrid>
                <a:gridCol w="2918380"/>
                <a:gridCol w="1409726"/>
                <a:gridCol w="1483923"/>
                <a:gridCol w="1483923"/>
              </a:tblGrid>
              <a:tr h="133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Wave 1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Wave 2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Wave 3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– 6 th March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11-12 th march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18-19 th March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524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515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535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sig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SNS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46.7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45.1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42.9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Liga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11.1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10.9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11.3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DS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8.3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7.2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SVM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9.3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SPS+JS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7.9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9.7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Dosta je bilo, led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SRS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SDS+LDP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4.7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Dveri - DSS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3.4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Pokret 3D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Levica Srbije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Srbija - Narodna mreza 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Gradjani i Gradjanke Srbije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Zavetnici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Madjarski pokret za autonomiju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SDA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Other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100%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100%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100%</a:t>
                      </a:r>
                    </a:p>
                  </a:txBody>
                  <a:tcPr marL="5705" marR="5705" marT="570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0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76" y="66510"/>
            <a:ext cx="8654595" cy="461548"/>
          </a:xfrm>
        </p:spPr>
        <p:txBody>
          <a:bodyPr/>
          <a:lstStyle/>
          <a:p>
            <a:r>
              <a:rPr lang="sr-Latn-CS" dirty="0" smtClean="0"/>
              <a:t>REJTING KOALICIJA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465572" y="4837814"/>
            <a:ext cx="5599258" cy="2024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l-PL" sz="900" i="1" cap="non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opredeljeni (54% od ciljne populacije)</a:t>
            </a:r>
            <a:endParaRPr lang="sr-Latn-RS" sz="900" i="1" cap="non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1342" y="530506"/>
            <a:ext cx="7836872" cy="196972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sz="900" i="1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Sada vas molim da pažljivo pogledate sledeću listu. Ako bi se na tim izborima kandidovale neke od novih stranaka i koalicija, za koga biste u tom slučaju glasali?</a:t>
            </a:r>
            <a:endParaRPr lang="sr-Latn-CS" sz="900" i="1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7650" y="1965643"/>
          <a:ext cx="8651874" cy="1488440"/>
        </p:xfrm>
        <a:graphic>
          <a:graphicData uri="http://schemas.openxmlformats.org/drawingml/2006/table">
            <a:tbl>
              <a:tblPr/>
              <a:tblGrid>
                <a:gridCol w="786534"/>
                <a:gridCol w="786534"/>
                <a:gridCol w="786534"/>
                <a:gridCol w="786534"/>
                <a:gridCol w="786534"/>
                <a:gridCol w="786534"/>
                <a:gridCol w="786534"/>
                <a:gridCol w="786534"/>
                <a:gridCol w="786534"/>
                <a:gridCol w="786534"/>
                <a:gridCol w="786534"/>
              </a:tblGrid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SNS voters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DS voters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SPS voters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Dveri voters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SRS voters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SDS voters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SVM voters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Dosta je bilo voters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LSV  voters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Borko Stefanovic voters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Sigurni + 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64.6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42.8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62.0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47.5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23.7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57.7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39.9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57.5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55.2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19.8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Sigurni + 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15.5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21.8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20.9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24.3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39.8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32.7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38.2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28.7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29.5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73.4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Potencijalni - 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9.6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17.9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14.8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7.2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3.9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7.3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4.7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5.8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Nesigurni - 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10.3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17.5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CC99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21.0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32.6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9.5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14.6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9.1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9.6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800">
                          <a:effectLst/>
                          <a:latin typeface="Arial"/>
                          <a:ea typeface="Times New Roman"/>
                        </a:rPr>
                        <a:t>6.7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Total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100%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8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3299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2" y="1277"/>
            <a:ext cx="9143998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3000">
                <a:schemeClr val="bg1">
                  <a:alpha val="80000"/>
                </a:schemeClr>
              </a:gs>
              <a:gs pos="65000">
                <a:schemeClr val="bg1">
                  <a:alpha val="20000"/>
                </a:schemeClr>
              </a:gs>
              <a:gs pos="95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white">
          <a:xfrm>
            <a:off x="417532" y="1890499"/>
            <a:ext cx="1150011" cy="1514069"/>
          </a:xfrm>
        </p:spPr>
        <p:txBody>
          <a:bodyPr anchor="ctr" anchorCtr="0"/>
          <a:lstStyle/>
          <a:p>
            <a:r>
              <a:rPr lang="sr-Latn-RS" sz="12000" dirty="0" smtClean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5</a:t>
            </a:r>
            <a:endParaRPr lang="en-GB" sz="3200" dirty="0">
              <a:solidFill>
                <a:schemeClr val="tx2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10692" y="2571750"/>
            <a:ext cx="1633309" cy="2571750"/>
            <a:chOff x="11040455" y="3781425"/>
            <a:chExt cx="2400908" cy="3781425"/>
          </a:xfrm>
        </p:grpSpPr>
        <p:sp>
          <p:nvSpPr>
            <p:cNvPr id="8" name="Oval 7"/>
            <p:cNvSpPr>
              <a:spLocks/>
            </p:cNvSpPr>
            <p:nvPr/>
          </p:nvSpPr>
          <p:spPr bwMode="auto">
            <a:xfrm rot="3900000" flipH="1">
              <a:off x="12151756" y="484596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2136797" y="4322143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870414" y="4155212"/>
              <a:ext cx="172831" cy="1728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ight Triangle 5"/>
            <p:cNvSpPr/>
            <p:nvPr/>
          </p:nvSpPr>
          <p:spPr>
            <a:xfrm flipH="1">
              <a:off x="11040455" y="3781425"/>
              <a:ext cx="2400908" cy="378142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872897" y="5209613"/>
              <a:ext cx="957422" cy="1142838"/>
            </a:xfrm>
            <a:custGeom>
              <a:avLst/>
              <a:gdLst>
                <a:gd name="T0" fmla="*/ 397 w 568"/>
                <a:gd name="T1" fmla="*/ 0 h 678"/>
                <a:gd name="T2" fmla="*/ 397 w 568"/>
                <a:gd name="T3" fmla="*/ 0 h 678"/>
                <a:gd name="T4" fmla="*/ 428 w 568"/>
                <a:gd name="T5" fmla="*/ 22 h 678"/>
                <a:gd name="T6" fmla="*/ 457 w 568"/>
                <a:gd name="T7" fmla="*/ 46 h 678"/>
                <a:gd name="T8" fmla="*/ 481 w 568"/>
                <a:gd name="T9" fmla="*/ 71 h 678"/>
                <a:gd name="T10" fmla="*/ 503 w 568"/>
                <a:gd name="T11" fmla="*/ 100 h 678"/>
                <a:gd name="T12" fmla="*/ 522 w 568"/>
                <a:gd name="T13" fmla="*/ 131 h 678"/>
                <a:gd name="T14" fmla="*/ 539 w 568"/>
                <a:gd name="T15" fmla="*/ 163 h 678"/>
                <a:gd name="T16" fmla="*/ 551 w 568"/>
                <a:gd name="T17" fmla="*/ 196 h 678"/>
                <a:gd name="T18" fmla="*/ 559 w 568"/>
                <a:gd name="T19" fmla="*/ 230 h 678"/>
                <a:gd name="T20" fmla="*/ 566 w 568"/>
                <a:gd name="T21" fmla="*/ 266 h 678"/>
                <a:gd name="T22" fmla="*/ 568 w 568"/>
                <a:gd name="T23" fmla="*/ 300 h 678"/>
                <a:gd name="T24" fmla="*/ 568 w 568"/>
                <a:gd name="T25" fmla="*/ 335 h 678"/>
                <a:gd name="T26" fmla="*/ 564 w 568"/>
                <a:gd name="T27" fmla="*/ 371 h 678"/>
                <a:gd name="T28" fmla="*/ 556 w 568"/>
                <a:gd name="T29" fmla="*/ 407 h 678"/>
                <a:gd name="T30" fmla="*/ 544 w 568"/>
                <a:gd name="T31" fmla="*/ 441 h 678"/>
                <a:gd name="T32" fmla="*/ 530 w 568"/>
                <a:gd name="T33" fmla="*/ 475 h 678"/>
                <a:gd name="T34" fmla="*/ 511 w 568"/>
                <a:gd name="T35" fmla="*/ 507 h 678"/>
                <a:gd name="T36" fmla="*/ 511 w 568"/>
                <a:gd name="T37" fmla="*/ 507 h 678"/>
                <a:gd name="T38" fmla="*/ 489 w 568"/>
                <a:gd name="T39" fmla="*/ 538 h 678"/>
                <a:gd name="T40" fmla="*/ 466 w 568"/>
                <a:gd name="T41" fmla="*/ 567 h 678"/>
                <a:gd name="T42" fmla="*/ 438 w 568"/>
                <a:gd name="T43" fmla="*/ 591 h 678"/>
                <a:gd name="T44" fmla="*/ 409 w 568"/>
                <a:gd name="T45" fmla="*/ 613 h 678"/>
                <a:gd name="T46" fmla="*/ 380 w 568"/>
                <a:gd name="T47" fmla="*/ 632 h 678"/>
                <a:gd name="T48" fmla="*/ 348 w 568"/>
                <a:gd name="T49" fmla="*/ 647 h 678"/>
                <a:gd name="T50" fmla="*/ 314 w 568"/>
                <a:gd name="T51" fmla="*/ 661 h 678"/>
                <a:gd name="T52" fmla="*/ 280 w 568"/>
                <a:gd name="T53" fmla="*/ 669 h 678"/>
                <a:gd name="T54" fmla="*/ 246 w 568"/>
                <a:gd name="T55" fmla="*/ 676 h 678"/>
                <a:gd name="T56" fmla="*/ 210 w 568"/>
                <a:gd name="T57" fmla="*/ 678 h 678"/>
                <a:gd name="T58" fmla="*/ 174 w 568"/>
                <a:gd name="T59" fmla="*/ 678 h 678"/>
                <a:gd name="T60" fmla="*/ 140 w 568"/>
                <a:gd name="T61" fmla="*/ 673 h 678"/>
                <a:gd name="T62" fmla="*/ 104 w 568"/>
                <a:gd name="T63" fmla="*/ 666 h 678"/>
                <a:gd name="T64" fmla="*/ 70 w 568"/>
                <a:gd name="T65" fmla="*/ 654 h 678"/>
                <a:gd name="T66" fmla="*/ 36 w 568"/>
                <a:gd name="T67" fmla="*/ 640 h 678"/>
                <a:gd name="T68" fmla="*/ 2 w 568"/>
                <a:gd name="T69" fmla="*/ 622 h 678"/>
                <a:gd name="T70" fmla="*/ 2 w 568"/>
                <a:gd name="T71" fmla="*/ 622 h 678"/>
                <a:gd name="T72" fmla="*/ 0 w 568"/>
                <a:gd name="T73" fmla="*/ 620 h 678"/>
                <a:gd name="T74" fmla="*/ 397 w 568"/>
                <a:gd name="T7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8" h="678">
                  <a:moveTo>
                    <a:pt x="397" y="0"/>
                  </a:moveTo>
                  <a:lnTo>
                    <a:pt x="397" y="0"/>
                  </a:lnTo>
                  <a:lnTo>
                    <a:pt x="428" y="22"/>
                  </a:lnTo>
                  <a:lnTo>
                    <a:pt x="457" y="46"/>
                  </a:lnTo>
                  <a:lnTo>
                    <a:pt x="481" y="71"/>
                  </a:lnTo>
                  <a:lnTo>
                    <a:pt x="503" y="100"/>
                  </a:lnTo>
                  <a:lnTo>
                    <a:pt x="522" y="131"/>
                  </a:lnTo>
                  <a:lnTo>
                    <a:pt x="539" y="163"/>
                  </a:lnTo>
                  <a:lnTo>
                    <a:pt x="551" y="196"/>
                  </a:lnTo>
                  <a:lnTo>
                    <a:pt x="559" y="230"/>
                  </a:lnTo>
                  <a:lnTo>
                    <a:pt x="566" y="266"/>
                  </a:lnTo>
                  <a:lnTo>
                    <a:pt x="568" y="300"/>
                  </a:lnTo>
                  <a:lnTo>
                    <a:pt x="568" y="335"/>
                  </a:lnTo>
                  <a:lnTo>
                    <a:pt x="564" y="371"/>
                  </a:lnTo>
                  <a:lnTo>
                    <a:pt x="556" y="407"/>
                  </a:lnTo>
                  <a:lnTo>
                    <a:pt x="544" y="441"/>
                  </a:lnTo>
                  <a:lnTo>
                    <a:pt x="530" y="475"/>
                  </a:lnTo>
                  <a:lnTo>
                    <a:pt x="511" y="507"/>
                  </a:lnTo>
                  <a:lnTo>
                    <a:pt x="511" y="507"/>
                  </a:lnTo>
                  <a:lnTo>
                    <a:pt x="489" y="538"/>
                  </a:lnTo>
                  <a:lnTo>
                    <a:pt x="466" y="567"/>
                  </a:lnTo>
                  <a:lnTo>
                    <a:pt x="438" y="591"/>
                  </a:lnTo>
                  <a:lnTo>
                    <a:pt x="409" y="613"/>
                  </a:lnTo>
                  <a:lnTo>
                    <a:pt x="380" y="632"/>
                  </a:lnTo>
                  <a:lnTo>
                    <a:pt x="348" y="647"/>
                  </a:lnTo>
                  <a:lnTo>
                    <a:pt x="314" y="661"/>
                  </a:lnTo>
                  <a:lnTo>
                    <a:pt x="280" y="669"/>
                  </a:lnTo>
                  <a:lnTo>
                    <a:pt x="246" y="676"/>
                  </a:lnTo>
                  <a:lnTo>
                    <a:pt x="210" y="678"/>
                  </a:lnTo>
                  <a:lnTo>
                    <a:pt x="174" y="678"/>
                  </a:lnTo>
                  <a:lnTo>
                    <a:pt x="140" y="673"/>
                  </a:lnTo>
                  <a:lnTo>
                    <a:pt x="104" y="666"/>
                  </a:lnTo>
                  <a:lnTo>
                    <a:pt x="70" y="654"/>
                  </a:lnTo>
                  <a:lnTo>
                    <a:pt x="36" y="640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0" y="62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32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27" name="Picture 26" descr="IPSOS_GAMECHANGERS_blue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8" name="Picture 27" descr="IPSOS_GAMECHANGERS_blue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629736" y="3237980"/>
            <a:ext cx="2389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63"/>
              </a:spcBef>
            </a:pPr>
            <a:r>
              <a:rPr lang="sr-Latn-CS" sz="2000" b="1" dirty="0">
                <a:solidFill>
                  <a:srgbClr val="002060"/>
                </a:solidFill>
                <a:cs typeface="Arial" charset="0"/>
              </a:rPr>
              <a:t>Javno mnjenje Srbije</a:t>
            </a:r>
            <a:endParaRPr lang="fr-FR" sz="2000" b="1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5757" y="1986371"/>
            <a:ext cx="360317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"/>
            <a:r>
              <a:rPr lang="sr-Latn-RS" sz="3600" b="1" dirty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Ocene političara i institucija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856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Mišljenje o institucijama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928924"/>
              </p:ext>
            </p:extLst>
          </p:nvPr>
        </p:nvGraphicFramePr>
        <p:xfrm>
          <a:off x="130175" y="696913"/>
          <a:ext cx="8948738" cy="397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" name="Chart" r:id="rId4" imgW="8239135" imgH="3657600" progId="MSGraph.Chart.8">
                  <p:embed followColorScheme="full"/>
                </p:oleObj>
              </mc:Choice>
              <mc:Fallback>
                <p:oleObj name="Chart" r:id="rId4" imgW="8239135" imgH="3657600" progId="MSGraph.Chart.8">
                  <p:embed followColorScheme="full"/>
                  <p:pic>
                    <p:nvPicPr>
                      <p:cNvPr id="0" name="Object 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696913"/>
                        <a:ext cx="8948738" cy="397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7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Mišljenje o institucijama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55111"/>
              </p:ext>
            </p:extLst>
          </p:nvPr>
        </p:nvGraphicFramePr>
        <p:xfrm>
          <a:off x="141288" y="685800"/>
          <a:ext cx="887253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5" name="Chart" r:id="rId4" imgW="8172460" imgH="3790947" progId="MSGraph.Chart.8">
                  <p:embed/>
                </p:oleObj>
              </mc:Choice>
              <mc:Fallback>
                <p:oleObj name="Chart" r:id="rId4" imgW="8172460" imgH="3790947" progId="MSGraph.Chart.8">
                  <p:embed/>
                  <p:pic>
                    <p:nvPicPr>
                      <p:cNvPr id="0" name="Object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685800"/>
                        <a:ext cx="887253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6"/>
          <p:cNvSpPr>
            <a:spLocks/>
          </p:cNvSpPr>
          <p:nvPr/>
        </p:nvSpPr>
        <p:spPr bwMode="auto">
          <a:xfrm>
            <a:off x="578657" y="1015546"/>
            <a:ext cx="3071813" cy="351049"/>
          </a:xfrm>
          <a:prstGeom prst="borderCallout2">
            <a:avLst>
              <a:gd name="adj1" fmla="val -2880"/>
              <a:gd name="adj2" fmla="val 103469"/>
              <a:gd name="adj3" fmla="val 103596"/>
              <a:gd name="adj4" fmla="val 103025"/>
              <a:gd name="adj5" fmla="val 382010"/>
              <a:gd name="adj6" fmla="val 112800"/>
            </a:avLst>
          </a:prstGeom>
          <a:solidFill>
            <a:srgbClr val="ED6737"/>
          </a:solidFill>
          <a:ln w="12700">
            <a:solidFill>
              <a:srgbClr val="ED6737"/>
            </a:solidFill>
            <a:miter lim="800000"/>
            <a:headEnd type="none" w="lg" len="lg"/>
            <a:tailEnd type="stealth" w="lg" len="lg"/>
          </a:ln>
        </p:spPr>
        <p:txBody>
          <a:bodyPr lIns="36000" tIns="36000" rIns="36000" bIns="36000" anchor="t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itchFamily="34" charset="0"/>
              </a:rPr>
              <a:t>ekscesi </a:t>
            </a:r>
            <a:r>
              <a:rPr kumimoji="0" lang="sr-Latn-C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itchFamily="34" charset="0"/>
              </a:rPr>
              <a:t> vezani </a:t>
            </a:r>
            <a:r>
              <a:rPr kumimoji="0" lang="sr-Latn-C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itchFamily="34" charset="0"/>
              </a:rPr>
              <a:t>za sahranu Patrijarha i, potom,  sukob unutar crkve</a:t>
            </a: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Calibri" pitchFamily="34" charset="0"/>
            </a:endParaRPr>
          </a:p>
        </p:txBody>
      </p:sp>
      <p:sp>
        <p:nvSpPr>
          <p:cNvPr id="13" name="AutoShape 16"/>
          <p:cNvSpPr>
            <a:spLocks/>
          </p:cNvSpPr>
          <p:nvPr/>
        </p:nvSpPr>
        <p:spPr bwMode="auto">
          <a:xfrm>
            <a:off x="4675739" y="1090984"/>
            <a:ext cx="2174875" cy="369810"/>
          </a:xfrm>
          <a:prstGeom prst="borderCallout2">
            <a:avLst>
              <a:gd name="adj1" fmla="val 18181"/>
              <a:gd name="adj2" fmla="val 103185"/>
              <a:gd name="adj3" fmla="val 6060"/>
              <a:gd name="adj4" fmla="val 103183"/>
              <a:gd name="adj5" fmla="val 268740"/>
              <a:gd name="adj6" fmla="val 96713"/>
            </a:avLst>
          </a:prstGeom>
          <a:solidFill>
            <a:srgbClr val="ED6737"/>
          </a:solidFill>
          <a:ln w="12700">
            <a:solidFill>
              <a:srgbClr val="ED6737"/>
            </a:solidFill>
            <a:miter lim="800000"/>
            <a:headEnd type="none" w="lg" len="lg"/>
            <a:tailEnd type="stealth" w="lg" len="lg"/>
          </a:ln>
        </p:spPr>
        <p:txBody>
          <a:bodyPr lIns="36000" tIns="36000" rIns="36000" bIns="3600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itchFamily="34" charset="0"/>
              </a:rPr>
              <a:t>NESUGLASICE VL</a:t>
            </a:r>
            <a:r>
              <a:rPr kumimoji="0" lang="en-U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itchFamily="34" charset="0"/>
              </a:rPr>
              <a:t>A</a:t>
            </a:r>
            <a:r>
              <a:rPr kumimoji="0" lang="sr-Latn-C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itchFamily="34" charset="0"/>
              </a:rPr>
              <a:t>STI I CRKVE I SKANDALI OKO CRKVE</a:t>
            </a: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Calibri" pitchFamily="34" charset="0"/>
            </a:endParaRPr>
          </a:p>
        </p:txBody>
      </p:sp>
      <p:sp>
        <p:nvSpPr>
          <p:cNvPr id="15" name="AutoShape 16"/>
          <p:cNvSpPr>
            <a:spLocks/>
          </p:cNvSpPr>
          <p:nvPr/>
        </p:nvSpPr>
        <p:spPr bwMode="auto">
          <a:xfrm>
            <a:off x="6983136" y="1054014"/>
            <a:ext cx="792325" cy="408501"/>
          </a:xfrm>
          <a:prstGeom prst="borderCallout2">
            <a:avLst>
              <a:gd name="adj1" fmla="val 102053"/>
              <a:gd name="adj2" fmla="val 103185"/>
              <a:gd name="adj3" fmla="val 6060"/>
              <a:gd name="adj4" fmla="val 103183"/>
              <a:gd name="adj5" fmla="val 95534"/>
              <a:gd name="adj6" fmla="val 112358"/>
            </a:avLst>
          </a:prstGeom>
          <a:solidFill>
            <a:srgbClr val="7030A0"/>
          </a:solidFill>
          <a:ln w="12700">
            <a:solidFill>
              <a:srgbClr val="281051">
                <a:lumMod val="75000"/>
                <a:lumOff val="25000"/>
              </a:srgbClr>
            </a:solidFill>
            <a:miter lim="800000"/>
            <a:headEnd type="none" w="lg" len="lg"/>
            <a:tailEnd type="stealth" w="lg" len="lg"/>
          </a:ln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itchFamily="34" charset="0"/>
              </a:rPr>
              <a:t>VOJNA PARADA</a:t>
            </a: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Mišljenje o institucijama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798496"/>
              </p:ext>
            </p:extLst>
          </p:nvPr>
        </p:nvGraphicFramePr>
        <p:xfrm>
          <a:off x="141288" y="685800"/>
          <a:ext cx="887253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5" name="Chart" r:id="rId4" imgW="8172460" imgH="3790947" progId="MSGraph.Chart.8">
                  <p:embed/>
                </p:oleObj>
              </mc:Choice>
              <mc:Fallback>
                <p:oleObj name="Chart" r:id="rId4" imgW="8172460" imgH="3790947" progId="MSGraph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685800"/>
                        <a:ext cx="887253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1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MIŠLJENJE O POLITIČARIMA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422026"/>
              </p:ext>
            </p:extLst>
          </p:nvPr>
        </p:nvGraphicFramePr>
        <p:xfrm>
          <a:off x="76200" y="577850"/>
          <a:ext cx="8915400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2" name="Chart" r:id="rId4" imgW="8296363" imgH="3962355" progId="MSGraph.Chart.8">
                  <p:embed followColorScheme="full"/>
                </p:oleObj>
              </mc:Choice>
              <mc:Fallback>
                <p:oleObj name="Chart" r:id="rId4" imgW="8296363" imgH="3962355" progId="MSGraph.Chart.8">
                  <p:embed followColorScheme="full"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77850"/>
                        <a:ext cx="8915400" cy="425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0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MIŠLJENJE O POLITIČARIMA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594733"/>
              </p:ext>
            </p:extLst>
          </p:nvPr>
        </p:nvGraphicFramePr>
        <p:xfrm>
          <a:off x="163513" y="708025"/>
          <a:ext cx="886142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8" name="Chart" r:id="rId4" imgW="8163012" imgH="3581479" progId="MSGraph.Chart.8">
                  <p:embed/>
                </p:oleObj>
              </mc:Choice>
              <mc:Fallback>
                <p:oleObj name="Chart" r:id="rId4" imgW="8163012" imgH="3581479" progId="MSGraph.Chart.8">
                  <p:embed/>
                  <p:pic>
                    <p:nvPicPr>
                      <p:cNvPr id="0" name="Object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708025"/>
                        <a:ext cx="8861425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0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383698"/>
              </p:ext>
            </p:extLst>
          </p:nvPr>
        </p:nvGraphicFramePr>
        <p:xfrm>
          <a:off x="76200" y="620713"/>
          <a:ext cx="8980488" cy="397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3" name="Chart" r:id="rId4" imgW="8448609" imgH="3733721" progId="MSGraph.Chart.8">
                  <p:embed/>
                </p:oleObj>
              </mc:Choice>
              <mc:Fallback>
                <p:oleObj name="Chart" r:id="rId4" imgW="8448609" imgH="3733721" progId="MSGraph.Chart.8">
                  <p:embed/>
                  <p:pic>
                    <p:nvPicPr>
                      <p:cNvPr id="0" name="Object 54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20713"/>
                        <a:ext cx="8980488" cy="397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ALEKSANDAR VUČIĆ - TREND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1023257"/>
            <a:ext cx="1741488" cy="267119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A1C46B">
                <a:satMod val="175000"/>
                <a:alpha val="40000"/>
              </a:srgbClr>
            </a:glo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C2C2D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0894"/>
              </p:ext>
            </p:extLst>
          </p:nvPr>
        </p:nvGraphicFramePr>
        <p:xfrm>
          <a:off x="42863" y="631825"/>
          <a:ext cx="9013825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7" name="Chart" r:id="rId4" imgW="8477223" imgH="3771782" progId="MSGraph.Chart.8">
                  <p:embed followColorScheme="full"/>
                </p:oleObj>
              </mc:Choice>
              <mc:Fallback>
                <p:oleObj name="Chart" r:id="rId4" imgW="8477223" imgH="3771782" progId="MSGraph.Chart.8">
                  <p:embed followColorScheme="full"/>
                  <p:pic>
                    <p:nvPicPr>
                      <p:cNvPr id="0" name="Object 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631825"/>
                        <a:ext cx="9013825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MIŠLJENJE O POLITIČARIMA - POVOLJNO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14" descr="C:\Users\marko.uljarevic\Desktop\Aleksandar-Vucic-about-Serbian-economy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50288" y="743354"/>
            <a:ext cx="406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C:\Users\marko.uljarevic\Desktop\314783_zamisljeni-ivica-dacic-foto-ap_f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08200" y="2048997"/>
            <a:ext cx="440686" cy="26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2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UZORAK 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bg2"/>
                </a:solidFill>
              </a:rPr>
              <a:t>Baza: Ukupna ciljna populacija</a:t>
            </a:r>
            <a:endParaRPr lang="sr-Latn-RS" sz="900" i="1">
              <a:solidFill>
                <a:schemeClr val="bg2"/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368060"/>
              </p:ext>
            </p:extLst>
          </p:nvPr>
        </p:nvGraphicFramePr>
        <p:xfrm>
          <a:off x="141288" y="642934"/>
          <a:ext cx="8828087" cy="377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" name="Chart" r:id="rId4" imgW="8677249" imgH="3714826" progId="MSGraph.Chart.8">
                  <p:embed/>
                </p:oleObj>
              </mc:Choice>
              <mc:Fallback>
                <p:oleObj name="Chart" r:id="rId4" imgW="8677249" imgH="3714826" progId="MSGraph.Chart.8">
                  <p:embed/>
                  <p:pic>
                    <p:nvPicPr>
                      <p:cNvPr id="0" name="Object 559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642934"/>
                        <a:ext cx="8828087" cy="377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3"/>
          <p:cNvCxnSpPr>
            <a:cxnSpLocks noChangeShapeType="1"/>
          </p:cNvCxnSpPr>
          <p:nvPr/>
        </p:nvCxnSpPr>
        <p:spPr bwMode="auto">
          <a:xfrm>
            <a:off x="1425420" y="1144614"/>
            <a:ext cx="0" cy="3247526"/>
          </a:xfrm>
          <a:prstGeom prst="line">
            <a:avLst/>
          </a:prstGeom>
          <a:noFill/>
          <a:ln w="38100" cap="flat" cmpd="sng" algn="ctr">
            <a:solidFill>
              <a:srgbClr val="3C9656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6" name="Straight Connector 3"/>
          <p:cNvCxnSpPr>
            <a:cxnSpLocks noChangeShapeType="1"/>
          </p:cNvCxnSpPr>
          <p:nvPr/>
        </p:nvCxnSpPr>
        <p:spPr bwMode="auto">
          <a:xfrm>
            <a:off x="3901466" y="1719943"/>
            <a:ext cx="0" cy="2672197"/>
          </a:xfrm>
          <a:prstGeom prst="line">
            <a:avLst/>
          </a:prstGeom>
          <a:noFill/>
          <a:ln w="38100" cap="flat" cmpd="sng" algn="ctr">
            <a:solidFill>
              <a:srgbClr val="3C9656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7" name="Straight Connector 3"/>
          <p:cNvCxnSpPr>
            <a:cxnSpLocks noChangeShapeType="1"/>
          </p:cNvCxnSpPr>
          <p:nvPr/>
        </p:nvCxnSpPr>
        <p:spPr bwMode="auto">
          <a:xfrm flipH="1">
            <a:off x="5745900" y="1001223"/>
            <a:ext cx="122" cy="3432305"/>
          </a:xfrm>
          <a:prstGeom prst="line">
            <a:avLst/>
          </a:prstGeom>
          <a:noFill/>
          <a:ln w="38100" cap="flat" cmpd="sng" algn="ctr">
            <a:solidFill>
              <a:srgbClr val="3C9656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8" name="Straight Connector 3"/>
          <p:cNvCxnSpPr>
            <a:cxnSpLocks noChangeShapeType="1"/>
          </p:cNvCxnSpPr>
          <p:nvPr/>
        </p:nvCxnSpPr>
        <p:spPr bwMode="auto">
          <a:xfrm flipH="1">
            <a:off x="7589002" y="780087"/>
            <a:ext cx="19842" cy="3612053"/>
          </a:xfrm>
          <a:prstGeom prst="line">
            <a:avLst/>
          </a:prstGeom>
          <a:noFill/>
          <a:ln w="38100" cap="flat" cmpd="sng" algn="ctr">
            <a:solidFill>
              <a:srgbClr val="3C9656">
                <a:lumMod val="50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737597" y="525949"/>
            <a:ext cx="2263205" cy="950549"/>
          </a:xfrm>
          <a:prstGeom prst="rect">
            <a:avLst/>
          </a:prstGeom>
          <a:solidFill>
            <a:srgbClr val="C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87915" tIns="43958" rIns="87915" bIns="43958">
            <a:spAutoFit/>
          </a:bodyPr>
          <a:lstStyle/>
          <a:p>
            <a:pPr algn="ctr" defTabSz="877888">
              <a:spcBef>
                <a:spcPct val="50000"/>
              </a:spcBef>
              <a:defRPr/>
            </a:pPr>
            <a:r>
              <a:rPr lang="sr-Latn-CS" sz="1400" b="1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UZORAK </a:t>
            </a: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FEBRUAR </a:t>
            </a:r>
            <a:r>
              <a:rPr lang="sr-Latn-CS" sz="14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20</a:t>
            </a: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16.</a:t>
            </a:r>
            <a:endParaRPr lang="en-US" sz="1400" b="1" dirty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  <a:p>
            <a:pPr algn="ctr" defTabSz="877888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N = </a:t>
            </a: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10</a:t>
            </a:r>
            <a:r>
              <a:rPr lang="en-GB" sz="14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01</a:t>
            </a:r>
            <a:endParaRPr lang="sr-Latn-CS" sz="1400" b="1" dirty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  <a:p>
            <a:pPr algn="ctr" defTabSz="877888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∑</a:t>
            </a:r>
            <a:r>
              <a:rPr lang="sr-Latn-CS" sz="1400" b="1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= 100% </a:t>
            </a:r>
            <a:r>
              <a:rPr lang="sr-Latn-CS" sz="1400" b="1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po obeležju</a:t>
            </a:r>
            <a:endParaRPr lang="en-US" sz="1400" b="1" dirty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46798" y="4300461"/>
            <a:ext cx="394364" cy="26014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86531" tIns="44996" rIns="86531" bIns="44996">
            <a:spAutoFit/>
          </a:bodyPr>
          <a:lstStyle/>
          <a:p>
            <a:pPr algn="ctr" defTabSz="879152">
              <a:defRPr/>
            </a:pPr>
            <a:r>
              <a:rPr lang="sr-Latn-CS" sz="1100" b="1" dirty="0">
                <a:solidFill>
                  <a:srgbClr val="FFFFFF">
                    <a:lumMod val="75000"/>
                  </a:srgbClr>
                </a:solidFill>
              </a:rPr>
              <a:t>Pol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287524" y="4300461"/>
            <a:ext cx="660462" cy="26014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86531" tIns="44996" rIns="86531" bIns="44996">
            <a:spAutoFit/>
          </a:bodyPr>
          <a:lstStyle/>
          <a:p>
            <a:pPr algn="ctr" defTabSz="879152">
              <a:defRPr/>
            </a:pPr>
            <a:r>
              <a:rPr lang="sr-Latn-CS" sz="1100" b="1" dirty="0">
                <a:solidFill>
                  <a:srgbClr val="FFFFFF">
                    <a:lumMod val="75000"/>
                  </a:srgbClr>
                </a:solidFill>
              </a:rPr>
              <a:t>Godine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61595" y="4301020"/>
            <a:ext cx="1021138" cy="26014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86531" tIns="44996" rIns="86531" bIns="44996">
            <a:spAutoFit/>
          </a:bodyPr>
          <a:lstStyle/>
          <a:p>
            <a:pPr algn="ctr" defTabSz="879152">
              <a:defRPr/>
            </a:pPr>
            <a:r>
              <a:rPr lang="sr-Latn-CS" sz="1100" b="1" dirty="0">
                <a:solidFill>
                  <a:srgbClr val="FFFFFF">
                    <a:lumMod val="75000"/>
                  </a:srgbClr>
                </a:solidFill>
              </a:rPr>
              <a:t>Obrazovanje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353277" y="4329156"/>
            <a:ext cx="654050" cy="26014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86531" tIns="44996" rIns="86531" bIns="44996">
            <a:spAutoFit/>
          </a:bodyPr>
          <a:lstStyle/>
          <a:p>
            <a:pPr algn="ctr" defTabSz="879152">
              <a:defRPr/>
            </a:pPr>
            <a:r>
              <a:rPr lang="sr-Latn-CS" sz="1100" b="1" dirty="0">
                <a:solidFill>
                  <a:srgbClr val="FFFFFF">
                    <a:lumMod val="75000"/>
                  </a:srgbClr>
                </a:solidFill>
              </a:rPr>
              <a:t>Region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088990" y="4301020"/>
            <a:ext cx="386348" cy="26014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86531" tIns="44996" rIns="86531" bIns="44996">
            <a:spAutoFit/>
          </a:bodyPr>
          <a:lstStyle/>
          <a:p>
            <a:pPr algn="ctr" defTabSz="879152">
              <a:defRPr/>
            </a:pPr>
            <a:r>
              <a:rPr lang="sr-Latn-CS" sz="1100" b="1" dirty="0">
                <a:solidFill>
                  <a:srgbClr val="FFFFFF">
                    <a:lumMod val="75000"/>
                  </a:srgbClr>
                </a:solidFill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1045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270572"/>
              </p:ext>
            </p:extLst>
          </p:nvPr>
        </p:nvGraphicFramePr>
        <p:xfrm>
          <a:off x="42863" y="631825"/>
          <a:ext cx="9013825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9" name="Chart" r:id="rId4" imgW="8477223" imgH="3771782" progId="MSGraph.Chart.8">
                  <p:embed followColorScheme="full"/>
                </p:oleObj>
              </mc:Choice>
              <mc:Fallback>
                <p:oleObj name="Chart" r:id="rId4" imgW="8477223" imgH="377178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631825"/>
                        <a:ext cx="9013825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MIŠLJENJE O POLITIČARIMA - POVOLJNO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743223"/>
              </p:ext>
            </p:extLst>
          </p:nvPr>
        </p:nvGraphicFramePr>
        <p:xfrm>
          <a:off x="42863" y="598488"/>
          <a:ext cx="901382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2" name="Chart" r:id="rId4" imgW="8477223" imgH="3800395" progId="MSGraph.Chart.8">
                  <p:embed followColorScheme="full"/>
                </p:oleObj>
              </mc:Choice>
              <mc:Fallback>
                <p:oleObj name="Chart" r:id="rId4" imgW="8477223" imgH="380039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598488"/>
                        <a:ext cx="901382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MIŠLJENJE O POLITIČARIMA - POVOLJNO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Kojoj političkoj ličnosti u Srbiji se, po Vama, najviše može verovati?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POVERENJE U POLITIČARE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7943" y="1498036"/>
            <a:ext cx="2389149" cy="391570"/>
          </a:xfrm>
          <a:prstGeom prst="rect">
            <a:avLst/>
          </a:prstGeom>
          <a:solidFill>
            <a:srgbClr val="2C2C2D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Spontani odgovori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601224"/>
              </p:ext>
            </p:extLst>
          </p:nvPr>
        </p:nvGraphicFramePr>
        <p:xfrm>
          <a:off x="0" y="533400"/>
          <a:ext cx="9024938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0" name="Chart" r:id="rId4" imgW="8972565" imgH="4152928" progId="MSGraph.Chart.8">
                  <p:embed/>
                </p:oleObj>
              </mc:Choice>
              <mc:Fallback>
                <p:oleObj name="Chart" r:id="rId4" imgW="8972565" imgH="4152928" progId="MSGraph.Char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9024938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1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Kojoj političkoj ličnosti u Srbiji se, po Vama, najviše može verovati?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POVERENJE U POLITIČARE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301827"/>
              </p:ext>
            </p:extLst>
          </p:nvPr>
        </p:nvGraphicFramePr>
        <p:xfrm>
          <a:off x="109538" y="739775"/>
          <a:ext cx="8980487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2" name="Chart" r:id="rId4" imgW="8267749" imgH="3590926" progId="MSGraph.Chart.8">
                  <p:embed/>
                </p:oleObj>
              </mc:Choice>
              <mc:Fallback>
                <p:oleObj name="Chart" r:id="rId4" imgW="8267749" imgH="3590926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39775"/>
                        <a:ext cx="8980487" cy="389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465572" y="2586608"/>
            <a:ext cx="2389149" cy="391570"/>
          </a:xfrm>
          <a:prstGeom prst="rect">
            <a:avLst/>
          </a:prstGeom>
          <a:solidFill>
            <a:srgbClr val="2C2C2D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Spontani odgovori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4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Kojoj političkoj ličnosti u Srbiji se, po Vama, najviše može verovati?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POVERENJE U POLITIČARE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703687"/>
              </p:ext>
            </p:extLst>
          </p:nvPr>
        </p:nvGraphicFramePr>
        <p:xfrm>
          <a:off x="109538" y="739775"/>
          <a:ext cx="8980487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2" name="Chart" r:id="rId4" imgW="8267749" imgH="3590926" progId="MSGraph.Chart.8">
                  <p:embed/>
                </p:oleObj>
              </mc:Choice>
              <mc:Fallback>
                <p:oleObj name="Chart" r:id="rId4" imgW="8267749" imgH="3590926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39775"/>
                        <a:ext cx="8980487" cy="389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465572" y="2586608"/>
            <a:ext cx="2389149" cy="391570"/>
          </a:xfrm>
          <a:prstGeom prst="rect">
            <a:avLst/>
          </a:prstGeom>
          <a:solidFill>
            <a:srgbClr val="2C2C2D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Spontani odgovori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530506"/>
            <a:ext cx="8877571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Kako bi ste ocenili dosadašnji učinak predsednika Tomislava Nikolića, ocenama od 1 do 5 kao u školi, gde 1 znači veoma loš  učinak, a 5 odličan učinak?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OCENA UČINKA – TOMISLAV NIKOLIĆ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665021"/>
              </p:ext>
            </p:extLst>
          </p:nvPr>
        </p:nvGraphicFramePr>
        <p:xfrm>
          <a:off x="141288" y="881063"/>
          <a:ext cx="893762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9" name="Chart" r:id="rId4" imgW="8410548" imgH="3628987" progId="MSGraph.Chart.8">
                  <p:embed/>
                </p:oleObj>
              </mc:Choice>
              <mc:Fallback>
                <p:oleObj name="Chart" r:id="rId4" imgW="8410548" imgH="3628987" progId="MSGraph.Chart.8">
                  <p:embed/>
                  <p:pic>
                    <p:nvPicPr>
                      <p:cNvPr id="0" name="Object 54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881063"/>
                        <a:ext cx="8937625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 bwMode="auto">
          <a:xfrm rot="20875217">
            <a:off x="3506171" y="1341180"/>
            <a:ext cx="5591181" cy="11521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A1C46B">
                <a:satMod val="175000"/>
                <a:alpha val="40000"/>
              </a:srgbClr>
            </a:glo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C2C2D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0814" y="2045063"/>
            <a:ext cx="1800646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sr-Latn-RS" dirty="0" smtClean="0">
                <a:solidFill>
                  <a:srgbClr val="FFFFFF"/>
                </a:solidFill>
                <a:cs typeface="Arial" charset="0"/>
              </a:rPr>
              <a:t>Izraziti negativan trend ocena obavljanja posla Predsednika</a:t>
            </a:r>
            <a:endParaRPr lang="sr-Latn-RS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530506"/>
            <a:ext cx="8507230" cy="196972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kako biste ocenili dosadašnji učinak prvog podpredsednika Vlade Srbije, Ivice Dačića, koliko je u svojim aktivnostima učinio konkretnih, korisnih stvari za državu</a:t>
            </a:r>
            <a:r>
              <a:rPr lang="sr-Latn-C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sr-Latn-C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OCENA UČINKA – IVICA DAČIĆ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671257"/>
              </p:ext>
            </p:extLst>
          </p:nvPr>
        </p:nvGraphicFramePr>
        <p:xfrm>
          <a:off x="76200" y="728663"/>
          <a:ext cx="9078913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0" name="Chart" r:id="rId4" imgW="8543899" imgH="3676765" progId="MSGraph.Chart.8">
                  <p:embed/>
                </p:oleObj>
              </mc:Choice>
              <mc:Fallback>
                <p:oleObj name="Chart" r:id="rId4" imgW="8543899" imgH="3676765" progId="MSGraph.Chart.8">
                  <p:embed/>
                  <p:pic>
                    <p:nvPicPr>
                      <p:cNvPr id="0" name="Object 54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728663"/>
                        <a:ext cx="9078913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9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468995"/>
              </p:ext>
            </p:extLst>
          </p:nvPr>
        </p:nvGraphicFramePr>
        <p:xfrm>
          <a:off x="109538" y="555625"/>
          <a:ext cx="8915400" cy="413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04" name="Chart" r:id="rId4" imgW="8391652" imgH="3895681" progId="MSGraph.Chart.8">
                  <p:embed/>
                </p:oleObj>
              </mc:Choice>
              <mc:Fallback>
                <p:oleObj name="Chart" r:id="rId4" imgW="8391652" imgH="3895681" progId="MSGraph.Chart.8">
                  <p:embed/>
                  <p:pic>
                    <p:nvPicPr>
                      <p:cNvPr id="0" name="Object 54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555625"/>
                        <a:ext cx="8915400" cy="413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84854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kako biste ocenili dosadašnji učinak predsednika Vlade Srbije, Aleksandra Vučića, koliko je u svojim aktivnostima učinio konkretnih, korisnih stvari za državu</a:t>
            </a:r>
            <a:r>
              <a:rPr lang="sr-Latn-C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sr-Latn-C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OCENA UČINKA – ALEKSANDAR VUČIĆ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525949"/>
            <a:ext cx="8768033" cy="201529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kako biste ocenili dosadašnji učinak ..., koliko je u svojim aktivnostima učinio konkretnih, korisnih stvari za državu?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OCENA UČINKA – POREĐENJE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525820"/>
              </p:ext>
            </p:extLst>
          </p:nvPr>
        </p:nvGraphicFramePr>
        <p:xfrm>
          <a:off x="53975" y="750888"/>
          <a:ext cx="89154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7" name="Chart" r:id="rId4" imgW="8391652" imgH="3638435" progId="MSGraph.Chart.8">
                  <p:embed/>
                </p:oleObj>
              </mc:Choice>
              <mc:Fallback>
                <p:oleObj name="Chart" r:id="rId4" imgW="8391652" imgH="3638435" progId="MSGraph.Chart.8">
                  <p:embed/>
                  <p:pic>
                    <p:nvPicPr>
                      <p:cNvPr id="0" name="Object 54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" y="750888"/>
                        <a:ext cx="8915400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8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81044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Molim Vas sada da razmislite i da mi kažete koja je to jedna partija ili ličnost koja je najozbiljniji protivnik Aleksandra Vučića i SNS-a?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200" dirty="0" smtClean="0">
                <a:solidFill>
                  <a:srgbClr val="222223"/>
                </a:solidFill>
              </a:rPr>
              <a:t>NAJOZBILJNIJI PROTIVNIK ALEKSANDRA VUČIĆA I SNS-A</a:t>
            </a:r>
            <a:endParaRPr lang="sr-Latn-RS" sz="2200" dirty="0">
              <a:solidFill>
                <a:srgbClr val="222223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pl-PL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en-US" sz="9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302562"/>
              </p:ext>
            </p:extLst>
          </p:nvPr>
        </p:nvGraphicFramePr>
        <p:xfrm>
          <a:off x="97291" y="642938"/>
          <a:ext cx="8850312" cy="408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0" name="Chart" r:id="rId4" imgW="8153294" imgH="3762334" progId="MSGraph.Chart.8">
                  <p:embed/>
                </p:oleObj>
              </mc:Choice>
              <mc:Fallback>
                <p:oleObj name="Chart" r:id="rId4" imgW="8153294" imgH="3762334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91" y="642938"/>
                        <a:ext cx="8850312" cy="408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1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3299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2" y="1277"/>
            <a:ext cx="9143998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3000">
                <a:schemeClr val="bg1">
                  <a:alpha val="80000"/>
                </a:schemeClr>
              </a:gs>
              <a:gs pos="65000">
                <a:schemeClr val="bg1">
                  <a:alpha val="20000"/>
                </a:schemeClr>
              </a:gs>
              <a:gs pos="95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white">
          <a:xfrm>
            <a:off x="417532" y="1890499"/>
            <a:ext cx="1150011" cy="1514069"/>
          </a:xfrm>
        </p:spPr>
        <p:txBody>
          <a:bodyPr anchor="ctr" anchorCtr="0"/>
          <a:lstStyle/>
          <a:p>
            <a:r>
              <a:rPr lang="sr-Latn-RS" sz="12000" dirty="0" smtClean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2</a:t>
            </a:r>
            <a:endParaRPr lang="en-GB" sz="3200" dirty="0">
              <a:solidFill>
                <a:schemeClr val="tx2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10692" y="2571750"/>
            <a:ext cx="1633309" cy="2571750"/>
            <a:chOff x="11040455" y="3781425"/>
            <a:chExt cx="2400908" cy="3781425"/>
          </a:xfrm>
        </p:grpSpPr>
        <p:sp>
          <p:nvSpPr>
            <p:cNvPr id="8" name="Oval 7"/>
            <p:cNvSpPr>
              <a:spLocks/>
            </p:cNvSpPr>
            <p:nvPr/>
          </p:nvSpPr>
          <p:spPr bwMode="auto">
            <a:xfrm rot="3900000" flipH="1">
              <a:off x="12151756" y="484596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2136797" y="4322143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870414" y="4155212"/>
              <a:ext cx="172831" cy="1728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ight Triangle 5"/>
            <p:cNvSpPr/>
            <p:nvPr/>
          </p:nvSpPr>
          <p:spPr>
            <a:xfrm flipH="1">
              <a:off x="11040455" y="3781425"/>
              <a:ext cx="2400908" cy="378142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872897" y="5209613"/>
              <a:ext cx="957422" cy="1142838"/>
            </a:xfrm>
            <a:custGeom>
              <a:avLst/>
              <a:gdLst>
                <a:gd name="T0" fmla="*/ 397 w 568"/>
                <a:gd name="T1" fmla="*/ 0 h 678"/>
                <a:gd name="T2" fmla="*/ 397 w 568"/>
                <a:gd name="T3" fmla="*/ 0 h 678"/>
                <a:gd name="T4" fmla="*/ 428 w 568"/>
                <a:gd name="T5" fmla="*/ 22 h 678"/>
                <a:gd name="T6" fmla="*/ 457 w 568"/>
                <a:gd name="T7" fmla="*/ 46 h 678"/>
                <a:gd name="T8" fmla="*/ 481 w 568"/>
                <a:gd name="T9" fmla="*/ 71 h 678"/>
                <a:gd name="T10" fmla="*/ 503 w 568"/>
                <a:gd name="T11" fmla="*/ 100 h 678"/>
                <a:gd name="T12" fmla="*/ 522 w 568"/>
                <a:gd name="T13" fmla="*/ 131 h 678"/>
                <a:gd name="T14" fmla="*/ 539 w 568"/>
                <a:gd name="T15" fmla="*/ 163 h 678"/>
                <a:gd name="T16" fmla="*/ 551 w 568"/>
                <a:gd name="T17" fmla="*/ 196 h 678"/>
                <a:gd name="T18" fmla="*/ 559 w 568"/>
                <a:gd name="T19" fmla="*/ 230 h 678"/>
                <a:gd name="T20" fmla="*/ 566 w 568"/>
                <a:gd name="T21" fmla="*/ 266 h 678"/>
                <a:gd name="T22" fmla="*/ 568 w 568"/>
                <a:gd name="T23" fmla="*/ 300 h 678"/>
                <a:gd name="T24" fmla="*/ 568 w 568"/>
                <a:gd name="T25" fmla="*/ 335 h 678"/>
                <a:gd name="T26" fmla="*/ 564 w 568"/>
                <a:gd name="T27" fmla="*/ 371 h 678"/>
                <a:gd name="T28" fmla="*/ 556 w 568"/>
                <a:gd name="T29" fmla="*/ 407 h 678"/>
                <a:gd name="T30" fmla="*/ 544 w 568"/>
                <a:gd name="T31" fmla="*/ 441 h 678"/>
                <a:gd name="T32" fmla="*/ 530 w 568"/>
                <a:gd name="T33" fmla="*/ 475 h 678"/>
                <a:gd name="T34" fmla="*/ 511 w 568"/>
                <a:gd name="T35" fmla="*/ 507 h 678"/>
                <a:gd name="T36" fmla="*/ 511 w 568"/>
                <a:gd name="T37" fmla="*/ 507 h 678"/>
                <a:gd name="T38" fmla="*/ 489 w 568"/>
                <a:gd name="T39" fmla="*/ 538 h 678"/>
                <a:gd name="T40" fmla="*/ 466 w 568"/>
                <a:gd name="T41" fmla="*/ 567 h 678"/>
                <a:gd name="T42" fmla="*/ 438 w 568"/>
                <a:gd name="T43" fmla="*/ 591 h 678"/>
                <a:gd name="T44" fmla="*/ 409 w 568"/>
                <a:gd name="T45" fmla="*/ 613 h 678"/>
                <a:gd name="T46" fmla="*/ 380 w 568"/>
                <a:gd name="T47" fmla="*/ 632 h 678"/>
                <a:gd name="T48" fmla="*/ 348 w 568"/>
                <a:gd name="T49" fmla="*/ 647 h 678"/>
                <a:gd name="T50" fmla="*/ 314 w 568"/>
                <a:gd name="T51" fmla="*/ 661 h 678"/>
                <a:gd name="T52" fmla="*/ 280 w 568"/>
                <a:gd name="T53" fmla="*/ 669 h 678"/>
                <a:gd name="T54" fmla="*/ 246 w 568"/>
                <a:gd name="T55" fmla="*/ 676 h 678"/>
                <a:gd name="T56" fmla="*/ 210 w 568"/>
                <a:gd name="T57" fmla="*/ 678 h 678"/>
                <a:gd name="T58" fmla="*/ 174 w 568"/>
                <a:gd name="T59" fmla="*/ 678 h 678"/>
                <a:gd name="T60" fmla="*/ 140 w 568"/>
                <a:gd name="T61" fmla="*/ 673 h 678"/>
                <a:gd name="T62" fmla="*/ 104 w 568"/>
                <a:gd name="T63" fmla="*/ 666 h 678"/>
                <a:gd name="T64" fmla="*/ 70 w 568"/>
                <a:gd name="T65" fmla="*/ 654 h 678"/>
                <a:gd name="T66" fmla="*/ 36 w 568"/>
                <a:gd name="T67" fmla="*/ 640 h 678"/>
                <a:gd name="T68" fmla="*/ 2 w 568"/>
                <a:gd name="T69" fmla="*/ 622 h 678"/>
                <a:gd name="T70" fmla="*/ 2 w 568"/>
                <a:gd name="T71" fmla="*/ 622 h 678"/>
                <a:gd name="T72" fmla="*/ 0 w 568"/>
                <a:gd name="T73" fmla="*/ 620 h 678"/>
                <a:gd name="T74" fmla="*/ 397 w 568"/>
                <a:gd name="T7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8" h="678">
                  <a:moveTo>
                    <a:pt x="397" y="0"/>
                  </a:moveTo>
                  <a:lnTo>
                    <a:pt x="397" y="0"/>
                  </a:lnTo>
                  <a:lnTo>
                    <a:pt x="428" y="22"/>
                  </a:lnTo>
                  <a:lnTo>
                    <a:pt x="457" y="46"/>
                  </a:lnTo>
                  <a:lnTo>
                    <a:pt x="481" y="71"/>
                  </a:lnTo>
                  <a:lnTo>
                    <a:pt x="503" y="100"/>
                  </a:lnTo>
                  <a:lnTo>
                    <a:pt x="522" y="131"/>
                  </a:lnTo>
                  <a:lnTo>
                    <a:pt x="539" y="163"/>
                  </a:lnTo>
                  <a:lnTo>
                    <a:pt x="551" y="196"/>
                  </a:lnTo>
                  <a:lnTo>
                    <a:pt x="559" y="230"/>
                  </a:lnTo>
                  <a:lnTo>
                    <a:pt x="566" y="266"/>
                  </a:lnTo>
                  <a:lnTo>
                    <a:pt x="568" y="300"/>
                  </a:lnTo>
                  <a:lnTo>
                    <a:pt x="568" y="335"/>
                  </a:lnTo>
                  <a:lnTo>
                    <a:pt x="564" y="371"/>
                  </a:lnTo>
                  <a:lnTo>
                    <a:pt x="556" y="407"/>
                  </a:lnTo>
                  <a:lnTo>
                    <a:pt x="544" y="441"/>
                  </a:lnTo>
                  <a:lnTo>
                    <a:pt x="530" y="475"/>
                  </a:lnTo>
                  <a:lnTo>
                    <a:pt x="511" y="507"/>
                  </a:lnTo>
                  <a:lnTo>
                    <a:pt x="511" y="507"/>
                  </a:lnTo>
                  <a:lnTo>
                    <a:pt x="489" y="538"/>
                  </a:lnTo>
                  <a:lnTo>
                    <a:pt x="466" y="567"/>
                  </a:lnTo>
                  <a:lnTo>
                    <a:pt x="438" y="591"/>
                  </a:lnTo>
                  <a:lnTo>
                    <a:pt x="409" y="613"/>
                  </a:lnTo>
                  <a:lnTo>
                    <a:pt x="380" y="632"/>
                  </a:lnTo>
                  <a:lnTo>
                    <a:pt x="348" y="647"/>
                  </a:lnTo>
                  <a:lnTo>
                    <a:pt x="314" y="661"/>
                  </a:lnTo>
                  <a:lnTo>
                    <a:pt x="280" y="669"/>
                  </a:lnTo>
                  <a:lnTo>
                    <a:pt x="246" y="676"/>
                  </a:lnTo>
                  <a:lnTo>
                    <a:pt x="210" y="678"/>
                  </a:lnTo>
                  <a:lnTo>
                    <a:pt x="174" y="678"/>
                  </a:lnTo>
                  <a:lnTo>
                    <a:pt x="140" y="673"/>
                  </a:lnTo>
                  <a:lnTo>
                    <a:pt x="104" y="666"/>
                  </a:lnTo>
                  <a:lnTo>
                    <a:pt x="70" y="654"/>
                  </a:lnTo>
                  <a:lnTo>
                    <a:pt x="36" y="640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0" y="62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5</a:t>
            </a:fld>
            <a:endParaRPr lang="en-GB" sz="8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 smtClean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27" name="Picture 26" descr="IPSOS_GAMECHANGERS_blue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8" name="Picture 27" descr="IPSOS_GAMECHANGERS_blue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629736" y="3237980"/>
            <a:ext cx="2389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63"/>
              </a:spcBef>
            </a:pPr>
            <a:r>
              <a:rPr lang="sr-Latn-CS" sz="2000" b="1" dirty="0">
                <a:solidFill>
                  <a:srgbClr val="002060"/>
                </a:solidFill>
                <a:cs typeface="Arial" charset="0"/>
              </a:rPr>
              <a:t>Javno mnjenje Srbije</a:t>
            </a:r>
            <a:endParaRPr lang="fr-FR" sz="2000" b="1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5757" y="1986371"/>
            <a:ext cx="360317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"/>
            <a:r>
              <a:rPr lang="sr-Latn-RS" sz="3600" b="1" dirty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PRAVAC KRETANJA I </a:t>
            </a:r>
            <a:r>
              <a:rPr lang="sr-Latn-RS" sz="3600" b="1" dirty="0" smtClean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PROBLEMI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87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530506"/>
            <a:ext cx="8730007" cy="213883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>
                <a:solidFill>
                  <a:schemeClr val="tx1">
                    <a:lumMod val="75000"/>
                    <a:lumOff val="25000"/>
                  </a:schemeClr>
                </a:solidFill>
              </a:rPr>
              <a:t>A da li je Aleksandar Vučić do sada dovoljno dobro radio svoj posao da bi zaslužio, ako bi ove nedelje bili izbori, da ponovo bude izabran za predsednika vlade Srbije?</a:t>
            </a:r>
            <a:endParaRPr lang="sr-Latn-C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1800" smtClean="0">
                <a:solidFill>
                  <a:srgbClr val="222223"/>
                </a:solidFill>
              </a:rPr>
              <a:t>DA LI JE ALEKSANDAR VUČIĆ ZASLUŽIO DA PONOVO BUDE IZABRAN</a:t>
            </a:r>
            <a:endParaRPr lang="sr-Latn-RS" sz="1800" dirty="0">
              <a:solidFill>
                <a:srgbClr val="222223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pl-PL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en-US" sz="9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071878"/>
              </p:ext>
            </p:extLst>
          </p:nvPr>
        </p:nvGraphicFramePr>
        <p:xfrm>
          <a:off x="201282" y="723272"/>
          <a:ext cx="8729663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6" name="Chart" r:id="rId4" imgW="8781986" imgH="4019581" progId="MSGraph.Chart.8">
                  <p:embed/>
                </p:oleObj>
              </mc:Choice>
              <mc:Fallback>
                <p:oleObj name="Chart" r:id="rId4" imgW="8781986" imgH="4019581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82" y="723272"/>
                        <a:ext cx="8729663" cy="399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5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1" y="530506"/>
            <a:ext cx="8730007" cy="213883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>
                <a:solidFill>
                  <a:schemeClr val="tx1">
                    <a:lumMod val="75000"/>
                    <a:lumOff val="25000"/>
                  </a:schemeClr>
                </a:solidFill>
              </a:rPr>
              <a:t>Kada razmišljate o političkim strankama u Srbiji, koja je to jedna stranka za koju biste rekli da se vama lično najviše dopada, bez obzira da li ćete uopšte glasati</a:t>
            </a:r>
            <a:endParaRPr lang="sr-Latn-C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1800" smtClean="0">
                <a:solidFill>
                  <a:srgbClr val="222223"/>
                </a:solidFill>
              </a:rPr>
              <a:t>STRANKA ZA KOJU BISTE REKLI DA SE VAMA LIČNO NAJVIŠE DOPADA</a:t>
            </a:r>
            <a:endParaRPr lang="sr-Latn-RS" sz="1800" dirty="0">
              <a:solidFill>
                <a:srgbClr val="222223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pl-PL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en-US" sz="9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868906"/>
              </p:ext>
            </p:extLst>
          </p:nvPr>
        </p:nvGraphicFramePr>
        <p:xfrm>
          <a:off x="181157" y="626583"/>
          <a:ext cx="8664575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8" name="Chart" r:id="rId4" imgW="8629740" imgH="4067089" progId="MSGraph.Chart.8">
                  <p:embed/>
                </p:oleObj>
              </mc:Choice>
              <mc:Fallback>
                <p:oleObj name="Chart" r:id="rId4" imgW="8629740" imgH="4067089" progId="MSGraph.Char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57" y="626583"/>
                        <a:ext cx="8664575" cy="408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0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3299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3" y="-31381"/>
            <a:ext cx="9143998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3000">
                <a:schemeClr val="bg1">
                  <a:alpha val="80000"/>
                </a:schemeClr>
              </a:gs>
              <a:gs pos="65000">
                <a:schemeClr val="bg1">
                  <a:alpha val="20000"/>
                </a:schemeClr>
              </a:gs>
              <a:gs pos="95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white">
          <a:xfrm>
            <a:off x="417532" y="1890499"/>
            <a:ext cx="1150011" cy="1514069"/>
          </a:xfrm>
        </p:spPr>
        <p:txBody>
          <a:bodyPr anchor="ctr" anchorCtr="0"/>
          <a:lstStyle/>
          <a:p>
            <a:r>
              <a:rPr lang="sr-Latn-RS" sz="12000" dirty="0" smtClean="0">
                <a:solidFill>
                  <a:schemeClr val="tx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6</a:t>
            </a:r>
            <a:endParaRPr lang="en-GB" sz="3200" dirty="0">
              <a:solidFill>
                <a:schemeClr val="tx2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10692" y="2571750"/>
            <a:ext cx="1633309" cy="2571750"/>
            <a:chOff x="11040455" y="3781425"/>
            <a:chExt cx="2400908" cy="3781425"/>
          </a:xfrm>
        </p:grpSpPr>
        <p:sp>
          <p:nvSpPr>
            <p:cNvPr id="8" name="Oval 7"/>
            <p:cNvSpPr>
              <a:spLocks/>
            </p:cNvSpPr>
            <p:nvPr/>
          </p:nvSpPr>
          <p:spPr bwMode="auto">
            <a:xfrm rot="3900000" flipH="1">
              <a:off x="12151756" y="484596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222223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2136797" y="4322143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870414" y="4155212"/>
              <a:ext cx="172831" cy="1728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flipH="1">
              <a:off x="11040455" y="3781425"/>
              <a:ext cx="2400908" cy="378142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872897" y="5209613"/>
              <a:ext cx="957422" cy="1142838"/>
            </a:xfrm>
            <a:custGeom>
              <a:avLst/>
              <a:gdLst>
                <a:gd name="T0" fmla="*/ 397 w 568"/>
                <a:gd name="T1" fmla="*/ 0 h 678"/>
                <a:gd name="T2" fmla="*/ 397 w 568"/>
                <a:gd name="T3" fmla="*/ 0 h 678"/>
                <a:gd name="T4" fmla="*/ 428 w 568"/>
                <a:gd name="T5" fmla="*/ 22 h 678"/>
                <a:gd name="T6" fmla="*/ 457 w 568"/>
                <a:gd name="T7" fmla="*/ 46 h 678"/>
                <a:gd name="T8" fmla="*/ 481 w 568"/>
                <a:gd name="T9" fmla="*/ 71 h 678"/>
                <a:gd name="T10" fmla="*/ 503 w 568"/>
                <a:gd name="T11" fmla="*/ 100 h 678"/>
                <a:gd name="T12" fmla="*/ 522 w 568"/>
                <a:gd name="T13" fmla="*/ 131 h 678"/>
                <a:gd name="T14" fmla="*/ 539 w 568"/>
                <a:gd name="T15" fmla="*/ 163 h 678"/>
                <a:gd name="T16" fmla="*/ 551 w 568"/>
                <a:gd name="T17" fmla="*/ 196 h 678"/>
                <a:gd name="T18" fmla="*/ 559 w 568"/>
                <a:gd name="T19" fmla="*/ 230 h 678"/>
                <a:gd name="T20" fmla="*/ 566 w 568"/>
                <a:gd name="T21" fmla="*/ 266 h 678"/>
                <a:gd name="T22" fmla="*/ 568 w 568"/>
                <a:gd name="T23" fmla="*/ 300 h 678"/>
                <a:gd name="T24" fmla="*/ 568 w 568"/>
                <a:gd name="T25" fmla="*/ 335 h 678"/>
                <a:gd name="T26" fmla="*/ 564 w 568"/>
                <a:gd name="T27" fmla="*/ 371 h 678"/>
                <a:gd name="T28" fmla="*/ 556 w 568"/>
                <a:gd name="T29" fmla="*/ 407 h 678"/>
                <a:gd name="T30" fmla="*/ 544 w 568"/>
                <a:gd name="T31" fmla="*/ 441 h 678"/>
                <a:gd name="T32" fmla="*/ 530 w 568"/>
                <a:gd name="T33" fmla="*/ 475 h 678"/>
                <a:gd name="T34" fmla="*/ 511 w 568"/>
                <a:gd name="T35" fmla="*/ 507 h 678"/>
                <a:gd name="T36" fmla="*/ 511 w 568"/>
                <a:gd name="T37" fmla="*/ 507 h 678"/>
                <a:gd name="T38" fmla="*/ 489 w 568"/>
                <a:gd name="T39" fmla="*/ 538 h 678"/>
                <a:gd name="T40" fmla="*/ 466 w 568"/>
                <a:gd name="T41" fmla="*/ 567 h 678"/>
                <a:gd name="T42" fmla="*/ 438 w 568"/>
                <a:gd name="T43" fmla="*/ 591 h 678"/>
                <a:gd name="T44" fmla="*/ 409 w 568"/>
                <a:gd name="T45" fmla="*/ 613 h 678"/>
                <a:gd name="T46" fmla="*/ 380 w 568"/>
                <a:gd name="T47" fmla="*/ 632 h 678"/>
                <a:gd name="T48" fmla="*/ 348 w 568"/>
                <a:gd name="T49" fmla="*/ 647 h 678"/>
                <a:gd name="T50" fmla="*/ 314 w 568"/>
                <a:gd name="T51" fmla="*/ 661 h 678"/>
                <a:gd name="T52" fmla="*/ 280 w 568"/>
                <a:gd name="T53" fmla="*/ 669 h 678"/>
                <a:gd name="T54" fmla="*/ 246 w 568"/>
                <a:gd name="T55" fmla="*/ 676 h 678"/>
                <a:gd name="T56" fmla="*/ 210 w 568"/>
                <a:gd name="T57" fmla="*/ 678 h 678"/>
                <a:gd name="T58" fmla="*/ 174 w 568"/>
                <a:gd name="T59" fmla="*/ 678 h 678"/>
                <a:gd name="T60" fmla="*/ 140 w 568"/>
                <a:gd name="T61" fmla="*/ 673 h 678"/>
                <a:gd name="T62" fmla="*/ 104 w 568"/>
                <a:gd name="T63" fmla="*/ 666 h 678"/>
                <a:gd name="T64" fmla="*/ 70 w 568"/>
                <a:gd name="T65" fmla="*/ 654 h 678"/>
                <a:gd name="T66" fmla="*/ 36 w 568"/>
                <a:gd name="T67" fmla="*/ 640 h 678"/>
                <a:gd name="T68" fmla="*/ 2 w 568"/>
                <a:gd name="T69" fmla="*/ 622 h 678"/>
                <a:gd name="T70" fmla="*/ 2 w 568"/>
                <a:gd name="T71" fmla="*/ 622 h 678"/>
                <a:gd name="T72" fmla="*/ 0 w 568"/>
                <a:gd name="T73" fmla="*/ 620 h 678"/>
                <a:gd name="T74" fmla="*/ 397 w 568"/>
                <a:gd name="T7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8" h="678">
                  <a:moveTo>
                    <a:pt x="397" y="0"/>
                  </a:moveTo>
                  <a:lnTo>
                    <a:pt x="397" y="0"/>
                  </a:lnTo>
                  <a:lnTo>
                    <a:pt x="428" y="22"/>
                  </a:lnTo>
                  <a:lnTo>
                    <a:pt x="457" y="46"/>
                  </a:lnTo>
                  <a:lnTo>
                    <a:pt x="481" y="71"/>
                  </a:lnTo>
                  <a:lnTo>
                    <a:pt x="503" y="100"/>
                  </a:lnTo>
                  <a:lnTo>
                    <a:pt x="522" y="131"/>
                  </a:lnTo>
                  <a:lnTo>
                    <a:pt x="539" y="163"/>
                  </a:lnTo>
                  <a:lnTo>
                    <a:pt x="551" y="196"/>
                  </a:lnTo>
                  <a:lnTo>
                    <a:pt x="559" y="230"/>
                  </a:lnTo>
                  <a:lnTo>
                    <a:pt x="566" y="266"/>
                  </a:lnTo>
                  <a:lnTo>
                    <a:pt x="568" y="300"/>
                  </a:lnTo>
                  <a:lnTo>
                    <a:pt x="568" y="335"/>
                  </a:lnTo>
                  <a:lnTo>
                    <a:pt x="564" y="371"/>
                  </a:lnTo>
                  <a:lnTo>
                    <a:pt x="556" y="407"/>
                  </a:lnTo>
                  <a:lnTo>
                    <a:pt x="544" y="441"/>
                  </a:lnTo>
                  <a:lnTo>
                    <a:pt x="530" y="475"/>
                  </a:lnTo>
                  <a:lnTo>
                    <a:pt x="511" y="507"/>
                  </a:lnTo>
                  <a:lnTo>
                    <a:pt x="511" y="507"/>
                  </a:lnTo>
                  <a:lnTo>
                    <a:pt x="489" y="538"/>
                  </a:lnTo>
                  <a:lnTo>
                    <a:pt x="466" y="567"/>
                  </a:lnTo>
                  <a:lnTo>
                    <a:pt x="438" y="591"/>
                  </a:lnTo>
                  <a:lnTo>
                    <a:pt x="409" y="613"/>
                  </a:lnTo>
                  <a:lnTo>
                    <a:pt x="380" y="632"/>
                  </a:lnTo>
                  <a:lnTo>
                    <a:pt x="348" y="647"/>
                  </a:lnTo>
                  <a:lnTo>
                    <a:pt x="314" y="661"/>
                  </a:lnTo>
                  <a:lnTo>
                    <a:pt x="280" y="669"/>
                  </a:lnTo>
                  <a:lnTo>
                    <a:pt x="246" y="676"/>
                  </a:lnTo>
                  <a:lnTo>
                    <a:pt x="210" y="678"/>
                  </a:lnTo>
                  <a:lnTo>
                    <a:pt x="174" y="678"/>
                  </a:lnTo>
                  <a:lnTo>
                    <a:pt x="140" y="673"/>
                  </a:lnTo>
                  <a:lnTo>
                    <a:pt x="104" y="666"/>
                  </a:lnTo>
                  <a:lnTo>
                    <a:pt x="70" y="654"/>
                  </a:lnTo>
                  <a:lnTo>
                    <a:pt x="36" y="640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0" y="62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222223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smtClean="0">
                <a:solidFill>
                  <a:prstClr val="white"/>
                </a:solidFill>
              </a:rPr>
              <a:pPr>
                <a:lnSpc>
                  <a:spcPct val="85000"/>
                </a:lnSpc>
                <a:spcBef>
                  <a:spcPts val="204"/>
                </a:spcBef>
              </a:pPr>
              <a:t>52</a:t>
            </a:fld>
            <a:endParaRPr lang="en-GB" sz="800" dirty="0" smtClean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>
              <a:lnSpc>
                <a:spcPct val="85000"/>
              </a:lnSpc>
              <a:spcBef>
                <a:spcPts val="204"/>
              </a:spcBef>
              <a:defRPr/>
            </a:pPr>
            <a:r>
              <a:rPr lang="en-GB" sz="800" dirty="0" smtClean="0">
                <a:solidFill>
                  <a:prstClr val="white"/>
                </a:solidFill>
              </a:rPr>
              <a:t>© 2015 Ipsos.</a:t>
            </a:r>
            <a:endParaRPr lang="en-GB" sz="1200" dirty="0" smtClean="0">
              <a:solidFill>
                <a:prstClr val="white"/>
              </a:solidFill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27" name="Picture 26" descr="IPSOS_GAMECHANGERS_blue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8" name="Picture 27" descr="IPSOS_GAMECHANGERS_blue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629736" y="3237980"/>
            <a:ext cx="2389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63"/>
              </a:spcBef>
            </a:pPr>
            <a:r>
              <a:rPr lang="sr-Latn-CS" sz="2000" b="1" dirty="0">
                <a:solidFill>
                  <a:srgbClr val="002060"/>
                </a:solidFill>
                <a:cs typeface="Arial" charset="0"/>
              </a:rPr>
              <a:t>Javno mnjenje Srbije</a:t>
            </a:r>
            <a:endParaRPr lang="fr-FR" sz="2000" b="1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5757" y="1986371"/>
            <a:ext cx="360317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"/>
            <a:r>
              <a:rPr lang="sr-Latn-RS" sz="3600" b="1" dirty="0">
                <a:solidFill>
                  <a:srgbClr val="1B365D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EU I NATO INTEGRACIJE</a:t>
            </a:r>
            <a:endParaRPr lang="en-GB" sz="3600" b="1" dirty="0">
              <a:solidFill>
                <a:srgbClr val="2222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000" dirty="0"/>
              <a:t>MIŠLJENJE O </a:t>
            </a:r>
            <a:r>
              <a:rPr lang="sr-Latn-RS" sz="2000" dirty="0" smtClean="0"/>
              <a:t>MEĐUNARODNIM </a:t>
            </a:r>
            <a:r>
              <a:rPr lang="sr-Latn-RS" sz="2000" dirty="0"/>
              <a:t>INSTITUCIJAMA I DRŽAVAMA</a:t>
            </a:r>
            <a:endParaRPr lang="en-GB" sz="18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92852"/>
              </p:ext>
            </p:extLst>
          </p:nvPr>
        </p:nvGraphicFramePr>
        <p:xfrm>
          <a:off x="119063" y="750888"/>
          <a:ext cx="8905875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4" name="Chart" r:id="rId4" imgW="8201074" imgH="3628987" progId="MSGraph.Chart.8">
                  <p:embed followColorScheme="full"/>
                </p:oleObj>
              </mc:Choice>
              <mc:Fallback>
                <p:oleObj name="Chart" r:id="rId4" imgW="8201074" imgH="362898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750888"/>
                        <a:ext cx="8905875" cy="394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4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PETOSTEPENA SKALA, OCENE  OD JEDAN DO PET.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000" dirty="0"/>
              <a:t>MIŠLJENJE O </a:t>
            </a:r>
            <a:r>
              <a:rPr lang="sr-Latn-RS" sz="2000" dirty="0" smtClean="0"/>
              <a:t>MEĐUNARODNIM </a:t>
            </a:r>
            <a:r>
              <a:rPr lang="sr-Latn-RS" sz="2000" dirty="0"/>
              <a:t>INSTITUCIJAMA I DRŽAVAMA</a:t>
            </a:r>
            <a:endParaRPr lang="en-GB" sz="18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787988"/>
              </p:ext>
            </p:extLst>
          </p:nvPr>
        </p:nvGraphicFramePr>
        <p:xfrm>
          <a:off x="98425" y="773113"/>
          <a:ext cx="8893175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2" name="Chart" r:id="rId4" imgW="8191626" imgH="3600374" progId="MSGraph.Chart.8">
                  <p:embed/>
                </p:oleObj>
              </mc:Choice>
              <mc:Fallback>
                <p:oleObj name="Chart" r:id="rId4" imgW="8191626" imgH="3600374" progId="MSGraph.Chart.8">
                  <p:embed/>
                  <p:pic>
                    <p:nvPicPr>
                      <p:cNvPr id="0" name="Object 538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773113"/>
                        <a:ext cx="8893175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2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Ako bi ove nedelje bio referendum za članstvo Srbije u Evropskoj uniji, kako biste vi glasali?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/>
              <a:t>EU INTEGRACIJE – REFERENDUMSKA PODRŠKA</a:t>
            </a:r>
            <a:endParaRPr lang="en-GB" sz="20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31930993"/>
              </p:ext>
            </p:extLst>
          </p:nvPr>
        </p:nvGraphicFramePr>
        <p:xfrm>
          <a:off x="76200" y="762000"/>
          <a:ext cx="89042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5" name="Chart" r:id="rId4" imgW="8658353" imgH="3705108" progId="MSGraph.Chart.8">
                  <p:embed/>
                </p:oleObj>
              </mc:Choice>
              <mc:Fallback>
                <p:oleObj name="Chart" r:id="rId4" imgW="8658353" imgH="3705108" progId="MSGraph.Chart.8">
                  <p:embed/>
                  <p:pic>
                    <p:nvPicPr>
                      <p:cNvPr id="0" name="Object 5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762000"/>
                        <a:ext cx="8904288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6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Ako bi ove nedelje bio referendum za članstvo Srbije u Evropskoj uniji, kako biste vi glasali?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/>
              <a:t>EU INTEGRACIJE – REFERENDUMSKA PODRŠKA</a:t>
            </a:r>
            <a:endParaRPr lang="en-GB" sz="20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156479"/>
              </p:ext>
            </p:extLst>
          </p:nvPr>
        </p:nvGraphicFramePr>
        <p:xfrm>
          <a:off x="54655" y="719138"/>
          <a:ext cx="46037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0" name="Chart" r:id="rId4" imgW="4686174" imgH="4029029" progId="MSGraph.Chart.8">
                  <p:embed/>
                </p:oleObj>
              </mc:Choice>
              <mc:Fallback>
                <p:oleObj name="Chart" r:id="rId4" imgW="4686174" imgH="4029029" progId="MSGraph.Chart.8">
                  <p:embed/>
                  <p:pic>
                    <p:nvPicPr>
                      <p:cNvPr id="0" name="Object 1080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5" y="719138"/>
                        <a:ext cx="460375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431034"/>
              </p:ext>
            </p:extLst>
          </p:nvPr>
        </p:nvGraphicFramePr>
        <p:xfrm>
          <a:off x="4148138" y="719138"/>
          <a:ext cx="480060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1" name="Chart" r:id="rId6" imgW="4886200" imgH="3857621" progId="MSGraph.Chart.8">
                  <p:embed/>
                </p:oleObj>
              </mc:Choice>
              <mc:Fallback>
                <p:oleObj name="Chart" r:id="rId6" imgW="4886200" imgH="3857621" progId="MSGraph.Chart.8">
                  <p:embed/>
                  <p:pic>
                    <p:nvPicPr>
                      <p:cNvPr id="0" name="Object 1081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719138"/>
                        <a:ext cx="4800600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9" descr="D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07710" y="1938230"/>
            <a:ext cx="351460" cy="31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SPS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56802" y="2657889"/>
            <a:ext cx="253277" cy="335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logo_sns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28738" y="2367075"/>
            <a:ext cx="509405" cy="21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4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10" y="1606867"/>
            <a:ext cx="278533" cy="27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4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86" y="3031415"/>
            <a:ext cx="280307" cy="27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9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ako bi ove nedelje bio referendum za pridruženje Srbije NATO, kako biste vi glasali</a:t>
            </a:r>
            <a:r>
              <a:rPr lang="sr-Latn-C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sr-Latn-C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/>
              <a:t>PRIDRUŽENJE NATO – REFERENDUMSKA PODRŠKA</a:t>
            </a:r>
            <a:endParaRPr lang="en-GB" sz="20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543642"/>
              </p:ext>
            </p:extLst>
          </p:nvPr>
        </p:nvGraphicFramePr>
        <p:xfrm>
          <a:off x="53975" y="728663"/>
          <a:ext cx="4757738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2" name="Chart" r:id="rId4" imgW="4733953" imgH="3867068" progId="MSGraph.Chart.8">
                  <p:embed/>
                </p:oleObj>
              </mc:Choice>
              <mc:Fallback>
                <p:oleObj name="Chart" r:id="rId4" imgW="4733953" imgH="3867068" progId="MSGraph.Chart.8">
                  <p:embed/>
                  <p:pic>
                    <p:nvPicPr>
                      <p:cNvPr id="0" name="Object 108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" y="728663"/>
                        <a:ext cx="4757738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419426"/>
              </p:ext>
            </p:extLst>
          </p:nvPr>
        </p:nvGraphicFramePr>
        <p:xfrm>
          <a:off x="4506913" y="784225"/>
          <a:ext cx="4397375" cy="382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3" name="Chart" r:id="rId6" imgW="4752849" imgH="4124315" progId="MSGraph.Chart.8">
                  <p:embed/>
                </p:oleObj>
              </mc:Choice>
              <mc:Fallback>
                <p:oleObj name="Chart" r:id="rId6" imgW="4752849" imgH="4124315" progId="MSGraph.Chart.8">
                  <p:embed/>
                  <p:pic>
                    <p:nvPicPr>
                      <p:cNvPr id="0" name="Object 108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784225"/>
                        <a:ext cx="4397375" cy="382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D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99396" y="1655063"/>
            <a:ext cx="331092" cy="29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SPS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48767" y="2400535"/>
            <a:ext cx="239941" cy="3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logo_sns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51064" y="2831436"/>
            <a:ext cx="478540" cy="19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4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76" y="2059313"/>
            <a:ext cx="278533" cy="27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4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80" y="3177126"/>
            <a:ext cx="280307" cy="27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ako bi ove nedelje bio referendum za pridruženje Srbije NATO, kako biste vi glasali?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/>
              <a:t>PRIDRUŽENJE NATO – REFERENDUMSKA PODRŠKA</a:t>
            </a:r>
            <a:endParaRPr lang="en-GB" sz="20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107659"/>
              </p:ext>
            </p:extLst>
          </p:nvPr>
        </p:nvGraphicFramePr>
        <p:xfrm>
          <a:off x="163513" y="750888"/>
          <a:ext cx="88709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4" name="Chart" r:id="rId4" imgW="7762960" imgH="3333680" progId="MSGraph.Chart.8">
                  <p:embed/>
                </p:oleObj>
              </mc:Choice>
              <mc:Fallback>
                <p:oleObj name="Chart" r:id="rId4" imgW="7762960" imgH="3333680" progId="MSGraph.Chart.8">
                  <p:embed/>
                  <p:pic>
                    <p:nvPicPr>
                      <p:cNvPr id="0" name="Object 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750888"/>
                        <a:ext cx="88709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3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01342" y="233848"/>
            <a:ext cx="6667291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222223"/>
                </a:solidFill>
              </a:rPr>
              <a:t>Koji </a:t>
            </a:r>
            <a:r>
              <a:rPr lang="en-US" sz="1800" dirty="0" err="1">
                <a:solidFill>
                  <a:srgbClr val="222223"/>
                </a:solidFill>
              </a:rPr>
              <a:t>lider</a:t>
            </a:r>
            <a:r>
              <a:rPr lang="en-US" sz="1800" dirty="0">
                <a:solidFill>
                  <a:srgbClr val="222223"/>
                </a:solidFill>
              </a:rPr>
              <a:t> </a:t>
            </a:r>
            <a:r>
              <a:rPr lang="en-US" sz="1800" dirty="0" err="1">
                <a:solidFill>
                  <a:srgbClr val="222223"/>
                </a:solidFill>
              </a:rPr>
              <a:t>političke</a:t>
            </a:r>
            <a:r>
              <a:rPr lang="en-US" sz="1800" dirty="0">
                <a:solidFill>
                  <a:srgbClr val="222223"/>
                </a:solidFill>
              </a:rPr>
              <a:t> </a:t>
            </a:r>
            <a:r>
              <a:rPr lang="en-US" sz="1800" dirty="0" err="1">
                <a:solidFill>
                  <a:srgbClr val="222223"/>
                </a:solidFill>
              </a:rPr>
              <a:t>stranke</a:t>
            </a:r>
            <a:r>
              <a:rPr lang="en-US" sz="1800" dirty="0">
                <a:solidFill>
                  <a:srgbClr val="222223"/>
                </a:solidFill>
              </a:rPr>
              <a:t> bi </a:t>
            </a:r>
            <a:r>
              <a:rPr lang="en-US" sz="1800" dirty="0" err="1">
                <a:solidFill>
                  <a:srgbClr val="222223"/>
                </a:solidFill>
              </a:rPr>
              <a:t>vodio</a:t>
            </a:r>
            <a:r>
              <a:rPr lang="en-US" sz="1800" dirty="0">
                <a:solidFill>
                  <a:srgbClr val="222223"/>
                </a:solidFill>
              </a:rPr>
              <a:t> </a:t>
            </a:r>
            <a:r>
              <a:rPr lang="en-US" sz="1800" dirty="0" err="1">
                <a:solidFill>
                  <a:srgbClr val="222223"/>
                </a:solidFill>
              </a:rPr>
              <a:t>bolju</a:t>
            </a:r>
            <a:r>
              <a:rPr lang="en-US" sz="1800" dirty="0">
                <a:solidFill>
                  <a:srgbClr val="222223"/>
                </a:solidFill>
              </a:rPr>
              <a:t> </a:t>
            </a:r>
            <a:r>
              <a:rPr lang="en-US" sz="1800" dirty="0" err="1">
                <a:solidFill>
                  <a:srgbClr val="222223"/>
                </a:solidFill>
              </a:rPr>
              <a:t>i</a:t>
            </a:r>
            <a:r>
              <a:rPr lang="en-US" sz="1800" dirty="0">
                <a:solidFill>
                  <a:srgbClr val="222223"/>
                </a:solidFill>
              </a:rPr>
              <a:t> </a:t>
            </a:r>
            <a:r>
              <a:rPr lang="en-US" sz="1800" dirty="0" err="1">
                <a:solidFill>
                  <a:srgbClr val="222223"/>
                </a:solidFill>
              </a:rPr>
              <a:t>efikasniju</a:t>
            </a:r>
            <a:r>
              <a:rPr lang="en-US" sz="1800" dirty="0">
                <a:solidFill>
                  <a:srgbClr val="222223"/>
                </a:solidFill>
              </a:rPr>
              <a:t> </a:t>
            </a:r>
            <a:r>
              <a:rPr lang="en-US" sz="1800" dirty="0" err="1">
                <a:solidFill>
                  <a:srgbClr val="222223"/>
                </a:solidFill>
              </a:rPr>
              <a:t>politiku</a:t>
            </a:r>
            <a:r>
              <a:rPr lang="en-US" sz="1800" dirty="0">
                <a:solidFill>
                  <a:srgbClr val="222223"/>
                </a:solidFill>
              </a:rPr>
              <a:t> od Aleksandra </a:t>
            </a:r>
            <a:r>
              <a:rPr lang="en-US" sz="1800" dirty="0" err="1">
                <a:solidFill>
                  <a:srgbClr val="222223"/>
                </a:solidFill>
              </a:rPr>
              <a:t>Vučića</a:t>
            </a:r>
            <a:r>
              <a:rPr lang="en-US" sz="1800" dirty="0">
                <a:solidFill>
                  <a:srgbClr val="222223"/>
                </a:solidFill>
              </a:rPr>
              <a:t> u </a:t>
            </a:r>
            <a:r>
              <a:rPr lang="en-US" sz="1800" dirty="0" err="1">
                <a:solidFill>
                  <a:srgbClr val="222223"/>
                </a:solidFill>
              </a:rPr>
              <a:t>sledećim</a:t>
            </a:r>
            <a:r>
              <a:rPr lang="en-US" sz="1800" dirty="0">
                <a:solidFill>
                  <a:srgbClr val="222223"/>
                </a:solidFill>
              </a:rPr>
              <a:t> </a:t>
            </a:r>
            <a:r>
              <a:rPr lang="en-US" sz="1800" dirty="0" err="1">
                <a:solidFill>
                  <a:srgbClr val="222223"/>
                </a:solidFill>
              </a:rPr>
              <a:t>oblastima</a:t>
            </a:r>
            <a:r>
              <a:rPr lang="en-US" sz="1800" dirty="0">
                <a:solidFill>
                  <a:srgbClr val="222223"/>
                </a:solidFill>
              </a:rPr>
              <a:t>?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22223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2222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16881"/>
              </p:ext>
            </p:extLst>
          </p:nvPr>
        </p:nvGraphicFramePr>
        <p:xfrm>
          <a:off x="246063" y="839972"/>
          <a:ext cx="8651874" cy="3622786"/>
        </p:xfrm>
        <a:graphic>
          <a:graphicData uri="http://schemas.openxmlformats.org/drawingml/2006/table">
            <a:tbl>
              <a:tblPr/>
              <a:tblGrid>
                <a:gridCol w="1235982"/>
                <a:gridCol w="1235982"/>
                <a:gridCol w="1235982"/>
                <a:gridCol w="1235982"/>
                <a:gridCol w="1235982"/>
                <a:gridCol w="1235982"/>
                <a:gridCol w="1235982"/>
              </a:tblGrid>
              <a:tr h="9337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b="1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Politika prema EU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Politika prema Kosovu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b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Politka prema Rusiji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Politika povećanja standarda građana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Politika protiv korupcije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Politika prema izbeglicama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6858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N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1001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1001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1001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1001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1001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1001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Čedomir Jovanović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dirty="0" smtClean="0">
                          <a:solidFill>
                            <a:srgbClr val="003366"/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 dirty="0">
                          <a:effectLst/>
                          <a:latin typeface="Arial"/>
                          <a:ea typeface="Times New Roman"/>
                        </a:rPr>
                        <a:t>1.9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dirty="0">
                          <a:solidFill>
                            <a:srgbClr val="FF66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0.9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dirty="0">
                          <a:solidFill>
                            <a:srgbClr val="BBE0E3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 dirty="0">
                          <a:effectLst/>
                          <a:latin typeface="Arial"/>
                          <a:ea typeface="Times New Roman"/>
                        </a:rPr>
                        <a:t>2.8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 dirty="0">
                          <a:effectLst/>
                          <a:latin typeface="Arial"/>
                          <a:ea typeface="Times New Roman"/>
                        </a:rPr>
                        <a:t>1.4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 dirty="0">
                          <a:effectLst/>
                          <a:latin typeface="Arial"/>
                          <a:ea typeface="Times New Roman"/>
                        </a:rPr>
                        <a:t>1.5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Boris Tadić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0033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6.8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4.7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4.0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3.9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dirty="0">
                          <a:solidFill>
                            <a:srgbClr val="FFCC99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 dirty="0">
                          <a:effectLst/>
                          <a:latin typeface="Arial"/>
                          <a:ea typeface="Times New Roman"/>
                        </a:rPr>
                        <a:t>3.4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4.2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Ivica Dačić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7.5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6.7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10.5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CC99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5.2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5.8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66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5.0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Boško Obradović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2.0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3.0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2.7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2.4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1.9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Borislav Stefanović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0.9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009999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1.3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0.4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0.3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0.7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0.8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Vojislav Šešelj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66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5.0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0033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9.6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10.6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9B2929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3.9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7.3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9B2929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3.8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2929"/>
                    </a:solidFill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Rasim Ljajić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2.2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66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2.0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9B2929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0033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3.8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Bojan Pajtić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0.8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0.6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1.0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1.2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0.7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0.8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Sanda Rašković-Ivić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66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003366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2.8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1.4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1.9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Saša Radulović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1.7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1.4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1.4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2.5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009999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3.0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1.3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Drugo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2.5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1.8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660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0.8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2.1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Niko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44.7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39.5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40.5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47.2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51.9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48.7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Ne zna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22.6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25.6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21.9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25.0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20.5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effectLst/>
                          <a:latin typeface="Arial"/>
                          <a:ea typeface="Times New Roman"/>
                        </a:rPr>
                        <a:t>24.2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Total</a:t>
                      </a:r>
                      <a:endParaRPr lang="en-US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8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</a:rPr>
                        <a:t>100%</a:t>
                      </a:r>
                      <a:endParaRPr lang="en-US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9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Generalno, da li biste rekli da je Srbija krenula ....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PRAVAC KRETANJA SRBIJE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01893302"/>
              </p:ext>
            </p:extLst>
          </p:nvPr>
        </p:nvGraphicFramePr>
        <p:xfrm>
          <a:off x="98425" y="827088"/>
          <a:ext cx="9012238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" name="Chart" r:id="rId4" imgW="10801414" imgH="4505191" progId="MSGraph.Chart.8">
                  <p:embed followColorScheme="full"/>
                </p:oleObj>
              </mc:Choice>
              <mc:Fallback>
                <p:oleObj name="Chart" r:id="rId4" imgW="10801414" imgH="4505191" progId="MSGraph.Chart.8">
                  <p:embed followColorScheme="full"/>
                  <p:pic>
                    <p:nvPicPr>
                      <p:cNvPr id="0" name="Object 5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827088"/>
                        <a:ext cx="9012238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792686" y="1194183"/>
            <a:ext cx="2317978" cy="11521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A1C46B">
                <a:satMod val="175000"/>
                <a:alpha val="40000"/>
              </a:srgbClr>
            </a:glo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C2C2D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4830" y="530506"/>
            <a:ext cx="180064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Vlada premijera Vučića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3299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2" y="1277"/>
            <a:ext cx="9143998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3000">
                <a:schemeClr val="bg1">
                  <a:alpha val="80000"/>
                </a:schemeClr>
              </a:gs>
              <a:gs pos="65000">
                <a:schemeClr val="bg1">
                  <a:alpha val="20000"/>
                </a:schemeClr>
              </a:gs>
              <a:gs pos="95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10692" y="2571750"/>
            <a:ext cx="1633309" cy="2571750"/>
            <a:chOff x="11040455" y="3781425"/>
            <a:chExt cx="2400908" cy="3781425"/>
          </a:xfrm>
        </p:grpSpPr>
        <p:sp>
          <p:nvSpPr>
            <p:cNvPr id="8" name="Oval 7"/>
            <p:cNvSpPr>
              <a:spLocks/>
            </p:cNvSpPr>
            <p:nvPr/>
          </p:nvSpPr>
          <p:spPr bwMode="auto">
            <a:xfrm rot="3900000" flipH="1">
              <a:off x="12151756" y="484596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222223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2136797" y="4322143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870414" y="4155212"/>
              <a:ext cx="172831" cy="1728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flipH="1">
              <a:off x="11040455" y="3781425"/>
              <a:ext cx="2400908" cy="378142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872897" y="5209613"/>
              <a:ext cx="957422" cy="1142838"/>
            </a:xfrm>
            <a:custGeom>
              <a:avLst/>
              <a:gdLst>
                <a:gd name="T0" fmla="*/ 397 w 568"/>
                <a:gd name="T1" fmla="*/ 0 h 678"/>
                <a:gd name="T2" fmla="*/ 397 w 568"/>
                <a:gd name="T3" fmla="*/ 0 h 678"/>
                <a:gd name="T4" fmla="*/ 428 w 568"/>
                <a:gd name="T5" fmla="*/ 22 h 678"/>
                <a:gd name="T6" fmla="*/ 457 w 568"/>
                <a:gd name="T7" fmla="*/ 46 h 678"/>
                <a:gd name="T8" fmla="*/ 481 w 568"/>
                <a:gd name="T9" fmla="*/ 71 h 678"/>
                <a:gd name="T10" fmla="*/ 503 w 568"/>
                <a:gd name="T11" fmla="*/ 100 h 678"/>
                <a:gd name="T12" fmla="*/ 522 w 568"/>
                <a:gd name="T13" fmla="*/ 131 h 678"/>
                <a:gd name="T14" fmla="*/ 539 w 568"/>
                <a:gd name="T15" fmla="*/ 163 h 678"/>
                <a:gd name="T16" fmla="*/ 551 w 568"/>
                <a:gd name="T17" fmla="*/ 196 h 678"/>
                <a:gd name="T18" fmla="*/ 559 w 568"/>
                <a:gd name="T19" fmla="*/ 230 h 678"/>
                <a:gd name="T20" fmla="*/ 566 w 568"/>
                <a:gd name="T21" fmla="*/ 266 h 678"/>
                <a:gd name="T22" fmla="*/ 568 w 568"/>
                <a:gd name="T23" fmla="*/ 300 h 678"/>
                <a:gd name="T24" fmla="*/ 568 w 568"/>
                <a:gd name="T25" fmla="*/ 335 h 678"/>
                <a:gd name="T26" fmla="*/ 564 w 568"/>
                <a:gd name="T27" fmla="*/ 371 h 678"/>
                <a:gd name="T28" fmla="*/ 556 w 568"/>
                <a:gd name="T29" fmla="*/ 407 h 678"/>
                <a:gd name="T30" fmla="*/ 544 w 568"/>
                <a:gd name="T31" fmla="*/ 441 h 678"/>
                <a:gd name="T32" fmla="*/ 530 w 568"/>
                <a:gd name="T33" fmla="*/ 475 h 678"/>
                <a:gd name="T34" fmla="*/ 511 w 568"/>
                <a:gd name="T35" fmla="*/ 507 h 678"/>
                <a:gd name="T36" fmla="*/ 511 w 568"/>
                <a:gd name="T37" fmla="*/ 507 h 678"/>
                <a:gd name="T38" fmla="*/ 489 w 568"/>
                <a:gd name="T39" fmla="*/ 538 h 678"/>
                <a:gd name="T40" fmla="*/ 466 w 568"/>
                <a:gd name="T41" fmla="*/ 567 h 678"/>
                <a:gd name="T42" fmla="*/ 438 w 568"/>
                <a:gd name="T43" fmla="*/ 591 h 678"/>
                <a:gd name="T44" fmla="*/ 409 w 568"/>
                <a:gd name="T45" fmla="*/ 613 h 678"/>
                <a:gd name="T46" fmla="*/ 380 w 568"/>
                <a:gd name="T47" fmla="*/ 632 h 678"/>
                <a:gd name="T48" fmla="*/ 348 w 568"/>
                <a:gd name="T49" fmla="*/ 647 h 678"/>
                <a:gd name="T50" fmla="*/ 314 w 568"/>
                <a:gd name="T51" fmla="*/ 661 h 678"/>
                <a:gd name="T52" fmla="*/ 280 w 568"/>
                <a:gd name="T53" fmla="*/ 669 h 678"/>
                <a:gd name="T54" fmla="*/ 246 w 568"/>
                <a:gd name="T55" fmla="*/ 676 h 678"/>
                <a:gd name="T56" fmla="*/ 210 w 568"/>
                <a:gd name="T57" fmla="*/ 678 h 678"/>
                <a:gd name="T58" fmla="*/ 174 w 568"/>
                <a:gd name="T59" fmla="*/ 678 h 678"/>
                <a:gd name="T60" fmla="*/ 140 w 568"/>
                <a:gd name="T61" fmla="*/ 673 h 678"/>
                <a:gd name="T62" fmla="*/ 104 w 568"/>
                <a:gd name="T63" fmla="*/ 666 h 678"/>
                <a:gd name="T64" fmla="*/ 70 w 568"/>
                <a:gd name="T65" fmla="*/ 654 h 678"/>
                <a:gd name="T66" fmla="*/ 36 w 568"/>
                <a:gd name="T67" fmla="*/ 640 h 678"/>
                <a:gd name="T68" fmla="*/ 2 w 568"/>
                <a:gd name="T69" fmla="*/ 622 h 678"/>
                <a:gd name="T70" fmla="*/ 2 w 568"/>
                <a:gd name="T71" fmla="*/ 622 h 678"/>
                <a:gd name="T72" fmla="*/ 0 w 568"/>
                <a:gd name="T73" fmla="*/ 620 h 678"/>
                <a:gd name="T74" fmla="*/ 397 w 568"/>
                <a:gd name="T7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8" h="678">
                  <a:moveTo>
                    <a:pt x="397" y="0"/>
                  </a:moveTo>
                  <a:lnTo>
                    <a:pt x="397" y="0"/>
                  </a:lnTo>
                  <a:lnTo>
                    <a:pt x="428" y="22"/>
                  </a:lnTo>
                  <a:lnTo>
                    <a:pt x="457" y="46"/>
                  </a:lnTo>
                  <a:lnTo>
                    <a:pt x="481" y="71"/>
                  </a:lnTo>
                  <a:lnTo>
                    <a:pt x="503" y="100"/>
                  </a:lnTo>
                  <a:lnTo>
                    <a:pt x="522" y="131"/>
                  </a:lnTo>
                  <a:lnTo>
                    <a:pt x="539" y="163"/>
                  </a:lnTo>
                  <a:lnTo>
                    <a:pt x="551" y="196"/>
                  </a:lnTo>
                  <a:lnTo>
                    <a:pt x="559" y="230"/>
                  </a:lnTo>
                  <a:lnTo>
                    <a:pt x="566" y="266"/>
                  </a:lnTo>
                  <a:lnTo>
                    <a:pt x="568" y="300"/>
                  </a:lnTo>
                  <a:lnTo>
                    <a:pt x="568" y="335"/>
                  </a:lnTo>
                  <a:lnTo>
                    <a:pt x="564" y="371"/>
                  </a:lnTo>
                  <a:lnTo>
                    <a:pt x="556" y="407"/>
                  </a:lnTo>
                  <a:lnTo>
                    <a:pt x="544" y="441"/>
                  </a:lnTo>
                  <a:lnTo>
                    <a:pt x="530" y="475"/>
                  </a:lnTo>
                  <a:lnTo>
                    <a:pt x="511" y="507"/>
                  </a:lnTo>
                  <a:lnTo>
                    <a:pt x="511" y="507"/>
                  </a:lnTo>
                  <a:lnTo>
                    <a:pt x="489" y="538"/>
                  </a:lnTo>
                  <a:lnTo>
                    <a:pt x="466" y="567"/>
                  </a:lnTo>
                  <a:lnTo>
                    <a:pt x="438" y="591"/>
                  </a:lnTo>
                  <a:lnTo>
                    <a:pt x="409" y="613"/>
                  </a:lnTo>
                  <a:lnTo>
                    <a:pt x="380" y="632"/>
                  </a:lnTo>
                  <a:lnTo>
                    <a:pt x="348" y="647"/>
                  </a:lnTo>
                  <a:lnTo>
                    <a:pt x="314" y="661"/>
                  </a:lnTo>
                  <a:lnTo>
                    <a:pt x="280" y="669"/>
                  </a:lnTo>
                  <a:lnTo>
                    <a:pt x="246" y="676"/>
                  </a:lnTo>
                  <a:lnTo>
                    <a:pt x="210" y="678"/>
                  </a:lnTo>
                  <a:lnTo>
                    <a:pt x="174" y="678"/>
                  </a:lnTo>
                  <a:lnTo>
                    <a:pt x="140" y="673"/>
                  </a:lnTo>
                  <a:lnTo>
                    <a:pt x="104" y="666"/>
                  </a:lnTo>
                  <a:lnTo>
                    <a:pt x="70" y="654"/>
                  </a:lnTo>
                  <a:lnTo>
                    <a:pt x="36" y="640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0" y="62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222223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smtClean="0">
                <a:solidFill>
                  <a:prstClr val="white"/>
                </a:solidFill>
              </a:rPr>
              <a:pPr>
                <a:lnSpc>
                  <a:spcPct val="85000"/>
                </a:lnSpc>
                <a:spcBef>
                  <a:spcPts val="204"/>
                </a:spcBef>
              </a:pPr>
              <a:t>60</a:t>
            </a:fld>
            <a:endParaRPr lang="en-GB" sz="800" dirty="0" smtClean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>
              <a:lnSpc>
                <a:spcPct val="85000"/>
              </a:lnSpc>
              <a:spcBef>
                <a:spcPts val="204"/>
              </a:spcBef>
              <a:defRPr/>
            </a:pPr>
            <a:r>
              <a:rPr lang="en-GB" sz="800" dirty="0" smtClean="0">
                <a:solidFill>
                  <a:prstClr val="white"/>
                </a:solidFill>
              </a:rPr>
              <a:t>© 2015 Ipsos.</a:t>
            </a:r>
            <a:endParaRPr lang="en-GB" sz="1200" dirty="0" smtClean="0">
              <a:solidFill>
                <a:prstClr val="white"/>
              </a:solidFill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0" y="213178"/>
            <a:ext cx="1888872" cy="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27" name="Picture 26" descr="IPSOS_GAMECHANGERS_blue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8" name="Picture 27" descr="IPSOS_GAMECHANGERS_blue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21" name="TextBox 1"/>
          <p:cNvSpPr txBox="1"/>
          <p:nvPr/>
        </p:nvSpPr>
        <p:spPr>
          <a:xfrm>
            <a:off x="239634" y="2524259"/>
            <a:ext cx="417569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r-Latn-C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Ipsos Strategic Marketing</a:t>
            </a:r>
          </a:p>
          <a:p>
            <a:pPr algn="ctr">
              <a:defRPr/>
            </a:pPr>
            <a:endParaRPr lang="sr-Latn-CS" sz="2800" b="1" dirty="0" smtClean="0">
              <a:solidFill>
                <a:schemeClr val="bg2">
                  <a:lumMod val="75000"/>
                </a:schemeClr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sr-Latn-CS" sz="2000" b="1" dirty="0">
                <a:solidFill>
                  <a:srgbClr val="800000"/>
                </a:solidFill>
                <a:latin typeface="Calibri" pitchFamily="34" charset="0"/>
                <a:cs typeface="Arial" pitchFamily="34" charset="0"/>
                <a:hlinkClick r:id="rId6"/>
              </a:rPr>
              <a:t>s</a:t>
            </a:r>
            <a:r>
              <a:rPr lang="sr-Latn-CS" sz="2000" b="1" kern="1200" dirty="0" smtClean="0">
                <a:solidFill>
                  <a:srgbClr val="800000"/>
                </a:solidFill>
                <a:latin typeface="Calibri" pitchFamily="34" charset="0"/>
                <a:cs typeface="Arial" pitchFamily="34" charset="0"/>
                <a:hlinkClick r:id="rId6"/>
              </a:rPr>
              <a:t>rdjan.bogosavljevic@ipsos.com</a:t>
            </a:r>
            <a:endParaRPr lang="sr-Latn-CS" sz="2000" b="1" kern="1200" dirty="0" smtClean="0">
              <a:solidFill>
                <a:srgbClr val="800000"/>
              </a:solidFill>
              <a:latin typeface="Calibri" pitchFamily="34" charset="0"/>
              <a:ea typeface="+mn-ea"/>
              <a:cs typeface="Arial" pitchFamily="34" charset="0"/>
            </a:endParaRPr>
          </a:p>
          <a:p>
            <a:pPr algn="ctr">
              <a:defRPr/>
            </a:pPr>
            <a:r>
              <a:rPr lang="sr-Latn-CS" sz="2000" b="1" dirty="0" smtClean="0">
                <a:solidFill>
                  <a:srgbClr val="800000"/>
                </a:solidFill>
                <a:cs typeface="Arial" pitchFamily="34" charset="0"/>
                <a:hlinkClick r:id="rId7"/>
              </a:rPr>
              <a:t>marko.uljarevic@ipsos.com</a:t>
            </a:r>
            <a:endParaRPr lang="sr-Latn-CS" sz="2000" b="1" dirty="0">
              <a:solidFill>
                <a:srgbClr val="800000"/>
              </a:solidFill>
              <a:cs typeface="Arial" pitchFamily="34" charset="0"/>
            </a:endParaRPr>
          </a:p>
          <a:p>
            <a:pPr algn="ctr">
              <a:defRPr/>
            </a:pPr>
            <a:endParaRPr lang="en-US" sz="2000" b="1" kern="1200" dirty="0">
              <a:solidFill>
                <a:srgbClr val="800000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Generalno, da li biste rekli da je Srbija krenula ....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PRAVAC KRETANJA SRBIJE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65581946"/>
              </p:ext>
            </p:extLst>
          </p:nvPr>
        </p:nvGraphicFramePr>
        <p:xfrm>
          <a:off x="195263" y="1022809"/>
          <a:ext cx="8796337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" name="Chart" r:id="rId4" imgW="10544160" imgH="4371844" progId="MSGraph.Chart.8">
                  <p:embed followColorScheme="full"/>
                </p:oleObj>
              </mc:Choice>
              <mc:Fallback>
                <p:oleObj name="Chart" r:id="rId4" imgW="10544160" imgH="4371844" progId="MSGraph.Chart.8">
                  <p:embed followColorScheme="full"/>
                  <p:pic>
                    <p:nvPicPr>
                      <p:cNvPr id="0" name="Object 5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1022809"/>
                        <a:ext cx="8796337" cy="364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4060372" y="883263"/>
            <a:ext cx="5011158" cy="208398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A1C46B">
                <a:satMod val="175000"/>
                <a:alpha val="40000"/>
              </a:srgbClr>
            </a:glo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C2C2D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342" y="435090"/>
            <a:ext cx="4752529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 smtClean="0">
                <a:solidFill>
                  <a:srgbClr val="FFFFFF"/>
                </a:solidFill>
              </a:rPr>
              <a:t>Period sa negativnim </a:t>
            </a:r>
            <a:r>
              <a:rPr lang="sr-Latn-RS" sz="1600" i="1" dirty="0" smtClean="0">
                <a:solidFill>
                  <a:srgbClr val="FFFFFF"/>
                </a:solidFill>
              </a:rPr>
              <a:t>Neto efektom </a:t>
            </a:r>
            <a:r>
              <a:rPr lang="sr-Latn-RS" sz="1600" dirty="0" smtClean="0">
                <a:solidFill>
                  <a:srgbClr val="FFFFFF"/>
                </a:solidFill>
              </a:rPr>
              <a:t>korespondira sa reformskim merama</a:t>
            </a:r>
            <a:endParaRPr lang="sr-Latn-R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Generalno, da li bi ste rekli da je Srbija krenula ....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PRAVAC KRETANJA SRBIJE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808936"/>
              </p:ext>
            </p:extLst>
          </p:nvPr>
        </p:nvGraphicFramePr>
        <p:xfrm>
          <a:off x="130175" y="728663"/>
          <a:ext cx="4267200" cy="399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" name="Chart" r:id="rId4" imgW="4391128" imgH="4114867" progId="MSGraph.Chart.8">
                  <p:embed followColorScheme="full"/>
                </p:oleObj>
              </mc:Choice>
              <mc:Fallback>
                <p:oleObj name="Chart" r:id="rId4" imgW="4391128" imgH="4114867" progId="MSGraph.Chart.8">
                  <p:embed followColorScheme="full"/>
                  <p:pic>
                    <p:nvPicPr>
                      <p:cNvPr id="0" name="Object 113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728663"/>
                        <a:ext cx="4267200" cy="399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068479"/>
              </p:ext>
            </p:extLst>
          </p:nvPr>
        </p:nvGraphicFramePr>
        <p:xfrm>
          <a:off x="4114800" y="652463"/>
          <a:ext cx="4789488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" name="Chart" r:id="rId6" imgW="4876752" imgH="3895681" progId="MSGraph.Chart.8">
                  <p:embed/>
                </p:oleObj>
              </mc:Choice>
              <mc:Fallback>
                <p:oleObj name="Chart" r:id="rId6" imgW="4876752" imgH="3895681" progId="MSGraph.Chart.8">
                  <p:embed/>
                  <p:pic>
                    <p:nvPicPr>
                      <p:cNvPr id="0" name="Object 113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52463"/>
                        <a:ext cx="4789488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9" descr="D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84295" y="2801105"/>
            <a:ext cx="350841" cy="30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logo_sns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32529" y="1828119"/>
            <a:ext cx="6334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marko.uljarevic\Desktop\sps-logo-foto-twitter-1418557521-598855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3815" y="2136571"/>
            <a:ext cx="350841" cy="24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442" descr="&amp;Rcy;&amp;iecy;&amp;zcy;&amp;ucy;&amp;lcy;&amp;tcy;&amp;acy;&amp;tcy; &amp;scy;&amp;lcy;&amp;icy;&amp;kcy;&amp;acy; &amp;zcy;&amp;acy; socijaldemokratska stran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44" descr="&amp;Rcy;&amp;iecy;&amp;zcy;&amp;ucy;&amp;lcy;&amp;tcy;&amp;acy;&amp;tcy; &amp;scy;&amp;lcy;&amp;icy;&amp;kcy;&amp;acy; &amp;zcy;&amp;acy; socijaldemokratska stran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41" name="Picture 44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70" y="3109224"/>
            <a:ext cx="315686" cy="31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447" descr="&amp;Rcy;&amp;iecy;&amp;zcy;&amp;ucy;&amp;lcy;&amp;tcy;&amp;acy;&amp;tcy; &amp;scy;&amp;lcy;&amp;icy;&amp;kcy;&amp;acy; &amp;zcy;&amp;acy; srpska radikaln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44" name="Picture 44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63" y="2439801"/>
            <a:ext cx="280307" cy="27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7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01342" y="530506"/>
            <a:ext cx="5599258" cy="196972"/>
          </a:xfrm>
        </p:spPr>
        <p:txBody>
          <a:bodyPr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C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Generalno, da li bi ste rekli da je Srbija krenula ....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1342" y="138151"/>
            <a:ext cx="672526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24282" rtl="0" eaLnBrk="1" latinLnBrk="0" hangingPunct="1">
              <a:lnSpc>
                <a:spcPct val="90000"/>
              </a:lnSpc>
              <a:spcBef>
                <a:spcPts val="408"/>
              </a:spcBef>
              <a:buNone/>
              <a:tabLst/>
              <a:defRPr sz="33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/>
              <a:t>PRAVAC KRETANJA SRBIJE</a:t>
            </a:r>
            <a:endParaRPr lang="en-GB" sz="2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465572" y="4837814"/>
            <a:ext cx="5599258" cy="202475"/>
          </a:xfrm>
        </p:spPr>
        <p:txBody>
          <a:bodyPr>
            <a:normAutofit/>
          </a:bodyPr>
          <a:lstStyle/>
          <a:p>
            <a:r>
              <a:rPr lang="sr-Latn-RS" sz="9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Baza: Ukupna ciljna populacija</a:t>
            </a:r>
            <a:endParaRPr lang="sr-Latn-RS" sz="9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33415"/>
              </p:ext>
            </p:extLst>
          </p:nvPr>
        </p:nvGraphicFramePr>
        <p:xfrm>
          <a:off x="144220" y="892175"/>
          <a:ext cx="88836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" name="Chart" r:id="rId4" imgW="8934503" imgH="3600374" progId="MSGraph.Chart.8">
                  <p:embed followColorScheme="full"/>
                </p:oleObj>
              </mc:Choice>
              <mc:Fallback>
                <p:oleObj name="Chart" r:id="rId4" imgW="8934503" imgH="3600374" progId="MSGraph.Chart.8">
                  <p:embed followColorScheme="full"/>
                  <p:pic>
                    <p:nvPicPr>
                      <p:cNvPr id="0" name="Object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20" y="892175"/>
                        <a:ext cx="88836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Up-Down Arrow 6"/>
          <p:cNvSpPr/>
          <p:nvPr/>
        </p:nvSpPr>
        <p:spPr>
          <a:xfrm>
            <a:off x="798532" y="2460168"/>
            <a:ext cx="148527" cy="706457"/>
          </a:xfrm>
          <a:prstGeom prst="upDownArrow">
            <a:avLst/>
          </a:prstGeom>
          <a:solidFill>
            <a:srgbClr val="008E94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ine Callout 3 8"/>
          <p:cNvSpPr/>
          <p:nvPr/>
        </p:nvSpPr>
        <p:spPr>
          <a:xfrm rot="10506070" flipV="1">
            <a:off x="6602197" y="1815227"/>
            <a:ext cx="1567787" cy="33947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131"/>
              <a:gd name="adj6" fmla="val -14445"/>
              <a:gd name="adj7" fmla="val 5197"/>
              <a:gd name="adj8" fmla="val -1479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“</a:t>
            </a:r>
            <a:r>
              <a:rPr lang="sr-Latn-C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Razlaz” birača </a:t>
            </a:r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SNS I </a:t>
            </a:r>
            <a:r>
              <a:rPr lang="en-US" sz="105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SPS …</a:t>
            </a:r>
            <a:r>
              <a:rPr lang="en-US" sz="105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SPSovci</a:t>
            </a:r>
            <a:r>
              <a:rPr lang="en-US" sz="105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05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bliži</a:t>
            </a:r>
            <a:r>
              <a:rPr lang="en-US" sz="105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05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opoziciji</a:t>
            </a:r>
            <a:endParaRPr lang="en-US" sz="105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723218" y="929281"/>
            <a:ext cx="4385002" cy="209869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A1C46B">
                <a:satMod val="175000"/>
                <a:alpha val="40000"/>
              </a:srgbClr>
            </a:glow>
          </a:effec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C2C2D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5" name="Line Callout 3 14"/>
          <p:cNvSpPr/>
          <p:nvPr/>
        </p:nvSpPr>
        <p:spPr>
          <a:xfrm rot="10506070" flipV="1">
            <a:off x="66302" y="1399587"/>
            <a:ext cx="1236663" cy="28098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426543"/>
              <a:gd name="adj8" fmla="val 86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Izbori</a:t>
            </a:r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 2012</a:t>
            </a:r>
          </a:p>
        </p:txBody>
      </p:sp>
      <p:sp>
        <p:nvSpPr>
          <p:cNvPr id="16" name="Line Callout 3 15"/>
          <p:cNvSpPr/>
          <p:nvPr/>
        </p:nvSpPr>
        <p:spPr>
          <a:xfrm rot="10506070" flipV="1">
            <a:off x="4075781" y="735674"/>
            <a:ext cx="1236662" cy="279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09452"/>
              <a:gd name="adj8" fmla="val -11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CS" sz="16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Izbori</a:t>
            </a:r>
            <a:r>
              <a:rPr lang="en-US" sz="1600" b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 2014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103906" y="128813"/>
            <a:ext cx="2254763" cy="3753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glow rad="63500">
              <a:srgbClr val="ED6737">
                <a:satMod val="175000"/>
                <a:alpha val="40000"/>
              </a:srgbClr>
            </a:glow>
          </a:effectLst>
        </p:spPr>
        <p:txBody>
          <a:bodyPr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 smtClean="0">
                <a:latin typeface="Calibri" pitchFamily="34" charset="0"/>
                <a:cs typeface="Calibri" pitchFamily="34" charset="0"/>
              </a:rPr>
              <a:t>% </a:t>
            </a:r>
            <a:r>
              <a:rPr lang="en-US" altLang="en-US" b="1" dirty="0">
                <a:latin typeface="Calibri" pitchFamily="34" charset="0"/>
                <a:cs typeface="Calibri" pitchFamily="34" charset="0"/>
              </a:rPr>
              <a:t>PRAVIM </a:t>
            </a:r>
            <a:r>
              <a:rPr lang="en-US" altLang="en-US" b="1" dirty="0" smtClean="0">
                <a:latin typeface="Calibri" pitchFamily="34" charset="0"/>
                <a:cs typeface="Calibri" pitchFamily="34" charset="0"/>
              </a:rPr>
              <a:t>PUTEM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psos Public Affairs">
  <a:themeElements>
    <a:clrScheme name="IpsosCURRENT">
      <a:dk1>
        <a:srgbClr val="222223"/>
      </a:dk1>
      <a:lt1>
        <a:sysClr val="window" lastClr="FFFFFF"/>
      </a:lt1>
      <a:dk2>
        <a:srgbClr val="1B365D"/>
      </a:dk2>
      <a:lt2>
        <a:srgbClr val="888B8D"/>
      </a:lt2>
      <a:accent1>
        <a:srgbClr val="E87722"/>
      </a:accent1>
      <a:accent2>
        <a:srgbClr val="F1BE48"/>
      </a:accent2>
      <a:accent3>
        <a:srgbClr val="B7BF12"/>
      </a:accent3>
      <a:accent4>
        <a:srgbClr val="C8C9C7"/>
      </a:accent4>
      <a:accent5>
        <a:srgbClr val="71B2C9"/>
      </a:accent5>
      <a:accent6>
        <a:srgbClr val="007681"/>
      </a:accent6>
      <a:hlink>
        <a:srgbClr val="485CC7"/>
      </a:hlink>
      <a:folHlink>
        <a:srgbClr val="00B2A9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/>
      <a:bodyPr vert="horz" wrap="square" lIns="0" tIns="0" rIns="0" bIns="0" rtlCol="0">
        <a:spAutoFit/>
      </a:bodyPr>
      <a:lstStyle>
        <a:defPPr marL="4763">
          <a:defRPr sz="1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75AD9DC4239A47AB6FDC49FCFB618A" ma:contentTypeVersion="4" ma:contentTypeDescription="Create a new document." ma:contentTypeScope="" ma:versionID="69aeba2f3a8f0d49e26a660b2f0c621c">
  <xsd:schema xmlns:xsd="http://www.w3.org/2001/XMLSchema" xmlns:xs="http://www.w3.org/2001/XMLSchema" xmlns:p="http://schemas.microsoft.com/office/2006/metadata/properties" xmlns:ns2="85c76272-7e4d-4f8f-89d1-3b227e52ef43" targetNamespace="http://schemas.microsoft.com/office/2006/metadata/properties" ma:root="true" ma:fieldsID="60422ddc67bd77b235c83972511a9145" ns2:_="">
    <xsd:import namespace="85c76272-7e4d-4f8f-89d1-3b227e52ef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76272-7e4d-4f8f-89d1-3b227e52ef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25137D-E3CA-4F99-AB53-F8DE724C3DB1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5c76272-7e4d-4f8f-89d1-3b227e52ef43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201C839-E844-4546-8ACC-0C91B2EDC9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c76272-7e4d-4f8f-89d1-3b227e52ef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5291C4-A289-4761-8347-AA70EF2D50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Ipsos Public Affairs</Template>
  <TotalTime>3787</TotalTime>
  <Words>2432</Words>
  <Application>Microsoft Office PowerPoint</Application>
  <PresentationFormat>On-screen Show (16:9)</PresentationFormat>
  <Paragraphs>707</Paragraphs>
  <Slides>60</Slides>
  <Notes>55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PPT Template - Ipsos Public Affairs</vt:lpstr>
      <vt:lpstr>Chart</vt:lpstr>
      <vt:lpstr>PowerPoint Presentation</vt:lpstr>
      <vt:lpstr>1 METODOLOGIJA</vt:lpstr>
      <vt:lpstr>PowerPoint Presentation</vt:lpstr>
      <vt:lpstr>PowerPoint Presentation</vt:lpstr>
      <vt:lpstr>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REJTING KOALICIJA</vt:lpstr>
      <vt:lpstr>REJTING KOALICIJA</vt:lpstr>
      <vt:lpstr>REJTING KOALICIJA</vt:lpstr>
      <vt:lpstr>REJTING KOALICIJA</vt:lpstr>
      <vt:lpstr>REJTING KOALICIJA</vt:lpstr>
      <vt:lpstr>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Vojislav Mihailovic</dc:creator>
  <cp:lastModifiedBy>Marko Uljarevic</cp:lastModifiedBy>
  <cp:revision>487</cp:revision>
  <dcterms:created xsi:type="dcterms:W3CDTF">2015-10-23T15:29:32Z</dcterms:created>
  <dcterms:modified xsi:type="dcterms:W3CDTF">2016-03-22T15:32:09Z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0x0101003B75AD9DC4239A47AB6FDC49FCFB618A</vt:lpwstr>
  </property>
</Properties>
</file>