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55"/>
  </p:normalViewPr>
  <p:slideViewPr>
    <p:cSldViewPr snapToGrid="0">
      <p:cViewPr varScale="1">
        <p:scale>
          <a:sx n="96" d="100"/>
          <a:sy n="96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64B65-6797-445C-96A2-0CE4FC4851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557CB34-C9FD-4557-82C0-74B717268D7D}">
      <dgm:prSet/>
      <dgm:spPr/>
      <dgm:t>
        <a:bodyPr/>
        <a:lstStyle/>
        <a:p>
          <a:r>
            <a:rPr lang="en-US" b="0" i="0"/>
            <a:t>The customer churn rate is the percentage of customers who have stopped using your product or service within a given period</a:t>
          </a:r>
          <a:endParaRPr lang="en-US"/>
        </a:p>
      </dgm:t>
    </dgm:pt>
    <dgm:pt modelId="{E98A369F-4200-4D1F-9586-25E3A9D420D6}" type="parTrans" cxnId="{5537540F-DD6F-401D-B488-83D87C13876F}">
      <dgm:prSet/>
      <dgm:spPr/>
      <dgm:t>
        <a:bodyPr/>
        <a:lstStyle/>
        <a:p>
          <a:endParaRPr lang="en-US"/>
        </a:p>
      </dgm:t>
    </dgm:pt>
    <dgm:pt modelId="{89EE3F73-C549-4E54-8AC4-9DF1A58A91C1}" type="sibTrans" cxnId="{5537540F-DD6F-401D-B488-83D87C13876F}">
      <dgm:prSet/>
      <dgm:spPr/>
      <dgm:t>
        <a:bodyPr/>
        <a:lstStyle/>
        <a:p>
          <a:endParaRPr lang="en-US"/>
        </a:p>
      </dgm:t>
    </dgm:pt>
    <dgm:pt modelId="{A3D48CB0-7FDE-4C3F-A0BC-7CD898E598B7}">
      <dgm:prSet/>
      <dgm:spPr/>
      <dgm:t>
        <a:bodyPr/>
        <a:lstStyle/>
        <a:p>
          <a:r>
            <a:rPr lang="en-US" b="0" i="0" dirty="0"/>
            <a:t>Churn Rate= Amount of Churned Customers/ Total amount of customers</a:t>
          </a:r>
          <a:endParaRPr lang="en-US" dirty="0"/>
        </a:p>
      </dgm:t>
    </dgm:pt>
    <dgm:pt modelId="{6874F7AA-47DE-41AA-BC75-6639DB2E5548}" type="parTrans" cxnId="{6A6B7520-373E-4421-BA83-2B3C2BE4BE1A}">
      <dgm:prSet/>
      <dgm:spPr/>
      <dgm:t>
        <a:bodyPr/>
        <a:lstStyle/>
        <a:p>
          <a:endParaRPr lang="en-US"/>
        </a:p>
      </dgm:t>
    </dgm:pt>
    <dgm:pt modelId="{2B9CB9A7-205A-46DD-841B-CD894F5B1619}" type="sibTrans" cxnId="{6A6B7520-373E-4421-BA83-2B3C2BE4BE1A}">
      <dgm:prSet/>
      <dgm:spPr/>
      <dgm:t>
        <a:bodyPr/>
        <a:lstStyle/>
        <a:p>
          <a:endParaRPr lang="en-US"/>
        </a:p>
      </dgm:t>
    </dgm:pt>
    <dgm:pt modelId="{C67C1BEF-8209-41CA-84AE-2B1702C843AA}">
      <dgm:prSet/>
      <dgm:spPr/>
      <dgm:t>
        <a:bodyPr/>
        <a:lstStyle/>
        <a:p>
          <a:r>
            <a:rPr lang="en-US" b="0" i="0"/>
            <a:t>It’s much more expensive to attract new customers than to retain existing customers </a:t>
          </a:r>
          <a:endParaRPr lang="en-US"/>
        </a:p>
      </dgm:t>
    </dgm:pt>
    <dgm:pt modelId="{68491D61-E0B7-447C-86B0-723FF94960CF}" type="parTrans" cxnId="{66B60E62-56D3-4B10-A68D-C459C8ECFDB4}">
      <dgm:prSet/>
      <dgm:spPr/>
      <dgm:t>
        <a:bodyPr/>
        <a:lstStyle/>
        <a:p>
          <a:endParaRPr lang="en-US"/>
        </a:p>
      </dgm:t>
    </dgm:pt>
    <dgm:pt modelId="{B213B500-A7FF-4053-B7D3-C5BD6115851B}" type="sibTrans" cxnId="{66B60E62-56D3-4B10-A68D-C459C8ECFDB4}">
      <dgm:prSet/>
      <dgm:spPr/>
      <dgm:t>
        <a:bodyPr/>
        <a:lstStyle/>
        <a:p>
          <a:endParaRPr lang="en-US"/>
        </a:p>
      </dgm:t>
    </dgm:pt>
    <dgm:pt modelId="{DBB85144-030A-43BA-9694-1568BB22F870}">
      <dgm:prSet/>
      <dgm:spPr/>
      <dgm:t>
        <a:bodyPr/>
        <a:lstStyle/>
        <a:p>
          <a:r>
            <a:rPr lang="en-US" b="0" i="0"/>
            <a:t>Research Question: Does the time that a customer has been with the Telecom company affect the churn rate? </a:t>
          </a:r>
          <a:endParaRPr lang="en-US"/>
        </a:p>
      </dgm:t>
    </dgm:pt>
    <dgm:pt modelId="{7A06488A-3ED6-4DFE-84A3-05446D1D42DC}" type="parTrans" cxnId="{9932BC83-30AB-429B-8D04-E78C1189055B}">
      <dgm:prSet/>
      <dgm:spPr/>
      <dgm:t>
        <a:bodyPr/>
        <a:lstStyle/>
        <a:p>
          <a:endParaRPr lang="en-US"/>
        </a:p>
      </dgm:t>
    </dgm:pt>
    <dgm:pt modelId="{C4614A43-EB20-4D7F-8F4D-E89D6A1F85DE}" type="sibTrans" cxnId="{9932BC83-30AB-429B-8D04-E78C1189055B}">
      <dgm:prSet/>
      <dgm:spPr/>
      <dgm:t>
        <a:bodyPr/>
        <a:lstStyle/>
        <a:p>
          <a:endParaRPr lang="en-US"/>
        </a:p>
      </dgm:t>
    </dgm:pt>
    <dgm:pt modelId="{8B53368B-2007-456F-9950-F3F63D26803C}" type="pres">
      <dgm:prSet presAssocID="{7AD64B65-6797-445C-96A2-0CE4FC4851FF}" presName="root" presStyleCnt="0">
        <dgm:presLayoutVars>
          <dgm:dir/>
          <dgm:resizeHandles val="exact"/>
        </dgm:presLayoutVars>
      </dgm:prSet>
      <dgm:spPr/>
    </dgm:pt>
    <dgm:pt modelId="{03DE0E20-AC20-443B-9FD1-7B06DE479070}" type="pres">
      <dgm:prSet presAssocID="{2557CB34-C9FD-4557-82C0-74B717268D7D}" presName="compNode" presStyleCnt="0"/>
      <dgm:spPr/>
    </dgm:pt>
    <dgm:pt modelId="{074D42E8-190D-4D34-B4B1-DE66C2898B50}" type="pres">
      <dgm:prSet presAssocID="{2557CB34-C9FD-4557-82C0-74B717268D7D}" presName="bgRect" presStyleLbl="bgShp" presStyleIdx="0" presStyleCnt="4"/>
      <dgm:spPr/>
    </dgm:pt>
    <dgm:pt modelId="{933CD42B-E8F7-41F6-964B-567362D5EA49}" type="pres">
      <dgm:prSet presAssocID="{2557CB34-C9FD-4557-82C0-74B717268D7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E58183D-4C42-4271-8823-B966549CFCD7}" type="pres">
      <dgm:prSet presAssocID="{2557CB34-C9FD-4557-82C0-74B717268D7D}" presName="spaceRect" presStyleCnt="0"/>
      <dgm:spPr/>
    </dgm:pt>
    <dgm:pt modelId="{91A874A0-6873-476F-87BC-B3CAA8713A28}" type="pres">
      <dgm:prSet presAssocID="{2557CB34-C9FD-4557-82C0-74B717268D7D}" presName="parTx" presStyleLbl="revTx" presStyleIdx="0" presStyleCnt="4">
        <dgm:presLayoutVars>
          <dgm:chMax val="0"/>
          <dgm:chPref val="0"/>
        </dgm:presLayoutVars>
      </dgm:prSet>
      <dgm:spPr/>
    </dgm:pt>
    <dgm:pt modelId="{88433A5A-ACF0-4329-A024-58A1898B5EEE}" type="pres">
      <dgm:prSet presAssocID="{89EE3F73-C549-4E54-8AC4-9DF1A58A91C1}" presName="sibTrans" presStyleCnt="0"/>
      <dgm:spPr/>
    </dgm:pt>
    <dgm:pt modelId="{3D3A0F65-E8A2-460C-8851-86152BDA5399}" type="pres">
      <dgm:prSet presAssocID="{A3D48CB0-7FDE-4C3F-A0BC-7CD898E598B7}" presName="compNode" presStyleCnt="0"/>
      <dgm:spPr/>
    </dgm:pt>
    <dgm:pt modelId="{6016B37B-9B9D-4A98-93DD-357258014D07}" type="pres">
      <dgm:prSet presAssocID="{A3D48CB0-7FDE-4C3F-A0BC-7CD898E598B7}" presName="bgRect" presStyleLbl="bgShp" presStyleIdx="1" presStyleCnt="4"/>
      <dgm:spPr/>
    </dgm:pt>
    <dgm:pt modelId="{B2FDAAA4-125E-4F40-A48D-DE9E7F90C1B1}" type="pres">
      <dgm:prSet presAssocID="{A3D48CB0-7FDE-4C3F-A0BC-7CD898E598B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B816AC0-F800-4571-BE98-61A5EE872106}" type="pres">
      <dgm:prSet presAssocID="{A3D48CB0-7FDE-4C3F-A0BC-7CD898E598B7}" presName="spaceRect" presStyleCnt="0"/>
      <dgm:spPr/>
    </dgm:pt>
    <dgm:pt modelId="{0703F5F9-2A34-4360-A988-3BBD9F44371B}" type="pres">
      <dgm:prSet presAssocID="{A3D48CB0-7FDE-4C3F-A0BC-7CD898E598B7}" presName="parTx" presStyleLbl="revTx" presStyleIdx="1" presStyleCnt="4">
        <dgm:presLayoutVars>
          <dgm:chMax val="0"/>
          <dgm:chPref val="0"/>
        </dgm:presLayoutVars>
      </dgm:prSet>
      <dgm:spPr/>
    </dgm:pt>
    <dgm:pt modelId="{B56B8C10-6DF7-415F-BDB6-7E5400802594}" type="pres">
      <dgm:prSet presAssocID="{2B9CB9A7-205A-46DD-841B-CD894F5B1619}" presName="sibTrans" presStyleCnt="0"/>
      <dgm:spPr/>
    </dgm:pt>
    <dgm:pt modelId="{A7C184DC-D1B9-4670-A346-52A18A94161F}" type="pres">
      <dgm:prSet presAssocID="{C67C1BEF-8209-41CA-84AE-2B1702C843AA}" presName="compNode" presStyleCnt="0"/>
      <dgm:spPr/>
    </dgm:pt>
    <dgm:pt modelId="{32D18274-4093-4748-8CE7-13048FC75F33}" type="pres">
      <dgm:prSet presAssocID="{C67C1BEF-8209-41CA-84AE-2B1702C843AA}" presName="bgRect" presStyleLbl="bgShp" presStyleIdx="2" presStyleCnt="4"/>
      <dgm:spPr/>
    </dgm:pt>
    <dgm:pt modelId="{087EA30B-AB7D-4F75-9C2D-A31F37F6BCB1}" type="pres">
      <dgm:prSet presAssocID="{C67C1BEF-8209-41CA-84AE-2B1702C843A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D3F0584-2A8D-4FC6-96DF-502EEA8C8681}" type="pres">
      <dgm:prSet presAssocID="{C67C1BEF-8209-41CA-84AE-2B1702C843AA}" presName="spaceRect" presStyleCnt="0"/>
      <dgm:spPr/>
    </dgm:pt>
    <dgm:pt modelId="{DDAB4A92-EE1C-48F6-8BA6-09E3FD924592}" type="pres">
      <dgm:prSet presAssocID="{C67C1BEF-8209-41CA-84AE-2B1702C843AA}" presName="parTx" presStyleLbl="revTx" presStyleIdx="2" presStyleCnt="4">
        <dgm:presLayoutVars>
          <dgm:chMax val="0"/>
          <dgm:chPref val="0"/>
        </dgm:presLayoutVars>
      </dgm:prSet>
      <dgm:spPr/>
    </dgm:pt>
    <dgm:pt modelId="{9D99B31B-9C3D-4276-BF2F-300453F3CB00}" type="pres">
      <dgm:prSet presAssocID="{B213B500-A7FF-4053-B7D3-C5BD6115851B}" presName="sibTrans" presStyleCnt="0"/>
      <dgm:spPr/>
    </dgm:pt>
    <dgm:pt modelId="{6B9C102A-F519-494D-B385-F9D9D1AAF767}" type="pres">
      <dgm:prSet presAssocID="{DBB85144-030A-43BA-9694-1568BB22F870}" presName="compNode" presStyleCnt="0"/>
      <dgm:spPr/>
    </dgm:pt>
    <dgm:pt modelId="{97BA36B9-FCFA-41AA-A89D-AF0234982C6A}" type="pres">
      <dgm:prSet presAssocID="{DBB85144-030A-43BA-9694-1568BB22F870}" presName="bgRect" presStyleLbl="bgShp" presStyleIdx="3" presStyleCnt="4"/>
      <dgm:spPr/>
    </dgm:pt>
    <dgm:pt modelId="{C8A6CF60-20E6-49B9-B4E4-EBE9110F4E8E}" type="pres">
      <dgm:prSet presAssocID="{DBB85144-030A-43BA-9694-1568BB22F87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69A05EC0-595D-44A9-920D-BA2BF215BA5B}" type="pres">
      <dgm:prSet presAssocID="{DBB85144-030A-43BA-9694-1568BB22F870}" presName="spaceRect" presStyleCnt="0"/>
      <dgm:spPr/>
    </dgm:pt>
    <dgm:pt modelId="{09D54F22-4984-44C0-96E7-B082E5E88CC1}" type="pres">
      <dgm:prSet presAssocID="{DBB85144-030A-43BA-9694-1568BB22F87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537540F-DD6F-401D-B488-83D87C13876F}" srcId="{7AD64B65-6797-445C-96A2-0CE4FC4851FF}" destId="{2557CB34-C9FD-4557-82C0-74B717268D7D}" srcOrd="0" destOrd="0" parTransId="{E98A369F-4200-4D1F-9586-25E3A9D420D6}" sibTransId="{89EE3F73-C549-4E54-8AC4-9DF1A58A91C1}"/>
    <dgm:cxn modelId="{6A6B7520-373E-4421-BA83-2B3C2BE4BE1A}" srcId="{7AD64B65-6797-445C-96A2-0CE4FC4851FF}" destId="{A3D48CB0-7FDE-4C3F-A0BC-7CD898E598B7}" srcOrd="1" destOrd="0" parTransId="{6874F7AA-47DE-41AA-BC75-6639DB2E5548}" sibTransId="{2B9CB9A7-205A-46DD-841B-CD894F5B1619}"/>
    <dgm:cxn modelId="{2E1B9727-4CB8-41BB-8B0C-63CE38FD93CD}" type="presOf" srcId="{DBB85144-030A-43BA-9694-1568BB22F870}" destId="{09D54F22-4984-44C0-96E7-B082E5E88CC1}" srcOrd="0" destOrd="0" presId="urn:microsoft.com/office/officeart/2018/2/layout/IconVerticalSolidList"/>
    <dgm:cxn modelId="{629D993F-1060-4FC1-8F74-DE08352714F8}" type="presOf" srcId="{A3D48CB0-7FDE-4C3F-A0BC-7CD898E598B7}" destId="{0703F5F9-2A34-4360-A988-3BBD9F44371B}" srcOrd="0" destOrd="0" presId="urn:microsoft.com/office/officeart/2018/2/layout/IconVerticalSolidList"/>
    <dgm:cxn modelId="{66B60E62-56D3-4B10-A68D-C459C8ECFDB4}" srcId="{7AD64B65-6797-445C-96A2-0CE4FC4851FF}" destId="{C67C1BEF-8209-41CA-84AE-2B1702C843AA}" srcOrd="2" destOrd="0" parTransId="{68491D61-E0B7-447C-86B0-723FF94960CF}" sibTransId="{B213B500-A7FF-4053-B7D3-C5BD6115851B}"/>
    <dgm:cxn modelId="{9932BC83-30AB-429B-8D04-E78C1189055B}" srcId="{7AD64B65-6797-445C-96A2-0CE4FC4851FF}" destId="{DBB85144-030A-43BA-9694-1568BB22F870}" srcOrd="3" destOrd="0" parTransId="{7A06488A-3ED6-4DFE-84A3-05446D1D42DC}" sibTransId="{C4614A43-EB20-4D7F-8F4D-E89D6A1F85DE}"/>
    <dgm:cxn modelId="{0B605B9B-B1B4-4B89-A863-15FFCCA9E5E6}" type="presOf" srcId="{2557CB34-C9FD-4557-82C0-74B717268D7D}" destId="{91A874A0-6873-476F-87BC-B3CAA8713A28}" srcOrd="0" destOrd="0" presId="urn:microsoft.com/office/officeart/2018/2/layout/IconVerticalSolidList"/>
    <dgm:cxn modelId="{56FB48A8-43A4-4F2F-9A8E-6CB8D84B481E}" type="presOf" srcId="{C67C1BEF-8209-41CA-84AE-2B1702C843AA}" destId="{DDAB4A92-EE1C-48F6-8BA6-09E3FD924592}" srcOrd="0" destOrd="0" presId="urn:microsoft.com/office/officeart/2018/2/layout/IconVerticalSolidList"/>
    <dgm:cxn modelId="{EA230FE0-6E5A-4722-ACD1-6EF77EA69767}" type="presOf" srcId="{7AD64B65-6797-445C-96A2-0CE4FC4851FF}" destId="{8B53368B-2007-456F-9950-F3F63D26803C}" srcOrd="0" destOrd="0" presId="urn:microsoft.com/office/officeart/2018/2/layout/IconVerticalSolidList"/>
    <dgm:cxn modelId="{45CD2F32-D49E-49A9-8E3F-B9959F21F444}" type="presParOf" srcId="{8B53368B-2007-456F-9950-F3F63D26803C}" destId="{03DE0E20-AC20-443B-9FD1-7B06DE479070}" srcOrd="0" destOrd="0" presId="urn:microsoft.com/office/officeart/2018/2/layout/IconVerticalSolidList"/>
    <dgm:cxn modelId="{8D1B2DD3-54B2-4598-8864-9A232042B45D}" type="presParOf" srcId="{03DE0E20-AC20-443B-9FD1-7B06DE479070}" destId="{074D42E8-190D-4D34-B4B1-DE66C2898B50}" srcOrd="0" destOrd="0" presId="urn:microsoft.com/office/officeart/2018/2/layout/IconVerticalSolidList"/>
    <dgm:cxn modelId="{B02EE0AE-3EA1-4972-A1C4-42CDB87C3996}" type="presParOf" srcId="{03DE0E20-AC20-443B-9FD1-7B06DE479070}" destId="{933CD42B-E8F7-41F6-964B-567362D5EA49}" srcOrd="1" destOrd="0" presId="urn:microsoft.com/office/officeart/2018/2/layout/IconVerticalSolidList"/>
    <dgm:cxn modelId="{D96AB34E-AD1E-413E-A8F0-A397A6EC1DEB}" type="presParOf" srcId="{03DE0E20-AC20-443B-9FD1-7B06DE479070}" destId="{4E58183D-4C42-4271-8823-B966549CFCD7}" srcOrd="2" destOrd="0" presId="urn:microsoft.com/office/officeart/2018/2/layout/IconVerticalSolidList"/>
    <dgm:cxn modelId="{4227C2DE-AED6-458B-8701-6AD191EB8AB0}" type="presParOf" srcId="{03DE0E20-AC20-443B-9FD1-7B06DE479070}" destId="{91A874A0-6873-476F-87BC-B3CAA8713A28}" srcOrd="3" destOrd="0" presId="urn:microsoft.com/office/officeart/2018/2/layout/IconVerticalSolidList"/>
    <dgm:cxn modelId="{972DB53A-42D0-4567-A09E-C5A9A7449F7E}" type="presParOf" srcId="{8B53368B-2007-456F-9950-F3F63D26803C}" destId="{88433A5A-ACF0-4329-A024-58A1898B5EEE}" srcOrd="1" destOrd="0" presId="urn:microsoft.com/office/officeart/2018/2/layout/IconVerticalSolidList"/>
    <dgm:cxn modelId="{6C057008-4CBA-4EC2-A3DB-017D7D0DDA0F}" type="presParOf" srcId="{8B53368B-2007-456F-9950-F3F63D26803C}" destId="{3D3A0F65-E8A2-460C-8851-86152BDA5399}" srcOrd="2" destOrd="0" presId="urn:microsoft.com/office/officeart/2018/2/layout/IconVerticalSolidList"/>
    <dgm:cxn modelId="{A6B2869A-D9DA-4F47-8461-BDF2366569D9}" type="presParOf" srcId="{3D3A0F65-E8A2-460C-8851-86152BDA5399}" destId="{6016B37B-9B9D-4A98-93DD-357258014D07}" srcOrd="0" destOrd="0" presId="urn:microsoft.com/office/officeart/2018/2/layout/IconVerticalSolidList"/>
    <dgm:cxn modelId="{1F1711B5-DCED-4711-91BE-1138A7C01A86}" type="presParOf" srcId="{3D3A0F65-E8A2-460C-8851-86152BDA5399}" destId="{B2FDAAA4-125E-4F40-A48D-DE9E7F90C1B1}" srcOrd="1" destOrd="0" presId="urn:microsoft.com/office/officeart/2018/2/layout/IconVerticalSolidList"/>
    <dgm:cxn modelId="{C8BEC69B-DA47-4C26-BB54-2466A9019912}" type="presParOf" srcId="{3D3A0F65-E8A2-460C-8851-86152BDA5399}" destId="{7B816AC0-F800-4571-BE98-61A5EE872106}" srcOrd="2" destOrd="0" presId="urn:microsoft.com/office/officeart/2018/2/layout/IconVerticalSolidList"/>
    <dgm:cxn modelId="{FF51F2BC-9C30-4412-86FF-186F2BF9FC0B}" type="presParOf" srcId="{3D3A0F65-E8A2-460C-8851-86152BDA5399}" destId="{0703F5F9-2A34-4360-A988-3BBD9F44371B}" srcOrd="3" destOrd="0" presId="urn:microsoft.com/office/officeart/2018/2/layout/IconVerticalSolidList"/>
    <dgm:cxn modelId="{D3107B2B-A270-4DEF-BF82-1D3B3B58DDF4}" type="presParOf" srcId="{8B53368B-2007-456F-9950-F3F63D26803C}" destId="{B56B8C10-6DF7-415F-BDB6-7E5400802594}" srcOrd="3" destOrd="0" presId="urn:microsoft.com/office/officeart/2018/2/layout/IconVerticalSolidList"/>
    <dgm:cxn modelId="{09764763-5FF1-4085-833C-EB139B7B739E}" type="presParOf" srcId="{8B53368B-2007-456F-9950-F3F63D26803C}" destId="{A7C184DC-D1B9-4670-A346-52A18A94161F}" srcOrd="4" destOrd="0" presId="urn:microsoft.com/office/officeart/2018/2/layout/IconVerticalSolidList"/>
    <dgm:cxn modelId="{811DE778-6379-4D32-9727-F53DF97DB5CA}" type="presParOf" srcId="{A7C184DC-D1B9-4670-A346-52A18A94161F}" destId="{32D18274-4093-4748-8CE7-13048FC75F33}" srcOrd="0" destOrd="0" presId="urn:microsoft.com/office/officeart/2018/2/layout/IconVerticalSolidList"/>
    <dgm:cxn modelId="{1DF616A1-58DF-4CAD-A012-F8E49B48295C}" type="presParOf" srcId="{A7C184DC-D1B9-4670-A346-52A18A94161F}" destId="{087EA30B-AB7D-4F75-9C2D-A31F37F6BCB1}" srcOrd="1" destOrd="0" presId="urn:microsoft.com/office/officeart/2018/2/layout/IconVerticalSolidList"/>
    <dgm:cxn modelId="{997A01E7-8491-42F0-8624-5CF75E13E4D0}" type="presParOf" srcId="{A7C184DC-D1B9-4670-A346-52A18A94161F}" destId="{2D3F0584-2A8D-4FC6-96DF-502EEA8C8681}" srcOrd="2" destOrd="0" presId="urn:microsoft.com/office/officeart/2018/2/layout/IconVerticalSolidList"/>
    <dgm:cxn modelId="{7937411D-3CA5-4448-B0E6-4243A1CB9790}" type="presParOf" srcId="{A7C184DC-D1B9-4670-A346-52A18A94161F}" destId="{DDAB4A92-EE1C-48F6-8BA6-09E3FD924592}" srcOrd="3" destOrd="0" presId="urn:microsoft.com/office/officeart/2018/2/layout/IconVerticalSolidList"/>
    <dgm:cxn modelId="{F4DB9BE3-FBE1-43A1-9CC6-A9F3140A9350}" type="presParOf" srcId="{8B53368B-2007-456F-9950-F3F63D26803C}" destId="{9D99B31B-9C3D-4276-BF2F-300453F3CB00}" srcOrd="5" destOrd="0" presId="urn:microsoft.com/office/officeart/2018/2/layout/IconVerticalSolidList"/>
    <dgm:cxn modelId="{BCFB4D31-18A2-431B-87E2-2FAE732CF1E9}" type="presParOf" srcId="{8B53368B-2007-456F-9950-F3F63D26803C}" destId="{6B9C102A-F519-494D-B385-F9D9D1AAF767}" srcOrd="6" destOrd="0" presId="urn:microsoft.com/office/officeart/2018/2/layout/IconVerticalSolidList"/>
    <dgm:cxn modelId="{5685FC57-CD9A-4F68-B7A7-BF2C1746BBDD}" type="presParOf" srcId="{6B9C102A-F519-494D-B385-F9D9D1AAF767}" destId="{97BA36B9-FCFA-41AA-A89D-AF0234982C6A}" srcOrd="0" destOrd="0" presId="urn:microsoft.com/office/officeart/2018/2/layout/IconVerticalSolidList"/>
    <dgm:cxn modelId="{F3157460-E239-44E6-BDC2-504E0C1C6C4D}" type="presParOf" srcId="{6B9C102A-F519-494D-B385-F9D9D1AAF767}" destId="{C8A6CF60-20E6-49B9-B4E4-EBE9110F4E8E}" srcOrd="1" destOrd="0" presId="urn:microsoft.com/office/officeart/2018/2/layout/IconVerticalSolidList"/>
    <dgm:cxn modelId="{45F31690-3F2C-4AA3-8674-CF55E816B98E}" type="presParOf" srcId="{6B9C102A-F519-494D-B385-F9D9D1AAF767}" destId="{69A05EC0-595D-44A9-920D-BA2BF215BA5B}" srcOrd="2" destOrd="0" presId="urn:microsoft.com/office/officeart/2018/2/layout/IconVerticalSolidList"/>
    <dgm:cxn modelId="{A45E53FE-67EA-496A-AC3F-8A675DA66ED7}" type="presParOf" srcId="{6B9C102A-F519-494D-B385-F9D9D1AAF767}" destId="{09D54F22-4984-44C0-96E7-B082E5E88C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D42E8-190D-4D34-B4B1-DE66C2898B50}">
      <dsp:nvSpPr>
        <dsp:cNvPr id="0" name=""/>
        <dsp:cNvSpPr/>
      </dsp:nvSpPr>
      <dsp:spPr>
        <a:xfrm>
          <a:off x="0" y="2177"/>
          <a:ext cx="6391275" cy="1103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CD42B-E8F7-41F6-964B-567362D5EA49}">
      <dsp:nvSpPr>
        <dsp:cNvPr id="0" name=""/>
        <dsp:cNvSpPr/>
      </dsp:nvSpPr>
      <dsp:spPr>
        <a:xfrm>
          <a:off x="333853" y="250498"/>
          <a:ext cx="607006" cy="60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874A0-6873-476F-87BC-B3CAA8713A28}">
      <dsp:nvSpPr>
        <dsp:cNvPr id="0" name=""/>
        <dsp:cNvSpPr/>
      </dsp:nvSpPr>
      <dsp:spPr>
        <a:xfrm>
          <a:off x="1274714" y="2177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The customer churn rate is the percentage of customers who have stopped using your product or service within a given period</a:t>
          </a:r>
          <a:endParaRPr lang="en-US" sz="1800" kern="1200"/>
        </a:p>
      </dsp:txBody>
      <dsp:txXfrm>
        <a:off x="1274714" y="2177"/>
        <a:ext cx="5116560" cy="1103648"/>
      </dsp:txXfrm>
    </dsp:sp>
    <dsp:sp modelId="{6016B37B-9B9D-4A98-93DD-357258014D07}">
      <dsp:nvSpPr>
        <dsp:cNvPr id="0" name=""/>
        <dsp:cNvSpPr/>
      </dsp:nvSpPr>
      <dsp:spPr>
        <a:xfrm>
          <a:off x="0" y="1381738"/>
          <a:ext cx="6391275" cy="1103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DAAA4-125E-4F40-A48D-DE9E7F90C1B1}">
      <dsp:nvSpPr>
        <dsp:cNvPr id="0" name=""/>
        <dsp:cNvSpPr/>
      </dsp:nvSpPr>
      <dsp:spPr>
        <a:xfrm>
          <a:off x="333853" y="1630059"/>
          <a:ext cx="607006" cy="60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3F5F9-2A34-4360-A988-3BBD9F44371B}">
      <dsp:nvSpPr>
        <dsp:cNvPr id="0" name=""/>
        <dsp:cNvSpPr/>
      </dsp:nvSpPr>
      <dsp:spPr>
        <a:xfrm>
          <a:off x="1274714" y="1381738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Churn Rate= Amount of Churned Customers/ Total amount of customers</a:t>
          </a:r>
          <a:endParaRPr lang="en-US" sz="1800" kern="1200" dirty="0"/>
        </a:p>
      </dsp:txBody>
      <dsp:txXfrm>
        <a:off x="1274714" y="1381738"/>
        <a:ext cx="5116560" cy="1103648"/>
      </dsp:txXfrm>
    </dsp:sp>
    <dsp:sp modelId="{32D18274-4093-4748-8CE7-13048FC75F33}">
      <dsp:nvSpPr>
        <dsp:cNvPr id="0" name=""/>
        <dsp:cNvSpPr/>
      </dsp:nvSpPr>
      <dsp:spPr>
        <a:xfrm>
          <a:off x="0" y="2761299"/>
          <a:ext cx="6391275" cy="1103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EA30B-AB7D-4F75-9C2D-A31F37F6BCB1}">
      <dsp:nvSpPr>
        <dsp:cNvPr id="0" name=""/>
        <dsp:cNvSpPr/>
      </dsp:nvSpPr>
      <dsp:spPr>
        <a:xfrm>
          <a:off x="333853" y="3009620"/>
          <a:ext cx="607006" cy="6070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B4A92-EE1C-48F6-8BA6-09E3FD924592}">
      <dsp:nvSpPr>
        <dsp:cNvPr id="0" name=""/>
        <dsp:cNvSpPr/>
      </dsp:nvSpPr>
      <dsp:spPr>
        <a:xfrm>
          <a:off x="1274714" y="2761299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It’s much more expensive to attract new customers than to retain existing customers </a:t>
          </a:r>
          <a:endParaRPr lang="en-US" sz="1800" kern="1200"/>
        </a:p>
      </dsp:txBody>
      <dsp:txXfrm>
        <a:off x="1274714" y="2761299"/>
        <a:ext cx="5116560" cy="1103648"/>
      </dsp:txXfrm>
    </dsp:sp>
    <dsp:sp modelId="{97BA36B9-FCFA-41AA-A89D-AF0234982C6A}">
      <dsp:nvSpPr>
        <dsp:cNvPr id="0" name=""/>
        <dsp:cNvSpPr/>
      </dsp:nvSpPr>
      <dsp:spPr>
        <a:xfrm>
          <a:off x="0" y="4140860"/>
          <a:ext cx="6391275" cy="11036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6CF60-20E6-49B9-B4E4-EBE9110F4E8E}">
      <dsp:nvSpPr>
        <dsp:cNvPr id="0" name=""/>
        <dsp:cNvSpPr/>
      </dsp:nvSpPr>
      <dsp:spPr>
        <a:xfrm>
          <a:off x="333853" y="4389181"/>
          <a:ext cx="607006" cy="6070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54F22-4984-44C0-96E7-B082E5E88CC1}">
      <dsp:nvSpPr>
        <dsp:cNvPr id="0" name=""/>
        <dsp:cNvSpPr/>
      </dsp:nvSpPr>
      <dsp:spPr>
        <a:xfrm>
          <a:off x="1274714" y="4140860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Research Question: Does the time that a customer has been with the Telecom company affect the churn rate? </a:t>
          </a:r>
          <a:endParaRPr lang="en-US" sz="1800" kern="1200"/>
        </a:p>
      </dsp:txBody>
      <dsp:txXfrm>
        <a:off x="1274714" y="4140860"/>
        <a:ext cx="5116560" cy="1103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drakeburton/Library/Mobile%20Documents/com~apple~CloudDocs/TELCO%20Customer%20Churn%201.xlsx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E702-012A-2747-F0C7-A3B09C672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3711A-4A2A-F080-6180-4F4509A0A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Drake burton</a:t>
            </a:r>
          </a:p>
        </p:txBody>
      </p:sp>
    </p:spTree>
    <p:extLst>
      <p:ext uri="{BB962C8B-B14F-4D97-AF65-F5344CB8AC3E}">
        <p14:creationId xmlns:p14="http://schemas.microsoft.com/office/powerpoint/2010/main" val="349493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435A2C-3BA0-EC0C-BB1D-143A4F9F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Motivation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561E12-F331-8A95-6B53-ED176EE77D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98521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580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FF14-61EF-D480-48E3-7A05C86C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3D3DAC-583E-D3CB-A431-684760744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611" y="3987758"/>
            <a:ext cx="10991546" cy="22759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CCA397-C2D7-CE8E-D6CD-D48E3FA53646}"/>
              </a:ext>
            </a:extLst>
          </p:cNvPr>
          <p:cNvSpPr txBox="1"/>
          <p:nvPr/>
        </p:nvSpPr>
        <p:spPr>
          <a:xfrm>
            <a:off x="630610" y="2438400"/>
            <a:ext cx="10991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Telco Customer Churn Dataset </a:t>
            </a:r>
            <a:r>
              <a:rPr lang="en-US" dirty="0">
                <a:hlinkClick r:id="rId3"/>
              </a:rPr>
              <a:t>file:///Users/drakeburton/Library/Mobile Documents/com~apple~CloudDocs/TELCO Customer Churn 1.xlsx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7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990B58-5A9D-E245-4E8B-090925F2F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49" y="979093"/>
            <a:ext cx="9150738" cy="493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0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F7AE-121F-9BCD-F2F1-A9774F69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9F2D0E-3D11-59E2-1205-BE1B43370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9893" y="4657034"/>
            <a:ext cx="4838700" cy="184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CB8379-DC20-0D57-7405-87F274BAD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07" y="2769705"/>
            <a:ext cx="6258697" cy="4031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515D72-757B-9AAB-19AA-E90263942490}"/>
              </a:ext>
            </a:extLst>
          </p:cNvPr>
          <p:cNvSpPr txBox="1"/>
          <p:nvPr/>
        </p:nvSpPr>
        <p:spPr>
          <a:xfrm>
            <a:off x="6879893" y="2862470"/>
            <a:ext cx="4838700" cy="870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Customers with longer tenure tend to churn at a lower rate than new customers</a:t>
            </a:r>
          </a:p>
        </p:txBody>
      </p:sp>
    </p:spTree>
    <p:extLst>
      <p:ext uri="{BB962C8B-B14F-4D97-AF65-F5344CB8AC3E}">
        <p14:creationId xmlns:p14="http://schemas.microsoft.com/office/powerpoint/2010/main" val="1759938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338</TotalTime>
  <Words>116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Customer Churn</vt:lpstr>
      <vt:lpstr>Motivation</vt:lpstr>
      <vt:lpstr>Data</vt:lpstr>
      <vt:lpstr>PowerPoint Presentation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</dc:title>
  <dc:creator>Drake Kolin Burton</dc:creator>
  <cp:lastModifiedBy>Drake Kolin Burton</cp:lastModifiedBy>
  <cp:revision>2</cp:revision>
  <dcterms:created xsi:type="dcterms:W3CDTF">2024-04-15T22:29:20Z</dcterms:created>
  <dcterms:modified xsi:type="dcterms:W3CDTF">2024-04-16T04:07:52Z</dcterms:modified>
</cp:coreProperties>
</file>