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f6ce9fc3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f6ce9fc3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f6ce9fc3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f6ce9fc3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f6ce9fc3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f6ce9fc3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f6ce9fc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6ce9fc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f6ce9fc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f6ce9fc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f6ce9fc3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6ce9fc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6ce9fc3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6ce9fc3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6ce9fc3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6ce9fc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f6ce9fc3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f6ce9fc3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f6ce9fc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f6ce9fc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40000"/>
          </a:blip>
          <a:stretch>
            <a:fillRect/>
          </a:stretch>
        </p:blipFill>
        <p:spPr>
          <a:xfrm>
            <a:off x="0" y="0"/>
            <a:ext cx="9143999" cy="5143500"/>
          </a:xfrm>
          <a:prstGeom prst="rect">
            <a:avLst/>
          </a:prstGeom>
          <a:noFill/>
          <a:ln>
            <a:noFill/>
          </a:ln>
        </p:spPr>
      </p:pic>
      <p:sp>
        <p:nvSpPr>
          <p:cNvPr id="55" name="Google Shape;55;p13"/>
          <p:cNvSpPr txBox="1"/>
          <p:nvPr/>
        </p:nvSpPr>
        <p:spPr>
          <a:xfrm>
            <a:off x="1225650" y="681650"/>
            <a:ext cx="6692700" cy="189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u="sng">
                <a:latin typeface="Times New Roman"/>
                <a:ea typeface="Times New Roman"/>
                <a:cs typeface="Times New Roman"/>
                <a:sym typeface="Times New Roman"/>
              </a:rPr>
              <a:t>DOCUMENT</a:t>
            </a:r>
            <a:r>
              <a:rPr b="1" lang="en" sz="4800" u="sng">
                <a:latin typeface="Times New Roman"/>
                <a:ea typeface="Times New Roman"/>
                <a:cs typeface="Times New Roman"/>
                <a:sym typeface="Times New Roman"/>
              </a:rPr>
              <a:t> SUMMARIZATION</a:t>
            </a:r>
            <a:endParaRPr b="1" sz="4800" u="sng">
              <a:latin typeface="Times New Roman"/>
              <a:ea typeface="Times New Roman"/>
              <a:cs typeface="Times New Roman"/>
              <a:sym typeface="Times New Roman"/>
            </a:endParaRPr>
          </a:p>
        </p:txBody>
      </p:sp>
      <p:sp>
        <p:nvSpPr>
          <p:cNvPr id="56" name="Google Shape;56;p13"/>
          <p:cNvSpPr txBox="1"/>
          <p:nvPr/>
        </p:nvSpPr>
        <p:spPr>
          <a:xfrm>
            <a:off x="2838225" y="3036525"/>
            <a:ext cx="3321600" cy="79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Under the Supervision of</a:t>
            </a:r>
            <a:endParaRPr b="1" sz="1800"/>
          </a:p>
          <a:p>
            <a:pPr indent="0" lvl="0" marL="0" rtl="0" algn="ctr">
              <a:spcBef>
                <a:spcPts val="0"/>
              </a:spcBef>
              <a:spcAft>
                <a:spcPts val="0"/>
              </a:spcAft>
              <a:buNone/>
            </a:pPr>
            <a:r>
              <a:rPr i="1" lang="en" sz="1800"/>
              <a:t>Prof. Dipali Koshti</a:t>
            </a:r>
            <a:endParaRPr i="1" sz="1800"/>
          </a:p>
        </p:txBody>
      </p:sp>
      <p:sp>
        <p:nvSpPr>
          <p:cNvPr id="57" name="Google Shape;57;p13"/>
          <p:cNvSpPr txBox="1"/>
          <p:nvPr/>
        </p:nvSpPr>
        <p:spPr>
          <a:xfrm>
            <a:off x="2801025" y="4040450"/>
            <a:ext cx="3396000" cy="9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By</a:t>
            </a:r>
            <a:endParaRPr b="1" sz="1800"/>
          </a:p>
          <a:p>
            <a:pPr indent="0" lvl="0" marL="0" rtl="0" algn="ctr">
              <a:spcBef>
                <a:spcPts val="0"/>
              </a:spcBef>
              <a:spcAft>
                <a:spcPts val="0"/>
              </a:spcAft>
              <a:buNone/>
            </a:pPr>
            <a:r>
              <a:rPr i="1" lang="en" sz="1800"/>
              <a:t>Benita Rego (8362)</a:t>
            </a:r>
            <a:endParaRPr i="1" sz="1800"/>
          </a:p>
          <a:p>
            <a:pPr indent="0" lvl="0" marL="0" rtl="0" algn="ctr">
              <a:spcBef>
                <a:spcPts val="0"/>
              </a:spcBef>
              <a:spcAft>
                <a:spcPts val="0"/>
              </a:spcAft>
              <a:buNone/>
            </a:pPr>
            <a:r>
              <a:rPr i="1" lang="en" sz="1800"/>
              <a:t>Nolita Rego (8363)</a:t>
            </a:r>
            <a:endParaRPr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mt="20000"/>
          </a:blip>
          <a:stretch>
            <a:fillRect/>
          </a:stretch>
        </p:blipFill>
        <p:spPr>
          <a:xfrm>
            <a:off x="0" y="0"/>
            <a:ext cx="9143999" cy="5143500"/>
          </a:xfrm>
          <a:prstGeom prst="rect">
            <a:avLst/>
          </a:prstGeom>
          <a:noFill/>
          <a:ln>
            <a:noFill/>
          </a:ln>
        </p:spPr>
      </p:pic>
      <p:sp>
        <p:nvSpPr>
          <p:cNvPr id="122" name="Google Shape;122;p22"/>
          <p:cNvSpPr txBox="1"/>
          <p:nvPr/>
        </p:nvSpPr>
        <p:spPr>
          <a:xfrm>
            <a:off x="545325" y="260275"/>
            <a:ext cx="5936700" cy="9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t>Further Approach :</a:t>
            </a:r>
            <a:endParaRPr b="1" sz="3200"/>
          </a:p>
        </p:txBody>
      </p:sp>
      <p:sp>
        <p:nvSpPr>
          <p:cNvPr id="123" name="Google Shape;123;p22"/>
          <p:cNvSpPr txBox="1"/>
          <p:nvPr/>
        </p:nvSpPr>
        <p:spPr>
          <a:xfrm>
            <a:off x="545325" y="1115450"/>
            <a:ext cx="7647000" cy="25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Currently, we have built a normal python code for summarizing single or multiple documents and articles.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We are planning to integrate this system with an Android Application i.e a user interface for the ease of users.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The user will be able to upload documents which they desire to summarize and then the application summaries the document. The user can save the summarized document on their mobile or laptop devices.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mt="24000"/>
          </a:blip>
          <a:stretch>
            <a:fillRect/>
          </a:stretch>
        </p:blipFill>
        <p:spPr>
          <a:xfrm>
            <a:off x="0" y="0"/>
            <a:ext cx="9143999" cy="5143500"/>
          </a:xfrm>
          <a:prstGeom prst="rect">
            <a:avLst/>
          </a:prstGeom>
          <a:noFill/>
          <a:ln>
            <a:noFill/>
          </a:ln>
        </p:spPr>
      </p:pic>
      <p:sp>
        <p:nvSpPr>
          <p:cNvPr id="129" name="Google Shape;129;p23"/>
          <p:cNvSpPr txBox="1"/>
          <p:nvPr/>
        </p:nvSpPr>
        <p:spPr>
          <a:xfrm>
            <a:off x="2168950" y="1673175"/>
            <a:ext cx="7870200" cy="19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t>Thank You!</a:t>
            </a:r>
            <a:endParaRPr b="1"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mt="25000"/>
          </a:blip>
          <a:stretch>
            <a:fillRect/>
          </a:stretch>
        </p:blipFill>
        <p:spPr>
          <a:xfrm>
            <a:off x="0" y="0"/>
            <a:ext cx="9143999" cy="5143500"/>
          </a:xfrm>
          <a:prstGeom prst="rect">
            <a:avLst/>
          </a:prstGeom>
          <a:noFill/>
          <a:ln>
            <a:noFill/>
          </a:ln>
        </p:spPr>
      </p:pic>
      <p:sp>
        <p:nvSpPr>
          <p:cNvPr id="63" name="Google Shape;63;p14"/>
          <p:cNvSpPr txBox="1"/>
          <p:nvPr/>
        </p:nvSpPr>
        <p:spPr>
          <a:xfrm>
            <a:off x="458575" y="607375"/>
            <a:ext cx="63456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t>Problem Statement :</a:t>
            </a:r>
            <a:endParaRPr b="1" sz="3200"/>
          </a:p>
        </p:txBody>
      </p:sp>
      <p:sp>
        <p:nvSpPr>
          <p:cNvPr id="64" name="Google Shape;64;p14"/>
          <p:cNvSpPr txBox="1"/>
          <p:nvPr/>
        </p:nvSpPr>
        <p:spPr>
          <a:xfrm>
            <a:off x="458575" y="1574025"/>
            <a:ext cx="8204700" cy="267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400">
                <a:solidFill>
                  <a:schemeClr val="dk1"/>
                </a:solidFill>
              </a:rPr>
              <a:t>To build a system that takes information from the user like an article or a document and summarizes the information provided into simple short sentences to avoid wastage of time and better productivity for users.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mt="25000"/>
          </a:blip>
          <a:stretch>
            <a:fillRect/>
          </a:stretch>
        </p:blipFill>
        <p:spPr>
          <a:xfrm>
            <a:off x="0" y="0"/>
            <a:ext cx="9143999" cy="5143500"/>
          </a:xfrm>
          <a:prstGeom prst="rect">
            <a:avLst/>
          </a:prstGeom>
          <a:noFill/>
          <a:ln>
            <a:noFill/>
          </a:ln>
        </p:spPr>
      </p:pic>
      <p:sp>
        <p:nvSpPr>
          <p:cNvPr id="70" name="Google Shape;70;p15"/>
          <p:cNvSpPr txBox="1"/>
          <p:nvPr/>
        </p:nvSpPr>
        <p:spPr>
          <a:xfrm>
            <a:off x="198325" y="396575"/>
            <a:ext cx="34455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t>Abstract :</a:t>
            </a:r>
            <a:endParaRPr b="1" sz="3200"/>
          </a:p>
        </p:txBody>
      </p:sp>
      <p:sp>
        <p:nvSpPr>
          <p:cNvPr id="71" name="Google Shape;71;p15"/>
          <p:cNvSpPr txBox="1"/>
          <p:nvPr/>
        </p:nvSpPr>
        <p:spPr>
          <a:xfrm>
            <a:off x="111625" y="1245550"/>
            <a:ext cx="3866700" cy="24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Firstly, we take a small test dataset which can be a document or an article. We have taken a sports news dataset which has all the sports content.</a:t>
            </a:r>
            <a:endParaRPr sz="2400"/>
          </a:p>
          <a:p>
            <a:pPr indent="0" lvl="0" marL="0" rtl="0" algn="l">
              <a:spcBef>
                <a:spcPts val="0"/>
              </a:spcBef>
              <a:spcAft>
                <a:spcPts val="0"/>
              </a:spcAft>
              <a:buNone/>
            </a:pPr>
            <a:r>
              <a:t/>
            </a:r>
            <a:endParaRPr sz="2400"/>
          </a:p>
        </p:txBody>
      </p:sp>
      <p:pic>
        <p:nvPicPr>
          <p:cNvPr id="72" name="Google Shape;72;p15"/>
          <p:cNvPicPr preferRelativeResize="0"/>
          <p:nvPr/>
        </p:nvPicPr>
        <p:blipFill>
          <a:blip r:embed="rId4">
            <a:alphaModFix/>
          </a:blip>
          <a:stretch>
            <a:fillRect/>
          </a:stretch>
        </p:blipFill>
        <p:spPr>
          <a:xfrm>
            <a:off x="4040425" y="904750"/>
            <a:ext cx="4830876" cy="3408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mt="25000"/>
          </a:blip>
          <a:stretch>
            <a:fillRect/>
          </a:stretch>
        </p:blipFill>
        <p:spPr>
          <a:xfrm>
            <a:off x="0" y="0"/>
            <a:ext cx="9143999" cy="5143500"/>
          </a:xfrm>
          <a:prstGeom prst="rect">
            <a:avLst/>
          </a:prstGeom>
          <a:noFill/>
          <a:ln>
            <a:noFill/>
          </a:ln>
        </p:spPr>
      </p:pic>
      <p:sp>
        <p:nvSpPr>
          <p:cNvPr id="78" name="Google Shape;78;p16"/>
          <p:cNvSpPr txBox="1"/>
          <p:nvPr/>
        </p:nvSpPr>
        <p:spPr>
          <a:xfrm>
            <a:off x="345600" y="508200"/>
            <a:ext cx="8452800" cy="4394400"/>
          </a:xfrm>
          <a:prstGeom prst="rect">
            <a:avLst/>
          </a:prstGeom>
          <a:noFill/>
          <a:ln>
            <a:noFill/>
          </a:ln>
        </p:spPr>
        <p:txBody>
          <a:bodyPr anchorCtr="0" anchor="t" bIns="91425" lIns="91425" spcFirstLastPara="1" rIns="91425" wrap="square" tIns="91425">
            <a:noAutofit/>
          </a:bodyPr>
          <a:lstStyle/>
          <a:p>
            <a:pPr indent="0" lvl="0" marL="0" rtl="0" algn="l">
              <a:lnSpc>
                <a:spcPct val="91992"/>
              </a:lnSpc>
              <a:spcBef>
                <a:spcPts val="0"/>
              </a:spcBef>
              <a:spcAft>
                <a:spcPts val="0"/>
              </a:spcAft>
              <a:buNone/>
            </a:pPr>
            <a:r>
              <a:rPr lang="en" sz="2000">
                <a:solidFill>
                  <a:schemeClr val="dk1"/>
                </a:solidFill>
              </a:rPr>
              <a:t>There are three main steps for summarizing documents.These are topic identification, interpretation and summary generation.</a:t>
            </a:r>
            <a:endParaRPr sz="2000">
              <a:solidFill>
                <a:schemeClr val="dk1"/>
              </a:solidFill>
            </a:endParaRPr>
          </a:p>
          <a:p>
            <a:pPr indent="-355600" lvl="0" marL="457200" rtl="0" algn="l">
              <a:lnSpc>
                <a:spcPct val="91992"/>
              </a:lnSpc>
              <a:spcBef>
                <a:spcPts val="0"/>
              </a:spcBef>
              <a:spcAft>
                <a:spcPts val="0"/>
              </a:spcAft>
              <a:buClr>
                <a:schemeClr val="dk1"/>
              </a:buClr>
              <a:buSzPts val="2000"/>
              <a:buChar char="●"/>
            </a:pPr>
            <a:r>
              <a:rPr lang="en" sz="2000">
                <a:solidFill>
                  <a:schemeClr val="dk1"/>
                </a:solidFill>
              </a:rPr>
              <a:t>Topic Identification: The most prominent information in the text is identified.There are different techniques for topic identification are used which are position, cue phrases, word frequency. Methods which are based on the position of phrases are the most useful methods for topic identification.</a:t>
            </a:r>
            <a:endParaRPr sz="2000">
              <a:solidFill>
                <a:schemeClr val="dk1"/>
              </a:solidFill>
            </a:endParaRPr>
          </a:p>
          <a:p>
            <a:pPr indent="-355600" lvl="0" marL="457200" rtl="0" algn="l">
              <a:lnSpc>
                <a:spcPct val="91992"/>
              </a:lnSpc>
              <a:spcBef>
                <a:spcPts val="0"/>
              </a:spcBef>
              <a:spcAft>
                <a:spcPts val="0"/>
              </a:spcAft>
              <a:buClr>
                <a:schemeClr val="dk1"/>
              </a:buClr>
              <a:buSzPts val="2000"/>
              <a:buChar char="●"/>
            </a:pPr>
            <a:r>
              <a:rPr lang="en" sz="2000">
                <a:solidFill>
                  <a:schemeClr val="dk1"/>
                </a:solidFill>
              </a:rPr>
              <a:t>Interpretation: Abstract summaries need to go through interpretation step. In this step, different subjects are fused in order to form a general content.</a:t>
            </a:r>
            <a:endParaRPr sz="2000">
              <a:solidFill>
                <a:schemeClr val="dk1"/>
              </a:solidFill>
            </a:endParaRPr>
          </a:p>
          <a:p>
            <a:pPr indent="-355600" lvl="0" marL="457200" rtl="0" algn="l">
              <a:lnSpc>
                <a:spcPct val="91992"/>
              </a:lnSpc>
              <a:spcBef>
                <a:spcPts val="0"/>
              </a:spcBef>
              <a:spcAft>
                <a:spcPts val="0"/>
              </a:spcAft>
              <a:buClr>
                <a:schemeClr val="dk1"/>
              </a:buClr>
              <a:buSzPts val="2000"/>
              <a:buChar char="●"/>
            </a:pPr>
            <a:r>
              <a:rPr lang="en" sz="2000">
                <a:solidFill>
                  <a:schemeClr val="dk1"/>
                </a:solidFill>
              </a:rPr>
              <a:t>Summary Generation: In this step, the system uses text generation method.</a:t>
            </a:r>
            <a:endParaRPr sz="20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mt="25000"/>
          </a:blip>
          <a:stretch>
            <a:fillRect/>
          </a:stretch>
        </p:blipFill>
        <p:spPr>
          <a:xfrm>
            <a:off x="0" y="0"/>
            <a:ext cx="9143999" cy="5143500"/>
          </a:xfrm>
          <a:prstGeom prst="rect">
            <a:avLst/>
          </a:prstGeom>
          <a:noFill/>
          <a:ln>
            <a:noFill/>
          </a:ln>
        </p:spPr>
      </p:pic>
      <p:sp>
        <p:nvSpPr>
          <p:cNvPr id="84" name="Google Shape;84;p17"/>
          <p:cNvSpPr txBox="1"/>
          <p:nvPr/>
        </p:nvSpPr>
        <p:spPr>
          <a:xfrm>
            <a:off x="433800" y="433800"/>
            <a:ext cx="69654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334625" y="198300"/>
            <a:ext cx="6457200" cy="6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t>Introduction :</a:t>
            </a:r>
            <a:endParaRPr b="1" sz="3200"/>
          </a:p>
        </p:txBody>
      </p:sp>
      <p:sp>
        <p:nvSpPr>
          <p:cNvPr id="86" name="Google Shape;86;p17"/>
          <p:cNvSpPr txBox="1"/>
          <p:nvPr/>
        </p:nvSpPr>
        <p:spPr>
          <a:xfrm>
            <a:off x="433800" y="725050"/>
            <a:ext cx="7994100" cy="4046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AutoNum type="arabicPeriod"/>
            </a:pPr>
            <a:r>
              <a:rPr b="1" lang="en" sz="2000">
                <a:solidFill>
                  <a:schemeClr val="dk1"/>
                </a:solidFill>
              </a:rPr>
              <a:t>Document Summarization</a:t>
            </a:r>
            <a:r>
              <a:rPr lang="en" sz="2000">
                <a:solidFill>
                  <a:schemeClr val="dk1"/>
                </a:solidFill>
              </a:rPr>
              <a:t> is one of the interesting applications of </a:t>
            </a:r>
            <a:r>
              <a:rPr b="1" lang="en" sz="2000">
                <a:solidFill>
                  <a:schemeClr val="dk1"/>
                </a:solidFill>
              </a:rPr>
              <a:t>Machine Learning</a:t>
            </a:r>
            <a:r>
              <a:rPr lang="en" sz="2000">
                <a:solidFill>
                  <a:schemeClr val="dk1"/>
                </a:solidFill>
              </a:rPr>
              <a:t> and </a:t>
            </a:r>
            <a:r>
              <a:rPr b="1" lang="en" sz="2000">
                <a:solidFill>
                  <a:schemeClr val="dk1"/>
                </a:solidFill>
              </a:rPr>
              <a:t>Deep Learning</a:t>
            </a:r>
            <a:r>
              <a:rPr lang="en" sz="2000">
                <a:solidFill>
                  <a:schemeClr val="dk1"/>
                </a:solidFill>
              </a:rPr>
              <a:t>.</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en" sz="2000">
                <a:solidFill>
                  <a:schemeClr val="dk1"/>
                </a:solidFill>
              </a:rPr>
              <a:t>It is one of the most challenging problems in the field of Deep Learning using </a:t>
            </a:r>
            <a:r>
              <a:rPr b="1" lang="en" sz="2000">
                <a:solidFill>
                  <a:schemeClr val="dk1"/>
                </a:solidFill>
              </a:rPr>
              <a:t>Natural Language Processing.</a:t>
            </a:r>
            <a:endParaRPr b="1"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en" sz="2000">
                <a:solidFill>
                  <a:schemeClr val="dk1"/>
                </a:solidFill>
              </a:rPr>
              <a:t>It is a process of generating a concise and meaningful summary of text from multiple text resources such as books, news articles, blog posts, research papers and emails.</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en" sz="2000">
                <a:solidFill>
                  <a:schemeClr val="dk1"/>
                </a:solidFill>
              </a:rPr>
              <a:t>The demand for document summarization systems is spiking these days thanks to the availability of large amounts of textual data. </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en" sz="2000">
                <a:solidFill>
                  <a:schemeClr val="dk1"/>
                </a:solidFill>
              </a:rPr>
              <a:t>The intention is to create a coherent and fluent summary having only the main points outlined in the document.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mt="24000"/>
          </a:blip>
          <a:stretch>
            <a:fillRect/>
          </a:stretch>
        </p:blipFill>
        <p:spPr>
          <a:xfrm>
            <a:off x="0" y="0"/>
            <a:ext cx="9143999" cy="5143500"/>
          </a:xfrm>
          <a:prstGeom prst="rect">
            <a:avLst/>
          </a:prstGeom>
          <a:noFill/>
          <a:ln>
            <a:noFill/>
          </a:ln>
        </p:spPr>
      </p:pic>
      <p:sp>
        <p:nvSpPr>
          <p:cNvPr id="92" name="Google Shape;92;p18"/>
          <p:cNvSpPr txBox="1"/>
          <p:nvPr/>
        </p:nvSpPr>
        <p:spPr>
          <a:xfrm>
            <a:off x="371825" y="173500"/>
            <a:ext cx="47841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t>Research :</a:t>
            </a:r>
            <a:endParaRPr b="1" sz="3200"/>
          </a:p>
        </p:txBody>
      </p:sp>
      <p:sp>
        <p:nvSpPr>
          <p:cNvPr id="93" name="Google Shape;93;p18"/>
          <p:cNvSpPr txBox="1"/>
          <p:nvPr/>
        </p:nvSpPr>
        <p:spPr>
          <a:xfrm>
            <a:off x="351900" y="855175"/>
            <a:ext cx="8440200" cy="41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We have gone through some research papers to have a look at different approaches for summarizing single as well as multiple documents and articles.</a:t>
            </a:r>
            <a:endParaRPr sz="2000"/>
          </a:p>
          <a:p>
            <a:pPr indent="0" lvl="0" marL="0" rtl="0" algn="l">
              <a:spcBef>
                <a:spcPts val="0"/>
              </a:spcBef>
              <a:spcAft>
                <a:spcPts val="0"/>
              </a:spcAft>
              <a:buNone/>
            </a:pPr>
            <a:r>
              <a:rPr lang="en" sz="2000"/>
              <a:t>We have found abstractive summarization method to be a very powerful NLP technique </a:t>
            </a:r>
            <a:r>
              <a:rPr lang="en" sz="2000">
                <a:solidFill>
                  <a:srgbClr val="111111"/>
                </a:solidFill>
              </a:rPr>
              <a:t>to interpret text and generate new summary text.</a:t>
            </a:r>
            <a:endParaRPr sz="2000">
              <a:solidFill>
                <a:srgbClr val="11111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This method first converts the paragraph into sentences then we remove all special characters from the sentences  by text preprocessing.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The sentence is then tokenized to get all the words that exist in a sentence.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Next we need to find the weighted frequency of occurrences of all the words. </a:t>
            </a:r>
            <a:endParaRPr sz="2000">
              <a:solidFill>
                <a:schemeClr val="dk1"/>
              </a:solidFill>
            </a:endParaRPr>
          </a:p>
          <a:p>
            <a:pPr indent="0" lvl="0" marL="0" rtl="0" algn="l">
              <a:spcBef>
                <a:spcPts val="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mt="25000"/>
          </a:blip>
          <a:stretch>
            <a:fillRect/>
          </a:stretch>
        </p:blipFill>
        <p:spPr>
          <a:xfrm>
            <a:off x="0" y="0"/>
            <a:ext cx="9143999" cy="5143500"/>
          </a:xfrm>
          <a:prstGeom prst="rect">
            <a:avLst/>
          </a:prstGeom>
          <a:noFill/>
          <a:ln>
            <a:noFill/>
          </a:ln>
        </p:spPr>
      </p:pic>
      <p:sp>
        <p:nvSpPr>
          <p:cNvPr id="99" name="Google Shape;99;p19"/>
          <p:cNvSpPr txBox="1"/>
          <p:nvPr/>
        </p:nvSpPr>
        <p:spPr>
          <a:xfrm>
            <a:off x="309850" y="341625"/>
            <a:ext cx="8204700" cy="1901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The next step is to plug the weighted frequency in place of the corresponding words in original sentences and finding their sum.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The final step is to sort the sentences in inverse order of their sum. The sentences give a pretty good summarization of what was said in the paragraph.</a:t>
            </a:r>
            <a:endParaRPr sz="2000">
              <a:solidFill>
                <a:srgbClr val="11111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None/>
            </a:pPr>
            <a:r>
              <a:t/>
            </a:r>
            <a:endParaRPr/>
          </a:p>
        </p:txBody>
      </p:sp>
      <p:pic>
        <p:nvPicPr>
          <p:cNvPr id="100" name="Google Shape;100;p19"/>
          <p:cNvPicPr preferRelativeResize="0"/>
          <p:nvPr/>
        </p:nvPicPr>
        <p:blipFill rotWithShape="1">
          <a:blip r:embed="rId4">
            <a:alphaModFix/>
          </a:blip>
          <a:srcRect b="33025" l="0" r="0" t="0"/>
          <a:stretch/>
        </p:blipFill>
        <p:spPr>
          <a:xfrm>
            <a:off x="1685575" y="2243300"/>
            <a:ext cx="5515326" cy="268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mt="22000"/>
          </a:blip>
          <a:stretch>
            <a:fillRect/>
          </a:stretch>
        </p:blipFill>
        <p:spPr>
          <a:xfrm>
            <a:off x="0" y="0"/>
            <a:ext cx="9143999" cy="5143500"/>
          </a:xfrm>
          <a:prstGeom prst="rect">
            <a:avLst/>
          </a:prstGeom>
          <a:noFill/>
          <a:ln>
            <a:noFill/>
          </a:ln>
        </p:spPr>
      </p:pic>
      <p:sp>
        <p:nvSpPr>
          <p:cNvPr id="106" name="Google Shape;106;p20"/>
          <p:cNvSpPr txBox="1"/>
          <p:nvPr/>
        </p:nvSpPr>
        <p:spPr>
          <a:xfrm>
            <a:off x="347025" y="247875"/>
            <a:ext cx="4957500" cy="12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txBox="1"/>
          <p:nvPr/>
        </p:nvSpPr>
        <p:spPr>
          <a:xfrm>
            <a:off x="198300" y="247875"/>
            <a:ext cx="8440200" cy="6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t>Design of proposed system :</a:t>
            </a:r>
            <a:endParaRPr b="1" sz="3200"/>
          </a:p>
          <a:p>
            <a:pPr indent="0" lvl="0" marL="0" rtl="0" algn="l">
              <a:spcBef>
                <a:spcPts val="0"/>
              </a:spcBef>
              <a:spcAft>
                <a:spcPts val="0"/>
              </a:spcAft>
              <a:buNone/>
            </a:pPr>
            <a:r>
              <a:t/>
            </a:r>
            <a:endParaRPr b="1" sz="3600"/>
          </a:p>
        </p:txBody>
      </p:sp>
      <p:pic>
        <p:nvPicPr>
          <p:cNvPr id="108" name="Google Shape;108;p20"/>
          <p:cNvPicPr preferRelativeResize="0"/>
          <p:nvPr/>
        </p:nvPicPr>
        <p:blipFill>
          <a:blip r:embed="rId4">
            <a:alphaModFix/>
          </a:blip>
          <a:stretch>
            <a:fillRect/>
          </a:stretch>
        </p:blipFill>
        <p:spPr>
          <a:xfrm>
            <a:off x="0" y="1295175"/>
            <a:ext cx="4521050" cy="3513700"/>
          </a:xfrm>
          <a:prstGeom prst="rect">
            <a:avLst/>
          </a:prstGeom>
          <a:noFill/>
          <a:ln>
            <a:noFill/>
          </a:ln>
        </p:spPr>
      </p:pic>
      <p:pic>
        <p:nvPicPr>
          <p:cNvPr id="109" name="Google Shape;109;p20"/>
          <p:cNvPicPr preferRelativeResize="0"/>
          <p:nvPr/>
        </p:nvPicPr>
        <p:blipFill>
          <a:blip r:embed="rId5">
            <a:alphaModFix/>
          </a:blip>
          <a:stretch>
            <a:fillRect/>
          </a:stretch>
        </p:blipFill>
        <p:spPr>
          <a:xfrm>
            <a:off x="4622950" y="1295175"/>
            <a:ext cx="4521050" cy="351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mt="25000"/>
          </a:blip>
          <a:stretch>
            <a:fillRect/>
          </a:stretch>
        </p:blipFill>
        <p:spPr>
          <a:xfrm>
            <a:off x="0" y="0"/>
            <a:ext cx="9143999" cy="5143500"/>
          </a:xfrm>
          <a:prstGeom prst="rect">
            <a:avLst/>
          </a:prstGeom>
          <a:noFill/>
          <a:ln>
            <a:noFill/>
          </a:ln>
        </p:spPr>
      </p:pic>
      <p:pic>
        <p:nvPicPr>
          <p:cNvPr id="115" name="Google Shape;115;p21"/>
          <p:cNvPicPr preferRelativeResize="0"/>
          <p:nvPr/>
        </p:nvPicPr>
        <p:blipFill rotWithShape="1">
          <a:blip r:embed="rId4">
            <a:alphaModFix/>
          </a:blip>
          <a:srcRect b="0" l="0" r="-2301" t="0"/>
          <a:stretch/>
        </p:blipFill>
        <p:spPr>
          <a:xfrm>
            <a:off x="0" y="879975"/>
            <a:ext cx="4399848" cy="3705800"/>
          </a:xfrm>
          <a:prstGeom prst="rect">
            <a:avLst/>
          </a:prstGeom>
          <a:noFill/>
          <a:ln>
            <a:noFill/>
          </a:ln>
        </p:spPr>
      </p:pic>
      <p:pic>
        <p:nvPicPr>
          <p:cNvPr id="116" name="Google Shape;116;p21"/>
          <p:cNvPicPr preferRelativeResize="0"/>
          <p:nvPr/>
        </p:nvPicPr>
        <p:blipFill>
          <a:blip r:embed="rId5">
            <a:alphaModFix/>
          </a:blip>
          <a:stretch>
            <a:fillRect/>
          </a:stretch>
        </p:blipFill>
        <p:spPr>
          <a:xfrm>
            <a:off x="4499025" y="879975"/>
            <a:ext cx="4644974" cy="370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