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y="6858000" cx="9144000"/>
  <p:notesSz cx="6858000" cy="9144000"/>
  <p:embeddedFontLst>
    <p:embeddedFont>
      <p:font typeface="Questrial"/>
      <p:regular r:id="rId6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Questrial-regular.fntdata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baseline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0" baseline="0" i="0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ctr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b="0" baseline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ctr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b="0" baseline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ctr">
              <a:spcBef>
                <a:spcPts val="360"/>
              </a:spcBef>
              <a:buClr>
                <a:schemeClr val="accent4"/>
              </a:buClr>
              <a:buFont typeface="Noto Sans Symbols"/>
              <a:buNone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baseline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426207" y="-213359"/>
            <a:ext cx="4526279" cy="81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5400000">
            <a:off x="4823618" y="2339181"/>
            <a:ext cx="55165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480217" y="586581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553200" y="6248401"/>
            <a:ext cx="2209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57200" y="6248207"/>
            <a:ext cx="557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07" name="Shape 107"/>
          <p:cNvSpPr/>
          <p:nvPr/>
        </p:nvSpPr>
        <p:spPr>
          <a:xfrm>
            <a:off x="6096317" y="0"/>
            <a:ext cx="3200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 rot="5400000">
            <a:off x="5989638" y="144462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3048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3048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30480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Shape 56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19050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x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indent="-285750" marL="742950" rtl="0">
              <a:spcBef>
                <a:spcPts val="0"/>
              </a:spcBef>
              <a:defRPr/>
            </a:lvl2pPr>
            <a:lvl3pPr indent="-228600" marL="1143000" rtl="0">
              <a:spcBef>
                <a:spcPts val="0"/>
              </a:spcBef>
              <a:defRPr/>
            </a:lvl3pPr>
            <a:lvl4pPr indent="-228600" marL="16002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woColTx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457200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76" name="Shape 576"/>
          <p:cNvSpPr txBox="1"/>
          <p:nvPr>
            <p:ph idx="2" type="body"/>
          </p:nvPr>
        </p:nvSpPr>
        <p:spPr>
          <a:xfrm>
            <a:off x="4692273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Only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_ONLY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457200" y="5875078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1714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1714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952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714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1714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1800">
                <a:solidFill>
                  <a:schemeClr val="dk1"/>
                </a:solidFill>
              </a:defRPr>
            </a:lvl6pPr>
            <a:lvl7pPr indent="-952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714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17145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800">
                <a:solidFill>
                  <a:srgbClr val="888888"/>
                </a:solidFill>
              </a:defRPr>
            </a:lvl2pPr>
            <a:lvl3pPr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600">
                <a:solidFill>
                  <a:srgbClr val="888888"/>
                </a:solidFill>
              </a:defRPr>
            </a:lvl3pPr>
            <a:lvl4pPr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4pPr>
            <a:lvl5pPr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5pPr>
            <a:lvl6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0" sz="4400" cap="none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533400" y="273050"/>
            <a:ext cx="8153399" cy="869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09600" y="1752600"/>
            <a:ext cx="38862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4800600" y="1752600"/>
            <a:ext cx="38862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09600" y="273050"/>
            <a:ext cx="8077199" cy="869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Font typeface="Questrial"/>
              <a:buNone/>
              <a:defRPr b="0" sz="4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1000"/>
              </a:spcAft>
              <a:buFont typeface="Questrial"/>
              <a:buNone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buFont typeface="Questrial"/>
              <a:buNone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buFont typeface="Questrial"/>
              <a:buNone/>
              <a:def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buFont typeface="Questrial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buFont typeface="Questrial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700"/>
            </a:lvl1pPr>
            <a:lvl2pPr rtl="0">
              <a:spcBef>
                <a:spcPts val="0"/>
              </a:spcBef>
              <a:buFont typeface="Questrial"/>
              <a:buNone/>
              <a:defRPr sz="1200"/>
            </a:lvl2pPr>
            <a:lvl3pPr rtl="0">
              <a:spcBef>
                <a:spcPts val="0"/>
              </a:spcBef>
              <a:buFont typeface="Questrial"/>
              <a:buNone/>
              <a:defRPr sz="1000"/>
            </a:lvl3pPr>
            <a:lvl4pPr rtl="0">
              <a:spcBef>
                <a:spcPts val="0"/>
              </a:spcBef>
              <a:buFont typeface="Questrial"/>
              <a:buNone/>
              <a:defRPr sz="900"/>
            </a:lvl4pPr>
            <a:lvl5pPr rtl="0">
              <a:spcBef>
                <a:spcPts val="0"/>
              </a:spcBef>
              <a:buFont typeface="Questrial"/>
              <a:buNone/>
              <a:defRPr sz="900"/>
            </a:lvl5pPr>
            <a:lvl6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baseline="0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/>
          <p:nvPr/>
        </p:nvSpPr>
        <p:spPr>
          <a:xfrm>
            <a:off x="-9144" y="4572000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-9144" y="4663439"/>
            <a:ext cx="146303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545336" y="4654296"/>
            <a:ext cx="7598663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0" sz="28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/>
          <p:nvPr/>
        </p:nvSpPr>
        <p:spPr>
          <a:xfrm>
            <a:off x="1447800" y="0"/>
            <a:ext cx="100584" cy="6867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484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0" y="4667248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baseline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1600200" y="624820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5" name="Shape 95"/>
          <p:cNvSpPr/>
          <p:nvPr>
            <p:ph idx="2" type="pic"/>
          </p:nvPr>
        </p:nvSpPr>
        <p:spPr>
          <a:xfrm>
            <a:off x="1560575" y="0"/>
            <a:ext cx="7583423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baseline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b="0" baseline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b="0" baseline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b="0" baseline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b="0" baseline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b="0" baseline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marR="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baseline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baseline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baseline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b="0" baseline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b="0" baseline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marL="9144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b="0" baseline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marL="1371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marL="182880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marL="210312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marL="23774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marL="26517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marL="2926080" marR="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22860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22860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22860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1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13335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-762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38100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14300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14300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38100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14300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14300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jpg"/><Relationship Id="rId4" Type="http://schemas.openxmlformats.org/officeDocument/2006/relationships/image" Target="../media/image14.jp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Dev Fest W Korea</a:t>
            </a:r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GENG , NOLLEH</a:t>
            </a:r>
          </a:p>
        </p:txBody>
      </p:sp>
      <p:sp>
        <p:nvSpPr>
          <p:cNvPr id="25" name="Shape 25"/>
          <p:cNvSpPr/>
          <p:nvPr/>
        </p:nvSpPr>
        <p:spPr>
          <a:xfrm>
            <a:off x="452929" y="2967334"/>
            <a:ext cx="823815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25000"/>
              <a:buFont typeface="Arial"/>
              <a:buNone/>
            </a:pPr>
            <a:r>
              <a:rPr b="1" baseline="0" i="0" lang="en-US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 IAB, 구현해보자!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59806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GOOGLE_DEVELOPER_ERROR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Permission, signing, versionCode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11560" y="3429000"/>
            <a:ext cx="2376263" cy="144016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rgbClr val="9D81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내 앱이다</a:t>
            </a:r>
          </a:p>
        </p:txBody>
      </p:sp>
      <p:sp>
        <p:nvSpPr>
          <p:cNvPr id="165" name="Shape 165"/>
          <p:cNvSpPr/>
          <p:nvPr/>
        </p:nvSpPr>
        <p:spPr>
          <a:xfrm>
            <a:off x="4211960" y="3212975"/>
            <a:ext cx="3816424" cy="3096343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787C5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220071" y="2924943"/>
            <a:ext cx="1800199" cy="576064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19050">
            <a:solidFill>
              <a:srgbClr val="787C5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Developer Console</a:t>
            </a:r>
          </a:p>
        </p:txBody>
      </p:sp>
      <p:sp>
        <p:nvSpPr>
          <p:cNvPr id="167" name="Shape 167"/>
          <p:cNvSpPr/>
          <p:nvPr/>
        </p:nvSpPr>
        <p:spPr>
          <a:xfrm>
            <a:off x="4644007" y="3573016"/>
            <a:ext cx="2952328" cy="2232248"/>
          </a:xfrm>
          <a:prstGeom prst="rect">
            <a:avLst/>
          </a:prstGeom>
          <a:solidFill>
            <a:schemeClr val="accent5"/>
          </a:solidFill>
          <a:ln cap="flat" cmpd="dbl" w="476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987824" y="3501007"/>
            <a:ext cx="136815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Package Name</a:t>
            </a:r>
          </a:p>
        </p:txBody>
      </p:sp>
      <p:cxnSp>
        <p:nvCxnSpPr>
          <p:cNvPr id="169" name="Shape 169"/>
          <p:cNvCxnSpPr>
            <a:stCxn id="164" idx="6"/>
          </p:cNvCxnSpPr>
          <p:nvPr/>
        </p:nvCxnSpPr>
        <p:spPr>
          <a:xfrm flipH="1" rot="10800000">
            <a:off x="2987823" y="3762680"/>
            <a:ext cx="1656300" cy="386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0" name="Shape 170"/>
          <p:cNvSpPr/>
          <p:nvPr/>
        </p:nvSpPr>
        <p:spPr>
          <a:xfrm>
            <a:off x="5148064" y="3762617"/>
            <a:ext cx="2016224" cy="9265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Version Code 1.0.0</a:t>
            </a:r>
          </a:p>
        </p:txBody>
      </p:sp>
      <p:sp>
        <p:nvSpPr>
          <p:cNvPr id="171" name="Shape 171"/>
          <p:cNvSpPr/>
          <p:nvPr/>
        </p:nvSpPr>
        <p:spPr>
          <a:xfrm>
            <a:off x="5148064" y="4806733"/>
            <a:ext cx="2016224" cy="92652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9D81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Version Code 1.2.0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permission </a:t>
            </a:r>
          </a:p>
        </p:txBody>
      </p:sp>
      <p:cxnSp>
        <p:nvCxnSpPr>
          <p:cNvPr id="172" name="Shape 172"/>
          <p:cNvCxnSpPr>
            <a:stCxn id="164" idx="6"/>
            <a:endCxn id="171" idx="1"/>
          </p:cNvCxnSpPr>
          <p:nvPr/>
        </p:nvCxnSpPr>
        <p:spPr>
          <a:xfrm>
            <a:off x="2987823" y="4149080"/>
            <a:ext cx="2160300" cy="11208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3" name="Shape 173"/>
          <p:cNvSpPr txBox="1"/>
          <p:nvPr/>
        </p:nvSpPr>
        <p:spPr>
          <a:xfrm>
            <a:off x="3563887" y="4225878"/>
            <a:ext cx="15841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Version 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상품은 게시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049" y="2276872"/>
            <a:ext cx="6480719" cy="37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GOOGLE_ITEM_UNAVAILABLE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Test Account _ publish 계정이 아니어야 함. 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 Primary Account ( 기본계정 ) 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실제로 과금됨  ;; 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3212930"/>
            <a:ext cx="4752527" cy="335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새 디자인부터_ App 별로 Public Key관리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계속 verify 실패시 확인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61" y="2780927"/>
            <a:ext cx="6924674" cy="34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Version 2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t/>
            </a:r>
            <a:endParaRPr b="0" baseline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특이사항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결제 후 비동기로 대기 ( In App Notify )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다른 스토어의 경우 동기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환불시에도 들어온다.</a:t>
            </a:r>
          </a:p>
          <a:p>
            <a:pPr indent="-6350" lvl="1" marL="56515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효력지급에 실패했더라도 괜찮아.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Confirm 을 보내지 않으면 계속, 온다.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효력지급이 실패하더라도 다음에 메시지가 들어오므로 다음에 또 시도가능.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특이사항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기구매 managed 상품 구매시도시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ErrorCode가 따로 없이, GOOGLE_ERROR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왜 에러가 났는지 정확하게 알 수가 없다.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2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1966" y="1593350"/>
            <a:ext cx="3760067" cy="497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2_REQUEST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CHECK_BILLING_SUPPORTED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RESTORE_TRANSACTION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구매한 Managed 상품 리스트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REQUEST_PURCHASE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구매요청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GET_PURCHASE_INFORMATION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상품 구매 상세 정보 요청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CONFIRM_NOTIFICATION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2_RESPONSE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IN_APP_NOTIFY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상태 변경됨 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PURCHASE_STATE_CHANGED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상태 변경 상세정보 받음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RESPONSE_CODE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요청 응답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소개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안드로이드 개발 경력 3년차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벅스 For Tablet , Equalizer Plugin..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현재는 피망플러스 SDK 개발 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2237755" y="3407355"/>
            <a:ext cx="3755388" cy="2768634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363134" y="676847"/>
            <a:ext cx="1874620" cy="5817988"/>
            <a:chOff x="948720" y="463912"/>
            <a:chExt cx="1874620" cy="5817988"/>
          </a:xfrm>
        </p:grpSpPr>
        <p:cxnSp>
          <p:nvCxnSpPr>
            <p:cNvPr id="238" name="Shape 238"/>
            <p:cNvCxnSpPr/>
            <p:nvPr/>
          </p:nvCxnSpPr>
          <p:spPr>
            <a:xfrm flipH="1">
              <a:off x="1886029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Shape 239"/>
            <p:cNvSpPr/>
            <p:nvPr/>
          </p:nvSpPr>
          <p:spPr>
            <a:xfrm>
              <a:off x="948720" y="463912"/>
              <a:ext cx="1874620" cy="463918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BillingReceiver</a:t>
              </a: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2492544" y="676852"/>
            <a:ext cx="1889812" cy="5817988"/>
            <a:chOff x="3443169" y="463912"/>
            <a:chExt cx="1889812" cy="5817988"/>
          </a:xfrm>
        </p:grpSpPr>
        <p:cxnSp>
          <p:nvCxnSpPr>
            <p:cNvPr id="241" name="Shape 241"/>
            <p:cNvCxnSpPr/>
            <p:nvPr/>
          </p:nvCxnSpPr>
          <p:spPr>
            <a:xfrm flipH="1">
              <a:off x="4350049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Shape 242"/>
            <p:cNvSpPr/>
            <p:nvPr/>
          </p:nvSpPr>
          <p:spPr>
            <a:xfrm>
              <a:off x="3443169" y="463912"/>
              <a:ext cx="1889812" cy="463918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BillingService</a:t>
              </a:r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6867570" y="676847"/>
            <a:ext cx="1948466" cy="5817988"/>
            <a:chOff x="6135594" y="463912"/>
            <a:chExt cx="1948466" cy="5817988"/>
          </a:xfrm>
        </p:grpSpPr>
        <p:cxnSp>
          <p:nvCxnSpPr>
            <p:cNvPr id="244" name="Shape 244"/>
            <p:cNvCxnSpPr/>
            <p:nvPr/>
          </p:nvCxnSpPr>
          <p:spPr>
            <a:xfrm flipH="1">
              <a:off x="7072905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Shape 245"/>
            <p:cNvSpPr/>
            <p:nvPr/>
          </p:nvSpPr>
          <p:spPr>
            <a:xfrm>
              <a:off x="6135594" y="463912"/>
              <a:ext cx="1948466" cy="463918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PurchaseObserver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4716977" y="676852"/>
            <a:ext cx="1874620" cy="5817988"/>
            <a:chOff x="6895785" y="463912"/>
            <a:chExt cx="1874620" cy="5817988"/>
          </a:xfrm>
        </p:grpSpPr>
        <p:cxnSp>
          <p:nvCxnSpPr>
            <p:cNvPr id="247" name="Shape 247"/>
            <p:cNvCxnSpPr/>
            <p:nvPr/>
          </p:nvCxnSpPr>
          <p:spPr>
            <a:xfrm flipH="1">
              <a:off x="7833096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8" name="Shape 248"/>
            <p:cNvSpPr/>
            <p:nvPr/>
          </p:nvSpPr>
          <p:spPr>
            <a:xfrm>
              <a:off x="6895785" y="463912"/>
              <a:ext cx="1874620" cy="463918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Security</a:t>
              </a:r>
            </a:p>
          </p:txBody>
        </p:sp>
      </p:grpSp>
      <p:sp>
        <p:nvSpPr>
          <p:cNvPr id="249" name="Shape 249"/>
          <p:cNvSpPr/>
          <p:nvPr/>
        </p:nvSpPr>
        <p:spPr>
          <a:xfrm>
            <a:off x="2653035" y="1579016"/>
            <a:ext cx="1589734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Check Supported</a:t>
            </a:r>
          </a:p>
        </p:txBody>
      </p:sp>
      <p:sp>
        <p:nvSpPr>
          <p:cNvPr id="250" name="Shape 250"/>
          <p:cNvSpPr/>
          <p:nvPr/>
        </p:nvSpPr>
        <p:spPr>
          <a:xfrm>
            <a:off x="696991" y="68435"/>
            <a:ext cx="1875128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Sychronized resp Request</a:t>
            </a:r>
          </a:p>
        </p:txBody>
      </p:sp>
      <p:sp>
        <p:nvSpPr>
          <p:cNvPr id="251" name="Shape 251"/>
          <p:cNvSpPr/>
          <p:nvPr/>
        </p:nvSpPr>
        <p:spPr>
          <a:xfrm>
            <a:off x="2530567" y="2355600"/>
            <a:ext cx="1834671" cy="410679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ABF8E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RESTORE_TRANSACTION</a:t>
            </a:r>
          </a:p>
        </p:txBody>
      </p:sp>
      <p:sp>
        <p:nvSpPr>
          <p:cNvPr id="252" name="Shape 252"/>
          <p:cNvSpPr/>
          <p:nvPr/>
        </p:nvSpPr>
        <p:spPr>
          <a:xfrm>
            <a:off x="2712938" y="68435"/>
            <a:ext cx="1834671" cy="410679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ABF8E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Asynchronized resp Request</a:t>
            </a:r>
          </a:p>
        </p:txBody>
      </p:sp>
      <p:cxnSp>
        <p:nvCxnSpPr>
          <p:cNvPr id="253" name="Shape 253"/>
          <p:cNvCxnSpPr>
            <a:stCxn id="249" idx="2"/>
          </p:cNvCxnSpPr>
          <p:nvPr/>
        </p:nvCxnSpPr>
        <p:spPr>
          <a:xfrm>
            <a:off x="4191434" y="1784356"/>
            <a:ext cx="3613500" cy="0"/>
          </a:xfrm>
          <a:prstGeom prst="straightConnector1">
            <a:avLst/>
          </a:prstGeom>
          <a:noFill/>
          <a:ln cap="flat" cmpd="sng" w="9525">
            <a:solidFill>
              <a:srgbClr val="8CB3E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54" name="Shape 254"/>
          <p:cNvSpPr/>
          <p:nvPr/>
        </p:nvSpPr>
        <p:spPr>
          <a:xfrm>
            <a:off x="4813205" y="68435"/>
            <a:ext cx="1773427" cy="410679"/>
          </a:xfrm>
          <a:prstGeom prst="snip1Rect">
            <a:avLst>
              <a:gd fmla="val 16667" name="adj"/>
            </a:avLst>
          </a:prstGeom>
          <a:solidFill>
            <a:srgbClr val="E5B8B7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Async resp</a:t>
            </a:r>
          </a:p>
        </p:txBody>
      </p:sp>
      <p:sp>
        <p:nvSpPr>
          <p:cNvPr id="255" name="Shape 255"/>
          <p:cNvSpPr/>
          <p:nvPr/>
        </p:nvSpPr>
        <p:spPr>
          <a:xfrm>
            <a:off x="251313" y="2914474"/>
            <a:ext cx="2098257" cy="410679"/>
          </a:xfrm>
          <a:prstGeom prst="snip1Rect">
            <a:avLst>
              <a:gd fmla="val 16667" name="adj"/>
            </a:avLst>
          </a:prstGeom>
          <a:solidFill>
            <a:srgbClr val="E5B8B7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PURCHASE_STATE_CHANGED</a:t>
            </a:r>
          </a:p>
        </p:txBody>
      </p:sp>
      <p:cxnSp>
        <p:nvCxnSpPr>
          <p:cNvPr id="256" name="Shape 256"/>
          <p:cNvCxnSpPr>
            <a:stCxn id="255" idx="0"/>
          </p:cNvCxnSpPr>
          <p:nvPr/>
        </p:nvCxnSpPr>
        <p:spPr>
          <a:xfrm>
            <a:off x="2349571" y="3119814"/>
            <a:ext cx="3356100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1300443" y="2829294"/>
            <a:ext cx="2098981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8" name="Shape 258"/>
          <p:cNvCxnSpPr/>
          <p:nvPr/>
        </p:nvCxnSpPr>
        <p:spPr>
          <a:xfrm rot="10800000">
            <a:off x="3447903" y="2270416"/>
            <a:ext cx="4356978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59" name="Shape 259"/>
          <p:cNvSpPr/>
          <p:nvPr/>
        </p:nvSpPr>
        <p:spPr>
          <a:xfrm>
            <a:off x="6900395" y="1822509"/>
            <a:ext cx="1915642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onBillingSupported</a:t>
            </a:r>
          </a:p>
        </p:txBody>
      </p:sp>
      <p:sp>
        <p:nvSpPr>
          <p:cNvPr id="260" name="Shape 260"/>
          <p:cNvSpPr/>
          <p:nvPr/>
        </p:nvSpPr>
        <p:spPr>
          <a:xfrm>
            <a:off x="4859421" y="3154548"/>
            <a:ext cx="1589734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verifyPurchase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>
            <a:off x="3447903" y="3619382"/>
            <a:ext cx="2206384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2" name="Shape 262"/>
          <p:cNvSpPr/>
          <p:nvPr/>
        </p:nvSpPr>
        <p:spPr>
          <a:xfrm>
            <a:off x="6867571" y="74925"/>
            <a:ext cx="1699090" cy="410679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purchaseStateChanged</a:t>
            </a:r>
          </a:p>
        </p:txBody>
      </p:sp>
      <p:sp>
        <p:nvSpPr>
          <p:cNvPr id="263" name="Shape 263"/>
          <p:cNvSpPr/>
          <p:nvPr/>
        </p:nvSpPr>
        <p:spPr>
          <a:xfrm>
            <a:off x="2604531" y="4052503"/>
            <a:ext cx="1589786" cy="605535"/>
          </a:xfrm>
          <a:prstGeom prst="diamond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Size == 0</a:t>
            </a:r>
          </a:p>
        </p:txBody>
      </p:sp>
      <p:sp>
        <p:nvSpPr>
          <p:cNvPr id="264" name="Shape 264"/>
          <p:cNvSpPr/>
          <p:nvPr/>
        </p:nvSpPr>
        <p:spPr>
          <a:xfrm>
            <a:off x="2559484" y="4796994"/>
            <a:ext cx="1711112" cy="454151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이미 산 것인지 체크</a:t>
            </a:r>
          </a:p>
        </p:txBody>
      </p:sp>
      <p:cxnSp>
        <p:nvCxnSpPr>
          <p:cNvPr id="265" name="Shape 265"/>
          <p:cNvCxnSpPr>
            <a:stCxn id="263" idx="3"/>
          </p:cNvCxnSpPr>
          <p:nvPr/>
        </p:nvCxnSpPr>
        <p:spPr>
          <a:xfrm>
            <a:off x="4194318" y="4355271"/>
            <a:ext cx="108300" cy="126450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6" name="Shape 266"/>
          <p:cNvSpPr txBox="1"/>
          <p:nvPr/>
        </p:nvSpPr>
        <p:spPr>
          <a:xfrm>
            <a:off x="4397421" y="4944826"/>
            <a:ext cx="465530" cy="306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Yes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477235" y="4547694"/>
            <a:ext cx="465530" cy="306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</a:t>
            </a:r>
          </a:p>
        </p:txBody>
      </p:sp>
      <p:sp>
        <p:nvSpPr>
          <p:cNvPr id="268" name="Shape 268"/>
          <p:cNvSpPr/>
          <p:nvPr/>
        </p:nvSpPr>
        <p:spPr>
          <a:xfrm>
            <a:off x="6914620" y="5589239"/>
            <a:ext cx="1915642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startBuyPageActivity</a:t>
            </a:r>
          </a:p>
        </p:txBody>
      </p:sp>
      <p:cxnSp>
        <p:nvCxnSpPr>
          <p:cNvPr id="269" name="Shape 269"/>
          <p:cNvCxnSpPr>
            <a:endCxn id="268" idx="5"/>
          </p:cNvCxnSpPr>
          <p:nvPr/>
        </p:nvCxnSpPr>
        <p:spPr>
          <a:xfrm>
            <a:off x="4364655" y="5794579"/>
            <a:ext cx="2601299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0" name="Shape 270"/>
          <p:cNvSpPr/>
          <p:nvPr/>
        </p:nvSpPr>
        <p:spPr>
          <a:xfrm>
            <a:off x="2529933" y="5589239"/>
            <a:ext cx="1834671" cy="410679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ABF8E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REQUEST_PURCHASE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2232856" y="3108685"/>
            <a:ext cx="3803094" cy="2442049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363134" y="676847"/>
            <a:ext cx="1874620" cy="5817988"/>
            <a:chOff x="948720" y="463912"/>
            <a:chExt cx="1874620" cy="5817988"/>
          </a:xfrm>
        </p:grpSpPr>
        <p:cxnSp>
          <p:nvCxnSpPr>
            <p:cNvPr id="277" name="Shape 277"/>
            <p:cNvCxnSpPr/>
            <p:nvPr/>
          </p:nvCxnSpPr>
          <p:spPr>
            <a:xfrm flipH="1">
              <a:off x="1886029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Shape 278"/>
            <p:cNvSpPr/>
            <p:nvPr/>
          </p:nvSpPr>
          <p:spPr>
            <a:xfrm>
              <a:off x="948720" y="463912"/>
              <a:ext cx="1874620" cy="463918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BillingReceiver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492544" y="676852"/>
            <a:ext cx="1889812" cy="5817988"/>
            <a:chOff x="3443169" y="463912"/>
            <a:chExt cx="1889812" cy="5817988"/>
          </a:xfrm>
        </p:grpSpPr>
        <p:cxnSp>
          <p:nvCxnSpPr>
            <p:cNvPr id="280" name="Shape 280"/>
            <p:cNvCxnSpPr/>
            <p:nvPr/>
          </p:nvCxnSpPr>
          <p:spPr>
            <a:xfrm flipH="1">
              <a:off x="4350049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3443169" y="463912"/>
              <a:ext cx="1889812" cy="463918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BillingService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867570" y="676847"/>
            <a:ext cx="1948466" cy="5817988"/>
            <a:chOff x="6135594" y="463912"/>
            <a:chExt cx="1948466" cy="5817988"/>
          </a:xfrm>
        </p:grpSpPr>
        <p:cxnSp>
          <p:nvCxnSpPr>
            <p:cNvPr id="283" name="Shape 283"/>
            <p:cNvCxnSpPr/>
            <p:nvPr/>
          </p:nvCxnSpPr>
          <p:spPr>
            <a:xfrm flipH="1">
              <a:off x="7072905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" name="Shape 284"/>
            <p:cNvSpPr/>
            <p:nvPr/>
          </p:nvSpPr>
          <p:spPr>
            <a:xfrm>
              <a:off x="6135594" y="463912"/>
              <a:ext cx="1948466" cy="463918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Google play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4716977" y="676852"/>
            <a:ext cx="1874620" cy="5817988"/>
            <a:chOff x="6895785" y="463912"/>
            <a:chExt cx="1874620" cy="5817988"/>
          </a:xfrm>
        </p:grpSpPr>
        <p:cxnSp>
          <p:nvCxnSpPr>
            <p:cNvPr id="286" name="Shape 286"/>
            <p:cNvCxnSpPr/>
            <p:nvPr/>
          </p:nvCxnSpPr>
          <p:spPr>
            <a:xfrm flipH="1">
              <a:off x="7833096" y="927829"/>
              <a:ext cx="45628" cy="53540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Shape 287"/>
            <p:cNvSpPr/>
            <p:nvPr/>
          </p:nvSpPr>
          <p:spPr>
            <a:xfrm>
              <a:off x="6895785" y="463912"/>
              <a:ext cx="1874620" cy="463918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baseline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Security</a:t>
              </a:r>
            </a:p>
          </p:txBody>
        </p:sp>
      </p:grpSp>
      <p:sp>
        <p:nvSpPr>
          <p:cNvPr id="288" name="Shape 288"/>
          <p:cNvSpPr/>
          <p:nvPr/>
        </p:nvSpPr>
        <p:spPr>
          <a:xfrm>
            <a:off x="696991" y="68435"/>
            <a:ext cx="1875128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Sychronized resp Request</a:t>
            </a:r>
          </a:p>
        </p:txBody>
      </p:sp>
      <p:sp>
        <p:nvSpPr>
          <p:cNvPr id="289" name="Shape 289"/>
          <p:cNvSpPr/>
          <p:nvPr/>
        </p:nvSpPr>
        <p:spPr>
          <a:xfrm>
            <a:off x="2712938" y="68435"/>
            <a:ext cx="1834671" cy="410679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E46C0A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Asynchronized request for developer</a:t>
            </a:r>
          </a:p>
        </p:txBody>
      </p:sp>
      <p:sp>
        <p:nvSpPr>
          <p:cNvPr id="290" name="Shape 290"/>
          <p:cNvSpPr/>
          <p:nvPr/>
        </p:nvSpPr>
        <p:spPr>
          <a:xfrm>
            <a:off x="4813205" y="68435"/>
            <a:ext cx="1773427" cy="410679"/>
          </a:xfrm>
          <a:prstGeom prst="snip1Rect">
            <a:avLst>
              <a:gd fmla="val 16667" name="adj"/>
            </a:avLst>
          </a:prstGeom>
          <a:solidFill>
            <a:srgbClr val="E5B8B7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Async resp</a:t>
            </a:r>
          </a:p>
        </p:txBody>
      </p:sp>
      <p:sp>
        <p:nvSpPr>
          <p:cNvPr id="291" name="Shape 291"/>
          <p:cNvSpPr/>
          <p:nvPr/>
        </p:nvSpPr>
        <p:spPr>
          <a:xfrm>
            <a:off x="6867571" y="74925"/>
            <a:ext cx="1699090" cy="410679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purchaseStateChanged</a:t>
            </a:r>
          </a:p>
        </p:txBody>
      </p:sp>
      <p:sp>
        <p:nvSpPr>
          <p:cNvPr id="292" name="Shape 292"/>
          <p:cNvSpPr/>
          <p:nvPr/>
        </p:nvSpPr>
        <p:spPr>
          <a:xfrm>
            <a:off x="296943" y="2668131"/>
            <a:ext cx="2098257" cy="410679"/>
          </a:xfrm>
          <a:prstGeom prst="snip1Rect">
            <a:avLst>
              <a:gd fmla="val 16667" name="adj"/>
            </a:avLst>
          </a:prstGeom>
          <a:solidFill>
            <a:srgbClr val="E5B8B7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PURCHASE_STATE_CHANGED</a:t>
            </a:r>
          </a:p>
        </p:txBody>
      </p:sp>
      <p:sp>
        <p:nvSpPr>
          <p:cNvPr id="293" name="Shape 293"/>
          <p:cNvSpPr/>
          <p:nvPr/>
        </p:nvSpPr>
        <p:spPr>
          <a:xfrm>
            <a:off x="4996898" y="2871269"/>
            <a:ext cx="1589734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verifyPurchase</a:t>
            </a:r>
          </a:p>
        </p:txBody>
      </p:sp>
      <p:sp>
        <p:nvSpPr>
          <p:cNvPr id="294" name="Shape 294"/>
          <p:cNvSpPr/>
          <p:nvPr/>
        </p:nvSpPr>
        <p:spPr>
          <a:xfrm>
            <a:off x="469270" y="1844824"/>
            <a:ext cx="1662343" cy="410679"/>
          </a:xfrm>
          <a:prstGeom prst="snip1Rect">
            <a:avLst>
              <a:gd fmla="val 16667" name="adj"/>
            </a:avLst>
          </a:prstGeom>
          <a:solidFill>
            <a:srgbClr val="E5B8B7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IN_APP_NOTIFY</a:t>
            </a:r>
          </a:p>
        </p:txBody>
      </p:sp>
      <p:sp>
        <p:nvSpPr>
          <p:cNvPr id="295" name="Shape 295"/>
          <p:cNvSpPr/>
          <p:nvPr/>
        </p:nvSpPr>
        <p:spPr>
          <a:xfrm>
            <a:off x="2303738" y="2091909"/>
            <a:ext cx="2282636" cy="410679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ABF8E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GET_PURCHASE_INFORMATION</a:t>
            </a:r>
          </a:p>
        </p:txBody>
      </p:sp>
      <p:cxnSp>
        <p:nvCxnSpPr>
          <p:cNvPr id="296" name="Shape 296"/>
          <p:cNvCxnSpPr>
            <a:stCxn id="294" idx="0"/>
          </p:cNvCxnSpPr>
          <p:nvPr/>
        </p:nvCxnSpPr>
        <p:spPr>
          <a:xfrm>
            <a:off x="2131613" y="2050164"/>
            <a:ext cx="1313400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7" name="Shape 297"/>
          <p:cNvCxnSpPr>
            <a:stCxn id="292" idx="0"/>
          </p:cNvCxnSpPr>
          <p:nvPr/>
        </p:nvCxnSpPr>
        <p:spPr>
          <a:xfrm flipH="1" rot="10800000">
            <a:off x="2395201" y="2871371"/>
            <a:ext cx="3255600" cy="210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8" name="Shape 298"/>
          <p:cNvCxnSpPr/>
          <p:nvPr/>
        </p:nvCxnSpPr>
        <p:spPr>
          <a:xfrm rot="10800000">
            <a:off x="1300443" y="2606375"/>
            <a:ext cx="2098981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3445054" y="3319007"/>
            <a:ext cx="2205751" cy="0"/>
          </a:xfrm>
          <a:prstGeom prst="straightConnector1">
            <a:avLst/>
          </a:prstGeom>
          <a:noFill/>
          <a:ln cap="flat" cmpd="sng" w="9525">
            <a:solidFill>
              <a:srgbClr val="8EB4E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00" name="Shape 300"/>
          <p:cNvSpPr/>
          <p:nvPr/>
        </p:nvSpPr>
        <p:spPr>
          <a:xfrm>
            <a:off x="2606357" y="3531887"/>
            <a:ext cx="1677397" cy="410679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E36C09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효력 지급</a:t>
            </a:r>
          </a:p>
        </p:txBody>
      </p:sp>
      <p:sp>
        <p:nvSpPr>
          <p:cNvPr id="301" name="Shape 301"/>
          <p:cNvSpPr/>
          <p:nvPr/>
        </p:nvSpPr>
        <p:spPr>
          <a:xfrm>
            <a:off x="2606357" y="4821769"/>
            <a:ext cx="1677397" cy="495593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구매 완료</a:t>
            </a:r>
          </a:p>
        </p:txBody>
      </p:sp>
      <p:sp>
        <p:nvSpPr>
          <p:cNvPr id="302" name="Shape 302"/>
          <p:cNvSpPr/>
          <p:nvPr/>
        </p:nvSpPr>
        <p:spPr>
          <a:xfrm>
            <a:off x="6925714" y="4125003"/>
            <a:ext cx="1890322" cy="410679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confirmNotification</a:t>
            </a:r>
          </a:p>
        </p:txBody>
      </p:sp>
      <p:cxnSp>
        <p:nvCxnSpPr>
          <p:cNvPr id="303" name="Shape 303"/>
          <p:cNvCxnSpPr>
            <a:endCxn id="302" idx="5"/>
          </p:cNvCxnSpPr>
          <p:nvPr/>
        </p:nvCxnSpPr>
        <p:spPr>
          <a:xfrm>
            <a:off x="3422348" y="4330343"/>
            <a:ext cx="35547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04" name="Shape 304"/>
          <p:cNvCxnSpPr/>
          <p:nvPr/>
        </p:nvCxnSpPr>
        <p:spPr>
          <a:xfrm rot="10800000">
            <a:off x="3399425" y="4669291"/>
            <a:ext cx="4442377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2</a:t>
            </a:r>
          </a:p>
        </p:txBody>
      </p:sp>
      <p:pic>
        <p:nvPicPr>
          <p:cNvPr id="310" name="Shape 3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1" y="2132856"/>
            <a:ext cx="3550568" cy="396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760958" y="3917955"/>
            <a:ext cx="791566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IN_APP_NOTIFY : 상태변경시 notifyId string Extra 와 함께. (service에서 곧바로 GetPurchaseInformation을 보낸다.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RESPONSE_CODE : 구글로 보내는 어떤 메시지든지 비동기로 response가 부수적으로. ( 요청 에러등은 여기로 온다. ) </a:t>
            </a:r>
            <a:b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</a:b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PUCHASE_STATE_CHANGED : GetPurchaseInformation 의 Response</a:t>
            </a: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2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AndroidManifest.xml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83" y="2241341"/>
            <a:ext cx="8205415" cy="164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2 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Aidl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7" y="2636911"/>
            <a:ext cx="8935046" cy="228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환경체크 ( ckBillingService )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3933055"/>
            <a:ext cx="8298301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95" y="4581128"/>
            <a:ext cx="9491674" cy="203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9632" y="1984950"/>
            <a:ext cx="5783292" cy="214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환경체크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20888"/>
            <a:ext cx="8922155" cy="358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611560" y="3794800"/>
            <a:ext cx="7920880" cy="498296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6C84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683568" y="5229200"/>
            <a:ext cx="7920880" cy="36004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6C84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구매요청 &gt; 구매 PendingIntent 리턴   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39" y="2266926"/>
            <a:ext cx="8247121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762541" y="3433464"/>
            <a:ext cx="7920880" cy="64360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6C84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774679" y="5661248"/>
            <a:ext cx="7920880" cy="42628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6C84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유저 결제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859" y="1844824"/>
            <a:ext cx="2842280" cy="47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IN_APP_NOTIFY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Notify Id 를 갖고 옴.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이 아이디로 BillingService에서 GET_PURCHASE_INFORMATION 실행.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8669" y="1268759"/>
            <a:ext cx="2743199" cy="487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소개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9550" lvl="0" marL="320040" marR="0" rtl="0" algn="l">
              <a:spcBef>
                <a:spcPts val="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개인개발_ 터치터치사다리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" y="2996951"/>
            <a:ext cx="7905750" cy="20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GET_PURCHASE_INFORMATION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해당 Notify Id에 해당하는 구매 상세정보 요청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75" y="2878566"/>
            <a:ext cx="8608848" cy="279670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827583" y="3933055"/>
            <a:ext cx="6336703" cy="426287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6C84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59317"/>
              <a:buFont typeface="Noto Sans Symbols"/>
              <a:buChar char="◻"/>
            </a:pPr>
            <a:r>
              <a:rPr b="0" baseline="0" i="0" lang="en-US" sz="2867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PURCHASE_STATE_CHANGED</a:t>
            </a:r>
          </a:p>
          <a:p>
            <a:pPr indent="-284480" lvl="1" marL="64008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942"/>
              <a:buFont typeface="Noto Sans Symbols"/>
              <a:buChar char="⬜"/>
            </a:pPr>
            <a:r>
              <a:rPr b="0" baseline="0" i="0" lang="en-US" sz="263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GET_PURCHASE_INFORMATION 의 비동기 응답</a:t>
            </a: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247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 "nonce" : 1836535032137741465,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"orders" :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[{ "notificationId" : "android.test.purchased",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"orderId" : "transactionId.android.test.purchased",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"packageName" : "com.example.dungeons",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"productId" : "android.test.purchased",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"developerPayload" : "bGoa+V7g/yqDXvKRqq+JTFn4uQZbPiQJo4pf9RzJ",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"purchaseTime" : 1290114783411,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"purchaseState" : 0,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"purchaseToken" : "rojeslcdyyiapnqcynkjyyjh" }]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17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 Side 검증, 효력지급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App은 변조가 가능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CONFIRM_NOTIFICATION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Version 2 안전하게 구현하려면?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효력지급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당연한 이야기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CONFIRM_NOTIFICATION 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반드시 효력지급이 완료가 된 후에 !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누락시 계속해서 비동기 응답은 점점 .. 느려진다. 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Few sec , min , days, week…..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BillingService가 언제든지 구동될 수 있다.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앱이 실행중이 아닐때도 처리할수 있게.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효력지급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당연하지 않은 이야기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IN_APP_NOTIFY 를 저장해 두기.</a:t>
            </a:r>
          </a:p>
          <a:p>
            <a:pPr indent="0" lvl="2" marL="6858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3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보안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599"/>
              <a:buFont typeface="Noto Sans Symbols"/>
              <a:buChar char="◻"/>
            </a:pPr>
            <a:r>
              <a:rPr b="0" baseline="0" i="0" lang="en-US" sz="26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Developer Payload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145"/>
              <a:buFont typeface="Noto Sans Symbols"/>
              <a:buChar char="⬜"/>
            </a:pPr>
            <a:r>
              <a:rPr b="0" baseline="0" i="0" lang="en-US" sz="240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Identify 할 수 있는 token</a:t>
            </a:r>
          </a:p>
          <a:p>
            <a:pPr indent="-217855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682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599"/>
              <a:buFont typeface="Noto Sans Symbols"/>
              <a:buChar char="◻"/>
            </a:pPr>
            <a:r>
              <a:rPr b="0" baseline="0" i="0" lang="en-US" sz="26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Random nonce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145"/>
              <a:buFont typeface="Noto Sans Symbols"/>
              <a:buChar char="⬜"/>
            </a:pPr>
            <a:r>
              <a:rPr b="0" baseline="0" i="0" lang="en-US" sz="240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RESTORE_TRANSATION / GET_PURCHASE_INFORMATION</a:t>
            </a:r>
          </a:p>
          <a:p>
            <a:pPr indent="-217855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682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599"/>
              <a:buFont typeface="Noto Sans Symbols"/>
              <a:buChar char="◻"/>
            </a:pPr>
            <a:r>
              <a:rPr b="0" baseline="0" i="0" lang="en-US" sz="26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 Side 검증</a:t>
            </a:r>
          </a:p>
          <a:p>
            <a:pPr indent="-217855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682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599"/>
              <a:buFont typeface="Noto Sans Symbols"/>
              <a:buChar char="◻"/>
            </a:pPr>
            <a:r>
              <a:rPr b="0" baseline="0" i="0" lang="en-US" sz="2682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이미 처리된 order Id 는 아닌지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문제점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PURCHASE_STATE_CHANGED 의 중복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IN_APP_NOTIFY 는 각 밀려있는 데이터마다 들어옴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들어올 때마다 GET_PURCHASE_INFORMATION 호출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GET~은 리스트로 넘어옴. ( 따라서 4개의 데이터가 밀려있으면 4번옴 )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버그는 아니지만 Buggy한 상황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Version 3</a:t>
            </a:r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</a:pPr>
            <a:r>
              <a:t/>
            </a:r>
            <a:endParaRPr b="0" baseline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 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쉽게 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Service 날렸다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빠르게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Local caching</a:t>
            </a:r>
          </a:p>
          <a:p>
            <a:pPr indent="-10159" lvl="1" marL="36576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편하게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기존에 없던 상품 정보 질의 ( ID는 알고 있어야. ) 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여는 말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이걸 어디에 쓸까 ?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구글 플레이 스토어의 부분유료화 수단은 구글이어야 한다.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30% 수수료 ..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개발자가 신경 쓸 필요 없어진 것 </a:t>
            </a:r>
          </a:p>
          <a:p>
            <a:pPr indent="-347980" lvl="1" marL="640080" marR="0" rtl="0" algn="l">
              <a:spcBef>
                <a:spcPts val="640"/>
              </a:spcBef>
              <a:buClr>
                <a:schemeClr val="accent1"/>
              </a:buClr>
              <a:buSzPct val="98958"/>
              <a:buFont typeface="Noto Sans Symbols"/>
              <a:buChar char="⬜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Service, Receiver, Observer ! </a:t>
            </a:r>
          </a:p>
          <a:p>
            <a:pPr indent="-342900" lvl="2" marL="914400" marR="0" rtl="0" algn="l">
              <a:spcBef>
                <a:spcPts val="640"/>
              </a:spcBef>
              <a:buClr>
                <a:schemeClr val="accent2"/>
              </a:buClr>
              <a:buSzPct val="98958"/>
              <a:buFont typeface="Noto Sans Symbols"/>
              <a:buChar char="■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왜 ? 어려우니까 !!</a:t>
            </a:r>
          </a:p>
          <a:p>
            <a:pPr indent="-342900" lvl="2" marL="914400" marR="0" rtl="0" algn="l">
              <a:spcBef>
                <a:spcPts val="640"/>
              </a:spcBef>
              <a:buClr>
                <a:schemeClr val="accent2"/>
              </a:buClr>
              <a:buSzPct val="98958"/>
              <a:buFont typeface="Noto Sans Symbols"/>
              <a:buChar char="■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IabHelper 에서 바로 구글플레이에 붙는다.</a:t>
            </a:r>
          </a:p>
          <a:p>
            <a:pPr indent="-228600" lvl="2" marL="1143000" marR="0" rtl="0" algn="l">
              <a:spcBef>
                <a:spcPts val="280"/>
              </a:spcBef>
              <a:buClr>
                <a:schemeClr val="dk1"/>
              </a:buClr>
              <a:buSzPct val="101190"/>
              <a:buFont typeface="Arial"/>
              <a:buChar char="■"/>
            </a:pPr>
            <a:r>
              <a:rPr b="0" baseline="0" i="0" lang="en-US" sz="14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mContext</a:t>
            </a: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.bindService(</a:t>
            </a:r>
            <a:r>
              <a:rPr b="1" baseline="0" i="0" lang="en-US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Intent(</a:t>
            </a:r>
            <a:r>
              <a:rPr b="1" baseline="0" i="0" lang="en-US" sz="1400" u="none" cap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"com.android.vending.billing.InAppBillingService.BIND"</a:t>
            </a: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</a:p>
          <a:p>
            <a:pPr indent="0" lvl="2" marL="9144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14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mServiceConn</a:t>
            </a: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Context.</a:t>
            </a:r>
            <a:r>
              <a:rPr b="0" baseline="0" i="1" lang="en-US" sz="14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BIND_AUTO_CREATE</a:t>
            </a:r>
            <a:r>
              <a:rPr b="0" baseline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2" marL="9144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동기적 체크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대신 필연적으로 1회만 온다. (onActivityResult)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구글의 서버 부하가 줄었겠네요.</a:t>
            </a:r>
          </a:p>
          <a:p>
            <a:pPr indent="-19812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기구매 체크 제거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RESULT_ITEM_ALREADY_OWNED = 7 – 에러코드 추가</a:t>
            </a:r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모두 managed 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User별로 무슨 상품을 샀는지 모두 기억해 두고 있음.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Consume 시 제거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영구상품은 Consume 을 호출하지 않으면 됨.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1991178" y="1615946"/>
            <a:ext cx="5101101" cy="48109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</a:t>
            </a:r>
          </a:p>
        </p:txBody>
      </p:sp>
      <p:pic>
        <p:nvPicPr>
          <p:cNvPr id="457" name="Shape 4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5" y="1628800"/>
            <a:ext cx="4752527" cy="490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AndroidManifest.xml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618" y="3125749"/>
            <a:ext cx="8342760" cy="10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Version 3 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Aidl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13" y="2784852"/>
            <a:ext cx="8960974" cy="254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구글플레이 서비스와의 통신 담당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purchaseObserver 등의 통으로 된 응답방식 대신 각 메서드의 파라미터로 listener를 받는 형태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이해가 더 쉬워짐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7" name="Shape 477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IAB Helper?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IAB Helper Start SetUp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Service Connection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Check Billing Supported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66" y="3212975"/>
            <a:ext cx="8166066" cy="266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queryInventory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38" y="2348880"/>
            <a:ext cx="9068577" cy="313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목차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Version 2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Version 2 안전하게 구현하려면 ?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Version 3 (에서 달라진 것)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Version 3 안전하게 구현하려면 ? 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이건 좀..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queryPurchases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5" y="2708919"/>
            <a:ext cx="9073008" cy="194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LaunchPurchaseFlow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PendingIntent 얻을때 response 한번 체크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startIntentSenderForResult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유저 결제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859" y="1844824"/>
            <a:ext cx="2842280" cy="47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HandleActivityResult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1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(resultCode == Activity.</a:t>
            </a:r>
            <a:r>
              <a:rPr b="1" baseline="0" i="1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RESULT_OK &amp;&amp; responseCode == BILLING_RESPONSE_RESULT_OK)</a:t>
            </a: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baseline="0" i="1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baseline="0" i="1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baseline="0" i="1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baseline="0" i="1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1" baseline="0" i="1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Else If (resultCode == Activity.RESULT_OK)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1" baseline="0" i="1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Else if (resultCode == Activity.RESULT_CANCELED)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362" y="3042513"/>
            <a:ext cx="8051274" cy="151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Consume</a:t>
            </a: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001" y="2708919"/>
            <a:ext cx="6701788" cy="374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Flow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Consume</a:t>
            </a: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58" y="2204864"/>
            <a:ext cx="8388484" cy="375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Version 3 안전하게 구현하려면?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효력지급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Consume의 success가 확인된 후에 효력지급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효력만 사용하고 아이템은 계속 남아있을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보안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Developer Payload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Identify 할 수 있는 token</a:t>
            </a:r>
          </a:p>
          <a:p>
            <a:pPr indent="0" lvl="0" marL="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 Side 검증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이미 처리된 order Id 는 아닌지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이건 좀.. </a:t>
            </a: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실제 과금 </a:t>
            </a:r>
          </a:p>
          <a:p>
            <a: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서버 검증 api 의 부재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Read Me, For IAB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/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고맙습니다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상품의 종류 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Managed ( 영구 상품 )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UnManaged ( 소멸성 상품 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rgbClr val="DD8047"/>
              </a:buClr>
              <a:buSzPct val="60000"/>
              <a:buFont typeface="Noto Sans Symbols"/>
              <a:buChar char="◻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‘Interprocess Communication’</a:t>
            </a:r>
          </a:p>
          <a:p>
            <a:pPr indent="-347980" lvl="1" marL="640080" marR="0" rtl="0" algn="l">
              <a:spcBef>
                <a:spcPts val="640"/>
              </a:spcBef>
              <a:buClr>
                <a:schemeClr val="accent1"/>
              </a:buClr>
              <a:buSzPct val="98958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다른 프로세스의 메모리에 일반적으로 접근 불가</a:t>
            </a:r>
          </a:p>
          <a:p>
            <a:pPr indent="-184600" lvl="1" marL="64008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7980" lvl="1" marL="640080" marR="0" rtl="0" algn="l">
              <a:spcBef>
                <a:spcPts val="640"/>
              </a:spcBef>
              <a:buClr>
                <a:schemeClr val="accent1"/>
              </a:buClr>
              <a:buSzPct val="98958"/>
              <a:buFont typeface="Noto Sans Symbols"/>
              <a:buChar char="⬜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접근 </a:t>
            </a: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가능한 인터페이스.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aidl </a:t>
            </a: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파일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프로젝트에 위치해 있어야 한다.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Read Me, For IAB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GOOGLE_DEVELOPER_ERROR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개발자 콘솔에 APK Upload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Permission 넣어서</a:t>
            </a:r>
          </a:p>
          <a:p>
            <a:pPr indent="-119062" lvl="2" marL="9144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3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685800" marR="0" rtl="0" algn="l">
              <a:spcBef>
                <a:spcPts val="5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테스트용과 동일한 키로 Signing 해서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baseline="0" i="0" lang="en-US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versionCode 맞춰서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" y="3118708"/>
            <a:ext cx="9145015" cy="66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가을">
  <a:themeElements>
    <a:clrScheme name="가을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가을">
  <a:themeElements>
    <a:clrScheme name="가을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