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256" r:id="rId5"/>
    <p:sldId id="257" r:id="rId6"/>
    <p:sldId id="258" r:id="rId7"/>
    <p:sldId id="287" r:id="rId8"/>
    <p:sldId id="286" r:id="rId9"/>
    <p:sldId id="288" r:id="rId10"/>
    <p:sldId id="289" r:id="rId11"/>
    <p:sldId id="290" r:id="rId12"/>
    <p:sldId id="260" r:id="rId13"/>
    <p:sldId id="261" r:id="rId14"/>
    <p:sldId id="262" r:id="rId15"/>
    <p:sldId id="283" r:id="rId16"/>
    <p:sldId id="264" r:id="rId17"/>
    <p:sldId id="266" r:id="rId18"/>
    <p:sldId id="284" r:id="rId19"/>
    <p:sldId id="291" r:id="rId20"/>
    <p:sldId id="292" r:id="rId21"/>
    <p:sldId id="293" r:id="rId22"/>
    <p:sldId id="294" r:id="rId23"/>
    <p:sldId id="295" r:id="rId24"/>
    <p:sldId id="296" r:id="rId25"/>
    <p:sldId id="297" r:id="rId26"/>
    <p:sldId id="298" r:id="rId27"/>
    <p:sldId id="267" r:id="rId28"/>
    <p:sldId id="269" r:id="rId29"/>
    <p:sldId id="268" r:id="rId30"/>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3" autoAdjust="0"/>
    <p:restoredTop sz="94660"/>
  </p:normalViewPr>
  <p:slideViewPr>
    <p:cSldViewPr snapToGrid="0">
      <p:cViewPr varScale="1">
        <p:scale>
          <a:sx n="120" d="100"/>
          <a:sy n="120" d="100"/>
        </p:scale>
        <p:origin x="490" y="77"/>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298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D01EA87-E043-4B09-883E-331FB9DEA675}" type="datetime1">
              <a:rPr lang="zh-CN" altLang="en-US" smtClean="0">
                <a:latin typeface="Microsoft YaHei UI" panose="020B0503020204020204" pitchFamily="34" charset="-122"/>
                <a:ea typeface="Microsoft YaHei UI" panose="020B0503020204020204" pitchFamily="34" charset="-122"/>
              </a:rPr>
              <a:t>2023-12-05</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831430A-4AA4-45C8-AC23-CD6B61C41A4C}"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DFE8CF6F-AEFF-4035-A783-79EB238251D7}" type="datetime1">
              <a:rPr lang="zh-CN" altLang="en-US" smtClean="0"/>
              <a:t>2023-12-05</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noProof="0" dirty="0"/>
              <a:t>编辑母版文本样式</a:t>
            </a:r>
          </a:p>
          <a:p>
            <a:pPr lvl="1" rtl="0"/>
            <a:r>
              <a:rPr lang="zh-cn" noProof="0" dirty="0"/>
              <a:t>第二级</a:t>
            </a:r>
          </a:p>
          <a:p>
            <a:pPr lvl="2" rtl="0"/>
            <a:r>
              <a:rPr lang="zh-cn" noProof="0" dirty="0"/>
              <a:t>第三级</a:t>
            </a:r>
          </a:p>
          <a:p>
            <a:pPr lvl="3" rtl="0"/>
            <a:r>
              <a:rPr lang="zh-cn" noProof="0" dirty="0"/>
              <a:t>第四级</a:t>
            </a:r>
          </a:p>
          <a:p>
            <a:pPr lvl="4" rtl="0"/>
            <a:r>
              <a:rPr lang="zh-cn"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1734D747-9380-41EE-9946-EC9EC0CA5D1E}" type="slidenum">
              <a:rPr lang="en-US" smtClean="0"/>
              <a:pPr/>
              <a:t>‹#›</a:t>
            </a:fld>
            <a:endParaRPr lang="en-US"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1</a:t>
            </a:fld>
            <a:endParaRPr lang="zh-CN" altLang="en-US"/>
          </a:p>
        </p:txBody>
      </p:sp>
    </p:spTree>
    <p:extLst>
      <p:ext uri="{BB962C8B-B14F-4D97-AF65-F5344CB8AC3E}">
        <p14:creationId xmlns:p14="http://schemas.microsoft.com/office/powerpoint/2010/main" val="4243935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10</a:t>
            </a:fld>
            <a:endParaRPr lang="zh-CN" altLang="en-US"/>
          </a:p>
        </p:txBody>
      </p:sp>
    </p:spTree>
    <p:extLst>
      <p:ext uri="{BB962C8B-B14F-4D97-AF65-F5344CB8AC3E}">
        <p14:creationId xmlns:p14="http://schemas.microsoft.com/office/powerpoint/2010/main" val="1841121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11</a:t>
            </a:fld>
            <a:endParaRPr lang="zh-CN" altLang="en-US"/>
          </a:p>
        </p:txBody>
      </p:sp>
    </p:spTree>
    <p:extLst>
      <p:ext uri="{BB962C8B-B14F-4D97-AF65-F5344CB8AC3E}">
        <p14:creationId xmlns:p14="http://schemas.microsoft.com/office/powerpoint/2010/main" val="1802593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12</a:t>
            </a:fld>
            <a:endParaRPr lang="zh-CN" altLang="en-US"/>
          </a:p>
        </p:txBody>
      </p:sp>
    </p:spTree>
    <p:extLst>
      <p:ext uri="{BB962C8B-B14F-4D97-AF65-F5344CB8AC3E}">
        <p14:creationId xmlns:p14="http://schemas.microsoft.com/office/powerpoint/2010/main" val="3799446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13</a:t>
            </a:fld>
            <a:endParaRPr lang="zh-CN" altLang="en-US"/>
          </a:p>
        </p:txBody>
      </p:sp>
    </p:spTree>
    <p:extLst>
      <p:ext uri="{BB962C8B-B14F-4D97-AF65-F5344CB8AC3E}">
        <p14:creationId xmlns:p14="http://schemas.microsoft.com/office/powerpoint/2010/main" val="3658271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14</a:t>
            </a:fld>
            <a:endParaRPr lang="zh-CN" altLang="en-US"/>
          </a:p>
        </p:txBody>
      </p:sp>
    </p:spTree>
    <p:extLst>
      <p:ext uri="{BB962C8B-B14F-4D97-AF65-F5344CB8AC3E}">
        <p14:creationId xmlns:p14="http://schemas.microsoft.com/office/powerpoint/2010/main" val="1427706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15</a:t>
            </a:fld>
            <a:endParaRPr lang="zh-CN" altLang="en-US"/>
          </a:p>
        </p:txBody>
      </p:sp>
    </p:spTree>
    <p:extLst>
      <p:ext uri="{BB962C8B-B14F-4D97-AF65-F5344CB8AC3E}">
        <p14:creationId xmlns:p14="http://schemas.microsoft.com/office/powerpoint/2010/main" val="2002461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16</a:t>
            </a:fld>
            <a:endParaRPr lang="zh-CN" altLang="en-US"/>
          </a:p>
        </p:txBody>
      </p:sp>
    </p:spTree>
    <p:extLst>
      <p:ext uri="{BB962C8B-B14F-4D97-AF65-F5344CB8AC3E}">
        <p14:creationId xmlns:p14="http://schemas.microsoft.com/office/powerpoint/2010/main" val="2611760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17</a:t>
            </a:fld>
            <a:endParaRPr lang="zh-CN" altLang="en-US"/>
          </a:p>
        </p:txBody>
      </p:sp>
    </p:spTree>
    <p:extLst>
      <p:ext uri="{BB962C8B-B14F-4D97-AF65-F5344CB8AC3E}">
        <p14:creationId xmlns:p14="http://schemas.microsoft.com/office/powerpoint/2010/main" val="3563269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18</a:t>
            </a:fld>
            <a:endParaRPr lang="zh-CN" altLang="en-US"/>
          </a:p>
        </p:txBody>
      </p:sp>
    </p:spTree>
    <p:extLst>
      <p:ext uri="{BB962C8B-B14F-4D97-AF65-F5344CB8AC3E}">
        <p14:creationId xmlns:p14="http://schemas.microsoft.com/office/powerpoint/2010/main" val="1501569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19</a:t>
            </a:fld>
            <a:endParaRPr lang="zh-CN" altLang="en-US"/>
          </a:p>
        </p:txBody>
      </p:sp>
    </p:spTree>
    <p:extLst>
      <p:ext uri="{BB962C8B-B14F-4D97-AF65-F5344CB8AC3E}">
        <p14:creationId xmlns:p14="http://schemas.microsoft.com/office/powerpoint/2010/main" val="2265078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2</a:t>
            </a:fld>
            <a:endParaRPr lang="zh-CN" altLang="en-US"/>
          </a:p>
        </p:txBody>
      </p:sp>
    </p:spTree>
    <p:extLst>
      <p:ext uri="{BB962C8B-B14F-4D97-AF65-F5344CB8AC3E}">
        <p14:creationId xmlns:p14="http://schemas.microsoft.com/office/powerpoint/2010/main" val="226814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20</a:t>
            </a:fld>
            <a:endParaRPr lang="zh-CN" altLang="en-US"/>
          </a:p>
        </p:txBody>
      </p:sp>
    </p:spTree>
    <p:extLst>
      <p:ext uri="{BB962C8B-B14F-4D97-AF65-F5344CB8AC3E}">
        <p14:creationId xmlns:p14="http://schemas.microsoft.com/office/powerpoint/2010/main" val="42264634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21</a:t>
            </a:fld>
            <a:endParaRPr lang="zh-CN" altLang="en-US"/>
          </a:p>
        </p:txBody>
      </p:sp>
    </p:spTree>
    <p:extLst>
      <p:ext uri="{BB962C8B-B14F-4D97-AF65-F5344CB8AC3E}">
        <p14:creationId xmlns:p14="http://schemas.microsoft.com/office/powerpoint/2010/main" val="3454523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22</a:t>
            </a:fld>
            <a:endParaRPr lang="zh-CN" altLang="en-US"/>
          </a:p>
        </p:txBody>
      </p:sp>
    </p:spTree>
    <p:extLst>
      <p:ext uri="{BB962C8B-B14F-4D97-AF65-F5344CB8AC3E}">
        <p14:creationId xmlns:p14="http://schemas.microsoft.com/office/powerpoint/2010/main" val="2582452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23</a:t>
            </a:fld>
            <a:endParaRPr lang="zh-CN" altLang="en-US"/>
          </a:p>
        </p:txBody>
      </p:sp>
    </p:spTree>
    <p:extLst>
      <p:ext uri="{BB962C8B-B14F-4D97-AF65-F5344CB8AC3E}">
        <p14:creationId xmlns:p14="http://schemas.microsoft.com/office/powerpoint/2010/main" val="25615292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24</a:t>
            </a:fld>
            <a:endParaRPr lang="zh-CN" altLang="en-US"/>
          </a:p>
        </p:txBody>
      </p:sp>
    </p:spTree>
    <p:extLst>
      <p:ext uri="{BB962C8B-B14F-4D97-AF65-F5344CB8AC3E}">
        <p14:creationId xmlns:p14="http://schemas.microsoft.com/office/powerpoint/2010/main" val="42526904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灯片编号占位符 3"/>
          <p:cNvSpPr>
            <a:spLocks noGrp="1"/>
          </p:cNvSpPr>
          <p:nvPr>
            <p:ph type="sldNum" sz="quarter" idx="5"/>
          </p:nvPr>
        </p:nvSpPr>
        <p:spPr/>
        <p:txBody>
          <a:bodyPr rtlCol="0"/>
          <a:lstStyle/>
          <a:p>
            <a:pPr rtl="0"/>
            <a:fld id="{1734D747-9380-41EE-9946-EC9EC0CA5D1E}" type="slidenum">
              <a:rPr lang="en-US" altLang="zh-CN" smtClean="0"/>
              <a:t>25</a:t>
            </a:fld>
            <a:endParaRPr lang="zh-CN" altLang="en-US"/>
          </a:p>
        </p:txBody>
      </p:sp>
    </p:spTree>
    <p:extLst>
      <p:ext uri="{BB962C8B-B14F-4D97-AF65-F5344CB8AC3E}">
        <p14:creationId xmlns:p14="http://schemas.microsoft.com/office/powerpoint/2010/main" val="28851866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灯片编号占位符 3"/>
          <p:cNvSpPr>
            <a:spLocks noGrp="1"/>
          </p:cNvSpPr>
          <p:nvPr>
            <p:ph type="sldNum" sz="quarter" idx="5"/>
          </p:nvPr>
        </p:nvSpPr>
        <p:spPr/>
        <p:txBody>
          <a:bodyPr rtlCol="0"/>
          <a:lstStyle/>
          <a:p>
            <a:pPr rtl="0"/>
            <a:fld id="{1734D747-9380-41EE-9946-EC9EC0CA5D1E}" type="slidenum">
              <a:rPr lang="en-US" altLang="zh-CN" smtClean="0"/>
              <a:t>26</a:t>
            </a:fld>
            <a:endParaRPr lang="zh-CN" altLang="en-US"/>
          </a:p>
        </p:txBody>
      </p:sp>
    </p:spTree>
    <p:extLst>
      <p:ext uri="{BB962C8B-B14F-4D97-AF65-F5344CB8AC3E}">
        <p14:creationId xmlns:p14="http://schemas.microsoft.com/office/powerpoint/2010/main" val="147783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3</a:t>
            </a:fld>
            <a:endParaRPr lang="zh-CN" altLang="en-US"/>
          </a:p>
        </p:txBody>
      </p:sp>
    </p:spTree>
    <p:extLst>
      <p:ext uri="{BB962C8B-B14F-4D97-AF65-F5344CB8AC3E}">
        <p14:creationId xmlns:p14="http://schemas.microsoft.com/office/powerpoint/2010/main" val="2223578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4</a:t>
            </a:fld>
            <a:endParaRPr lang="zh-CN" altLang="en-US"/>
          </a:p>
        </p:txBody>
      </p:sp>
    </p:spTree>
    <p:extLst>
      <p:ext uri="{BB962C8B-B14F-4D97-AF65-F5344CB8AC3E}">
        <p14:creationId xmlns:p14="http://schemas.microsoft.com/office/powerpoint/2010/main" val="333392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5</a:t>
            </a:fld>
            <a:endParaRPr lang="zh-CN" altLang="en-US"/>
          </a:p>
        </p:txBody>
      </p:sp>
    </p:spTree>
    <p:extLst>
      <p:ext uri="{BB962C8B-B14F-4D97-AF65-F5344CB8AC3E}">
        <p14:creationId xmlns:p14="http://schemas.microsoft.com/office/powerpoint/2010/main" val="2519061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6</a:t>
            </a:fld>
            <a:endParaRPr lang="zh-CN" altLang="en-US"/>
          </a:p>
        </p:txBody>
      </p:sp>
    </p:spTree>
    <p:extLst>
      <p:ext uri="{BB962C8B-B14F-4D97-AF65-F5344CB8AC3E}">
        <p14:creationId xmlns:p14="http://schemas.microsoft.com/office/powerpoint/2010/main" val="3053620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7</a:t>
            </a:fld>
            <a:endParaRPr lang="zh-CN" altLang="en-US"/>
          </a:p>
        </p:txBody>
      </p:sp>
    </p:spTree>
    <p:extLst>
      <p:ext uri="{BB962C8B-B14F-4D97-AF65-F5344CB8AC3E}">
        <p14:creationId xmlns:p14="http://schemas.microsoft.com/office/powerpoint/2010/main" val="3228585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8</a:t>
            </a:fld>
            <a:endParaRPr lang="zh-CN" altLang="en-US"/>
          </a:p>
        </p:txBody>
      </p:sp>
    </p:spTree>
    <p:extLst>
      <p:ext uri="{BB962C8B-B14F-4D97-AF65-F5344CB8AC3E}">
        <p14:creationId xmlns:p14="http://schemas.microsoft.com/office/powerpoint/2010/main" val="4065783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9</a:t>
            </a:fld>
            <a:endParaRPr lang="zh-CN" altLang="en-US"/>
          </a:p>
        </p:txBody>
      </p:sp>
    </p:spTree>
    <p:extLst>
      <p:ext uri="{BB962C8B-B14F-4D97-AF65-F5344CB8AC3E}">
        <p14:creationId xmlns:p14="http://schemas.microsoft.com/office/powerpoint/2010/main" val="145096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1" name="长方形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nvGrpSpPr>
          <p:cNvPr id="7" name="组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组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任意多边形：形状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6" name="任意多边形：形状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7" name="直角三角形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8" name="直角三角形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9" name="直角三角形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0" name="任意多边形：形状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9" name="任意多边形：形状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0" name="任意多边形：形状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1" name="任意多边形：形状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nvGrpSpPr>
            <p:cNvPr id="12" name="组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任意多边形：形状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4" name="任意多边形：形状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grpSp>
      <p:sp>
        <p:nvSpPr>
          <p:cNvPr id="2" name="标题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icrosoft YaHei UI" panose="020B0503020204020204" pitchFamily="34" charset="-122"/>
                <a:ea typeface="Tahoma" panose="020B0604030504040204" pitchFamily="34" charset="0"/>
                <a:cs typeface="Tahoma" panose="020B0604030504040204" pitchFamily="34" charset="0"/>
              </a:defRPr>
            </a:lvl1pPr>
          </a:lstStyle>
          <a:p>
            <a:pPr lvl="0" rtl="0"/>
            <a:r>
              <a:rPr lang="zh-CN" altLang="en-US" noProof="0"/>
              <a:t>标题</a:t>
            </a:r>
          </a:p>
        </p:txBody>
      </p:sp>
      <p:sp>
        <p:nvSpPr>
          <p:cNvPr id="3" name="副标题 2">
            <a:extLst>
              <a:ext uri="{FF2B5EF4-FFF2-40B4-BE49-F238E27FC236}">
                <a16:creationId xmlns:a16="http://schemas.microsoft.com/office/drawing/2014/main" id="{C3D2DEF0-A0B0-4CFE-B67D-A9D75E2368DC}"/>
              </a:ext>
            </a:extLst>
          </p:cNvPr>
          <p:cNvSpPr>
            <a:spLocks noGrp="1"/>
          </p:cNvSpPr>
          <p:nvPr>
            <p:ph type="subTitle" idx="1" hasCustomPrompt="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icrosoft YaHei UI" panose="020B0503020204020204" pitchFamily="34" charset="-122"/>
                <a:cs typeface="Arial" panose="020B0604020202020204" pitchFamily="34" charset="0"/>
              </a:defRPr>
            </a:lvl1pPr>
          </a:lstStyle>
          <a:p>
            <a:pPr marL="228600" lvl="0" indent="-228600" rtl="0"/>
            <a:r>
              <a:rPr lang="zh-CN" altLang="en-US" noProof="0"/>
              <a:t>单击以编辑母版副标题样式</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个类别">
    <p:bg>
      <p:bgPr>
        <a:solidFill>
          <a:schemeClr val="accent2"/>
        </a:solidFill>
        <a:effectLst/>
      </p:bgPr>
    </p:bg>
    <p:spTree>
      <p:nvGrpSpPr>
        <p:cNvPr id="1" name=""/>
        <p:cNvGrpSpPr/>
        <p:nvPr/>
      </p:nvGrpSpPr>
      <p:grpSpPr>
        <a:xfrm>
          <a:off x="0" y="0"/>
          <a:ext cx="0" cy="0"/>
          <a:chOff x="0" y="0"/>
          <a:chExt cx="0" cy="0"/>
        </a:xfrm>
      </p:grpSpPr>
      <p:sp>
        <p:nvSpPr>
          <p:cNvPr id="11" name="长方形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0" name="任意多边形：形状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8" name="任意多边形：形状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2" name="任意多边形：形状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 name="标题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icrosoft YaHei UI" panose="020B0503020204020204" pitchFamily="34" charset="-122"/>
              </a:defRPr>
            </a:lvl1pPr>
          </a:lstStyle>
          <a:p>
            <a:pPr lvl="0" rtl="0"/>
            <a:r>
              <a:rPr lang="zh-CN" altLang="en-US" noProof="0"/>
              <a:t>单击此处编辑母版标题样式</a:t>
            </a:r>
          </a:p>
        </p:txBody>
      </p:sp>
      <p:grpSp>
        <p:nvGrpSpPr>
          <p:cNvPr id="15" name="组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任意多边形：形状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7" name="任意多边形：形状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grpSp>
        <p:nvGrpSpPr>
          <p:cNvPr id="6" name="组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矩形：剪去一角的矩形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3" name="矩形：剪去一角的矩形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20" name="图片占位符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zh-CN" altLang="en-US" noProof="0"/>
              <a:t>单击图标添加图片</a:t>
            </a:r>
          </a:p>
        </p:txBody>
      </p:sp>
      <p:sp>
        <p:nvSpPr>
          <p:cNvPr id="21" name="图片占位符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zh-CN" altLang="en-US" noProof="0"/>
              <a:t>单击图标添加图片</a:t>
            </a:r>
          </a:p>
        </p:txBody>
      </p:sp>
      <p:sp>
        <p:nvSpPr>
          <p:cNvPr id="22" name="图片占位符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zh-CN" altLang="en-US" noProof="0"/>
              <a:t>单击图标添加图片</a:t>
            </a:r>
          </a:p>
        </p:txBody>
      </p:sp>
      <p:sp>
        <p:nvSpPr>
          <p:cNvPr id="23" name="图片占位符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zh-CN" altLang="en-US" noProof="0"/>
              <a:t>单击图标添加图片</a:t>
            </a:r>
          </a:p>
        </p:txBody>
      </p:sp>
      <p:sp>
        <p:nvSpPr>
          <p:cNvPr id="24" name="图片占位符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zh-CN" altLang="en-US" noProof="0"/>
              <a:t>单击图标添加图片</a:t>
            </a:r>
          </a:p>
        </p:txBody>
      </p:sp>
      <p:sp>
        <p:nvSpPr>
          <p:cNvPr id="26" name="文本占位符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719894"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icrosoft YaHei UI" panose="020B0503020204020204" pitchFamily="34" charset="-122"/>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zh-CN" altLang="en-US" noProof="0"/>
              <a:t>编辑母版文本样式</a:t>
            </a:r>
          </a:p>
        </p:txBody>
      </p:sp>
      <p:sp>
        <p:nvSpPr>
          <p:cNvPr id="27" name="文本占位符 22">
            <a:extLst>
              <a:ext uri="{FF2B5EF4-FFF2-40B4-BE49-F238E27FC236}">
                <a16:creationId xmlns:a16="http://schemas.microsoft.com/office/drawing/2014/main" id="{05F72315-51A9-431C-B80A-45E4FB1D6BD6}"/>
              </a:ext>
            </a:extLst>
          </p:cNvPr>
          <p:cNvSpPr>
            <a:spLocks noGrp="1"/>
          </p:cNvSpPr>
          <p:nvPr>
            <p:ph type="body" sz="quarter" idx="19" hasCustomPrompt="1"/>
          </p:nvPr>
        </p:nvSpPr>
        <p:spPr>
          <a:xfrm>
            <a:off x="2963912"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icrosoft YaHei UI" panose="020B0503020204020204" pitchFamily="34" charset="-122"/>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zh-CN" altLang="en-US" noProof="0"/>
              <a:t>编辑母版文本样式</a:t>
            </a:r>
          </a:p>
        </p:txBody>
      </p:sp>
      <p:sp>
        <p:nvSpPr>
          <p:cNvPr id="28" name="文本占位符 22">
            <a:extLst>
              <a:ext uri="{FF2B5EF4-FFF2-40B4-BE49-F238E27FC236}">
                <a16:creationId xmlns:a16="http://schemas.microsoft.com/office/drawing/2014/main" id="{883D1F0C-34F1-46E1-B178-E4AB82B14631}"/>
              </a:ext>
            </a:extLst>
          </p:cNvPr>
          <p:cNvSpPr>
            <a:spLocks noGrp="1"/>
          </p:cNvSpPr>
          <p:nvPr>
            <p:ph type="body" sz="quarter" idx="20" hasCustomPrompt="1"/>
          </p:nvPr>
        </p:nvSpPr>
        <p:spPr>
          <a:xfrm>
            <a:off x="5207930"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icrosoft YaHei UI" panose="020B0503020204020204" pitchFamily="34" charset="-122"/>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zh-CN" altLang="en-US" noProof="0"/>
              <a:t>编辑母版文本样式</a:t>
            </a:r>
          </a:p>
        </p:txBody>
      </p:sp>
      <p:sp>
        <p:nvSpPr>
          <p:cNvPr id="29" name="文本占位符 22">
            <a:extLst>
              <a:ext uri="{FF2B5EF4-FFF2-40B4-BE49-F238E27FC236}">
                <a16:creationId xmlns:a16="http://schemas.microsoft.com/office/drawing/2014/main" id="{7202A849-DF14-40E7-B38D-1185F72603EC}"/>
              </a:ext>
            </a:extLst>
          </p:cNvPr>
          <p:cNvSpPr>
            <a:spLocks noGrp="1"/>
          </p:cNvSpPr>
          <p:nvPr>
            <p:ph type="body" sz="quarter" idx="21" hasCustomPrompt="1"/>
          </p:nvPr>
        </p:nvSpPr>
        <p:spPr>
          <a:xfrm>
            <a:off x="7451948"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icrosoft YaHei UI" panose="020B0503020204020204" pitchFamily="34" charset="-122"/>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zh-CN" altLang="en-US" noProof="0"/>
              <a:t>编辑母版文本样式</a:t>
            </a:r>
          </a:p>
        </p:txBody>
      </p:sp>
      <p:sp>
        <p:nvSpPr>
          <p:cNvPr id="30" name="文本占位符 22">
            <a:extLst>
              <a:ext uri="{FF2B5EF4-FFF2-40B4-BE49-F238E27FC236}">
                <a16:creationId xmlns:a16="http://schemas.microsoft.com/office/drawing/2014/main" id="{CCFC1ADF-AC11-4CCD-AC2D-478B6FFEA5EA}"/>
              </a:ext>
            </a:extLst>
          </p:cNvPr>
          <p:cNvSpPr>
            <a:spLocks noGrp="1"/>
          </p:cNvSpPr>
          <p:nvPr>
            <p:ph type="body" sz="quarter" idx="22" hasCustomPrompt="1"/>
          </p:nvPr>
        </p:nvSpPr>
        <p:spPr>
          <a:xfrm>
            <a:off x="9695965"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icrosoft YaHei UI" panose="020B0503020204020204" pitchFamily="34" charset="-122"/>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zh-CN" altLang="en-US" noProof="0"/>
              <a:t>编辑母版文本样式</a:t>
            </a:r>
          </a:p>
        </p:txBody>
      </p:sp>
      <p:cxnSp>
        <p:nvCxnSpPr>
          <p:cNvPr id="7" name="直接连接符​​(S)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直接连接符​​(S)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直接连接符​​(S)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直接连接符​​(S)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直接连接符​​(S)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任意多边形：形状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5" name="灯片编号占位符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Microsoft YaHei UI" panose="020B0503020204020204" pitchFamily="34" charset="-122"/>
              </a:defRPr>
            </a:lvl1pPr>
          </a:lstStyle>
          <a:p>
            <a:fld id="{C263D6C4-4840-40CC-AC84-17E24B3B7BDE}" type="slidenum">
              <a:rPr lang="en-US" altLang="zh-CN" noProof="0" smtClean="0"/>
              <a:pPr/>
              <a:t>‹#›</a:t>
            </a:fld>
            <a:endParaRPr lang="zh-CN" altLang="en-US" noProof="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照片 + 3 节">
    <p:bg>
      <p:bgPr>
        <a:solidFill>
          <a:schemeClr val="accent2"/>
        </a:solidFill>
        <a:effectLst/>
      </p:bgPr>
    </p:bg>
    <p:spTree>
      <p:nvGrpSpPr>
        <p:cNvPr id="1" name=""/>
        <p:cNvGrpSpPr/>
        <p:nvPr/>
      </p:nvGrpSpPr>
      <p:grpSpPr>
        <a:xfrm>
          <a:off x="0" y="0"/>
          <a:ext cx="0" cy="0"/>
          <a:chOff x="0" y="0"/>
          <a:chExt cx="0" cy="0"/>
        </a:xfrm>
      </p:grpSpPr>
      <p:sp>
        <p:nvSpPr>
          <p:cNvPr id="11" name="长方形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0" name="任意多边形：形状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8" name="任意多边形：形状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2" name="任意多边形：形状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 name="标题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icrosoft YaHei UI" panose="020B0503020204020204" pitchFamily="34" charset="-122"/>
              </a:defRPr>
            </a:lvl1pPr>
          </a:lstStyle>
          <a:p>
            <a:pPr lvl="0" rtl="0"/>
            <a:r>
              <a:rPr lang="zh-CN" altLang="en-US" noProof="0"/>
              <a:t>单击此处编辑母版标题样式</a:t>
            </a:r>
          </a:p>
        </p:txBody>
      </p:sp>
      <p:grpSp>
        <p:nvGrpSpPr>
          <p:cNvPr id="15" name="组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任意多边形：形状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7" name="任意多边形：形状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grpSp>
        <p:nvGrpSpPr>
          <p:cNvPr id="6" name="组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矩形：剪去一角的矩形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3" name="矩形：剪去一角的矩形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26" name="文本占位符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icrosoft YaHei UI" panose="020B0503020204020204" pitchFamily="34" charset="-122"/>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zh-CN" altLang="en-US" noProof="0"/>
              <a:t>编辑母版文本样式</a:t>
            </a:r>
          </a:p>
        </p:txBody>
      </p:sp>
      <p:sp>
        <p:nvSpPr>
          <p:cNvPr id="35" name="任意多边形：形状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5" name="灯片编号占位符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Microsoft YaHei UI" panose="020B0503020204020204" pitchFamily="34" charset="-122"/>
              </a:defRPr>
            </a:lvl1pPr>
          </a:lstStyle>
          <a:p>
            <a:fld id="{C263D6C4-4840-40CC-AC84-17E24B3B7BDE}" type="slidenum">
              <a:rPr lang="en-US" altLang="zh-CN" noProof="0" smtClean="0"/>
              <a:pPr/>
              <a:t>‹#›</a:t>
            </a:fld>
            <a:endParaRPr lang="zh-CN" altLang="en-US" noProof="0"/>
          </a:p>
        </p:txBody>
      </p:sp>
      <p:sp>
        <p:nvSpPr>
          <p:cNvPr id="13" name="图片占位符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Microsoft YaHei UI" panose="020B0503020204020204" pitchFamily="34" charset="-122"/>
              </a:defRPr>
            </a:lvl1pPr>
          </a:lstStyle>
          <a:p>
            <a:pPr rtl="0"/>
            <a:r>
              <a:rPr lang="zh-CN" altLang="en-US" noProof="0"/>
              <a:t>插入图像</a:t>
            </a:r>
          </a:p>
        </p:txBody>
      </p:sp>
      <p:sp>
        <p:nvSpPr>
          <p:cNvPr id="36" name="文本占位符 22">
            <a:extLst>
              <a:ext uri="{FF2B5EF4-FFF2-40B4-BE49-F238E27FC236}">
                <a16:creationId xmlns:a16="http://schemas.microsoft.com/office/drawing/2014/main" id="{642D3CE0-C3B4-4F3F-A650-AB452B3AD4BA}"/>
              </a:ext>
            </a:extLst>
          </p:cNvPr>
          <p:cNvSpPr>
            <a:spLocks noGrp="1"/>
          </p:cNvSpPr>
          <p:nvPr>
            <p:ph type="body" sz="quarter" idx="20" hasCustomPrompt="1"/>
          </p:nvPr>
        </p:nvSpPr>
        <p:spPr>
          <a:xfrm>
            <a:off x="4444169"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icrosoft YaHei UI" panose="020B0503020204020204" pitchFamily="34" charset="-122"/>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zh-CN" altLang="en-US" noProof="0"/>
              <a:t>编辑母版文本样式</a:t>
            </a:r>
          </a:p>
        </p:txBody>
      </p:sp>
      <p:sp>
        <p:nvSpPr>
          <p:cNvPr id="37" name="文本占位符 22">
            <a:extLst>
              <a:ext uri="{FF2B5EF4-FFF2-40B4-BE49-F238E27FC236}">
                <a16:creationId xmlns:a16="http://schemas.microsoft.com/office/drawing/2014/main" id="{DBED2BB0-CDAD-40EE-8B35-C66DF45EE29D}"/>
              </a:ext>
            </a:extLst>
          </p:cNvPr>
          <p:cNvSpPr>
            <a:spLocks noGrp="1"/>
          </p:cNvSpPr>
          <p:nvPr>
            <p:ph type="body" sz="quarter" idx="21" hasCustomPrompt="1"/>
          </p:nvPr>
        </p:nvSpPr>
        <p:spPr>
          <a:xfrm>
            <a:off x="834624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icrosoft YaHei UI" panose="020B0503020204020204" pitchFamily="34" charset="-122"/>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zh-CN" altLang="en-US" noProof="0"/>
              <a:t>编辑母版文本样式</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照片 + 文本">
    <p:bg>
      <p:bgPr>
        <a:solidFill>
          <a:schemeClr val="accent2"/>
        </a:solidFill>
        <a:effectLst/>
      </p:bgPr>
    </p:bg>
    <p:spTree>
      <p:nvGrpSpPr>
        <p:cNvPr id="1" name=""/>
        <p:cNvGrpSpPr/>
        <p:nvPr/>
      </p:nvGrpSpPr>
      <p:grpSpPr>
        <a:xfrm>
          <a:off x="0" y="0"/>
          <a:ext cx="0" cy="0"/>
          <a:chOff x="0" y="0"/>
          <a:chExt cx="0" cy="0"/>
        </a:xfrm>
      </p:grpSpPr>
      <p:sp>
        <p:nvSpPr>
          <p:cNvPr id="11" name="长方形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0" name="任意多边形：形状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8" name="任意多边形：形状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2" name="任意多边形：形状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 name="标题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icrosoft YaHei UI" panose="020B0503020204020204" pitchFamily="34" charset="-122"/>
              </a:defRPr>
            </a:lvl1pPr>
          </a:lstStyle>
          <a:p>
            <a:pPr lvl="0" rtl="0"/>
            <a:r>
              <a:rPr lang="zh-CN" altLang="en-US" noProof="0"/>
              <a:t>单击此处编辑母版标题样式</a:t>
            </a:r>
          </a:p>
        </p:txBody>
      </p:sp>
      <p:grpSp>
        <p:nvGrpSpPr>
          <p:cNvPr id="15" name="组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任意多边形：形状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7" name="任意多边形：形状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grpSp>
        <p:nvGrpSpPr>
          <p:cNvPr id="6" name="组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矩形：剪去一角的矩形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3" name="矩形：剪去一角的矩形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26" name="文本占位符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9402006" cy="1463040"/>
          </a:xfrm>
        </p:spPr>
        <p:txBody>
          <a:bodyPr lIns="0" tIns="0" rIns="0" bIns="0" rtlCol="0">
            <a:noAutofit/>
          </a:bodyPr>
          <a:lstStyle>
            <a:lvl1pPr marL="0" indent="0" algn="l">
              <a:lnSpc>
                <a:spcPct val="100000"/>
              </a:lnSpc>
              <a:spcBef>
                <a:spcPts val="300"/>
              </a:spcBef>
              <a:spcAft>
                <a:spcPts val="300"/>
              </a:spcAft>
              <a:buNone/>
              <a:defRPr sz="1400">
                <a:solidFill>
                  <a:schemeClr val="bg1"/>
                </a:solidFill>
                <a:latin typeface="Microsoft YaHei UI" panose="020B0503020204020204" pitchFamily="34" charset="-122"/>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zh-CN" altLang="en-US" noProof="0"/>
              <a:t>编辑母版文本样式</a:t>
            </a:r>
          </a:p>
        </p:txBody>
      </p:sp>
      <p:sp>
        <p:nvSpPr>
          <p:cNvPr id="35" name="任意多边形：形状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5" name="灯片编号占位符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Microsoft YaHei UI" panose="020B0503020204020204" pitchFamily="34" charset="-122"/>
              </a:defRPr>
            </a:lvl1pPr>
          </a:lstStyle>
          <a:p>
            <a:fld id="{C263D6C4-4840-40CC-AC84-17E24B3B7BDE}" type="slidenum">
              <a:rPr lang="en-US" altLang="zh-CN" noProof="0" smtClean="0"/>
              <a:pPr/>
              <a:t>‹#›</a:t>
            </a:fld>
            <a:endParaRPr lang="zh-CN" altLang="en-US" noProof="0"/>
          </a:p>
        </p:txBody>
      </p:sp>
      <p:sp>
        <p:nvSpPr>
          <p:cNvPr id="13" name="图片占位符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Microsoft YaHei UI" panose="020B0503020204020204" pitchFamily="34" charset="-122"/>
              </a:defRPr>
            </a:lvl1pPr>
          </a:lstStyle>
          <a:p>
            <a:pPr rtl="0"/>
            <a:r>
              <a:rPr lang="zh-CN" altLang="en-US" noProof="0"/>
              <a:t>插入图像</a:t>
            </a:r>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带标题的图片">
    <p:bg>
      <p:bgPr>
        <a:solidFill>
          <a:schemeClr val="accent2"/>
        </a:solidFill>
        <a:effectLst/>
      </p:bgPr>
    </p:bg>
    <p:spTree>
      <p:nvGrpSpPr>
        <p:cNvPr id="1" name=""/>
        <p:cNvGrpSpPr/>
        <p:nvPr/>
      </p:nvGrpSpPr>
      <p:grpSpPr>
        <a:xfrm>
          <a:off x="0" y="0"/>
          <a:ext cx="0" cy="0"/>
          <a:chOff x="0" y="0"/>
          <a:chExt cx="0" cy="0"/>
        </a:xfrm>
      </p:grpSpPr>
      <p:sp>
        <p:nvSpPr>
          <p:cNvPr id="11" name="长方形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0" name="任意多边形：形状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8" name="任意多边形：形状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2" name="任意多边形：形状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 name="标题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icrosoft YaHei UI" panose="020B0503020204020204" pitchFamily="34" charset="-122"/>
              </a:defRPr>
            </a:lvl1pPr>
          </a:lstStyle>
          <a:p>
            <a:pPr lvl="0" rtl="0"/>
            <a:r>
              <a:rPr lang="zh-CN" altLang="en-US" noProof="0"/>
              <a:t>单击此处编辑母版标题样式</a:t>
            </a:r>
          </a:p>
        </p:txBody>
      </p:sp>
      <p:grpSp>
        <p:nvGrpSpPr>
          <p:cNvPr id="15" name="组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任意多边形：形状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7" name="任意多边形：形状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grpSp>
        <p:nvGrpSpPr>
          <p:cNvPr id="6" name="组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矩形：剪去一角的矩形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3" name="矩形：剪去一角的矩形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35" name="任意多边形：形状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5" name="灯片编号占位符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Microsoft YaHei UI" panose="020B0503020204020204" pitchFamily="34" charset="-122"/>
              </a:defRPr>
            </a:lvl1pPr>
          </a:lstStyle>
          <a:p>
            <a:fld id="{C263D6C4-4840-40CC-AC84-17E24B3B7BDE}" type="slidenum">
              <a:rPr lang="en-US" altLang="zh-CN" noProof="0" smtClean="0"/>
              <a:pPr/>
              <a:t>‹#›</a:t>
            </a:fld>
            <a:endParaRPr lang="zh-CN" altLang="en-US" noProof="0"/>
          </a:p>
        </p:txBody>
      </p:sp>
      <p:sp>
        <p:nvSpPr>
          <p:cNvPr id="20" name="图片占位符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rtlCol="0">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p>
        </p:txBody>
      </p:sp>
      <p:sp>
        <p:nvSpPr>
          <p:cNvPr id="21" name="文本占位符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带标题的内容">
    <p:bg>
      <p:bgPr>
        <a:solidFill>
          <a:schemeClr val="accent2"/>
        </a:solidFill>
        <a:effectLst/>
      </p:bgPr>
    </p:bg>
    <p:spTree>
      <p:nvGrpSpPr>
        <p:cNvPr id="1" name=""/>
        <p:cNvGrpSpPr/>
        <p:nvPr/>
      </p:nvGrpSpPr>
      <p:grpSpPr>
        <a:xfrm>
          <a:off x="0" y="0"/>
          <a:ext cx="0" cy="0"/>
          <a:chOff x="0" y="0"/>
          <a:chExt cx="0" cy="0"/>
        </a:xfrm>
      </p:grpSpPr>
      <p:sp>
        <p:nvSpPr>
          <p:cNvPr id="11" name="长方形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0" name="任意多边形：形状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8" name="任意多边形：形状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2" name="任意多边形：形状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 name="标题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icrosoft YaHei UI" panose="020B0503020204020204" pitchFamily="34" charset="-122"/>
              </a:defRPr>
            </a:lvl1pPr>
          </a:lstStyle>
          <a:p>
            <a:pPr lvl="0" rtl="0"/>
            <a:r>
              <a:rPr lang="zh-CN" altLang="en-US" noProof="0"/>
              <a:t>单击此处编辑母版标题样式</a:t>
            </a:r>
          </a:p>
        </p:txBody>
      </p:sp>
      <p:grpSp>
        <p:nvGrpSpPr>
          <p:cNvPr id="15" name="组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任意多边形：形状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7" name="任意多边形：形状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grpSp>
        <p:nvGrpSpPr>
          <p:cNvPr id="6" name="组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矩形：剪去一角的矩形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3" name="矩形：剪去一角的矩形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35" name="任意多边形：形状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5" name="灯片编号占位符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Microsoft YaHei UI" panose="020B0503020204020204" pitchFamily="34" charset="-122"/>
              </a:defRPr>
            </a:lvl1pPr>
          </a:lstStyle>
          <a:p>
            <a:fld id="{C263D6C4-4840-40CC-AC84-17E24B3B7BDE}" type="slidenum">
              <a:rPr lang="en-US" altLang="zh-CN" noProof="0" smtClean="0"/>
              <a:pPr/>
              <a:t>‹#›</a:t>
            </a:fld>
            <a:endParaRPr lang="zh-CN" altLang="en-US" noProof="0"/>
          </a:p>
        </p:txBody>
      </p:sp>
      <p:sp>
        <p:nvSpPr>
          <p:cNvPr id="21" name="文本占位符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sp>
        <p:nvSpPr>
          <p:cNvPr id="22" name="内容占位符 2">
            <a:extLst>
              <a:ext uri="{FF2B5EF4-FFF2-40B4-BE49-F238E27FC236}">
                <a16:creationId xmlns:a16="http://schemas.microsoft.com/office/drawing/2014/main" id="{A015C605-1D30-48BC-A0D6-3B11AF56CC53}"/>
              </a:ext>
            </a:extLst>
          </p:cNvPr>
          <p:cNvSpPr>
            <a:spLocks noGrp="1"/>
          </p:cNvSpPr>
          <p:nvPr>
            <p:ph idx="1" hasCustomPrompt="1"/>
          </p:nvPr>
        </p:nvSpPr>
        <p:spPr>
          <a:xfrm>
            <a:off x="3964290" y="1444649"/>
            <a:ext cx="7694310" cy="4579079"/>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18" name="长方形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9" name="任意多边形：形状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20" name="任意多边形：形状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21" name="任意多边形：形状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2" name="任意多边形：形状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nvGrpSpPr>
          <p:cNvPr id="24" name="组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任意多边形：形状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6" name="任意多边形：形状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30" name="任意多边形：形状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31" name="灯片编号占位符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Microsoft YaHei UI" panose="020B0503020204020204" pitchFamily="34" charset="-122"/>
              </a:defRPr>
            </a:lvl1pPr>
          </a:lstStyle>
          <a:p>
            <a:fld id="{C263D6C4-4840-40CC-AC84-17E24B3B7BDE}" type="slidenum">
              <a:rPr lang="en-GB" altLang="zh-CN" noProof="0" smtClean="0"/>
              <a:pPr/>
              <a:t>‹#›</a:t>
            </a:fld>
            <a:endParaRPr lang="zh-CN" altLang="en-US" noProof="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谢谢 1">
    <p:spTree>
      <p:nvGrpSpPr>
        <p:cNvPr id="1" name=""/>
        <p:cNvGrpSpPr/>
        <p:nvPr/>
      </p:nvGrpSpPr>
      <p:grpSpPr>
        <a:xfrm>
          <a:off x="0" y="0"/>
          <a:ext cx="0" cy="0"/>
          <a:chOff x="0" y="0"/>
          <a:chExt cx="0" cy="0"/>
        </a:xfrm>
      </p:grpSpPr>
      <p:sp>
        <p:nvSpPr>
          <p:cNvPr id="21" name="长方形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GB" noProof="0">
              <a:latin typeface="Microsoft YaHei UI" panose="020B0503020204020204" pitchFamily="34" charset="-122"/>
            </a:endParaRPr>
          </a:p>
        </p:txBody>
      </p:sp>
      <p:sp>
        <p:nvSpPr>
          <p:cNvPr id="15" name="任意多边形：形状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GB" noProof="0">
              <a:latin typeface="Microsoft YaHei UI" panose="020B0503020204020204" pitchFamily="34" charset="-122"/>
            </a:endParaRPr>
          </a:p>
        </p:txBody>
      </p:sp>
      <p:sp>
        <p:nvSpPr>
          <p:cNvPr id="16" name="任意多边形：形状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GB" noProof="0">
              <a:latin typeface="Microsoft YaHei UI" panose="020B0503020204020204" pitchFamily="34" charset="-122"/>
            </a:endParaRPr>
          </a:p>
        </p:txBody>
      </p:sp>
      <p:sp>
        <p:nvSpPr>
          <p:cNvPr id="20" name="任意多边形：形状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GB" noProof="0">
              <a:latin typeface="Microsoft YaHei UI" panose="020B0503020204020204" pitchFamily="34" charset="-122"/>
            </a:endParaRPr>
          </a:p>
        </p:txBody>
      </p:sp>
      <p:grpSp>
        <p:nvGrpSpPr>
          <p:cNvPr id="6" name="组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直角三角形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GB" noProof="0">
                <a:latin typeface="Microsoft YaHei UI" panose="020B0503020204020204" pitchFamily="34" charset="-122"/>
              </a:endParaRPr>
            </a:p>
          </p:txBody>
        </p:sp>
        <p:sp>
          <p:nvSpPr>
            <p:cNvPr id="18" name="直角三角形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GB" noProof="0">
                <a:latin typeface="Microsoft YaHei UI" panose="020B0503020204020204" pitchFamily="34" charset="-122"/>
              </a:endParaRPr>
            </a:p>
          </p:txBody>
        </p:sp>
        <p:sp>
          <p:nvSpPr>
            <p:cNvPr id="19" name="直角三角形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GB" noProof="0">
                <a:latin typeface="Microsoft YaHei UI" panose="020B0503020204020204" pitchFamily="34" charset="-122"/>
              </a:endParaRPr>
            </a:p>
          </p:txBody>
        </p:sp>
      </p:grpSp>
      <p:sp>
        <p:nvSpPr>
          <p:cNvPr id="2" name="标题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icrosoft YaHei UI" panose="020B0503020204020204" pitchFamily="34" charset="-122"/>
                <a:ea typeface="Tahoma" panose="020B0604030504040204" pitchFamily="34" charset="0"/>
                <a:cs typeface="Tahoma" panose="020B0604030504040204" pitchFamily="34" charset="0"/>
              </a:defRPr>
            </a:lvl1pPr>
          </a:lstStyle>
          <a:p>
            <a:pPr lvl="0" rtl="0"/>
            <a:r>
              <a:rPr lang="zh-CN" altLang="en-US" noProof="0"/>
              <a:t>谢谢</a:t>
            </a:r>
            <a:endParaRPr lang="zh-CN" altLang="en-GB" noProof="0"/>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谢谢 2">
    <p:spTree>
      <p:nvGrpSpPr>
        <p:cNvPr id="1" name=""/>
        <p:cNvGrpSpPr/>
        <p:nvPr/>
      </p:nvGrpSpPr>
      <p:grpSpPr>
        <a:xfrm>
          <a:off x="0" y="0"/>
          <a:ext cx="0" cy="0"/>
          <a:chOff x="0" y="0"/>
          <a:chExt cx="0" cy="0"/>
        </a:xfrm>
      </p:grpSpPr>
      <p:sp>
        <p:nvSpPr>
          <p:cNvPr id="21" name="长方形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GB" noProof="0">
              <a:latin typeface="Microsoft YaHei UI" panose="020B0503020204020204" pitchFamily="34" charset="-122"/>
            </a:endParaRPr>
          </a:p>
        </p:txBody>
      </p:sp>
      <p:sp>
        <p:nvSpPr>
          <p:cNvPr id="15" name="任意多边形：形状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GB" noProof="0">
              <a:latin typeface="Microsoft YaHei UI" panose="020B0503020204020204" pitchFamily="34" charset="-122"/>
            </a:endParaRPr>
          </a:p>
        </p:txBody>
      </p:sp>
      <p:sp>
        <p:nvSpPr>
          <p:cNvPr id="16" name="任意多边形：形状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GB" noProof="0">
              <a:latin typeface="Microsoft YaHei UI" panose="020B0503020204020204" pitchFamily="34" charset="-122"/>
            </a:endParaRPr>
          </a:p>
        </p:txBody>
      </p:sp>
      <p:sp>
        <p:nvSpPr>
          <p:cNvPr id="20" name="任意多边形：形状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GB" noProof="0">
              <a:latin typeface="Microsoft YaHei UI" panose="020B0503020204020204" pitchFamily="34" charset="-122"/>
            </a:endParaRPr>
          </a:p>
        </p:txBody>
      </p:sp>
      <p:sp>
        <p:nvSpPr>
          <p:cNvPr id="2" name="标题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icrosoft YaHei UI" panose="020B0503020204020204" pitchFamily="34" charset="-122"/>
                <a:ea typeface="Tahoma" panose="020B0604030504040204" pitchFamily="34" charset="0"/>
                <a:cs typeface="Tahoma" panose="020B0604030504040204" pitchFamily="34" charset="0"/>
              </a:defRPr>
            </a:lvl1pPr>
          </a:lstStyle>
          <a:p>
            <a:pPr lvl="0" rtl="0"/>
            <a:r>
              <a:rPr lang="zh-CN" altLang="en-US" noProof="0"/>
              <a:t>谢谢</a:t>
            </a:r>
            <a:endParaRPr lang="zh-CN" altLang="en-GB" noProof="0"/>
          </a:p>
        </p:txBody>
      </p:sp>
      <p:sp>
        <p:nvSpPr>
          <p:cNvPr id="35" name="任意多边形：形状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32" name="任意多边形：形状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30" name="任意多边形：形状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9" name="任意多边形：形状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0" name="直角三角形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1" name="任意多边形：形状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2" name="任意多边形：形状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3" name="任意多边形：形状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4" name="任意多边形：形状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5" name="任意多边形：形状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grpSp>
        <p:nvGrpSpPr>
          <p:cNvPr id="16" name="组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任意多边形：形状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8" name="任意多边形：形状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grpSp>
        <p:nvGrpSpPr>
          <p:cNvPr id="19" name="组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任意多边形：形状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1" name="任意多边形：形状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3" name="文本占位符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icrosoft YaHei UI" panose="020B0503020204020204" pitchFamily="34" charset="-122"/>
                <a:cs typeface="Arial" panose="020B0604020202020204" pitchFamily="34" charset="0"/>
              </a:defRPr>
            </a:lvl1pPr>
          </a:lstStyle>
          <a:p>
            <a:pPr marL="228600" lvl="0" indent="-228600" rtl="0"/>
            <a:r>
              <a:rPr lang="zh-CN" altLang="en-US" noProof="0"/>
              <a:t>编辑母版文本样式</a:t>
            </a:r>
          </a:p>
        </p:txBody>
      </p:sp>
      <p:sp>
        <p:nvSpPr>
          <p:cNvPr id="22" name="灯片编号占位符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Microsoft YaHei UI" panose="020B0503020204020204" pitchFamily="34" charset="-122"/>
              </a:defRPr>
            </a:lvl1pPr>
          </a:lstStyle>
          <a:p>
            <a:fld id="{C263D6C4-4840-40CC-AC84-17E24B3B7BDE}" type="slidenum">
              <a:rPr lang="en-US" altLang="zh-CN" noProof="0" smtClean="0"/>
              <a:pPr/>
              <a:t>‹#›</a:t>
            </a:fld>
            <a:endParaRPr lang="zh-CN" altLang="en-US" noProof="0"/>
          </a:p>
        </p:txBody>
      </p:sp>
      <p:sp>
        <p:nvSpPr>
          <p:cNvPr id="23" name="标题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icrosoft YaHei UI" panose="020B0503020204020204" pitchFamily="34" charset="-122"/>
              </a:defRPr>
            </a:lvl1pPr>
          </a:lstStyle>
          <a:p>
            <a:pPr lvl="0" rtl="0"/>
            <a:r>
              <a:rPr lang="zh-CN" altLang="en-US" noProof="0"/>
              <a:t>节标题 </a:t>
            </a:r>
            <a:r>
              <a:rPr lang="en-US" altLang="zh-CN" noProof="0"/>
              <a:t>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节标题">
    <p:spTree>
      <p:nvGrpSpPr>
        <p:cNvPr id="1" name=""/>
        <p:cNvGrpSpPr/>
        <p:nvPr/>
      </p:nvGrpSpPr>
      <p:grpSpPr>
        <a:xfrm>
          <a:off x="0" y="0"/>
          <a:ext cx="0" cy="0"/>
          <a:chOff x="0" y="0"/>
          <a:chExt cx="0" cy="0"/>
        </a:xfrm>
      </p:grpSpPr>
      <p:sp>
        <p:nvSpPr>
          <p:cNvPr id="22" name="长方形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34" name="任意多边形：形状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24" name="任意多边形：形状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5" name="任意多边形：形状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nvGrpSpPr>
          <p:cNvPr id="26" name="组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任意多边形：形状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28" name="任意多边形：形状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grpSp>
      <p:sp>
        <p:nvSpPr>
          <p:cNvPr id="29" name="任意多边形：形状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30" name="任意多边形：形状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grpSp>
        <p:nvGrpSpPr>
          <p:cNvPr id="31" name="组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任意多边形：形状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33" name="任意多边形：形状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2" name="标题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icrosoft YaHei UI" panose="020B0503020204020204" pitchFamily="34" charset="-122"/>
              </a:defRPr>
            </a:lvl1pPr>
          </a:lstStyle>
          <a:p>
            <a:pPr lvl="0" rtl="0"/>
            <a:r>
              <a:rPr lang="zh-CN" altLang="en-US" noProof="0"/>
              <a:t>节标题 </a:t>
            </a:r>
            <a:r>
              <a:rPr lang="en-US" altLang="zh-CN" noProof="0"/>
              <a:t>01</a:t>
            </a:r>
          </a:p>
        </p:txBody>
      </p:sp>
      <p:sp>
        <p:nvSpPr>
          <p:cNvPr id="3" name="文本占位符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icrosoft YaHei UI" panose="020B0503020204020204" pitchFamily="34" charset="-122"/>
                <a:cs typeface="Arial" panose="020B0604020202020204" pitchFamily="34" charset="0"/>
              </a:defRPr>
            </a:lvl1pPr>
          </a:lstStyle>
          <a:p>
            <a:pPr marL="228600" lvl="0" indent="-228600" rtl="0"/>
            <a:r>
              <a:rPr lang="zh-CN" altLang="en-US" noProof="0"/>
              <a:t>编辑母版文本样式</a:t>
            </a:r>
          </a:p>
        </p:txBody>
      </p:sp>
      <p:sp>
        <p:nvSpPr>
          <p:cNvPr id="35" name="灯片编号占位符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Microsoft YaHei UI" panose="020B0503020204020204" pitchFamily="34" charset="-122"/>
              </a:defRPr>
            </a:lvl1pPr>
          </a:lstStyle>
          <a:p>
            <a:fld id="{C263D6C4-4840-40CC-AC84-17E24B3B7BDE}" type="slidenum">
              <a:rPr lang="en-US" altLang="zh-CN" noProof="0" smtClean="0"/>
              <a:pPr/>
              <a:t>‹#›</a:t>
            </a:fld>
            <a:endParaRPr lang="zh-CN" altLang="en-US" noProof="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引用幻灯片">
    <p:spTree>
      <p:nvGrpSpPr>
        <p:cNvPr id="1" name=""/>
        <p:cNvGrpSpPr/>
        <p:nvPr/>
      </p:nvGrpSpPr>
      <p:grpSpPr>
        <a:xfrm>
          <a:off x="0" y="0"/>
          <a:ext cx="0" cy="0"/>
          <a:chOff x="0" y="0"/>
          <a:chExt cx="0" cy="0"/>
        </a:xfrm>
      </p:grpSpPr>
      <p:sp>
        <p:nvSpPr>
          <p:cNvPr id="22" name="长方形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34" name="任意多边形：形状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24" name="任意多边形：形状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5" name="任意多边形：形状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4" name="椭圆形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8" name="标题 1">
            <a:extLst>
              <a:ext uri="{FF2B5EF4-FFF2-40B4-BE49-F238E27FC236}">
                <a16:creationId xmlns:a16="http://schemas.microsoft.com/office/drawing/2014/main" id="{C9A300DD-BB54-44ED-A7E4-01CD41EC930F}"/>
              </a:ext>
            </a:extLst>
          </p:cNvPr>
          <p:cNvSpPr txBox="1">
            <a:spLocks/>
          </p:cNvSpPr>
          <p:nvPr userDrawn="1"/>
        </p:nvSpPr>
        <p:spPr>
          <a:xfrm>
            <a:off x="1026936" y="1108364"/>
            <a:ext cx="1005115" cy="2674254"/>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rtl="0"/>
            <a:r>
              <a:rPr lang="zh-CN" altLang="en-US" sz="18400" noProof="0">
                <a:solidFill>
                  <a:schemeClr val="accent1">
                    <a:lumMod val="60000"/>
                    <a:lumOff val="40000"/>
                  </a:schemeClr>
                </a:solidFill>
                <a:latin typeface="Microsoft YaHei UI" panose="020B0503020204020204" pitchFamily="34" charset="-122"/>
              </a:rPr>
              <a:t>“</a:t>
            </a:r>
          </a:p>
        </p:txBody>
      </p:sp>
      <p:sp>
        <p:nvSpPr>
          <p:cNvPr id="2" name="标题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icrosoft YaHei UI" panose="020B0503020204020204" pitchFamily="34" charset="-122"/>
              </a:defRPr>
            </a:lvl1pPr>
          </a:lstStyle>
          <a:p>
            <a:pPr lvl="0" rtl="0"/>
            <a:r>
              <a:rPr lang="zh-CN" altLang="en-US" noProof="0"/>
              <a:t>引用</a:t>
            </a:r>
          </a:p>
        </p:txBody>
      </p:sp>
      <p:sp>
        <p:nvSpPr>
          <p:cNvPr id="19" name="灯片编号占位符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Microsoft YaHei UI" panose="020B0503020204020204" pitchFamily="34" charset="-122"/>
              </a:defRPr>
            </a:lvl1pPr>
          </a:lstStyle>
          <a:p>
            <a:fld id="{C263D6C4-4840-40CC-AC84-17E24B3B7BDE}" type="slidenum">
              <a:rPr lang="en-US" altLang="zh-CN" noProof="0" smtClean="0"/>
              <a:pPr/>
              <a:t>‹#›</a:t>
            </a:fld>
            <a:endParaRPr lang="zh-CN" altLang="en-US" noProof="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 + 文本">
    <p:bg>
      <p:bgPr>
        <a:solidFill>
          <a:schemeClr val="accent2"/>
        </a:solidFill>
        <a:effectLst/>
      </p:bgPr>
    </p:bg>
    <p:spTree>
      <p:nvGrpSpPr>
        <p:cNvPr id="1" name=""/>
        <p:cNvGrpSpPr/>
        <p:nvPr/>
      </p:nvGrpSpPr>
      <p:grpSpPr>
        <a:xfrm>
          <a:off x="0" y="0"/>
          <a:ext cx="0" cy="0"/>
          <a:chOff x="0" y="0"/>
          <a:chExt cx="0" cy="0"/>
        </a:xfrm>
      </p:grpSpPr>
      <p:sp>
        <p:nvSpPr>
          <p:cNvPr id="11" name="长方形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0" name="任意多边形：形状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 name="标题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icrosoft YaHei UI" panose="020B0503020204020204" pitchFamily="34" charset="-122"/>
              </a:defRPr>
            </a:lvl1pPr>
          </a:lstStyle>
          <a:p>
            <a:pPr lvl="0" rtl="0"/>
            <a:r>
              <a:rPr lang="zh-CN" altLang="en-US" noProof="0"/>
              <a:t>单击此处编辑母版标题样式</a:t>
            </a:r>
          </a:p>
        </p:txBody>
      </p:sp>
      <p:sp>
        <p:nvSpPr>
          <p:cNvPr id="5" name="灯片编号占位符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Microsoft YaHei UI" panose="020B0503020204020204" pitchFamily="34" charset="-122"/>
              </a:defRPr>
            </a:lvl1pPr>
          </a:lstStyle>
          <a:p>
            <a:fld id="{C263D6C4-4840-40CC-AC84-17E24B3B7BDE}" type="slidenum">
              <a:rPr lang="en-US" altLang="zh-CN" noProof="0" smtClean="0"/>
              <a:pPr/>
              <a:t>‹#›</a:t>
            </a:fld>
            <a:endParaRPr lang="zh-CN" altLang="en-US" noProof="0"/>
          </a:p>
        </p:txBody>
      </p:sp>
      <p:grpSp>
        <p:nvGrpSpPr>
          <p:cNvPr id="15" name="组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任意多边形：形状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7" name="任意多边形：形状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23" name="文本占位符 22">
            <a:extLst>
              <a:ext uri="{FF2B5EF4-FFF2-40B4-BE49-F238E27FC236}">
                <a16:creationId xmlns:a16="http://schemas.microsoft.com/office/drawing/2014/main" id="{03618670-D1E4-466C-BDB5-FC890AC31457}"/>
              </a:ext>
            </a:extLst>
          </p:cNvPr>
          <p:cNvSpPr>
            <a:spLocks noGrp="1"/>
          </p:cNvSpPr>
          <p:nvPr>
            <p:ph type="body" sz="quarter" idx="13" hasCustomPrompt="1"/>
          </p:nvPr>
        </p:nvSpPr>
        <p:spPr>
          <a:xfrm>
            <a:off x="444500" y="1625385"/>
            <a:ext cx="6718300" cy="4093243"/>
          </a:xfrm>
        </p:spPr>
        <p:txBody>
          <a:bodyPr rtlCol="0">
            <a:noAutofit/>
          </a:bodyPr>
          <a:lstStyle>
            <a:lvl1pPr>
              <a:lnSpc>
                <a:spcPct val="100000"/>
              </a:lnSpc>
              <a:spcBef>
                <a:spcPts val="600"/>
              </a:spcBef>
              <a:spcAft>
                <a:spcPts val="400"/>
              </a:spcAft>
              <a:defRPr sz="1600">
                <a:solidFill>
                  <a:schemeClr val="bg1"/>
                </a:solidFill>
                <a:latin typeface="Microsoft YaHei UI" panose="020B0503020204020204" pitchFamily="34" charset="-122"/>
                <a:cs typeface="Arial" panose="020B0604020202020204" pitchFamily="34" charset="0"/>
              </a:defRPr>
            </a:lvl1pPr>
            <a:lvl2pPr>
              <a:lnSpc>
                <a:spcPct val="100000"/>
              </a:lnSpc>
              <a:spcBef>
                <a:spcPts val="600"/>
              </a:spcBef>
              <a:spcAft>
                <a:spcPts val="400"/>
              </a:spcAft>
              <a:defRPr sz="1400">
                <a:solidFill>
                  <a:schemeClr val="bg1"/>
                </a:solidFill>
                <a:latin typeface="Microsoft YaHei UI" panose="020B0503020204020204" pitchFamily="34" charset="-122"/>
                <a:cs typeface="Arial" panose="020B0604020202020204" pitchFamily="34" charset="0"/>
              </a:defRPr>
            </a:lvl2pPr>
            <a:lvl3pPr>
              <a:lnSpc>
                <a:spcPct val="100000"/>
              </a:lnSpc>
              <a:spcBef>
                <a:spcPts val="600"/>
              </a:spcBef>
              <a:spcAft>
                <a:spcPts val="400"/>
              </a:spcAft>
              <a:defRPr sz="1200">
                <a:solidFill>
                  <a:schemeClr val="bg1"/>
                </a:solidFill>
                <a:latin typeface="Microsoft YaHei UI" panose="020B0503020204020204" pitchFamily="34" charset="-122"/>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zh-CN" altLang="en-US" noProof="0"/>
              <a:t>编辑母版文本样式</a:t>
            </a:r>
          </a:p>
          <a:p>
            <a:pPr lvl="1" rtl="0"/>
            <a:r>
              <a:rPr lang="zh-CN" altLang="en-US" noProof="0"/>
              <a:t>第二级</a:t>
            </a:r>
          </a:p>
          <a:p>
            <a:pPr lvl="2" rtl="0"/>
            <a:r>
              <a:rPr lang="zh-CN" altLang="en-US" noProof="0"/>
              <a:t>第三级</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accent2"/>
        </a:solidFill>
        <a:effectLst/>
      </p:bgPr>
    </p:bg>
    <p:spTree>
      <p:nvGrpSpPr>
        <p:cNvPr id="1" name=""/>
        <p:cNvGrpSpPr/>
        <p:nvPr/>
      </p:nvGrpSpPr>
      <p:grpSpPr>
        <a:xfrm>
          <a:off x="0" y="0"/>
          <a:ext cx="0" cy="0"/>
          <a:chOff x="0" y="0"/>
          <a:chExt cx="0" cy="0"/>
        </a:xfrm>
      </p:grpSpPr>
      <p:sp>
        <p:nvSpPr>
          <p:cNvPr id="11" name="长方形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0" name="任意多边形：形状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8" name="任意多边形：形状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2" name="任意多边形：形状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 name="标题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icrosoft YaHei UI" panose="020B0503020204020204" pitchFamily="34" charset="-122"/>
              </a:defRPr>
            </a:lvl1pPr>
          </a:lstStyle>
          <a:p>
            <a:pPr lvl="0" rtl="0"/>
            <a:r>
              <a:rPr lang="zh-CN" altLang="en-US" noProof="0"/>
              <a:t>单击此处编辑母版标题样式</a:t>
            </a:r>
          </a:p>
        </p:txBody>
      </p:sp>
      <p:grpSp>
        <p:nvGrpSpPr>
          <p:cNvPr id="15" name="组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任意多边形：形状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7" name="任意多边形：形状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grpSp>
        <p:nvGrpSpPr>
          <p:cNvPr id="6" name="组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矩形：剪去一角的矩形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zh-CN" altLang="en-US" noProof="0">
                <a:latin typeface="Microsoft YaHei UI" panose="020B0503020204020204" pitchFamily="34" charset="-122"/>
              </a:endParaRPr>
            </a:p>
          </p:txBody>
        </p:sp>
        <p:sp>
          <p:nvSpPr>
            <p:cNvPr id="3" name="矩形：剪去一角的矩形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24" name="任意多边形：形状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5" name="灯片编号占位符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Microsoft YaHei UI" panose="020B0503020204020204" pitchFamily="34" charset="-122"/>
              </a:defRPr>
            </a:lvl1pPr>
          </a:lstStyle>
          <a:p>
            <a:fld id="{C263D6C4-4840-40CC-AC84-17E24B3B7BDE}" type="slidenum">
              <a:rPr lang="en-US" altLang="zh-CN" noProof="0" smtClean="0"/>
              <a:pPr/>
              <a:t>‹#›</a:t>
            </a:fld>
            <a:endParaRPr lang="zh-CN" altLang="en-US" noProof="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accent2"/>
        </a:solidFill>
        <a:effectLst/>
      </p:bgPr>
    </p:bg>
    <p:spTree>
      <p:nvGrpSpPr>
        <p:cNvPr id="1" name=""/>
        <p:cNvGrpSpPr/>
        <p:nvPr/>
      </p:nvGrpSpPr>
      <p:grpSpPr>
        <a:xfrm>
          <a:off x="0" y="0"/>
          <a:ext cx="0" cy="0"/>
          <a:chOff x="0" y="0"/>
          <a:chExt cx="0" cy="0"/>
        </a:xfrm>
      </p:grpSpPr>
      <p:sp>
        <p:nvSpPr>
          <p:cNvPr id="11" name="长方形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0" name="任意多边形：形状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8" name="任意多边形：形状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2" name="任意多边形：形状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 name="标题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icrosoft YaHei UI" panose="020B0503020204020204" pitchFamily="34" charset="-122"/>
              </a:defRPr>
            </a:lvl1pPr>
          </a:lstStyle>
          <a:p>
            <a:pPr lvl="0" rtl="0"/>
            <a:r>
              <a:rPr lang="zh-CN" altLang="en-US" noProof="0"/>
              <a:t>单击此处编辑母版标题样式</a:t>
            </a:r>
          </a:p>
        </p:txBody>
      </p:sp>
      <p:grpSp>
        <p:nvGrpSpPr>
          <p:cNvPr id="15" name="组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任意多边形：形状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7" name="任意多边形：形状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grpSp>
        <p:nvGrpSpPr>
          <p:cNvPr id="6" name="组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矩形：剪去一角的矩形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zh-CN" altLang="en-US" noProof="0">
                <a:latin typeface="Microsoft YaHei UI" panose="020B0503020204020204" pitchFamily="34" charset="-122"/>
              </a:endParaRPr>
            </a:p>
          </p:txBody>
        </p:sp>
        <p:sp>
          <p:nvSpPr>
            <p:cNvPr id="3" name="矩形：剪去一角的矩形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24" name="任意多边形：形状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5" name="灯片编号占位符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Microsoft YaHei UI" panose="020B0503020204020204" pitchFamily="34" charset="-122"/>
              </a:defRPr>
            </a:lvl1pPr>
          </a:lstStyle>
          <a:p>
            <a:fld id="{C263D6C4-4840-40CC-AC84-17E24B3B7BDE}" type="slidenum">
              <a:rPr lang="en-US" altLang="zh-CN" noProof="0" smtClean="0"/>
              <a:pPr/>
              <a:t>‹#›</a:t>
            </a:fld>
            <a:endParaRPr lang="zh-CN" altLang="en-US" noProof="0"/>
          </a:p>
        </p:txBody>
      </p:sp>
      <p:sp>
        <p:nvSpPr>
          <p:cNvPr id="20" name="内容占位符 2">
            <a:extLst>
              <a:ext uri="{FF2B5EF4-FFF2-40B4-BE49-F238E27FC236}">
                <a16:creationId xmlns:a16="http://schemas.microsoft.com/office/drawing/2014/main" id="{0103A49C-32FF-49E6-86F3-FC2E19517BD5}"/>
              </a:ext>
            </a:extLst>
          </p:cNvPr>
          <p:cNvSpPr>
            <a:spLocks noGrp="1"/>
          </p:cNvSpPr>
          <p:nvPr>
            <p:ph idx="1" hasCustomPrompt="1"/>
          </p:nvPr>
        </p:nvSpPr>
        <p:spPr>
          <a:xfrm>
            <a:off x="443365" y="1825625"/>
            <a:ext cx="11215235"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accent2"/>
        </a:solidFill>
        <a:effectLst/>
      </p:bgPr>
    </p:bg>
    <p:spTree>
      <p:nvGrpSpPr>
        <p:cNvPr id="1" name=""/>
        <p:cNvGrpSpPr/>
        <p:nvPr/>
      </p:nvGrpSpPr>
      <p:grpSpPr>
        <a:xfrm>
          <a:off x="0" y="0"/>
          <a:ext cx="0" cy="0"/>
          <a:chOff x="0" y="0"/>
          <a:chExt cx="0" cy="0"/>
        </a:xfrm>
      </p:grpSpPr>
      <p:sp>
        <p:nvSpPr>
          <p:cNvPr id="11" name="长方形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0" name="任意多边形：形状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8" name="任意多边形：形状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2" name="任意多边形：形状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 name="标题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icrosoft YaHei UI" panose="020B0503020204020204" pitchFamily="34" charset="-122"/>
              </a:defRPr>
            </a:lvl1pPr>
          </a:lstStyle>
          <a:p>
            <a:pPr lvl="0" rtl="0"/>
            <a:r>
              <a:rPr lang="zh-CN" altLang="en-US" noProof="0"/>
              <a:t>单击此处编辑母版标题样式</a:t>
            </a:r>
          </a:p>
        </p:txBody>
      </p:sp>
      <p:grpSp>
        <p:nvGrpSpPr>
          <p:cNvPr id="15" name="组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任意多边形：形状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7" name="任意多边形：形状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grpSp>
        <p:nvGrpSpPr>
          <p:cNvPr id="6" name="组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矩形：剪去一角的矩形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zh-CN" altLang="en-US" noProof="0">
                <a:latin typeface="Microsoft YaHei UI" panose="020B0503020204020204" pitchFamily="34" charset="-122"/>
              </a:endParaRPr>
            </a:p>
          </p:txBody>
        </p:sp>
        <p:sp>
          <p:nvSpPr>
            <p:cNvPr id="3" name="矩形：剪去一角的矩形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24" name="任意多边形：形状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5" name="灯片编号占位符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Microsoft YaHei UI" panose="020B0503020204020204" pitchFamily="34" charset="-122"/>
              </a:defRPr>
            </a:lvl1pPr>
          </a:lstStyle>
          <a:p>
            <a:fld id="{C263D6C4-4840-40CC-AC84-17E24B3B7BDE}" type="slidenum">
              <a:rPr lang="en-US" altLang="zh-CN" noProof="0" smtClean="0"/>
              <a:pPr/>
              <a:t>‹#›</a:t>
            </a:fld>
            <a:endParaRPr lang="zh-CN" altLang="en-US" noProof="0"/>
          </a:p>
        </p:txBody>
      </p:sp>
      <p:sp>
        <p:nvSpPr>
          <p:cNvPr id="25" name="文本占位符 2">
            <a:extLst>
              <a:ext uri="{FF2B5EF4-FFF2-40B4-BE49-F238E27FC236}">
                <a16:creationId xmlns:a16="http://schemas.microsoft.com/office/drawing/2014/main" id="{7FA80A70-18DE-4DB9-9982-BA75BE54CF93}"/>
              </a:ext>
            </a:extLst>
          </p:cNvPr>
          <p:cNvSpPr>
            <a:spLocks noGrp="1"/>
          </p:cNvSpPr>
          <p:nvPr>
            <p:ph type="body" idx="1" hasCustomPrompt="1"/>
          </p:nvPr>
        </p:nvSpPr>
        <p:spPr>
          <a:xfrm>
            <a:off x="444500" y="1681163"/>
            <a:ext cx="5157787"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26" name="文本占位符 4">
            <a:extLst>
              <a:ext uri="{FF2B5EF4-FFF2-40B4-BE49-F238E27FC236}">
                <a16:creationId xmlns:a16="http://schemas.microsoft.com/office/drawing/2014/main" id="{2801C0EF-C078-44B0-AD01-4850E9A65EE0}"/>
              </a:ext>
            </a:extLst>
          </p:cNvPr>
          <p:cNvSpPr>
            <a:spLocks noGrp="1"/>
          </p:cNvSpPr>
          <p:nvPr>
            <p:ph type="body" sz="quarter" idx="3" hasCustomPrompt="1"/>
          </p:nvPr>
        </p:nvSpPr>
        <p:spPr>
          <a:xfrm>
            <a:off x="6500812" y="1681163"/>
            <a:ext cx="5157788"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27" name="内容占位符 3">
            <a:extLst>
              <a:ext uri="{FF2B5EF4-FFF2-40B4-BE49-F238E27FC236}">
                <a16:creationId xmlns:a16="http://schemas.microsoft.com/office/drawing/2014/main" id="{7C9DED91-45F6-4308-A085-1EFACA6468CF}"/>
              </a:ext>
            </a:extLst>
          </p:cNvPr>
          <p:cNvSpPr>
            <a:spLocks noGrp="1"/>
          </p:cNvSpPr>
          <p:nvPr>
            <p:ph sz="half" idx="2" hasCustomPrompt="1"/>
          </p:nvPr>
        </p:nvSpPr>
        <p:spPr>
          <a:xfrm>
            <a:off x="444500" y="2505075"/>
            <a:ext cx="5157787"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28" name="内容占位符 5">
            <a:extLst>
              <a:ext uri="{FF2B5EF4-FFF2-40B4-BE49-F238E27FC236}">
                <a16:creationId xmlns:a16="http://schemas.microsoft.com/office/drawing/2014/main" id="{0574B5E7-B666-439B-9278-67BE1EA6EBC5}"/>
              </a:ext>
            </a:extLst>
          </p:cNvPr>
          <p:cNvSpPr>
            <a:spLocks noGrp="1"/>
          </p:cNvSpPr>
          <p:nvPr>
            <p:ph sz="quarter" idx="4" hasCustomPrompt="1"/>
          </p:nvPr>
        </p:nvSpPr>
        <p:spPr>
          <a:xfrm>
            <a:off x="6475412" y="2505075"/>
            <a:ext cx="5183188"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accent2"/>
        </a:solidFill>
        <a:effectLst/>
      </p:bgPr>
    </p:bg>
    <p:spTree>
      <p:nvGrpSpPr>
        <p:cNvPr id="1" name=""/>
        <p:cNvGrpSpPr/>
        <p:nvPr/>
      </p:nvGrpSpPr>
      <p:grpSpPr>
        <a:xfrm>
          <a:off x="0" y="0"/>
          <a:ext cx="0" cy="0"/>
          <a:chOff x="0" y="0"/>
          <a:chExt cx="0" cy="0"/>
        </a:xfrm>
      </p:grpSpPr>
      <p:sp>
        <p:nvSpPr>
          <p:cNvPr id="11" name="长方形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0" name="任意多边形：形状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8" name="任意多边形：形状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2" name="任意多边形：形状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 name="标题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icrosoft YaHei UI" panose="020B0503020204020204" pitchFamily="34" charset="-122"/>
              </a:defRPr>
            </a:lvl1pPr>
          </a:lstStyle>
          <a:p>
            <a:pPr lvl="0" rtl="0"/>
            <a:r>
              <a:rPr lang="zh-CN" altLang="en-US" noProof="0"/>
              <a:t>单击此处编辑母版标题样式</a:t>
            </a:r>
          </a:p>
        </p:txBody>
      </p:sp>
      <p:grpSp>
        <p:nvGrpSpPr>
          <p:cNvPr id="15" name="组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任意多边形：形状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7" name="任意多边形：形状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grpSp>
        <p:nvGrpSpPr>
          <p:cNvPr id="6" name="组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矩形：剪去一角的矩形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zh-CN" altLang="en-US" noProof="0">
                <a:latin typeface="Microsoft YaHei UI" panose="020B0503020204020204" pitchFamily="34" charset="-122"/>
              </a:endParaRPr>
            </a:p>
          </p:txBody>
        </p:sp>
        <p:sp>
          <p:nvSpPr>
            <p:cNvPr id="3" name="矩形：剪去一角的矩形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24" name="任意多边形：形状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5" name="灯片编号占位符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Microsoft YaHei UI" panose="020B0503020204020204" pitchFamily="34" charset="-122"/>
              </a:defRPr>
            </a:lvl1pPr>
          </a:lstStyle>
          <a:p>
            <a:fld id="{C263D6C4-4840-40CC-AC84-17E24B3B7BDE}" type="slidenum">
              <a:rPr lang="en-US" altLang="zh-CN" noProof="0" smtClean="0"/>
              <a:pPr/>
              <a:t>‹#›</a:t>
            </a:fld>
            <a:endParaRPr lang="zh-CN" altLang="en-US" noProof="0"/>
          </a:p>
        </p:txBody>
      </p:sp>
      <p:sp>
        <p:nvSpPr>
          <p:cNvPr id="20" name="内容占位符 2">
            <a:extLst>
              <a:ext uri="{FF2B5EF4-FFF2-40B4-BE49-F238E27FC236}">
                <a16:creationId xmlns:a16="http://schemas.microsoft.com/office/drawing/2014/main" id="{FE796BFF-6E5F-4DE7-B193-F501FC094D63}"/>
              </a:ext>
            </a:extLst>
          </p:cNvPr>
          <p:cNvSpPr>
            <a:spLocks noGrp="1"/>
          </p:cNvSpPr>
          <p:nvPr>
            <p:ph sz="half" idx="1" hasCustomPrompt="1"/>
          </p:nvPr>
        </p:nvSpPr>
        <p:spPr>
          <a:xfrm>
            <a:off x="443365" y="1517715"/>
            <a:ext cx="5184437" cy="4659248"/>
          </a:xfrm>
        </p:spPr>
        <p:txBody>
          <a:bodyPr rtlCol="0">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21" name="内容占位符 3">
            <a:extLst>
              <a:ext uri="{FF2B5EF4-FFF2-40B4-BE49-F238E27FC236}">
                <a16:creationId xmlns:a16="http://schemas.microsoft.com/office/drawing/2014/main" id="{78622754-CA4D-4C27-A37F-B26E7B4C9CA2}"/>
              </a:ext>
            </a:extLst>
          </p:cNvPr>
          <p:cNvSpPr>
            <a:spLocks noGrp="1"/>
          </p:cNvSpPr>
          <p:nvPr>
            <p:ph sz="half" idx="2" hasCustomPrompt="1"/>
          </p:nvPr>
        </p:nvSpPr>
        <p:spPr>
          <a:xfrm>
            <a:off x="6474163" y="1517715"/>
            <a:ext cx="5184437" cy="465924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灯片编号占位符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defRPr>
            </a:lvl1pPr>
          </a:lstStyle>
          <a:p>
            <a:fld id="{C263D6C4-4840-40CC-AC84-17E24B3B7BDE}" type="slidenum">
              <a:rPr lang="en-US" altLang="zh-CN" noProof="0" smtClean="0"/>
              <a:pPr/>
              <a:t>‹#›</a:t>
            </a:fld>
            <a:endParaRPr lang="zh-CN" altLang="en-US" noProof="0"/>
          </a:p>
        </p:txBody>
      </p:sp>
      <p:sp>
        <p:nvSpPr>
          <p:cNvPr id="5" name="长方形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7" name="任意多边形：形状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8" name="任意多边形：形状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9" name="任意多边形：形状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0" name="任意多边形：形状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1" name="标题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pPr rtl="0"/>
            <a:r>
              <a:rPr lang="zh-CN" altLang="en-US" noProof="0">
                <a:latin typeface="Microsoft YaHei UI" panose="020B0503020204020204" pitchFamily="34" charset="-122"/>
              </a:rPr>
              <a:t>单击此处编辑母版标题样式</a:t>
            </a:r>
          </a:p>
        </p:txBody>
      </p:sp>
      <p:grpSp>
        <p:nvGrpSpPr>
          <p:cNvPr id="12" name="组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任意多边形：形状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4" name="任意多边形：形状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grpSp>
        <p:nvGrpSpPr>
          <p:cNvPr id="15" name="组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矩形：剪去一角的矩形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zh-CN" altLang="en-US" noProof="0">
                <a:latin typeface="Microsoft YaHei UI" panose="020B0503020204020204" pitchFamily="34" charset="-122"/>
              </a:endParaRPr>
            </a:p>
          </p:txBody>
        </p:sp>
        <p:sp>
          <p:nvSpPr>
            <p:cNvPr id="17" name="矩形：剪去一角的矩形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18" name="任意多边形：形状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9" name="灯片编号占位符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rtlCol="0"/>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C263D6C4-4840-40CC-AC84-17E24B3B7BDE}" type="slidenum">
              <a:rPr lang="en-US" altLang="zh-CN" noProof="0" smtClean="0">
                <a:latin typeface="Microsoft YaHei UI" panose="020B0503020204020204" pitchFamily="34" charset="-122"/>
              </a:rPr>
              <a:pPr/>
              <a:t>‹#›</a:t>
            </a:fld>
            <a:endParaRPr lang="zh-CN" altLang="en-US" noProof="0">
              <a:latin typeface="Microsoft YaHei UI" panose="020B0503020204020204" pitchFamily="34" charset="-122"/>
            </a:endParaRPr>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icrosoft YaHei UI" panose="020B0503020204020204" pitchFamily="34" charset="-122"/>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icrosoft YaHei UI" panose="020B0503020204020204" pitchFamily="34" charset="-122"/>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icrosoft YaHei UI" panose="020B0503020204020204" pitchFamily="34" charset="-122"/>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icrosoft YaHei UI" panose="020B0503020204020204" pitchFamily="34" charset="-122"/>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icrosoft YaHei U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nologistic/my_SSD_learning" TargetMode="External"/><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2BE5BF-9922-45FB-8F3F-4446D40A051B}"/>
              </a:ext>
            </a:extLst>
          </p:cNvPr>
          <p:cNvSpPr>
            <a:spLocks noGrp="1"/>
          </p:cNvSpPr>
          <p:nvPr>
            <p:ph type="ctrTitle"/>
          </p:nvPr>
        </p:nvSpPr>
        <p:spPr>
          <a:xfrm>
            <a:off x="4818888" y="4286610"/>
            <a:ext cx="6870031" cy="691574"/>
          </a:xfrm>
        </p:spPr>
        <p:txBody>
          <a:bodyPr rtlCol="0"/>
          <a:lstStyle/>
          <a:p>
            <a:pPr rtl="0"/>
            <a:r>
              <a:rPr lang="zh-CN" altLang="en-US" sz="4000" dirty="0">
                <a:ea typeface="Microsoft YaHei UI" panose="020B0503020204020204" pitchFamily="34" charset="-122"/>
              </a:rPr>
              <a:t>基于</a:t>
            </a:r>
            <a:r>
              <a:rPr lang="en-US" altLang="zh-CN" sz="4000" dirty="0">
                <a:ea typeface="Microsoft YaHei UI" panose="020B0503020204020204" pitchFamily="34" charset="-122"/>
              </a:rPr>
              <a:t>SSD</a:t>
            </a:r>
            <a:r>
              <a:rPr lang="zh-CN" altLang="en-US" sz="4000" dirty="0">
                <a:ea typeface="Microsoft YaHei UI" panose="020B0503020204020204" pitchFamily="34" charset="-122"/>
              </a:rPr>
              <a:t>的图像识别及其应用</a:t>
            </a:r>
            <a:endParaRPr lang="en-GB" sz="4000" dirty="0">
              <a:ea typeface="Microsoft YaHei UI" panose="020B0503020204020204" pitchFamily="34" charset="-122"/>
            </a:endParaRPr>
          </a:p>
        </p:txBody>
      </p:sp>
      <p:sp>
        <p:nvSpPr>
          <p:cNvPr id="3" name="副标题 2">
            <a:extLst>
              <a:ext uri="{FF2B5EF4-FFF2-40B4-BE49-F238E27FC236}">
                <a16:creationId xmlns:a16="http://schemas.microsoft.com/office/drawing/2014/main" id="{0D537F64-4C96-4AA8-BB21-E8053A3186DD}"/>
              </a:ext>
            </a:extLst>
          </p:cNvPr>
          <p:cNvSpPr>
            <a:spLocks noGrp="1"/>
          </p:cNvSpPr>
          <p:nvPr>
            <p:ph type="subTitle" idx="1"/>
          </p:nvPr>
        </p:nvSpPr>
        <p:spPr>
          <a:xfrm>
            <a:off x="4818888" y="5237587"/>
            <a:ext cx="7077456" cy="868680"/>
          </a:xfrm>
        </p:spPr>
        <p:txBody>
          <a:bodyPr rtlCol="0"/>
          <a:lstStyle/>
          <a:p>
            <a:pPr marL="0" indent="0" rtl="0">
              <a:buNone/>
            </a:pPr>
            <a:r>
              <a:rPr lang="zh-CN" altLang="en-US" dirty="0">
                <a:ea typeface="Microsoft YaHei UI" panose="020B0503020204020204" pitchFamily="34" charset="-122"/>
              </a:rPr>
              <a:t>汇报人：</a:t>
            </a:r>
            <a:r>
              <a:rPr lang="en-US" altLang="zh-CN" dirty="0" err="1">
                <a:ea typeface="Microsoft YaHei UI" panose="020B0503020204020204" pitchFamily="34" charset="-122"/>
              </a:rPr>
              <a:t>nologistic</a:t>
            </a:r>
            <a:endParaRPr lang="en-US" altLang="zh-CN" dirty="0">
              <a:ea typeface="Microsoft YaHei UI" panose="020B0503020204020204" pitchFamily="34" charset="-122"/>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15E3981-F0D7-482C-A8E0-6A57700BECA7}"/>
              </a:ext>
            </a:extLst>
          </p:cNvPr>
          <p:cNvSpPr>
            <a:spLocks noGrp="1"/>
          </p:cNvSpPr>
          <p:nvPr>
            <p:ph type="title"/>
          </p:nvPr>
        </p:nvSpPr>
        <p:spPr>
          <a:xfrm>
            <a:off x="444500" y="1302865"/>
            <a:ext cx="11214100" cy="590931"/>
          </a:xfrm>
        </p:spPr>
        <p:txBody>
          <a:bodyPr rtlCol="0"/>
          <a:lstStyle/>
          <a:p>
            <a:pPr rtl="0"/>
            <a:r>
              <a:rPr lang="zh-CN" altLang="en-US" sz="1800" dirty="0"/>
              <a:t>原论文</a:t>
            </a:r>
            <a:r>
              <a:rPr lang="en-US" altLang="zh-CN" sz="1800" dirty="0"/>
              <a:t>《Single Shot </a:t>
            </a:r>
            <a:r>
              <a:rPr lang="en-US" altLang="zh-CN" sz="1800" dirty="0" err="1"/>
              <a:t>MultiBox</a:t>
            </a:r>
            <a:r>
              <a:rPr lang="en-US" altLang="zh-CN" sz="1800" dirty="0"/>
              <a:t> Detector》</a:t>
            </a:r>
            <a:r>
              <a:rPr lang="zh-CN" altLang="en-US" sz="1800" dirty="0"/>
              <a:t>中对</a:t>
            </a:r>
            <a:r>
              <a:rPr lang="en-US" altLang="zh-CN" sz="1800" dirty="0"/>
              <a:t>SSD</a:t>
            </a:r>
            <a:r>
              <a:rPr lang="zh-CN" altLang="en-US" sz="1800" dirty="0"/>
              <a:t>网络的描述是这样的：</a:t>
            </a:r>
            <a:br>
              <a:rPr lang="en-US" altLang="zh-CN" sz="1800" dirty="0"/>
            </a:br>
            <a:endParaRPr lang="zh-CN" altLang="en-US" sz="1800" dirty="0"/>
          </a:p>
        </p:txBody>
      </p:sp>
      <p:sp>
        <p:nvSpPr>
          <p:cNvPr id="2" name="灯片编号占位符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rtlCol="0"/>
          <a:lstStyle/>
          <a:p>
            <a:pPr rtl="0"/>
            <a:fld id="{C263D6C4-4840-40CC-AC84-17E24B3B7BDE}" type="slidenum">
              <a:rPr lang="en-US" altLang="zh-CN" smtClean="0"/>
              <a:pPr rtl="0"/>
              <a:t>10</a:t>
            </a:fld>
            <a:endParaRPr lang="zh-CN" altLang="en-US"/>
          </a:p>
        </p:txBody>
      </p:sp>
      <p:sp>
        <p:nvSpPr>
          <p:cNvPr id="16" name="标题 3">
            <a:extLst>
              <a:ext uri="{FF2B5EF4-FFF2-40B4-BE49-F238E27FC236}">
                <a16:creationId xmlns:a16="http://schemas.microsoft.com/office/drawing/2014/main" id="{1BDD5E7D-F65F-D21E-AA04-C9A3FC80B63F}"/>
              </a:ext>
            </a:extLst>
          </p:cNvPr>
          <p:cNvSpPr txBox="1">
            <a:spLocks/>
          </p:cNvSpPr>
          <p:nvPr/>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icrosoft YaHei UI" panose="020B0503020204020204" pitchFamily="34" charset="-122"/>
                <a:ea typeface="+mj-ea"/>
                <a:cs typeface="+mj-cs"/>
              </a:defRPr>
            </a:lvl1pPr>
          </a:lstStyle>
          <a:p>
            <a:r>
              <a:rPr lang="zh-CN" altLang="en-US" dirty="0"/>
              <a:t>网络结构总览</a:t>
            </a:r>
          </a:p>
        </p:txBody>
      </p:sp>
      <p:pic>
        <p:nvPicPr>
          <p:cNvPr id="18" name="图片 17">
            <a:extLst>
              <a:ext uri="{FF2B5EF4-FFF2-40B4-BE49-F238E27FC236}">
                <a16:creationId xmlns:a16="http://schemas.microsoft.com/office/drawing/2014/main" id="{E9618ED5-E0F0-A1B7-0F05-9886ECD2153F}"/>
              </a:ext>
            </a:extLst>
          </p:cNvPr>
          <p:cNvPicPr>
            <a:picLocks noChangeAspect="1"/>
          </p:cNvPicPr>
          <p:nvPr/>
        </p:nvPicPr>
        <p:blipFill>
          <a:blip r:embed="rId3"/>
          <a:stretch>
            <a:fillRect/>
          </a:stretch>
        </p:blipFill>
        <p:spPr>
          <a:xfrm>
            <a:off x="488950" y="1957086"/>
            <a:ext cx="11236445" cy="3306892"/>
          </a:xfrm>
          <a:prstGeom prst="rect">
            <a:avLst/>
          </a:prstGeom>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zh-CN" altLang="en-US" dirty="0"/>
              <a:t>基于</a:t>
            </a:r>
            <a:r>
              <a:rPr lang="en-US" altLang="zh-CN" dirty="0"/>
              <a:t>VGG</a:t>
            </a:r>
            <a:r>
              <a:rPr lang="zh-CN" altLang="en-US" dirty="0"/>
              <a:t>的主干网路</a:t>
            </a:r>
          </a:p>
        </p:txBody>
      </p:sp>
      <p:sp>
        <p:nvSpPr>
          <p:cNvPr id="2" name="灯片编号占位符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rtlCol="0"/>
          <a:lstStyle/>
          <a:p>
            <a:pPr rtl="0"/>
            <a:fld id="{C263D6C4-4840-40CC-AC84-17E24B3B7BDE}" type="slidenum">
              <a:rPr lang="en-US" altLang="zh-CN" smtClean="0"/>
              <a:pPr rtl="0"/>
              <a:t>11</a:t>
            </a:fld>
            <a:endParaRPr lang="zh-CN" altLang="en-US"/>
          </a:p>
        </p:txBody>
      </p:sp>
      <p:sp>
        <p:nvSpPr>
          <p:cNvPr id="34" name="标题 3">
            <a:extLst>
              <a:ext uri="{FF2B5EF4-FFF2-40B4-BE49-F238E27FC236}">
                <a16:creationId xmlns:a16="http://schemas.microsoft.com/office/drawing/2014/main" id="{129BA0DE-530E-A723-A3F6-7B9C6E9F9C8A}"/>
              </a:ext>
            </a:extLst>
          </p:cNvPr>
          <p:cNvSpPr txBox="1">
            <a:spLocks/>
          </p:cNvSpPr>
          <p:nvPr/>
        </p:nvSpPr>
        <p:spPr>
          <a:xfrm>
            <a:off x="444500" y="1164882"/>
            <a:ext cx="11214100" cy="3416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icrosoft YaHei UI" panose="020B0503020204020204" pitchFamily="34" charset="-122"/>
                <a:ea typeface="+mj-ea"/>
                <a:cs typeface="+mj-cs"/>
              </a:defRPr>
            </a:lvl1pPr>
          </a:lstStyle>
          <a:p>
            <a:r>
              <a:rPr lang="zh-CN" altLang="en-US" sz="1800" dirty="0"/>
              <a:t>特点：所有卷积核大小为</a:t>
            </a:r>
            <a:r>
              <a:rPr lang="en-US" altLang="zh-CN" sz="1800" dirty="0"/>
              <a:t>3*3</a:t>
            </a:r>
            <a:r>
              <a:rPr lang="zh-CN" altLang="en-US" sz="1800" dirty="0"/>
              <a:t>，输入尺寸</a:t>
            </a:r>
            <a:r>
              <a:rPr lang="en-US" altLang="zh-CN" sz="1800" dirty="0"/>
              <a:t>300*300*3</a:t>
            </a:r>
            <a:r>
              <a:rPr lang="zh-CN" altLang="en-US" sz="1800" dirty="0"/>
              <a:t>（</a:t>
            </a:r>
            <a:r>
              <a:rPr lang="en-US" altLang="zh-CN" sz="1800" dirty="0"/>
              <a:t>3</a:t>
            </a:r>
            <a:r>
              <a:rPr lang="zh-CN" altLang="en-US" sz="1800" dirty="0"/>
              <a:t>通道</a:t>
            </a:r>
            <a:r>
              <a:rPr lang="en-US" altLang="zh-CN" sz="1800" dirty="0" err="1"/>
              <a:t>rgb</a:t>
            </a:r>
            <a:r>
              <a:rPr lang="zh-CN" altLang="en-US" sz="1800" dirty="0"/>
              <a:t>）</a:t>
            </a:r>
          </a:p>
        </p:txBody>
      </p:sp>
      <p:sp>
        <p:nvSpPr>
          <p:cNvPr id="36" name="Rectangle 1">
            <a:extLst>
              <a:ext uri="{FF2B5EF4-FFF2-40B4-BE49-F238E27FC236}">
                <a16:creationId xmlns:a16="http://schemas.microsoft.com/office/drawing/2014/main" id="{658F820C-4C63-AD78-E92C-DBF55CB2CD3B}"/>
              </a:ext>
            </a:extLst>
          </p:cNvPr>
          <p:cNvSpPr>
            <a:spLocks noChangeArrowheads="1"/>
          </p:cNvSpPr>
          <p:nvPr/>
        </p:nvSpPr>
        <p:spPr bwMode="auto">
          <a:xfrm>
            <a:off x="444500" y="1592940"/>
            <a:ext cx="3336668" cy="493981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A9B7C6"/>
                </a:solidFill>
                <a:effectLst/>
                <a:latin typeface="Arial Unicode MS"/>
                <a:ea typeface="JetBrains Mono"/>
              </a:rPr>
              <a:t>Conv2d(</a:t>
            </a:r>
            <a:r>
              <a:rPr kumimoji="0" lang="zh-CN" altLang="zh-CN" sz="900" b="0" i="0" u="none" strike="noStrike" cap="none" normalizeH="0" baseline="0" dirty="0">
                <a:ln>
                  <a:noFill/>
                </a:ln>
                <a:solidFill>
                  <a:srgbClr val="6897BB"/>
                </a:solidFill>
                <a:effectLst/>
                <a:latin typeface="Arial Unicode MS"/>
                <a:ea typeface="JetBrains Mono"/>
              </a:rPr>
              <a:t>3</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64</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3</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A9B7C6"/>
                </a:solidFill>
                <a:effectLst/>
                <a:latin typeface="Arial Unicode MS"/>
                <a:ea typeface="JetBrains Mono"/>
              </a:rPr>
              <a:t>)</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Arial Unicode MS"/>
                <a:ea typeface="JetBrains Mono"/>
              </a:rPr>
              <a:t>ReLU(</a:t>
            </a:r>
            <a:r>
              <a:rPr kumimoji="0" lang="zh-CN" altLang="zh-CN" sz="900" b="0" i="0" u="none" strike="noStrike" cap="none" normalizeH="0" baseline="0" dirty="0">
                <a:ln>
                  <a:noFill/>
                </a:ln>
                <a:solidFill>
                  <a:srgbClr val="AA4926"/>
                </a:solidFill>
                <a:effectLst/>
                <a:latin typeface="Arial Unicode MS"/>
                <a:ea typeface="JetBrains Mono"/>
              </a:rPr>
              <a:t>inplace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CC7832"/>
                </a:solidFill>
                <a:effectLst/>
                <a:latin typeface="Arial Unicode MS"/>
                <a:ea typeface="JetBrains Mono"/>
              </a:rPr>
              <a:t>True</a:t>
            </a:r>
            <a:r>
              <a:rPr kumimoji="0" lang="zh-CN" altLang="zh-CN" sz="900" b="0" i="0" u="none" strike="noStrike" cap="none" normalizeH="0" baseline="0" dirty="0">
                <a:ln>
                  <a:noFill/>
                </a:ln>
                <a:solidFill>
                  <a:srgbClr val="A9B7C6"/>
                </a:solidFill>
                <a:effectLst/>
                <a:latin typeface="Arial Unicode MS"/>
                <a:ea typeface="JetBrains Mono"/>
              </a:rPr>
              <a:t>)</a:t>
            </a:r>
            <a:br>
              <a:rPr kumimoji="0" lang="zh-CN" altLang="zh-CN" sz="900" b="0" i="0" u="none" strike="noStrike" cap="none" normalizeH="0" baseline="0" dirty="0">
                <a:ln>
                  <a:noFill/>
                </a:ln>
                <a:solidFill>
                  <a:srgbClr val="CC7832"/>
                </a:solidFill>
                <a:effectLst/>
                <a:latin typeface="Arial Unicode MS"/>
                <a:ea typeface="JetBrains Mono"/>
              </a:rPr>
            </a:br>
            <a:r>
              <a:rPr kumimoji="0" lang="zh-CN" altLang="zh-CN" sz="900" b="0" i="0" u="none" strike="noStrike" cap="none" normalizeH="0" baseline="0" dirty="0">
                <a:ln>
                  <a:noFill/>
                </a:ln>
                <a:solidFill>
                  <a:srgbClr val="A9B7C6"/>
                </a:solidFill>
                <a:effectLst/>
                <a:latin typeface="Arial Unicode MS"/>
                <a:ea typeface="JetBrains Mono"/>
              </a:rPr>
              <a:t>Conv2d(</a:t>
            </a:r>
            <a:r>
              <a:rPr kumimoji="0" lang="zh-CN" altLang="zh-CN" sz="900" b="0" i="0" u="none" strike="noStrike" cap="none" normalizeH="0" baseline="0" dirty="0">
                <a:ln>
                  <a:noFill/>
                </a:ln>
                <a:solidFill>
                  <a:srgbClr val="6897BB"/>
                </a:solidFill>
                <a:effectLst/>
                <a:latin typeface="Arial Unicode MS"/>
                <a:ea typeface="JetBrains Mono"/>
              </a:rPr>
              <a:t>64</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64</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3</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A9B7C6"/>
                </a:solidFill>
                <a:effectLst/>
                <a:latin typeface="Arial Unicode MS"/>
                <a:ea typeface="JetBrains Mono"/>
              </a:rPr>
              <a:t>)</a:t>
            </a:r>
            <a:br>
              <a:rPr kumimoji="0" lang="zh-CN" altLang="zh-CN" sz="900" b="0" i="0" u="none" strike="noStrike" cap="none" normalizeH="0" baseline="0" dirty="0">
                <a:ln>
                  <a:noFill/>
                </a:ln>
                <a:solidFill>
                  <a:srgbClr val="CC7832"/>
                </a:solidFill>
                <a:effectLst/>
                <a:latin typeface="Arial Unicode MS"/>
                <a:ea typeface="JetBrains Mono"/>
              </a:rPr>
            </a:br>
            <a:r>
              <a:rPr kumimoji="0" lang="zh-CN" altLang="zh-CN" sz="900" b="0" i="0" u="none" strike="noStrike" cap="none" normalizeH="0" baseline="0" dirty="0">
                <a:ln>
                  <a:noFill/>
                </a:ln>
                <a:solidFill>
                  <a:srgbClr val="A9B7C6"/>
                </a:solidFill>
                <a:effectLst/>
                <a:latin typeface="Arial Unicode MS"/>
                <a:ea typeface="JetBrains Mono"/>
              </a:rPr>
              <a:t>ReLU(</a:t>
            </a:r>
            <a:r>
              <a:rPr kumimoji="0" lang="zh-CN" altLang="zh-CN" sz="900" b="0" i="0" u="none" strike="noStrike" cap="none" normalizeH="0" baseline="0" dirty="0">
                <a:ln>
                  <a:noFill/>
                </a:ln>
                <a:solidFill>
                  <a:srgbClr val="AA4926"/>
                </a:solidFill>
                <a:effectLst/>
                <a:latin typeface="Arial Unicode MS"/>
                <a:ea typeface="JetBrains Mono"/>
              </a:rPr>
              <a:t>inplace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CC7832"/>
                </a:solidFill>
                <a:effectLst/>
                <a:latin typeface="Arial Unicode MS"/>
                <a:ea typeface="JetBrains Mono"/>
              </a:rPr>
              <a:t>True</a:t>
            </a:r>
            <a:r>
              <a:rPr kumimoji="0" lang="zh-CN" altLang="zh-CN" sz="900" b="0" i="0" u="none" strike="noStrike" cap="none" normalizeH="0" baseline="0" dirty="0">
                <a:ln>
                  <a:noFill/>
                </a:ln>
                <a:solidFill>
                  <a:srgbClr val="A9B7C6"/>
                </a:solidFill>
                <a:effectLst/>
                <a:latin typeface="Arial Unicode MS"/>
                <a:ea typeface="JetBrains Mono"/>
              </a:rPr>
              <a:t>)</a:t>
            </a:r>
            <a:endParaRPr lang="en-US" altLang="zh-CN" sz="900" dirty="0">
              <a:solidFill>
                <a:srgbClr val="CC7832"/>
              </a:solidFill>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A9B7C6"/>
                </a:solidFill>
                <a:effectLst/>
                <a:latin typeface="Arial Unicode MS"/>
                <a:ea typeface="JetBrains Mono"/>
              </a:rPr>
              <a:t>MaxPool2d(</a:t>
            </a:r>
            <a:r>
              <a:rPr kumimoji="0" lang="zh-CN" altLang="zh-CN" sz="900" b="0" i="0" u="none" strike="noStrike" cap="none" normalizeH="0" baseline="0" dirty="0">
                <a:ln>
                  <a:noFill/>
                </a:ln>
                <a:solidFill>
                  <a:srgbClr val="6897BB"/>
                </a:solidFill>
                <a:effectLst/>
                <a:latin typeface="Arial Unicode MS"/>
                <a:ea typeface="JetBrains Mono"/>
              </a:rPr>
              <a:t>2</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2</a:t>
            </a:r>
            <a:r>
              <a:rPr kumimoji="0" lang="zh-CN" altLang="zh-CN" sz="900" b="0" i="0" u="none" strike="noStrike" cap="none" normalizeH="0" baseline="0" dirty="0">
                <a:ln>
                  <a:noFill/>
                </a:ln>
                <a:solidFill>
                  <a:srgbClr val="A9B7C6"/>
                </a:solidFill>
                <a:effectLst/>
                <a:latin typeface="Arial Unicode MS"/>
                <a:ea typeface="JetBrains Mono"/>
              </a:rPr>
              <a:t>)</a:t>
            </a:r>
            <a:br>
              <a:rPr kumimoji="0" lang="zh-CN" altLang="zh-CN" sz="900" b="0" i="0" u="none" strike="noStrike" cap="none" normalizeH="0" baseline="0" dirty="0">
                <a:ln>
                  <a:noFill/>
                </a:ln>
                <a:solidFill>
                  <a:srgbClr val="808080"/>
                </a:solidFill>
                <a:effectLst/>
                <a:latin typeface="Arial Unicode MS"/>
                <a:ea typeface="JetBrains Mono"/>
              </a:rPr>
            </a:br>
            <a:r>
              <a:rPr kumimoji="0" lang="zh-CN" altLang="zh-CN" sz="900" b="0" i="0" u="none" strike="noStrike" cap="none" normalizeH="0" baseline="0" dirty="0">
                <a:ln>
                  <a:noFill/>
                </a:ln>
                <a:solidFill>
                  <a:srgbClr val="A9B7C6"/>
                </a:solidFill>
                <a:effectLst/>
                <a:latin typeface="Arial Unicode MS"/>
                <a:ea typeface="JetBrains Mono"/>
              </a:rPr>
              <a:t>Conv2d(</a:t>
            </a:r>
            <a:r>
              <a:rPr kumimoji="0" lang="zh-CN" altLang="zh-CN" sz="900" b="0" i="0" u="none" strike="noStrike" cap="none" normalizeH="0" baseline="0" dirty="0">
                <a:ln>
                  <a:noFill/>
                </a:ln>
                <a:solidFill>
                  <a:srgbClr val="6897BB"/>
                </a:solidFill>
                <a:effectLst/>
                <a:latin typeface="Arial Unicode MS"/>
                <a:ea typeface="JetBrains Mono"/>
              </a:rPr>
              <a:t>64</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128</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3</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A9B7C6"/>
                </a:solidFill>
                <a:effectLst/>
                <a:latin typeface="Arial Unicode MS"/>
                <a:ea typeface="JetBrains Mono"/>
              </a:rPr>
              <a:t>)</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Arial Unicode MS"/>
                <a:ea typeface="JetBrains Mono"/>
              </a:rPr>
              <a:t>ReLU(</a:t>
            </a:r>
            <a:r>
              <a:rPr kumimoji="0" lang="zh-CN" altLang="zh-CN" sz="900" b="0" i="0" u="none" strike="noStrike" cap="none" normalizeH="0" baseline="0" dirty="0">
                <a:ln>
                  <a:noFill/>
                </a:ln>
                <a:solidFill>
                  <a:srgbClr val="AA4926"/>
                </a:solidFill>
                <a:effectLst/>
                <a:latin typeface="Arial Unicode MS"/>
                <a:ea typeface="JetBrains Mono"/>
              </a:rPr>
              <a:t>inplace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CC7832"/>
                </a:solidFill>
                <a:effectLst/>
                <a:latin typeface="Arial Unicode MS"/>
                <a:ea typeface="JetBrains Mono"/>
              </a:rPr>
              <a:t>True</a:t>
            </a:r>
            <a:r>
              <a:rPr kumimoji="0" lang="zh-CN" altLang="zh-CN" sz="900" b="0" i="0" u="none" strike="noStrike" cap="none" normalizeH="0" baseline="0" dirty="0">
                <a:ln>
                  <a:noFill/>
                </a:ln>
                <a:solidFill>
                  <a:srgbClr val="A9B7C6"/>
                </a:solidFill>
                <a:effectLst/>
                <a:latin typeface="Arial Unicode MS"/>
                <a:ea typeface="JetBrains Mono"/>
              </a:rPr>
              <a:t>)</a:t>
            </a:r>
            <a:br>
              <a:rPr kumimoji="0" lang="zh-CN" altLang="zh-CN" sz="900" b="0" i="0" u="none" strike="noStrike" cap="none" normalizeH="0" baseline="0" dirty="0">
                <a:ln>
                  <a:noFill/>
                </a:ln>
                <a:solidFill>
                  <a:srgbClr val="CC7832"/>
                </a:solidFill>
                <a:effectLst/>
                <a:latin typeface="Arial Unicode MS"/>
                <a:ea typeface="JetBrains Mono"/>
              </a:rPr>
            </a:br>
            <a:r>
              <a:rPr kumimoji="0" lang="zh-CN" altLang="zh-CN" sz="900" b="0" i="0" u="none" strike="noStrike" cap="none" normalizeH="0" baseline="0" dirty="0">
                <a:ln>
                  <a:noFill/>
                </a:ln>
                <a:solidFill>
                  <a:srgbClr val="A9B7C6"/>
                </a:solidFill>
                <a:effectLst/>
                <a:latin typeface="Arial Unicode MS"/>
                <a:ea typeface="JetBrains Mono"/>
              </a:rPr>
              <a:t>Conv2d(</a:t>
            </a:r>
            <a:r>
              <a:rPr kumimoji="0" lang="zh-CN" altLang="zh-CN" sz="900" b="0" i="0" u="none" strike="noStrike" cap="none" normalizeH="0" baseline="0" dirty="0">
                <a:ln>
                  <a:noFill/>
                </a:ln>
                <a:solidFill>
                  <a:srgbClr val="6897BB"/>
                </a:solidFill>
                <a:effectLst/>
                <a:latin typeface="Arial Unicode MS"/>
                <a:ea typeface="JetBrains Mono"/>
              </a:rPr>
              <a:t>128</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128</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3</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A9B7C6"/>
                </a:solidFill>
                <a:effectLst/>
                <a:latin typeface="Arial Unicode MS"/>
                <a:ea typeface="JetBrains Mono"/>
              </a:rPr>
              <a:t>)</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A9B7C6"/>
                </a:solidFill>
                <a:effectLst/>
                <a:latin typeface="Arial Unicode MS"/>
                <a:ea typeface="JetBrains Mono"/>
              </a:rPr>
              <a:t>ReLU(</a:t>
            </a:r>
            <a:r>
              <a:rPr kumimoji="0" lang="zh-CN" altLang="zh-CN" sz="900" b="0" i="0" u="none" strike="noStrike" cap="none" normalizeH="0" baseline="0" dirty="0">
                <a:ln>
                  <a:noFill/>
                </a:ln>
                <a:solidFill>
                  <a:srgbClr val="AA4926"/>
                </a:solidFill>
                <a:effectLst/>
                <a:latin typeface="Arial Unicode MS"/>
                <a:ea typeface="JetBrains Mono"/>
              </a:rPr>
              <a:t>inplace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CC7832"/>
                </a:solidFill>
                <a:effectLst/>
                <a:latin typeface="Arial Unicode MS"/>
                <a:ea typeface="JetBrains Mono"/>
              </a:rPr>
              <a:t>True</a:t>
            </a:r>
            <a:r>
              <a:rPr kumimoji="0" lang="zh-CN" altLang="zh-CN" sz="900" b="0" i="0" u="none" strike="noStrike" cap="none" normalizeH="0" baseline="0" dirty="0">
                <a:ln>
                  <a:noFill/>
                </a:ln>
                <a:solidFill>
                  <a:srgbClr val="A9B7C6"/>
                </a:solidFill>
                <a:effectLst/>
                <a:latin typeface="Arial Unicode MS"/>
                <a:ea typeface="JetBrains Mono"/>
              </a:rPr>
              <a:t>)</a:t>
            </a:r>
            <a:br>
              <a:rPr kumimoji="0" lang="zh-CN" altLang="zh-CN" sz="900" b="0" i="0" u="none" strike="noStrike" cap="none" normalizeH="0" baseline="0" dirty="0">
                <a:ln>
                  <a:noFill/>
                </a:ln>
                <a:solidFill>
                  <a:srgbClr val="CC7832"/>
                </a:solidFill>
                <a:effectLst/>
                <a:latin typeface="Arial Unicode MS"/>
                <a:ea typeface="JetBrains Mono"/>
              </a:rPr>
            </a:br>
            <a:r>
              <a:rPr kumimoji="0" lang="zh-CN" altLang="zh-CN" sz="900" b="0" i="0" u="none" strike="noStrike" cap="none" normalizeH="0" baseline="0" dirty="0">
                <a:ln>
                  <a:noFill/>
                </a:ln>
                <a:solidFill>
                  <a:srgbClr val="A9B7C6"/>
                </a:solidFill>
                <a:effectLst/>
                <a:latin typeface="Arial Unicode MS"/>
                <a:ea typeface="JetBrains Mono"/>
              </a:rPr>
              <a:t>MaxPool2d(</a:t>
            </a:r>
            <a:r>
              <a:rPr kumimoji="0" lang="zh-CN" altLang="zh-CN" sz="900" b="0" i="0" u="none" strike="noStrike" cap="none" normalizeH="0" baseline="0" dirty="0">
                <a:ln>
                  <a:noFill/>
                </a:ln>
                <a:solidFill>
                  <a:srgbClr val="6897BB"/>
                </a:solidFill>
                <a:effectLst/>
                <a:latin typeface="Arial Unicode MS"/>
                <a:ea typeface="JetBrains Mono"/>
              </a:rPr>
              <a:t>2</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2</a:t>
            </a:r>
            <a:r>
              <a:rPr kumimoji="0" lang="zh-CN" altLang="zh-CN" sz="900" b="0" i="0" u="none" strike="noStrike" cap="none" normalizeH="0" baseline="0" dirty="0">
                <a:ln>
                  <a:noFill/>
                </a:ln>
                <a:solidFill>
                  <a:srgbClr val="A9B7C6"/>
                </a:solidFill>
                <a:effectLst/>
                <a:latin typeface="Arial Unicode MS"/>
                <a:ea typeface="JetBrains Mono"/>
              </a:rPr>
              <a:t>)</a:t>
            </a:r>
            <a:br>
              <a:rPr kumimoji="0" lang="zh-CN" altLang="zh-CN" sz="900" b="0" i="0" u="none" strike="noStrike" cap="none" normalizeH="0" baseline="0" dirty="0">
                <a:ln>
                  <a:noFill/>
                </a:ln>
                <a:solidFill>
                  <a:srgbClr val="CC7832"/>
                </a:solidFill>
                <a:effectLst/>
                <a:latin typeface="Arial Unicode MS"/>
                <a:ea typeface="JetBrains Mono"/>
              </a:rPr>
            </a:br>
            <a:r>
              <a:rPr kumimoji="0" lang="zh-CN" altLang="zh-CN" sz="900" b="0" i="0" u="none" strike="noStrike" cap="none" normalizeH="0" baseline="0" dirty="0">
                <a:ln>
                  <a:noFill/>
                </a:ln>
                <a:solidFill>
                  <a:srgbClr val="A9B7C6"/>
                </a:solidFill>
                <a:effectLst/>
                <a:latin typeface="Arial Unicode MS"/>
                <a:ea typeface="JetBrains Mono"/>
              </a:rPr>
              <a:t>Conv2d(</a:t>
            </a:r>
            <a:r>
              <a:rPr kumimoji="0" lang="zh-CN" altLang="zh-CN" sz="900" b="0" i="0" u="none" strike="noStrike" cap="none" normalizeH="0" baseline="0" dirty="0">
                <a:ln>
                  <a:noFill/>
                </a:ln>
                <a:solidFill>
                  <a:srgbClr val="6897BB"/>
                </a:solidFill>
                <a:effectLst/>
                <a:latin typeface="Arial Unicode MS"/>
                <a:ea typeface="JetBrains Mono"/>
              </a:rPr>
              <a:t>128</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256</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3</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A9B7C6"/>
                </a:solidFill>
                <a:effectLst/>
                <a:latin typeface="Arial Unicode MS"/>
                <a:ea typeface="JetBrains Mono"/>
              </a:rPr>
              <a:t>)</a:t>
            </a:r>
            <a:br>
              <a:rPr kumimoji="0" lang="zh-CN" altLang="zh-CN" sz="900" b="0" i="0" u="none" strike="noStrike" cap="none" normalizeH="0" baseline="0" dirty="0">
                <a:ln>
                  <a:noFill/>
                </a:ln>
                <a:solidFill>
                  <a:srgbClr val="808080"/>
                </a:solidFill>
                <a:effectLst/>
                <a:latin typeface="Arial Unicode MS"/>
                <a:ea typeface="JetBrains Mono"/>
              </a:rPr>
            </a:br>
            <a:r>
              <a:rPr kumimoji="0" lang="zh-CN" altLang="zh-CN" sz="900" b="0" i="0" u="none" strike="noStrike" cap="none" normalizeH="0" baseline="0" dirty="0">
                <a:ln>
                  <a:noFill/>
                </a:ln>
                <a:solidFill>
                  <a:srgbClr val="A9B7C6"/>
                </a:solidFill>
                <a:effectLst/>
                <a:latin typeface="Arial Unicode MS"/>
                <a:ea typeface="JetBrains Mono"/>
              </a:rPr>
              <a:t>ReLU(</a:t>
            </a:r>
            <a:r>
              <a:rPr kumimoji="0" lang="zh-CN" altLang="zh-CN" sz="900" b="0" i="0" u="none" strike="noStrike" cap="none" normalizeH="0" baseline="0" dirty="0">
                <a:ln>
                  <a:noFill/>
                </a:ln>
                <a:solidFill>
                  <a:srgbClr val="AA4926"/>
                </a:solidFill>
                <a:effectLst/>
                <a:latin typeface="Arial Unicode MS"/>
                <a:ea typeface="JetBrains Mono"/>
              </a:rPr>
              <a:t>inplace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CC7832"/>
                </a:solidFill>
                <a:effectLst/>
                <a:latin typeface="Arial Unicode MS"/>
                <a:ea typeface="JetBrains Mono"/>
              </a:rPr>
              <a:t>True</a:t>
            </a:r>
            <a:r>
              <a:rPr kumimoji="0" lang="zh-CN" altLang="zh-CN" sz="900" b="0" i="0" u="none" strike="noStrike" cap="none" normalizeH="0" baseline="0" dirty="0">
                <a:ln>
                  <a:noFill/>
                </a:ln>
                <a:solidFill>
                  <a:srgbClr val="A9B7C6"/>
                </a:solidFill>
                <a:effectLst/>
                <a:latin typeface="Arial Unicode MS"/>
                <a:ea typeface="JetBrains Mono"/>
              </a:rPr>
              <a:t>)</a:t>
            </a:r>
            <a:br>
              <a:rPr kumimoji="0" lang="zh-CN" altLang="zh-CN" sz="900" b="0" i="0" u="none" strike="noStrike" cap="none" normalizeH="0" baseline="0" dirty="0">
                <a:ln>
                  <a:noFill/>
                </a:ln>
                <a:solidFill>
                  <a:srgbClr val="CC7832"/>
                </a:solidFill>
                <a:effectLst/>
                <a:latin typeface="Arial Unicode MS"/>
                <a:ea typeface="JetBrains Mono"/>
              </a:rPr>
            </a:br>
            <a:r>
              <a:rPr kumimoji="0" lang="zh-CN" altLang="zh-CN" sz="900" b="0" i="0" u="none" strike="noStrike" cap="none" normalizeH="0" baseline="0" dirty="0">
                <a:ln>
                  <a:noFill/>
                </a:ln>
                <a:solidFill>
                  <a:srgbClr val="A9B7C6"/>
                </a:solidFill>
                <a:effectLst/>
                <a:latin typeface="Arial Unicode MS"/>
                <a:ea typeface="JetBrains Mono"/>
              </a:rPr>
              <a:t>Conv2d(</a:t>
            </a:r>
            <a:r>
              <a:rPr kumimoji="0" lang="zh-CN" altLang="zh-CN" sz="900" b="0" i="0" u="none" strike="noStrike" cap="none" normalizeH="0" baseline="0" dirty="0">
                <a:ln>
                  <a:noFill/>
                </a:ln>
                <a:solidFill>
                  <a:srgbClr val="6897BB"/>
                </a:solidFill>
                <a:effectLst/>
                <a:latin typeface="Arial Unicode MS"/>
                <a:ea typeface="JetBrains Mono"/>
              </a:rPr>
              <a:t>256</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256</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3</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A9B7C6"/>
                </a:solidFill>
                <a:effectLst/>
                <a:latin typeface="Arial Unicode MS"/>
                <a:ea typeface="JetBrains Mono"/>
              </a:rPr>
              <a:t>)</a:t>
            </a:r>
            <a:br>
              <a:rPr kumimoji="0" lang="zh-CN" altLang="zh-CN" sz="900" b="0" i="0" u="none" strike="noStrike" cap="none" normalizeH="0" baseline="0" dirty="0">
                <a:ln>
                  <a:noFill/>
                </a:ln>
                <a:solidFill>
                  <a:srgbClr val="808080"/>
                </a:solidFill>
                <a:effectLst/>
                <a:latin typeface="Arial Unicode MS"/>
                <a:ea typeface="JetBrains Mono"/>
              </a:rPr>
            </a:br>
            <a:r>
              <a:rPr kumimoji="0" lang="zh-CN" altLang="zh-CN" sz="900" b="0" i="0" u="none" strike="noStrike" cap="none" normalizeH="0" baseline="0" dirty="0">
                <a:ln>
                  <a:noFill/>
                </a:ln>
                <a:solidFill>
                  <a:srgbClr val="A9B7C6"/>
                </a:solidFill>
                <a:effectLst/>
                <a:latin typeface="Arial Unicode MS"/>
                <a:ea typeface="JetBrains Mono"/>
              </a:rPr>
              <a:t>ReLU(</a:t>
            </a:r>
            <a:r>
              <a:rPr kumimoji="0" lang="zh-CN" altLang="zh-CN" sz="900" b="0" i="0" u="none" strike="noStrike" cap="none" normalizeH="0" baseline="0" dirty="0">
                <a:ln>
                  <a:noFill/>
                </a:ln>
                <a:solidFill>
                  <a:srgbClr val="AA4926"/>
                </a:solidFill>
                <a:effectLst/>
                <a:latin typeface="Arial Unicode MS"/>
                <a:ea typeface="JetBrains Mono"/>
              </a:rPr>
              <a:t>inplace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CC7832"/>
                </a:solidFill>
                <a:effectLst/>
                <a:latin typeface="Arial Unicode MS"/>
                <a:ea typeface="JetBrains Mono"/>
              </a:rPr>
              <a:t>True</a:t>
            </a:r>
            <a:r>
              <a:rPr kumimoji="0" lang="zh-CN" altLang="zh-CN" sz="900" b="0" i="0" u="none" strike="noStrike" cap="none" normalizeH="0" baseline="0" dirty="0">
                <a:ln>
                  <a:noFill/>
                </a:ln>
                <a:solidFill>
                  <a:srgbClr val="A9B7C6"/>
                </a:solidFill>
                <a:effectLst/>
                <a:latin typeface="Arial Unicode MS"/>
                <a:ea typeface="JetBrains Mono"/>
              </a:rPr>
              <a:t>)</a:t>
            </a:r>
            <a:br>
              <a:rPr kumimoji="0" lang="zh-CN" altLang="zh-CN" sz="900" b="0" i="0" u="none" strike="noStrike" cap="none" normalizeH="0" baseline="0" dirty="0">
                <a:ln>
                  <a:noFill/>
                </a:ln>
                <a:solidFill>
                  <a:srgbClr val="CC7832"/>
                </a:solidFill>
                <a:effectLst/>
                <a:latin typeface="Arial Unicode MS"/>
                <a:ea typeface="JetBrains Mono"/>
              </a:rPr>
            </a:br>
            <a:r>
              <a:rPr kumimoji="0" lang="zh-CN" altLang="zh-CN" sz="900" b="0" i="0" u="none" strike="noStrike" cap="none" normalizeH="0" baseline="0" dirty="0">
                <a:ln>
                  <a:noFill/>
                </a:ln>
                <a:solidFill>
                  <a:srgbClr val="A9B7C6"/>
                </a:solidFill>
                <a:effectLst/>
                <a:latin typeface="Arial Unicode MS"/>
                <a:ea typeface="JetBrains Mono"/>
              </a:rPr>
              <a:t>Conv2d(</a:t>
            </a:r>
            <a:r>
              <a:rPr kumimoji="0" lang="zh-CN" altLang="zh-CN" sz="900" b="0" i="0" u="none" strike="noStrike" cap="none" normalizeH="0" baseline="0" dirty="0">
                <a:ln>
                  <a:noFill/>
                </a:ln>
                <a:solidFill>
                  <a:srgbClr val="6897BB"/>
                </a:solidFill>
                <a:effectLst/>
                <a:latin typeface="Arial Unicode MS"/>
                <a:ea typeface="JetBrains Mono"/>
              </a:rPr>
              <a:t>256</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256</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3</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A9B7C6"/>
                </a:solidFill>
                <a:effectLst/>
                <a:latin typeface="Arial Unicode MS"/>
                <a:ea typeface="JetBrains Mono"/>
              </a:rPr>
              <a:t>)</a:t>
            </a:r>
            <a:br>
              <a:rPr kumimoji="0" lang="zh-CN" altLang="zh-CN" sz="900" b="0" i="0" u="none" strike="noStrike" cap="none" normalizeH="0" baseline="0" dirty="0">
                <a:ln>
                  <a:noFill/>
                </a:ln>
                <a:solidFill>
                  <a:srgbClr val="808080"/>
                </a:solidFill>
                <a:effectLst/>
                <a:latin typeface="Arial Unicode MS"/>
                <a:ea typeface="JetBrains Mono"/>
              </a:rPr>
            </a:br>
            <a:r>
              <a:rPr kumimoji="0" lang="zh-CN" altLang="zh-CN" sz="900" b="0" i="0" u="none" strike="noStrike" cap="none" normalizeH="0" baseline="0" dirty="0">
                <a:ln>
                  <a:noFill/>
                </a:ln>
                <a:solidFill>
                  <a:srgbClr val="A9B7C6"/>
                </a:solidFill>
                <a:effectLst/>
                <a:latin typeface="Arial Unicode MS"/>
                <a:ea typeface="JetBrains Mono"/>
              </a:rPr>
              <a:t>ReLU(</a:t>
            </a:r>
            <a:r>
              <a:rPr kumimoji="0" lang="zh-CN" altLang="zh-CN" sz="900" b="0" i="0" u="none" strike="noStrike" cap="none" normalizeH="0" baseline="0" dirty="0">
                <a:ln>
                  <a:noFill/>
                </a:ln>
                <a:solidFill>
                  <a:srgbClr val="AA4926"/>
                </a:solidFill>
                <a:effectLst/>
                <a:latin typeface="Arial Unicode MS"/>
                <a:ea typeface="JetBrains Mono"/>
              </a:rPr>
              <a:t>inplace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CC7832"/>
                </a:solidFill>
                <a:effectLst/>
                <a:latin typeface="Arial Unicode MS"/>
                <a:ea typeface="JetBrains Mono"/>
              </a:rPr>
              <a:t>True</a:t>
            </a:r>
            <a:r>
              <a:rPr kumimoji="0" lang="zh-CN" altLang="zh-CN" sz="900" b="0" i="0" u="none" strike="noStrike" cap="none" normalizeH="0" baseline="0" dirty="0">
                <a:ln>
                  <a:noFill/>
                </a:ln>
                <a:solidFill>
                  <a:srgbClr val="A9B7C6"/>
                </a:solidFill>
                <a:effectLst/>
                <a:latin typeface="Arial Unicode MS"/>
                <a:ea typeface="JetBrains Mono"/>
              </a:rPr>
              <a:t>)</a:t>
            </a:r>
            <a:br>
              <a:rPr kumimoji="0" lang="zh-CN" altLang="zh-CN" sz="900" b="0" i="0" u="none" strike="noStrike" cap="none" normalizeH="0" baseline="0" dirty="0">
                <a:ln>
                  <a:noFill/>
                </a:ln>
                <a:solidFill>
                  <a:srgbClr val="CC7832"/>
                </a:solidFill>
                <a:effectLst/>
                <a:latin typeface="Arial Unicode MS"/>
                <a:ea typeface="JetBrains Mono"/>
              </a:rPr>
            </a:br>
            <a:r>
              <a:rPr kumimoji="0" lang="zh-CN" altLang="zh-CN" sz="900" b="0" i="0" u="none" strike="noStrike" cap="none" normalizeH="0" baseline="0" dirty="0">
                <a:ln>
                  <a:noFill/>
                </a:ln>
                <a:solidFill>
                  <a:srgbClr val="A9B7C6"/>
                </a:solidFill>
                <a:effectLst/>
                <a:latin typeface="Arial Unicode MS"/>
                <a:ea typeface="JetBrains Mono"/>
              </a:rPr>
              <a:t>MaxPool2d(</a:t>
            </a:r>
            <a:r>
              <a:rPr kumimoji="0" lang="zh-CN" altLang="zh-CN" sz="900" b="0" i="0" u="none" strike="noStrike" cap="none" normalizeH="0" baseline="0" dirty="0">
                <a:ln>
                  <a:noFill/>
                </a:ln>
                <a:solidFill>
                  <a:srgbClr val="6897BB"/>
                </a:solidFill>
                <a:effectLst/>
                <a:latin typeface="Arial Unicode MS"/>
                <a:ea typeface="JetBrains Mono"/>
              </a:rPr>
              <a:t>2</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2</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A4926"/>
                </a:solidFill>
                <a:effectLst/>
                <a:latin typeface="Arial Unicode MS"/>
                <a:ea typeface="JetBrains Mono"/>
              </a:rPr>
              <a:t>ceil_mode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CC7832"/>
                </a:solidFill>
                <a:effectLst/>
                <a:latin typeface="Arial Unicode MS"/>
                <a:ea typeface="JetBrains Mono"/>
              </a:rPr>
              <a:t>True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CC7832"/>
                </a:solidFill>
                <a:effectLst/>
                <a:latin typeface="Arial Unicode MS"/>
                <a:ea typeface="JetBrains Mono"/>
              </a:rPr>
              <a:t>,</a:t>
            </a:r>
            <a:br>
              <a:rPr kumimoji="0" lang="zh-CN" altLang="zh-CN" sz="900" b="0" i="0" u="none" strike="noStrike" cap="none" normalizeH="0" baseline="0" dirty="0">
                <a:ln>
                  <a:noFill/>
                </a:ln>
                <a:solidFill>
                  <a:srgbClr val="CC7832"/>
                </a:solidFill>
                <a:effectLst/>
                <a:latin typeface="Arial Unicode MS"/>
                <a:ea typeface="JetBrains Mono"/>
              </a:rPr>
            </a:br>
            <a:r>
              <a:rPr kumimoji="0" lang="zh-CN" altLang="zh-CN" sz="900" b="0" i="0" u="none" strike="noStrike" cap="none" normalizeH="0" baseline="0" dirty="0">
                <a:ln>
                  <a:noFill/>
                </a:ln>
                <a:solidFill>
                  <a:srgbClr val="A9B7C6"/>
                </a:solidFill>
                <a:effectLst/>
                <a:latin typeface="Arial Unicode MS"/>
                <a:ea typeface="JetBrains Mono"/>
              </a:rPr>
              <a:t>Conv2d(</a:t>
            </a:r>
            <a:r>
              <a:rPr kumimoji="0" lang="zh-CN" altLang="zh-CN" sz="900" b="0" i="0" u="none" strike="noStrike" cap="none" normalizeH="0" baseline="0" dirty="0">
                <a:ln>
                  <a:noFill/>
                </a:ln>
                <a:solidFill>
                  <a:srgbClr val="6897BB"/>
                </a:solidFill>
                <a:effectLst/>
                <a:latin typeface="Arial Unicode MS"/>
                <a:ea typeface="JetBrains Mono"/>
              </a:rPr>
              <a:t>256</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512</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3</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A9B7C6"/>
                </a:solidFill>
                <a:effectLst/>
                <a:latin typeface="Arial Unicode MS"/>
                <a:ea typeface="JetBrains Mono"/>
              </a:rPr>
              <a:t>)</a:t>
            </a:r>
            <a:br>
              <a:rPr kumimoji="0" lang="zh-CN" altLang="zh-CN" sz="900" b="0" i="0" u="none" strike="noStrike" cap="none" normalizeH="0" baseline="0" dirty="0">
                <a:ln>
                  <a:noFill/>
                </a:ln>
                <a:solidFill>
                  <a:srgbClr val="CC7832"/>
                </a:solidFill>
                <a:effectLst/>
                <a:latin typeface="Arial Unicode MS"/>
                <a:ea typeface="JetBrains Mono"/>
              </a:rPr>
            </a:br>
            <a:r>
              <a:rPr kumimoji="0" lang="zh-CN" altLang="zh-CN" sz="900" b="0" i="0" u="none" strike="noStrike" cap="none" normalizeH="0" baseline="0" dirty="0">
                <a:ln>
                  <a:noFill/>
                </a:ln>
                <a:solidFill>
                  <a:srgbClr val="A9B7C6"/>
                </a:solidFill>
                <a:effectLst/>
                <a:latin typeface="Arial Unicode MS"/>
                <a:ea typeface="JetBrains Mono"/>
              </a:rPr>
              <a:t>ReLU(</a:t>
            </a:r>
            <a:r>
              <a:rPr kumimoji="0" lang="zh-CN" altLang="zh-CN" sz="900" b="0" i="0" u="none" strike="noStrike" cap="none" normalizeH="0" baseline="0" dirty="0">
                <a:ln>
                  <a:noFill/>
                </a:ln>
                <a:solidFill>
                  <a:srgbClr val="AA4926"/>
                </a:solidFill>
                <a:effectLst/>
                <a:latin typeface="Arial Unicode MS"/>
                <a:ea typeface="JetBrains Mono"/>
              </a:rPr>
              <a:t>inplace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CC7832"/>
                </a:solidFill>
                <a:effectLst/>
                <a:latin typeface="Arial Unicode MS"/>
                <a:ea typeface="JetBrains Mono"/>
              </a:rPr>
              <a:t>True</a:t>
            </a:r>
            <a:r>
              <a:rPr kumimoji="0" lang="zh-CN" altLang="zh-CN" sz="900" b="0" i="0" u="none" strike="noStrike" cap="none" normalizeH="0" baseline="0" dirty="0">
                <a:ln>
                  <a:noFill/>
                </a:ln>
                <a:solidFill>
                  <a:srgbClr val="A9B7C6"/>
                </a:solidFill>
                <a:effectLst/>
                <a:latin typeface="Arial Unicode MS"/>
                <a:ea typeface="JetBrains Mono"/>
              </a:rPr>
              <a:t>)</a:t>
            </a:r>
            <a:br>
              <a:rPr kumimoji="0" lang="zh-CN" altLang="zh-CN" sz="900" b="0" i="0" u="none" strike="noStrike" cap="none" normalizeH="0" baseline="0" dirty="0">
                <a:ln>
                  <a:noFill/>
                </a:ln>
                <a:solidFill>
                  <a:srgbClr val="CC7832"/>
                </a:solidFill>
                <a:effectLst/>
                <a:latin typeface="Arial Unicode MS"/>
                <a:ea typeface="JetBrains Mono"/>
              </a:rPr>
            </a:br>
            <a:r>
              <a:rPr kumimoji="0" lang="zh-CN" altLang="zh-CN" sz="900" b="0" i="0" u="none" strike="noStrike" cap="none" normalizeH="0" baseline="0" dirty="0">
                <a:ln>
                  <a:noFill/>
                </a:ln>
                <a:solidFill>
                  <a:srgbClr val="A9B7C6"/>
                </a:solidFill>
                <a:effectLst/>
                <a:latin typeface="Arial Unicode MS"/>
                <a:ea typeface="JetBrains Mono"/>
              </a:rPr>
              <a:t>Conv2d(</a:t>
            </a:r>
            <a:r>
              <a:rPr kumimoji="0" lang="zh-CN" altLang="zh-CN" sz="900" b="0" i="0" u="none" strike="noStrike" cap="none" normalizeH="0" baseline="0" dirty="0">
                <a:ln>
                  <a:noFill/>
                </a:ln>
                <a:solidFill>
                  <a:srgbClr val="6897BB"/>
                </a:solidFill>
                <a:effectLst/>
                <a:latin typeface="Arial Unicode MS"/>
                <a:ea typeface="JetBrains Mono"/>
              </a:rPr>
              <a:t>512</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512</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3</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A9B7C6"/>
                </a:solidFill>
                <a:effectLst/>
                <a:latin typeface="Arial Unicode MS"/>
                <a:ea typeface="JetBrains Mono"/>
              </a:rPr>
              <a:t>)</a:t>
            </a:r>
            <a:br>
              <a:rPr kumimoji="0" lang="zh-CN" altLang="zh-CN" sz="900" b="0" i="0" u="none" strike="noStrike" cap="none" normalizeH="0" baseline="0" dirty="0">
                <a:ln>
                  <a:noFill/>
                </a:ln>
                <a:solidFill>
                  <a:srgbClr val="CC7832"/>
                </a:solidFill>
                <a:effectLst/>
                <a:latin typeface="Arial Unicode MS"/>
                <a:ea typeface="JetBrains Mono"/>
              </a:rPr>
            </a:br>
            <a:r>
              <a:rPr kumimoji="0" lang="zh-CN" altLang="zh-CN" sz="900" b="0" i="0" u="none" strike="noStrike" cap="none" normalizeH="0" baseline="0" dirty="0">
                <a:ln>
                  <a:noFill/>
                </a:ln>
                <a:solidFill>
                  <a:srgbClr val="A9B7C6"/>
                </a:solidFill>
                <a:effectLst/>
                <a:latin typeface="Arial Unicode MS"/>
                <a:ea typeface="JetBrains Mono"/>
              </a:rPr>
              <a:t>ReLU(</a:t>
            </a:r>
            <a:r>
              <a:rPr kumimoji="0" lang="zh-CN" altLang="zh-CN" sz="900" b="0" i="0" u="none" strike="noStrike" cap="none" normalizeH="0" baseline="0" dirty="0">
                <a:ln>
                  <a:noFill/>
                </a:ln>
                <a:solidFill>
                  <a:srgbClr val="AA4926"/>
                </a:solidFill>
                <a:effectLst/>
                <a:latin typeface="Arial Unicode MS"/>
                <a:ea typeface="JetBrains Mono"/>
              </a:rPr>
              <a:t>inplace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CC7832"/>
                </a:solidFill>
                <a:effectLst/>
                <a:latin typeface="Arial Unicode MS"/>
                <a:ea typeface="JetBrains Mono"/>
              </a:rPr>
              <a:t>True</a:t>
            </a:r>
            <a:r>
              <a:rPr kumimoji="0" lang="zh-CN" altLang="zh-CN" sz="900" b="0" i="0" u="none" strike="noStrike" cap="none" normalizeH="0" baseline="0" dirty="0">
                <a:ln>
                  <a:noFill/>
                </a:ln>
                <a:solidFill>
                  <a:srgbClr val="A9B7C6"/>
                </a:solidFill>
                <a:effectLst/>
                <a:latin typeface="Arial Unicode MS"/>
                <a:ea typeface="JetBrains Mono"/>
              </a:rPr>
              <a:t>)</a:t>
            </a:r>
            <a:br>
              <a:rPr kumimoji="0" lang="zh-CN" altLang="zh-CN" sz="900" b="0" i="0" u="none" strike="noStrike" cap="none" normalizeH="0" baseline="0" dirty="0">
                <a:ln>
                  <a:noFill/>
                </a:ln>
                <a:solidFill>
                  <a:srgbClr val="CC7832"/>
                </a:solidFill>
                <a:effectLst/>
                <a:latin typeface="Arial Unicode MS"/>
                <a:ea typeface="JetBrains Mono"/>
              </a:rPr>
            </a:br>
            <a:r>
              <a:rPr kumimoji="0" lang="zh-CN" altLang="zh-CN" sz="900" b="0" i="0" u="none" strike="noStrike" cap="none" normalizeH="0" baseline="0" dirty="0">
                <a:ln>
                  <a:noFill/>
                </a:ln>
                <a:solidFill>
                  <a:srgbClr val="A9B7C6"/>
                </a:solidFill>
                <a:effectLst/>
                <a:latin typeface="Arial Unicode MS"/>
                <a:ea typeface="JetBrains Mono"/>
              </a:rPr>
              <a:t>Conv2d(</a:t>
            </a:r>
            <a:r>
              <a:rPr kumimoji="0" lang="zh-CN" altLang="zh-CN" sz="900" b="0" i="0" u="none" strike="noStrike" cap="none" normalizeH="0" baseline="0" dirty="0">
                <a:ln>
                  <a:noFill/>
                </a:ln>
                <a:solidFill>
                  <a:srgbClr val="6897BB"/>
                </a:solidFill>
                <a:effectLst/>
                <a:latin typeface="Arial Unicode MS"/>
                <a:ea typeface="JetBrains Mono"/>
              </a:rPr>
              <a:t>512</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512</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3</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A9B7C6"/>
                </a:solidFill>
                <a:effectLst/>
                <a:latin typeface="Arial Unicode MS"/>
                <a:ea typeface="JetBrains Mono"/>
              </a:rPr>
              <a:t>)</a:t>
            </a:r>
            <a:br>
              <a:rPr kumimoji="0" lang="zh-CN" altLang="zh-CN" sz="900" b="0" i="0" u="none" strike="noStrike" cap="none" normalizeH="0" baseline="0" dirty="0">
                <a:ln>
                  <a:noFill/>
                </a:ln>
                <a:solidFill>
                  <a:srgbClr val="CC7832"/>
                </a:solidFill>
                <a:effectLst/>
                <a:latin typeface="Arial Unicode MS"/>
                <a:ea typeface="JetBrains Mono"/>
              </a:rPr>
            </a:br>
            <a:r>
              <a:rPr kumimoji="0" lang="zh-CN" altLang="zh-CN" sz="900" b="0" i="0" u="none" strike="noStrike" cap="none" normalizeH="0" baseline="0" dirty="0">
                <a:ln>
                  <a:noFill/>
                </a:ln>
                <a:solidFill>
                  <a:srgbClr val="A9B7C6"/>
                </a:solidFill>
                <a:effectLst/>
                <a:latin typeface="Arial Unicode MS"/>
                <a:ea typeface="JetBrains Mono"/>
              </a:rPr>
              <a:t>ReLU(</a:t>
            </a:r>
            <a:r>
              <a:rPr kumimoji="0" lang="zh-CN" altLang="zh-CN" sz="900" b="0" i="0" u="none" strike="noStrike" cap="none" normalizeH="0" baseline="0" dirty="0">
                <a:ln>
                  <a:noFill/>
                </a:ln>
                <a:solidFill>
                  <a:srgbClr val="AA4926"/>
                </a:solidFill>
                <a:effectLst/>
                <a:latin typeface="Arial Unicode MS"/>
                <a:ea typeface="JetBrains Mono"/>
              </a:rPr>
              <a:t>inplace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CC7832"/>
                </a:solidFill>
                <a:effectLst/>
                <a:latin typeface="Arial Unicode MS"/>
                <a:ea typeface="JetBrains Mono"/>
              </a:rPr>
              <a:t>True</a:t>
            </a:r>
            <a:r>
              <a:rPr kumimoji="0" lang="zh-CN" altLang="zh-CN" sz="900" b="0" i="0" u="none" strike="noStrike" cap="none" normalizeH="0" baseline="0" dirty="0">
                <a:ln>
                  <a:noFill/>
                </a:ln>
                <a:solidFill>
                  <a:srgbClr val="A9B7C6"/>
                </a:solidFill>
                <a:effectLst/>
                <a:latin typeface="Arial Unicode MS"/>
                <a:ea typeface="JetBrains Mono"/>
              </a:rPr>
              <a:t>)</a:t>
            </a:r>
            <a:endParaRPr lang="en-US" altLang="zh-CN" dirty="0">
              <a:latin typeface="Arial" panose="020B0604020202020204" pitchFamily="34" charset="0"/>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a:ln>
                  <a:noFill/>
                </a:ln>
                <a:solidFill>
                  <a:srgbClr val="A9B7C6"/>
                </a:solidFill>
                <a:effectLst/>
                <a:latin typeface="Arial Unicode MS"/>
                <a:ea typeface="JetBrains Mono"/>
              </a:rPr>
              <a:t>MaxPool2d(2,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a:ln>
                  <a:noFill/>
                </a:ln>
                <a:solidFill>
                  <a:srgbClr val="A9B7C6"/>
                </a:solidFill>
                <a:effectLst/>
                <a:latin typeface="Arial Unicode MS"/>
                <a:ea typeface="JetBrains Mono"/>
              </a:rPr>
              <a:t>Conv2d(512, 512, 3, 1,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err="1">
                <a:ln>
                  <a:noFill/>
                </a:ln>
                <a:solidFill>
                  <a:srgbClr val="A9B7C6"/>
                </a:solidFill>
                <a:effectLst/>
                <a:latin typeface="Arial Unicode MS"/>
                <a:ea typeface="JetBrains Mono"/>
              </a:rPr>
              <a:t>ReLU</a:t>
            </a:r>
            <a:r>
              <a:rPr kumimoji="0" lang="en-US" altLang="zh-CN" sz="900" b="0" i="0" u="none" strike="noStrike" cap="none" normalizeH="0" baseline="0" dirty="0">
                <a:ln>
                  <a:noFill/>
                </a:ln>
                <a:solidFill>
                  <a:srgbClr val="A9B7C6"/>
                </a:solidFill>
                <a:effectLst/>
                <a:latin typeface="Arial Unicode MS"/>
                <a:ea typeface="JetBrains Mono"/>
              </a:rPr>
              <a:t>(</a:t>
            </a:r>
            <a:r>
              <a:rPr kumimoji="0" lang="en-US" altLang="zh-CN" sz="900" b="0" i="0" u="none" strike="noStrike" cap="none" normalizeH="0" baseline="0" dirty="0" err="1">
                <a:ln>
                  <a:noFill/>
                </a:ln>
                <a:solidFill>
                  <a:srgbClr val="A9B7C6"/>
                </a:solidFill>
                <a:effectLst/>
                <a:latin typeface="Arial Unicode MS"/>
                <a:ea typeface="JetBrains Mono"/>
              </a:rPr>
              <a:t>inplace</a:t>
            </a:r>
            <a:r>
              <a:rPr kumimoji="0" lang="en-US" altLang="zh-CN" sz="900" b="0" i="0" u="none" strike="noStrike" cap="none" normalizeH="0" baseline="0" dirty="0">
                <a:ln>
                  <a:noFill/>
                </a:ln>
                <a:solidFill>
                  <a:srgbClr val="A9B7C6"/>
                </a:solidFill>
                <a:effectLst/>
                <a:latin typeface="Arial Unicode MS"/>
                <a:ea typeface="JetBrains Mono"/>
              </a:rPr>
              <a:t>=True),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a:ln>
                  <a:noFill/>
                </a:ln>
                <a:solidFill>
                  <a:srgbClr val="A9B7C6"/>
                </a:solidFill>
                <a:effectLst/>
                <a:latin typeface="Arial Unicode MS"/>
                <a:ea typeface="JetBrains Mono"/>
              </a:rPr>
              <a:t>Conv2d(512, 512, 3, 1,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err="1">
                <a:ln>
                  <a:noFill/>
                </a:ln>
                <a:solidFill>
                  <a:srgbClr val="A9B7C6"/>
                </a:solidFill>
                <a:effectLst/>
                <a:latin typeface="Arial Unicode MS"/>
                <a:ea typeface="JetBrains Mono"/>
              </a:rPr>
              <a:t>ReLU</a:t>
            </a:r>
            <a:r>
              <a:rPr kumimoji="0" lang="en-US" altLang="zh-CN" sz="900" b="0" i="0" u="none" strike="noStrike" cap="none" normalizeH="0" baseline="0" dirty="0">
                <a:ln>
                  <a:noFill/>
                </a:ln>
                <a:solidFill>
                  <a:srgbClr val="A9B7C6"/>
                </a:solidFill>
                <a:effectLst/>
                <a:latin typeface="Arial Unicode MS"/>
                <a:ea typeface="JetBrains Mono"/>
              </a:rPr>
              <a:t>(</a:t>
            </a:r>
            <a:r>
              <a:rPr kumimoji="0" lang="en-US" altLang="zh-CN" sz="900" b="0" i="0" u="none" strike="noStrike" cap="none" normalizeH="0" baseline="0" dirty="0" err="1">
                <a:ln>
                  <a:noFill/>
                </a:ln>
                <a:solidFill>
                  <a:srgbClr val="A9B7C6"/>
                </a:solidFill>
                <a:effectLst/>
                <a:latin typeface="Arial Unicode MS"/>
                <a:ea typeface="JetBrains Mono"/>
              </a:rPr>
              <a:t>inplace</a:t>
            </a:r>
            <a:r>
              <a:rPr kumimoji="0" lang="en-US" altLang="zh-CN" sz="900" b="0" i="0" u="none" strike="noStrike" cap="none" normalizeH="0" baseline="0" dirty="0">
                <a:ln>
                  <a:noFill/>
                </a:ln>
                <a:solidFill>
                  <a:srgbClr val="A9B7C6"/>
                </a:solidFill>
                <a:effectLst/>
                <a:latin typeface="Arial Unicode MS"/>
                <a:ea typeface="JetBrains Mono"/>
              </a:rPr>
              <a:t>=True),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a:ln>
                  <a:noFill/>
                </a:ln>
                <a:solidFill>
                  <a:srgbClr val="A9B7C6"/>
                </a:solidFill>
                <a:effectLst/>
                <a:latin typeface="Arial Unicode MS"/>
                <a:ea typeface="JetBrains Mono"/>
              </a:rPr>
              <a:t>Conv2d(512, 512, 3, 1,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err="1">
                <a:ln>
                  <a:noFill/>
                </a:ln>
                <a:solidFill>
                  <a:srgbClr val="A9B7C6"/>
                </a:solidFill>
                <a:effectLst/>
                <a:latin typeface="Arial Unicode MS"/>
                <a:ea typeface="JetBrains Mono"/>
              </a:rPr>
              <a:t>ReLU</a:t>
            </a:r>
            <a:r>
              <a:rPr kumimoji="0" lang="en-US" altLang="zh-CN" sz="900" b="0" i="0" u="none" strike="noStrike" cap="none" normalizeH="0" baseline="0" dirty="0">
                <a:ln>
                  <a:noFill/>
                </a:ln>
                <a:solidFill>
                  <a:srgbClr val="A9B7C6"/>
                </a:solidFill>
                <a:effectLst/>
                <a:latin typeface="Arial Unicode MS"/>
                <a:ea typeface="JetBrains Mono"/>
              </a:rPr>
              <a:t>(</a:t>
            </a:r>
            <a:r>
              <a:rPr kumimoji="0" lang="en-US" altLang="zh-CN" sz="900" b="0" i="0" u="none" strike="noStrike" cap="none" normalizeH="0" baseline="0" dirty="0" err="1">
                <a:ln>
                  <a:noFill/>
                </a:ln>
                <a:solidFill>
                  <a:srgbClr val="A9B7C6"/>
                </a:solidFill>
                <a:effectLst/>
                <a:latin typeface="Arial Unicode MS"/>
                <a:ea typeface="JetBrains Mono"/>
              </a:rPr>
              <a:t>inplace</a:t>
            </a:r>
            <a:r>
              <a:rPr kumimoji="0" lang="en-US" altLang="zh-CN" sz="900" b="0" i="0" u="none" strike="noStrike" cap="none" normalizeH="0" baseline="0" dirty="0">
                <a:ln>
                  <a:noFill/>
                </a:ln>
                <a:solidFill>
                  <a:srgbClr val="A9B7C6"/>
                </a:solidFill>
                <a:effectLst/>
                <a:latin typeface="Arial Unicode MS"/>
                <a:ea typeface="JetBrains Mono"/>
              </a:rPr>
              <a:t>=True),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a:ln>
                  <a:noFill/>
                </a:ln>
                <a:solidFill>
                  <a:srgbClr val="A9B7C6"/>
                </a:solidFill>
                <a:effectLst/>
                <a:latin typeface="Arial Unicode MS"/>
                <a:ea typeface="JetBrains Mono"/>
              </a:rPr>
              <a:t>MaxPool2d(3, 1,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a:ln>
                  <a:noFill/>
                </a:ln>
                <a:solidFill>
                  <a:srgbClr val="A9B7C6"/>
                </a:solidFill>
                <a:effectLst/>
                <a:latin typeface="Arial Unicode MS"/>
                <a:ea typeface="JetBrains Mono"/>
              </a:rPr>
              <a:t>Conv2d(512, 1024, </a:t>
            </a:r>
            <a:r>
              <a:rPr kumimoji="0" lang="en-US" altLang="zh-CN" sz="900" b="0" i="0" u="none" strike="noStrike" cap="none" normalizeH="0" baseline="0" dirty="0" err="1">
                <a:ln>
                  <a:noFill/>
                </a:ln>
                <a:solidFill>
                  <a:srgbClr val="A9B7C6"/>
                </a:solidFill>
                <a:effectLst/>
                <a:latin typeface="Arial Unicode MS"/>
                <a:ea typeface="JetBrains Mono"/>
              </a:rPr>
              <a:t>kernel_size</a:t>
            </a:r>
            <a:r>
              <a:rPr kumimoji="0" lang="en-US" altLang="zh-CN" sz="900" b="0" i="0" u="none" strike="noStrike" cap="none" normalizeH="0" baseline="0" dirty="0">
                <a:ln>
                  <a:noFill/>
                </a:ln>
                <a:solidFill>
                  <a:srgbClr val="A9B7C6"/>
                </a:solidFill>
                <a:effectLst/>
                <a:latin typeface="Arial Unicode MS"/>
                <a:ea typeface="JetBrains Mono"/>
              </a:rPr>
              <a:t>=3, padding=6, dilation=6),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err="1">
                <a:ln>
                  <a:noFill/>
                </a:ln>
                <a:solidFill>
                  <a:srgbClr val="A9B7C6"/>
                </a:solidFill>
                <a:effectLst/>
                <a:latin typeface="Arial Unicode MS"/>
                <a:ea typeface="JetBrains Mono"/>
              </a:rPr>
              <a:t>ReLU</a:t>
            </a:r>
            <a:r>
              <a:rPr kumimoji="0" lang="en-US" altLang="zh-CN" sz="900" b="0" i="0" u="none" strike="noStrike" cap="none" normalizeH="0" baseline="0" dirty="0">
                <a:ln>
                  <a:noFill/>
                </a:ln>
                <a:solidFill>
                  <a:srgbClr val="A9B7C6"/>
                </a:solidFill>
                <a:effectLst/>
                <a:latin typeface="Arial Unicode MS"/>
                <a:ea typeface="JetBrains Mono"/>
              </a:rPr>
              <a:t>(</a:t>
            </a:r>
            <a:r>
              <a:rPr kumimoji="0" lang="en-US" altLang="zh-CN" sz="900" b="0" i="0" u="none" strike="noStrike" cap="none" normalizeH="0" baseline="0" dirty="0" err="1">
                <a:ln>
                  <a:noFill/>
                </a:ln>
                <a:solidFill>
                  <a:srgbClr val="A9B7C6"/>
                </a:solidFill>
                <a:effectLst/>
                <a:latin typeface="Arial Unicode MS"/>
                <a:ea typeface="JetBrains Mono"/>
              </a:rPr>
              <a:t>inplace</a:t>
            </a:r>
            <a:r>
              <a:rPr kumimoji="0" lang="en-US" altLang="zh-CN" sz="900" b="0" i="0" u="none" strike="noStrike" cap="none" normalizeH="0" baseline="0" dirty="0">
                <a:ln>
                  <a:noFill/>
                </a:ln>
                <a:solidFill>
                  <a:srgbClr val="A9B7C6"/>
                </a:solidFill>
                <a:effectLst/>
                <a:latin typeface="Arial Unicode MS"/>
                <a:ea typeface="JetBrains Mono"/>
              </a:rPr>
              <a:t>=True),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a:ln>
                  <a:noFill/>
                </a:ln>
                <a:solidFill>
                  <a:srgbClr val="A9B7C6"/>
                </a:solidFill>
                <a:effectLst/>
                <a:latin typeface="Arial Unicode MS"/>
                <a:ea typeface="JetBrains Mono"/>
              </a:rPr>
              <a:t>Conv2d(1024, 1024, </a:t>
            </a:r>
            <a:r>
              <a:rPr kumimoji="0" lang="en-US" altLang="zh-CN" sz="900" b="0" i="0" u="none" strike="noStrike" cap="none" normalizeH="0" baseline="0" dirty="0" err="1">
                <a:ln>
                  <a:noFill/>
                </a:ln>
                <a:solidFill>
                  <a:srgbClr val="A9B7C6"/>
                </a:solidFill>
                <a:effectLst/>
                <a:latin typeface="Arial Unicode MS"/>
                <a:ea typeface="JetBrains Mono"/>
              </a:rPr>
              <a:t>kernel_size</a:t>
            </a:r>
            <a:r>
              <a:rPr kumimoji="0" lang="en-US" altLang="zh-CN" sz="900" b="0" i="0" u="none" strike="noStrike" cap="none" normalizeH="0" baseline="0" dirty="0">
                <a:ln>
                  <a:noFill/>
                </a:ln>
                <a:solidFill>
                  <a:srgbClr val="A9B7C6"/>
                </a:solidFill>
                <a:effectLst/>
                <a:latin typeface="Arial Unicode MS"/>
                <a:ea typeface="JetBrains Mono"/>
              </a:rPr>
              <a:t>=1),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err="1">
                <a:ln>
                  <a:noFill/>
                </a:ln>
                <a:solidFill>
                  <a:srgbClr val="A9B7C6"/>
                </a:solidFill>
                <a:effectLst/>
                <a:latin typeface="Arial Unicode MS"/>
                <a:ea typeface="JetBrains Mono"/>
              </a:rPr>
              <a:t>ReLU</a:t>
            </a:r>
            <a:r>
              <a:rPr kumimoji="0" lang="en-US" altLang="zh-CN" sz="900" b="0" i="0" u="none" strike="noStrike" cap="none" normalizeH="0" baseline="0" dirty="0">
                <a:ln>
                  <a:noFill/>
                </a:ln>
                <a:solidFill>
                  <a:srgbClr val="A9B7C6"/>
                </a:solidFill>
                <a:effectLst/>
                <a:latin typeface="Arial Unicode MS"/>
                <a:ea typeface="JetBrains Mono"/>
              </a:rPr>
              <a:t>(</a:t>
            </a:r>
            <a:r>
              <a:rPr kumimoji="0" lang="en-US" altLang="zh-CN" sz="900" b="0" i="0" u="none" strike="noStrike" cap="none" normalizeH="0" baseline="0" dirty="0" err="1">
                <a:ln>
                  <a:noFill/>
                </a:ln>
                <a:solidFill>
                  <a:srgbClr val="A9B7C6"/>
                </a:solidFill>
                <a:effectLst/>
                <a:latin typeface="Arial Unicode MS"/>
                <a:ea typeface="JetBrains Mono"/>
              </a:rPr>
              <a:t>inplace</a:t>
            </a:r>
            <a:r>
              <a:rPr kumimoji="0" lang="en-US" altLang="zh-CN" sz="900" b="0" i="0" u="none" strike="noStrike" cap="none" normalizeH="0" baseline="0" dirty="0">
                <a:ln>
                  <a:noFill/>
                </a:ln>
                <a:solidFill>
                  <a:srgbClr val="A9B7C6"/>
                </a:solidFill>
                <a:effectLst/>
                <a:latin typeface="Arial Unicode MS"/>
                <a:ea typeface="JetBrains Mono"/>
              </a:rPr>
              <a:t>=True)</a:t>
            </a:r>
          </a:p>
        </p:txBody>
      </p:sp>
      <p:pic>
        <p:nvPicPr>
          <p:cNvPr id="40" name="图片 39">
            <a:extLst>
              <a:ext uri="{FF2B5EF4-FFF2-40B4-BE49-F238E27FC236}">
                <a16:creationId xmlns:a16="http://schemas.microsoft.com/office/drawing/2014/main" id="{1989C24F-22EF-4507-11AF-283C7A618218}"/>
              </a:ext>
            </a:extLst>
          </p:cNvPr>
          <p:cNvPicPr>
            <a:picLocks noChangeAspect="1"/>
          </p:cNvPicPr>
          <p:nvPr/>
        </p:nvPicPr>
        <p:blipFill>
          <a:blip r:embed="rId3"/>
          <a:stretch>
            <a:fillRect/>
          </a:stretch>
        </p:blipFill>
        <p:spPr>
          <a:xfrm>
            <a:off x="4176585" y="2082472"/>
            <a:ext cx="7339311" cy="3610646"/>
          </a:xfrm>
          <a:prstGeom prst="rect">
            <a:avLst/>
          </a:prstGeom>
        </p:spPr>
      </p:pic>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rtlCol="0"/>
          <a:lstStyle/>
          <a:p>
            <a:pPr rtl="0"/>
            <a:r>
              <a:rPr lang="zh-CN" altLang="en-US" dirty="0"/>
              <a:t>附加层</a:t>
            </a:r>
          </a:p>
        </p:txBody>
      </p:sp>
      <p:sp>
        <p:nvSpPr>
          <p:cNvPr id="2" name="灯片编号占位符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rtlCol="0"/>
          <a:lstStyle/>
          <a:p>
            <a:pPr rtl="0"/>
            <a:fld id="{C263D6C4-4840-40CC-AC84-17E24B3B7BDE}" type="slidenum">
              <a:rPr lang="en-US" altLang="zh-CN" smtClean="0"/>
              <a:pPr rtl="0"/>
              <a:t>12</a:t>
            </a:fld>
            <a:endParaRPr lang="zh-CN" altLang="en-US"/>
          </a:p>
        </p:txBody>
      </p:sp>
      <p:sp>
        <p:nvSpPr>
          <p:cNvPr id="10" name="Rectangle 1">
            <a:extLst>
              <a:ext uri="{FF2B5EF4-FFF2-40B4-BE49-F238E27FC236}">
                <a16:creationId xmlns:a16="http://schemas.microsoft.com/office/drawing/2014/main" id="{F062E78D-7360-72E7-8A40-BF70E7178DFE}"/>
              </a:ext>
            </a:extLst>
          </p:cNvPr>
          <p:cNvSpPr>
            <a:spLocks noChangeArrowheads="1"/>
          </p:cNvSpPr>
          <p:nvPr/>
        </p:nvSpPr>
        <p:spPr bwMode="auto">
          <a:xfrm>
            <a:off x="444501" y="1289327"/>
            <a:ext cx="3720404" cy="438581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900" b="0" i="0" u="none" strike="noStrike" cap="none" normalizeH="0" baseline="0" dirty="0">
                <a:ln>
                  <a:noFill/>
                </a:ln>
                <a:solidFill>
                  <a:srgbClr val="A9B7C6"/>
                </a:solidFill>
                <a:effectLst/>
                <a:latin typeface="Arial Unicode MS"/>
                <a:ea typeface="JetBrains Mono"/>
              </a:rPr>
            </a:br>
            <a:r>
              <a:rPr kumimoji="0" lang="zh-CN" altLang="zh-CN" sz="900" b="0" i="0" u="none" strike="noStrike" cap="none" normalizeH="0" baseline="0" dirty="0">
                <a:ln>
                  <a:noFill/>
                </a:ln>
                <a:solidFill>
                  <a:srgbClr val="A9B7C6"/>
                </a:solidFill>
                <a:effectLst/>
                <a:latin typeface="Arial Unicode MS"/>
                <a:ea typeface="JetBrains Mono"/>
              </a:rPr>
              <a:t>    Conv2d(</a:t>
            </a:r>
            <a:r>
              <a:rPr kumimoji="0" lang="zh-CN" altLang="zh-CN" sz="900" b="0" i="0" u="none" strike="noStrike" cap="none" normalizeH="0" baseline="0" dirty="0">
                <a:ln>
                  <a:noFill/>
                </a:ln>
                <a:solidFill>
                  <a:srgbClr val="6897BB"/>
                </a:solidFill>
                <a:effectLst/>
                <a:latin typeface="Arial Unicode MS"/>
                <a:ea typeface="JetBrains Mono"/>
              </a:rPr>
              <a:t>1024</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256</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A4926"/>
                </a:solidFill>
                <a:effectLst/>
                <a:latin typeface="Arial Unicode MS"/>
                <a:ea typeface="JetBrains Mono"/>
              </a:rPr>
              <a:t>kernel_size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A4926"/>
                </a:solidFill>
                <a:effectLst/>
                <a:latin typeface="Arial Unicode MS"/>
                <a:ea typeface="JetBrains Mono"/>
              </a:rPr>
              <a:t>stride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CC7832"/>
                </a:solidFill>
                <a:effectLst/>
                <a:latin typeface="Arial Unicode MS"/>
                <a:ea typeface="JetBrains Mono"/>
              </a:rPr>
              <a:t>,</a:t>
            </a:r>
            <a:br>
              <a:rPr kumimoji="0" lang="zh-CN" altLang="zh-CN" sz="900" b="0" i="0" u="none" strike="noStrike" cap="none" normalizeH="0" baseline="0" dirty="0">
                <a:ln>
                  <a:noFill/>
                </a:ln>
                <a:solidFill>
                  <a:srgbClr val="CC7832"/>
                </a:solidFill>
                <a:effectLst/>
                <a:latin typeface="Arial Unicode MS"/>
                <a:ea typeface="JetBrains Mono"/>
              </a:rPr>
            </a:br>
            <a:r>
              <a:rPr kumimoji="0" lang="zh-CN" altLang="zh-CN" sz="900" b="0" i="0" u="none" strike="noStrike" cap="none" normalizeH="0" baseline="0" dirty="0">
                <a:ln>
                  <a:noFill/>
                </a:ln>
                <a:solidFill>
                  <a:srgbClr val="CC7832"/>
                </a:solidFill>
                <a:effectLst/>
                <a:latin typeface="Arial Unicode MS"/>
                <a:ea typeface="JetBrains Mono"/>
              </a:rPr>
              <a:t>   </a:t>
            </a:r>
            <a:r>
              <a:rPr kumimoji="0" lang="en-US"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9B7C6"/>
                </a:solidFill>
                <a:effectLst/>
                <a:latin typeface="Arial Unicode MS"/>
                <a:ea typeface="JetBrains Mono"/>
              </a:rPr>
              <a:t>ReLU(</a:t>
            </a:r>
            <a:r>
              <a:rPr kumimoji="0" lang="zh-CN" altLang="zh-CN" sz="900" b="0" i="0" u="none" strike="noStrike" cap="none" normalizeH="0" baseline="0" dirty="0">
                <a:ln>
                  <a:noFill/>
                </a:ln>
                <a:solidFill>
                  <a:srgbClr val="AA4926"/>
                </a:solidFill>
                <a:effectLst/>
                <a:latin typeface="Arial Unicode MS"/>
                <a:ea typeface="JetBrains Mono"/>
              </a:rPr>
              <a:t>inplace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CC7832"/>
                </a:solidFill>
                <a:effectLst/>
                <a:latin typeface="Arial Unicode MS"/>
                <a:ea typeface="JetBrains Mono"/>
              </a:rPr>
              <a:t>True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CC7832"/>
                </a:solidFill>
                <a:effectLst/>
                <a:latin typeface="Arial Unicode MS"/>
                <a:ea typeface="JetBrains Mono"/>
              </a:rPr>
              <a:t>,</a:t>
            </a:r>
            <a:br>
              <a:rPr kumimoji="0" lang="zh-CN" altLang="zh-CN" sz="900" b="0" i="0" u="none" strike="noStrike" cap="none" normalizeH="0" baseline="0" dirty="0">
                <a:ln>
                  <a:noFill/>
                </a:ln>
                <a:solidFill>
                  <a:srgbClr val="CC7832"/>
                </a:solidFill>
                <a:effectLst/>
                <a:latin typeface="Arial Unicode MS"/>
                <a:ea typeface="JetBrains Mono"/>
              </a:rPr>
            </a:b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9B7C6"/>
                </a:solidFill>
                <a:effectLst/>
                <a:latin typeface="Arial Unicode MS"/>
                <a:ea typeface="JetBrains Mono"/>
              </a:rPr>
              <a:t>Conv2d(</a:t>
            </a:r>
            <a:r>
              <a:rPr kumimoji="0" lang="zh-CN" altLang="zh-CN" sz="900" b="0" i="0" u="none" strike="noStrike" cap="none" normalizeH="0" baseline="0" dirty="0">
                <a:ln>
                  <a:noFill/>
                </a:ln>
                <a:solidFill>
                  <a:srgbClr val="6897BB"/>
                </a:solidFill>
                <a:effectLst/>
                <a:latin typeface="Arial Unicode MS"/>
                <a:ea typeface="JetBrains Mono"/>
              </a:rPr>
              <a:t>256</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512</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A4926"/>
                </a:solidFill>
                <a:effectLst/>
                <a:latin typeface="Arial Unicode MS"/>
                <a:ea typeface="JetBrains Mono"/>
              </a:rPr>
              <a:t>kernel_size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6897BB"/>
                </a:solidFill>
                <a:effectLst/>
                <a:latin typeface="Arial Unicode MS"/>
                <a:ea typeface="JetBrains Mono"/>
              </a:rPr>
              <a:t>3</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A4926"/>
                </a:solidFill>
                <a:effectLst/>
                <a:latin typeface="Arial Unicode MS"/>
                <a:ea typeface="JetBrains Mono"/>
              </a:rPr>
              <a:t>stride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6897BB"/>
                </a:solidFill>
                <a:effectLst/>
                <a:latin typeface="Arial Unicode MS"/>
                <a:ea typeface="JetBrains Mono"/>
              </a:rPr>
              <a:t>2</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A4926"/>
                </a:solidFill>
                <a:effectLst/>
                <a:latin typeface="Arial Unicode MS"/>
                <a:ea typeface="JetBrains Mono"/>
              </a:rPr>
              <a:t>padding</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CC7832"/>
                </a:solidFill>
                <a:effectLst/>
                <a:latin typeface="Arial Unicode MS"/>
                <a:ea typeface="JetBrains Mono"/>
              </a:rPr>
              <a:t>,</a:t>
            </a:r>
            <a:br>
              <a:rPr kumimoji="0" lang="zh-CN" altLang="zh-CN" sz="900" b="0" i="0" u="none" strike="noStrike" cap="none" normalizeH="0" baseline="0" dirty="0">
                <a:ln>
                  <a:noFill/>
                </a:ln>
                <a:solidFill>
                  <a:srgbClr val="CC7832"/>
                </a:solidFill>
                <a:effectLst/>
                <a:latin typeface="Arial Unicode MS"/>
                <a:ea typeface="JetBrains Mono"/>
              </a:rPr>
            </a:br>
            <a:br>
              <a:rPr kumimoji="0" lang="zh-CN" altLang="zh-CN" sz="900" b="0" i="0" u="none" strike="noStrike" cap="none" normalizeH="0" baseline="0" dirty="0">
                <a:ln>
                  <a:noFill/>
                </a:ln>
                <a:solidFill>
                  <a:srgbClr val="A9B7C6"/>
                </a:solidFill>
                <a:effectLst/>
                <a:latin typeface="Arial Unicode MS"/>
                <a:ea typeface="JetBrains Mono"/>
              </a:rPr>
            </a:br>
            <a:r>
              <a:rPr kumimoji="0" lang="zh-CN" altLang="zh-CN" sz="900" b="0" i="0" u="none" strike="noStrike" cap="none" normalizeH="0" baseline="0" dirty="0">
                <a:ln>
                  <a:noFill/>
                </a:ln>
                <a:solidFill>
                  <a:srgbClr val="808080"/>
                </a:solidFill>
                <a:effectLst/>
                <a:latin typeface="Arial Unicode MS"/>
                <a:ea typeface="JetBrains Mono"/>
              </a:rPr>
              <a:t># </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输出第三预测特征层</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Arial Unicode MS"/>
                <a:ea typeface="JetBrains Mono"/>
              </a:rPr>
              <a:t># </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第二附加层</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br>
              <a:rPr kumimoji="0" lang="zh-CN" altLang="zh-CN" sz="900" b="0" i="0" u="none" strike="noStrike" cap="none" normalizeH="0" baseline="0" dirty="0">
                <a:ln>
                  <a:noFill/>
                </a:ln>
                <a:solidFill>
                  <a:srgbClr val="A9B7C6"/>
                </a:solidFill>
                <a:effectLst/>
                <a:latin typeface="Arial Unicode MS"/>
                <a:ea typeface="JetBrains Mono"/>
              </a:rPr>
            </a:br>
            <a:r>
              <a:rPr kumimoji="0" lang="zh-CN" altLang="zh-CN" sz="900" b="0" i="0" u="none" strike="noStrike" cap="none" normalizeH="0" baseline="0" dirty="0">
                <a:ln>
                  <a:noFill/>
                </a:ln>
                <a:solidFill>
                  <a:srgbClr val="A9B7C6"/>
                </a:solidFill>
                <a:effectLst/>
                <a:latin typeface="Arial Unicode MS"/>
                <a:ea typeface="JetBrains Mono"/>
              </a:rPr>
              <a:t>    ReLU(</a:t>
            </a:r>
            <a:r>
              <a:rPr kumimoji="0" lang="zh-CN" altLang="zh-CN" sz="900" b="0" i="0" u="none" strike="noStrike" cap="none" normalizeH="0" baseline="0" dirty="0">
                <a:ln>
                  <a:noFill/>
                </a:ln>
                <a:solidFill>
                  <a:srgbClr val="AA4926"/>
                </a:solidFill>
                <a:effectLst/>
                <a:latin typeface="Arial Unicode MS"/>
                <a:ea typeface="JetBrains Mono"/>
              </a:rPr>
              <a:t>inplace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CC7832"/>
                </a:solidFill>
                <a:effectLst/>
                <a:latin typeface="Arial Unicode MS"/>
                <a:ea typeface="JetBrains Mono"/>
              </a:rPr>
              <a:t>True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CC7832"/>
                </a:solidFill>
                <a:effectLst/>
                <a:latin typeface="Arial Unicode MS"/>
                <a:ea typeface="JetBrains Mono"/>
              </a:rPr>
              <a:t>,</a:t>
            </a:r>
            <a:br>
              <a:rPr kumimoji="0" lang="zh-CN" altLang="zh-CN" sz="900" b="0" i="0" u="none" strike="noStrike" cap="none" normalizeH="0" baseline="0" dirty="0">
                <a:ln>
                  <a:noFill/>
                </a:ln>
                <a:solidFill>
                  <a:srgbClr val="CC7832"/>
                </a:solidFill>
                <a:effectLst/>
                <a:latin typeface="Arial Unicode MS"/>
                <a:ea typeface="JetBrains Mono"/>
              </a:rPr>
            </a:b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9B7C6"/>
                </a:solidFill>
                <a:effectLst/>
                <a:latin typeface="Arial Unicode MS"/>
                <a:ea typeface="JetBrains Mono"/>
              </a:rPr>
              <a:t>Conv2d(</a:t>
            </a:r>
            <a:r>
              <a:rPr kumimoji="0" lang="zh-CN" altLang="zh-CN" sz="900" b="0" i="0" u="none" strike="noStrike" cap="none" normalizeH="0" baseline="0" dirty="0">
                <a:ln>
                  <a:noFill/>
                </a:ln>
                <a:solidFill>
                  <a:srgbClr val="6897BB"/>
                </a:solidFill>
                <a:effectLst/>
                <a:latin typeface="Arial Unicode MS"/>
                <a:ea typeface="JetBrains Mono"/>
              </a:rPr>
              <a:t>512</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128</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A4926"/>
                </a:solidFill>
                <a:effectLst/>
                <a:latin typeface="Arial Unicode MS"/>
                <a:ea typeface="JetBrains Mono"/>
              </a:rPr>
              <a:t>kernel_size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A4926"/>
                </a:solidFill>
                <a:effectLst/>
                <a:latin typeface="Arial Unicode MS"/>
                <a:ea typeface="JetBrains Mono"/>
              </a:rPr>
              <a:t>stride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CC7832"/>
                </a:solidFill>
                <a:effectLst/>
                <a:latin typeface="Arial Unicode MS"/>
                <a:ea typeface="JetBrains Mono"/>
              </a:rPr>
              <a:t>,</a:t>
            </a:r>
            <a:br>
              <a:rPr kumimoji="0" lang="zh-CN" altLang="zh-CN" sz="900" b="0" i="0" u="none" strike="noStrike" cap="none" normalizeH="0" baseline="0" dirty="0">
                <a:ln>
                  <a:noFill/>
                </a:ln>
                <a:solidFill>
                  <a:srgbClr val="CC7832"/>
                </a:solidFill>
                <a:effectLst/>
                <a:latin typeface="Arial Unicode MS"/>
                <a:ea typeface="JetBrains Mono"/>
              </a:rPr>
            </a:b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9B7C6"/>
                </a:solidFill>
                <a:effectLst/>
                <a:latin typeface="Arial Unicode MS"/>
                <a:ea typeface="JetBrains Mono"/>
              </a:rPr>
              <a:t>ReLU(</a:t>
            </a:r>
            <a:r>
              <a:rPr kumimoji="0" lang="zh-CN" altLang="zh-CN" sz="900" b="0" i="0" u="none" strike="noStrike" cap="none" normalizeH="0" baseline="0" dirty="0">
                <a:ln>
                  <a:noFill/>
                </a:ln>
                <a:solidFill>
                  <a:srgbClr val="AA4926"/>
                </a:solidFill>
                <a:effectLst/>
                <a:latin typeface="Arial Unicode MS"/>
                <a:ea typeface="JetBrains Mono"/>
              </a:rPr>
              <a:t>inplace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CC7832"/>
                </a:solidFill>
                <a:effectLst/>
                <a:latin typeface="Arial Unicode MS"/>
                <a:ea typeface="JetBrains Mono"/>
              </a:rPr>
              <a:t>True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CC7832"/>
                </a:solidFill>
                <a:effectLst/>
                <a:latin typeface="Arial Unicode MS"/>
                <a:ea typeface="JetBrains Mono"/>
              </a:rPr>
              <a:t>,</a:t>
            </a:r>
            <a:br>
              <a:rPr kumimoji="0" lang="zh-CN" altLang="zh-CN" sz="900" b="0" i="0" u="none" strike="noStrike" cap="none" normalizeH="0" baseline="0" dirty="0">
                <a:ln>
                  <a:noFill/>
                </a:ln>
                <a:solidFill>
                  <a:srgbClr val="CC7832"/>
                </a:solidFill>
                <a:effectLst/>
                <a:latin typeface="Arial Unicode MS"/>
                <a:ea typeface="JetBrains Mono"/>
              </a:rPr>
            </a:b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9B7C6"/>
                </a:solidFill>
                <a:effectLst/>
                <a:latin typeface="Arial Unicode MS"/>
                <a:ea typeface="JetBrains Mono"/>
              </a:rPr>
              <a:t>Conv2d(</a:t>
            </a:r>
            <a:r>
              <a:rPr kumimoji="0" lang="zh-CN" altLang="zh-CN" sz="900" b="0" i="0" u="none" strike="noStrike" cap="none" normalizeH="0" baseline="0" dirty="0">
                <a:ln>
                  <a:noFill/>
                </a:ln>
                <a:solidFill>
                  <a:srgbClr val="6897BB"/>
                </a:solidFill>
                <a:effectLst/>
                <a:latin typeface="Arial Unicode MS"/>
                <a:ea typeface="JetBrains Mono"/>
              </a:rPr>
              <a:t>128</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256</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A4926"/>
                </a:solidFill>
                <a:effectLst/>
                <a:latin typeface="Arial Unicode MS"/>
                <a:ea typeface="JetBrains Mono"/>
              </a:rPr>
              <a:t>kernel_size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6897BB"/>
                </a:solidFill>
                <a:effectLst/>
                <a:latin typeface="Arial Unicode MS"/>
                <a:ea typeface="JetBrains Mono"/>
              </a:rPr>
              <a:t>3</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A4926"/>
                </a:solidFill>
                <a:effectLst/>
                <a:latin typeface="Arial Unicode MS"/>
                <a:ea typeface="JetBrains Mono"/>
              </a:rPr>
              <a:t>stride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6897BB"/>
                </a:solidFill>
                <a:effectLst/>
                <a:latin typeface="Arial Unicode MS"/>
                <a:ea typeface="JetBrains Mono"/>
              </a:rPr>
              <a:t>2</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A4926"/>
                </a:solidFill>
                <a:effectLst/>
                <a:latin typeface="Arial Unicode MS"/>
                <a:ea typeface="JetBrains Mono"/>
              </a:rPr>
              <a:t>padding</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A9B7C6"/>
                </a:solidFill>
                <a:effectLst/>
                <a:latin typeface="Arial Unicode MS"/>
                <a:ea typeface="JetBrains Mono"/>
              </a:rPr>
              <a:t>)</a:t>
            </a:r>
            <a:br>
              <a:rPr kumimoji="0" lang="zh-CN" altLang="zh-CN" sz="900" b="0" i="0" u="none" strike="noStrike" cap="none" normalizeH="0" baseline="0" dirty="0">
                <a:ln>
                  <a:noFill/>
                </a:ln>
                <a:solidFill>
                  <a:srgbClr val="A9B7C6"/>
                </a:solidFill>
                <a:effectLst/>
                <a:latin typeface="Arial Unicode MS"/>
                <a:ea typeface="JetBrains Mono"/>
              </a:rPr>
            </a:br>
            <a:br>
              <a:rPr kumimoji="0" lang="zh-CN" altLang="zh-CN" sz="900" b="0" i="0" u="none" strike="noStrike" cap="none" normalizeH="0" baseline="0" dirty="0">
                <a:ln>
                  <a:noFill/>
                </a:ln>
                <a:solidFill>
                  <a:srgbClr val="A9B7C6"/>
                </a:solidFill>
                <a:effectLst/>
                <a:latin typeface="Arial Unicode MS"/>
                <a:ea typeface="JetBrains Mono"/>
              </a:rPr>
            </a:br>
            <a:r>
              <a:rPr kumimoji="0" lang="zh-CN" altLang="zh-CN" sz="900" b="0" i="0" u="none" strike="noStrike" cap="none" normalizeH="0" baseline="0" dirty="0">
                <a:ln>
                  <a:noFill/>
                </a:ln>
                <a:solidFill>
                  <a:srgbClr val="808080"/>
                </a:solidFill>
                <a:effectLst/>
                <a:latin typeface="Arial Unicode MS"/>
                <a:ea typeface="JetBrains Mono"/>
              </a:rPr>
              <a:t># </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输出第三预测特征层</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Arial Unicode MS"/>
                <a:ea typeface="JetBrains Mono"/>
              </a:rPr>
              <a:t># </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第三附加层</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br>
              <a:rPr kumimoji="0" lang="zh-CN" altLang="zh-CN" sz="900" b="0" i="0" u="none" strike="noStrike" cap="none" normalizeH="0" baseline="0" dirty="0">
                <a:ln>
                  <a:noFill/>
                </a:ln>
                <a:solidFill>
                  <a:srgbClr val="A9B7C6"/>
                </a:solidFill>
                <a:effectLst/>
                <a:latin typeface="Arial Unicode MS"/>
                <a:ea typeface="JetBrains Mono"/>
              </a:rPr>
            </a:br>
            <a:r>
              <a:rPr kumimoji="0" lang="zh-CN" altLang="zh-CN" sz="900" b="0" i="0" u="none" strike="noStrike" cap="none" normalizeH="0" baseline="0" dirty="0">
                <a:ln>
                  <a:noFill/>
                </a:ln>
                <a:solidFill>
                  <a:srgbClr val="A9B7C6"/>
                </a:solidFill>
                <a:effectLst/>
                <a:latin typeface="Arial Unicode MS"/>
                <a:ea typeface="JetBrains Mono"/>
              </a:rPr>
              <a:t>    ReLU(</a:t>
            </a:r>
            <a:r>
              <a:rPr kumimoji="0" lang="zh-CN" altLang="zh-CN" sz="900" b="0" i="0" u="none" strike="noStrike" cap="none" normalizeH="0" baseline="0" dirty="0">
                <a:ln>
                  <a:noFill/>
                </a:ln>
                <a:solidFill>
                  <a:srgbClr val="AA4926"/>
                </a:solidFill>
                <a:effectLst/>
                <a:latin typeface="Arial Unicode MS"/>
                <a:ea typeface="JetBrains Mono"/>
              </a:rPr>
              <a:t>inplace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CC7832"/>
                </a:solidFill>
                <a:effectLst/>
                <a:latin typeface="Arial Unicode MS"/>
                <a:ea typeface="JetBrains Mono"/>
              </a:rPr>
              <a:t>True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CC7832"/>
                </a:solidFill>
                <a:effectLst/>
                <a:latin typeface="Arial Unicode MS"/>
                <a:ea typeface="JetBrains Mono"/>
              </a:rPr>
              <a:t>,</a:t>
            </a:r>
            <a:br>
              <a:rPr kumimoji="0" lang="zh-CN" altLang="zh-CN" sz="900" b="0" i="0" u="none" strike="noStrike" cap="none" normalizeH="0" baseline="0" dirty="0">
                <a:ln>
                  <a:noFill/>
                </a:ln>
                <a:solidFill>
                  <a:srgbClr val="CC7832"/>
                </a:solidFill>
                <a:effectLst/>
                <a:latin typeface="Arial Unicode MS"/>
                <a:ea typeface="JetBrains Mono"/>
              </a:rPr>
            </a:b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9B7C6"/>
                </a:solidFill>
                <a:effectLst/>
                <a:latin typeface="Arial Unicode MS"/>
                <a:ea typeface="JetBrains Mono"/>
              </a:rPr>
              <a:t>Conv2d(</a:t>
            </a:r>
            <a:r>
              <a:rPr kumimoji="0" lang="zh-CN" altLang="zh-CN" sz="900" b="0" i="0" u="none" strike="noStrike" cap="none" normalizeH="0" baseline="0" dirty="0">
                <a:ln>
                  <a:noFill/>
                </a:ln>
                <a:solidFill>
                  <a:srgbClr val="6897BB"/>
                </a:solidFill>
                <a:effectLst/>
                <a:latin typeface="Arial Unicode MS"/>
                <a:ea typeface="JetBrains Mono"/>
              </a:rPr>
              <a:t>256</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128</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A4926"/>
                </a:solidFill>
                <a:effectLst/>
                <a:latin typeface="Arial Unicode MS"/>
                <a:ea typeface="JetBrains Mono"/>
              </a:rPr>
              <a:t>kernel_size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A4926"/>
                </a:solidFill>
                <a:effectLst/>
                <a:latin typeface="Arial Unicode MS"/>
                <a:ea typeface="JetBrains Mono"/>
              </a:rPr>
              <a:t>stride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CC7832"/>
                </a:solidFill>
                <a:effectLst/>
                <a:latin typeface="Arial Unicode MS"/>
                <a:ea typeface="JetBrains Mono"/>
              </a:rPr>
              <a:t>,</a:t>
            </a:r>
            <a:br>
              <a:rPr kumimoji="0" lang="zh-CN" altLang="zh-CN" sz="900" b="0" i="0" u="none" strike="noStrike" cap="none" normalizeH="0" baseline="0" dirty="0">
                <a:ln>
                  <a:noFill/>
                </a:ln>
                <a:solidFill>
                  <a:srgbClr val="CC7832"/>
                </a:solidFill>
                <a:effectLst/>
                <a:latin typeface="Arial Unicode MS"/>
                <a:ea typeface="JetBrains Mono"/>
              </a:rPr>
            </a:b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9B7C6"/>
                </a:solidFill>
                <a:effectLst/>
                <a:latin typeface="Arial Unicode MS"/>
                <a:ea typeface="JetBrains Mono"/>
              </a:rPr>
              <a:t>ReLU(</a:t>
            </a:r>
            <a:r>
              <a:rPr kumimoji="0" lang="zh-CN" altLang="zh-CN" sz="900" b="0" i="0" u="none" strike="noStrike" cap="none" normalizeH="0" baseline="0" dirty="0">
                <a:ln>
                  <a:noFill/>
                </a:ln>
                <a:solidFill>
                  <a:srgbClr val="AA4926"/>
                </a:solidFill>
                <a:effectLst/>
                <a:latin typeface="Arial Unicode MS"/>
                <a:ea typeface="JetBrains Mono"/>
              </a:rPr>
              <a:t>inplace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CC7832"/>
                </a:solidFill>
                <a:effectLst/>
                <a:latin typeface="Arial Unicode MS"/>
                <a:ea typeface="JetBrains Mono"/>
              </a:rPr>
              <a:t>True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CC7832"/>
                </a:solidFill>
                <a:effectLst/>
                <a:latin typeface="Arial Unicode MS"/>
                <a:ea typeface="JetBrains Mono"/>
              </a:rPr>
              <a:t>,</a:t>
            </a:r>
            <a:br>
              <a:rPr kumimoji="0" lang="zh-CN" altLang="zh-CN" sz="900" b="0" i="0" u="none" strike="noStrike" cap="none" normalizeH="0" baseline="0" dirty="0">
                <a:ln>
                  <a:noFill/>
                </a:ln>
                <a:solidFill>
                  <a:srgbClr val="CC7832"/>
                </a:solidFill>
                <a:effectLst/>
                <a:latin typeface="Arial Unicode MS"/>
                <a:ea typeface="JetBrains Mono"/>
              </a:rPr>
            </a:b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9B7C6"/>
                </a:solidFill>
                <a:effectLst/>
                <a:latin typeface="Arial Unicode MS"/>
                <a:ea typeface="JetBrains Mono"/>
              </a:rPr>
              <a:t>Conv2d(</a:t>
            </a:r>
            <a:r>
              <a:rPr kumimoji="0" lang="zh-CN" altLang="zh-CN" sz="900" b="0" i="0" u="none" strike="noStrike" cap="none" normalizeH="0" baseline="0" dirty="0">
                <a:ln>
                  <a:noFill/>
                </a:ln>
                <a:solidFill>
                  <a:srgbClr val="6897BB"/>
                </a:solidFill>
                <a:effectLst/>
                <a:latin typeface="Arial Unicode MS"/>
                <a:ea typeface="JetBrains Mono"/>
              </a:rPr>
              <a:t>128</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256</a:t>
            </a:r>
            <a:r>
              <a:rPr kumimoji="0" lang="zh-CN" altLang="zh-CN" sz="900" b="0" i="0" u="none" strike="noStrike" cap="none" normalizeH="0" baseline="0" dirty="0">
                <a:ln>
                  <a:noFill/>
                </a:ln>
                <a:solidFill>
                  <a:srgbClr val="CC7832"/>
                </a:solidFill>
                <a:effectLst/>
                <a:latin typeface="Arial Unicode MS"/>
                <a:ea typeface="JetBrains Mono"/>
              </a:rPr>
              <a:t>,</a:t>
            </a:r>
            <a:r>
              <a:rPr kumimoji="0" lang="zh-CN" altLang="zh-CN" sz="900" b="0" i="0" u="none" strike="noStrike" cap="none" normalizeH="0" baseline="0" dirty="0">
                <a:ln>
                  <a:noFill/>
                </a:ln>
                <a:solidFill>
                  <a:srgbClr val="AA4926"/>
                </a:solidFill>
                <a:effectLst/>
                <a:latin typeface="Arial Unicode MS"/>
                <a:ea typeface="JetBrains Mono"/>
              </a:rPr>
              <a:t>kernel_size</a:t>
            </a:r>
            <a:r>
              <a:rPr kumimoji="0" lang="zh-CN" altLang="zh-CN" sz="900" b="0" i="0" u="none" strike="noStrike" cap="none" normalizeH="0" baseline="0" dirty="0">
                <a:ln>
                  <a:noFill/>
                </a:ln>
                <a:solidFill>
                  <a:srgbClr val="A9B7C6"/>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3</a:t>
            </a:r>
            <a:r>
              <a:rPr kumimoji="0" lang="zh-CN" altLang="zh-CN" sz="900" b="0" i="0" u="none" strike="noStrike" cap="none" normalizeH="0" baseline="0" dirty="0">
                <a:ln>
                  <a:noFill/>
                </a:ln>
                <a:solidFill>
                  <a:srgbClr val="CC7832"/>
                </a:solidFill>
                <a:effectLst/>
                <a:latin typeface="Arial Unicode MS"/>
                <a:ea typeface="JetBrains Mono"/>
              </a:rPr>
              <a:t>,</a:t>
            </a:r>
            <a:r>
              <a:rPr kumimoji="0" lang="zh-CN" altLang="zh-CN" sz="900" b="0" i="0" u="none" strike="noStrike" cap="none" normalizeH="0" baseline="0" dirty="0">
                <a:ln>
                  <a:noFill/>
                </a:ln>
                <a:solidFill>
                  <a:srgbClr val="AA4926"/>
                </a:solidFill>
                <a:effectLst/>
                <a:latin typeface="Arial Unicode MS"/>
                <a:ea typeface="JetBrains Mono"/>
              </a:rPr>
              <a:t>stride</a:t>
            </a:r>
            <a:r>
              <a:rPr kumimoji="0" lang="zh-CN" altLang="zh-CN" sz="900" b="0" i="0" u="none" strike="noStrike" cap="none" normalizeH="0" baseline="0" dirty="0">
                <a:ln>
                  <a:noFill/>
                </a:ln>
                <a:solidFill>
                  <a:srgbClr val="A9B7C6"/>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A9B7C6"/>
                </a:solidFill>
                <a:effectLst/>
                <a:latin typeface="Arial Unicode MS"/>
                <a:ea typeface="JetBrains Mono"/>
              </a:rPr>
              <a:t>)</a:t>
            </a:r>
            <a:br>
              <a:rPr kumimoji="0" lang="zh-CN" altLang="zh-CN" sz="900" b="0" i="0" u="none" strike="noStrike" cap="none" normalizeH="0" baseline="0" dirty="0">
                <a:ln>
                  <a:noFill/>
                </a:ln>
                <a:solidFill>
                  <a:srgbClr val="A9B7C6"/>
                </a:solidFill>
                <a:effectLst/>
                <a:latin typeface="Arial Unicode MS"/>
                <a:ea typeface="JetBrains Mono"/>
              </a:rPr>
            </a:br>
            <a:br>
              <a:rPr kumimoji="0" lang="zh-CN" altLang="zh-CN" sz="900" b="0" i="0" u="none" strike="noStrike" cap="none" normalizeH="0" baseline="0" dirty="0">
                <a:ln>
                  <a:noFill/>
                </a:ln>
                <a:solidFill>
                  <a:srgbClr val="A9B7C6"/>
                </a:solidFill>
                <a:effectLst/>
                <a:latin typeface="Arial Unicode MS"/>
                <a:ea typeface="JetBrains Mono"/>
              </a:rPr>
            </a:br>
            <a:r>
              <a:rPr kumimoji="0" lang="zh-CN" altLang="zh-CN" sz="900" b="0" i="0" u="none" strike="noStrike" cap="none" normalizeH="0" baseline="0" dirty="0">
                <a:ln>
                  <a:noFill/>
                </a:ln>
                <a:solidFill>
                  <a:srgbClr val="808080"/>
                </a:solidFill>
                <a:effectLst/>
                <a:latin typeface="Arial Unicode MS"/>
                <a:ea typeface="JetBrains Mono"/>
              </a:rPr>
              <a:t># </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输出第三预测特征层</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80"/>
                </a:solidFill>
                <a:effectLst/>
                <a:latin typeface="Arial Unicode MS"/>
                <a:ea typeface="JetBrains Mono"/>
              </a:rPr>
              <a:t># </a:t>
            </a:r>
            <a: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第四附加层</a:t>
            </a:r>
            <a:br>
              <a:rPr kumimoji="0" lang="zh-CN" altLang="zh-CN" sz="9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br>
              <a:rPr kumimoji="0" lang="zh-CN" altLang="zh-CN" sz="900" b="0" i="0" u="none" strike="noStrike" cap="none" normalizeH="0" baseline="0" dirty="0">
                <a:ln>
                  <a:noFill/>
                </a:ln>
                <a:solidFill>
                  <a:srgbClr val="A9B7C6"/>
                </a:solidFill>
                <a:effectLst/>
                <a:latin typeface="Arial Unicode MS"/>
                <a:ea typeface="JetBrains Mono"/>
              </a:rPr>
            </a:br>
            <a:r>
              <a:rPr kumimoji="0" lang="zh-CN" altLang="zh-CN" sz="900" b="0" i="0" u="none" strike="noStrike" cap="none" normalizeH="0" baseline="0" dirty="0">
                <a:ln>
                  <a:noFill/>
                </a:ln>
                <a:solidFill>
                  <a:srgbClr val="A9B7C6"/>
                </a:solidFill>
                <a:effectLst/>
                <a:latin typeface="Arial Unicode MS"/>
                <a:ea typeface="JetBrains Mono"/>
              </a:rPr>
              <a:t>    ReLU(</a:t>
            </a:r>
            <a:r>
              <a:rPr kumimoji="0" lang="zh-CN" altLang="zh-CN" sz="900" b="0" i="0" u="none" strike="noStrike" cap="none" normalizeH="0" baseline="0" dirty="0">
                <a:ln>
                  <a:noFill/>
                </a:ln>
                <a:solidFill>
                  <a:srgbClr val="AA4926"/>
                </a:solidFill>
                <a:effectLst/>
                <a:latin typeface="Arial Unicode MS"/>
                <a:ea typeface="JetBrains Mono"/>
              </a:rPr>
              <a:t>inplace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CC7832"/>
                </a:solidFill>
                <a:effectLst/>
                <a:latin typeface="Arial Unicode MS"/>
                <a:ea typeface="JetBrains Mono"/>
              </a:rPr>
              <a:t>True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CC7832"/>
                </a:solidFill>
                <a:effectLst/>
                <a:latin typeface="Arial Unicode MS"/>
                <a:ea typeface="JetBrains Mono"/>
              </a:rPr>
              <a:t>,</a:t>
            </a:r>
            <a:br>
              <a:rPr kumimoji="0" lang="zh-CN" altLang="zh-CN" sz="900" b="0" i="0" u="none" strike="noStrike" cap="none" normalizeH="0" baseline="0" dirty="0">
                <a:ln>
                  <a:noFill/>
                </a:ln>
                <a:solidFill>
                  <a:srgbClr val="CC7832"/>
                </a:solidFill>
                <a:effectLst/>
                <a:latin typeface="Arial Unicode MS"/>
                <a:ea typeface="JetBrains Mono"/>
              </a:rPr>
            </a:b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9B7C6"/>
                </a:solidFill>
                <a:effectLst/>
                <a:latin typeface="Arial Unicode MS"/>
                <a:ea typeface="JetBrains Mono"/>
              </a:rPr>
              <a:t>Conv2d(</a:t>
            </a:r>
            <a:r>
              <a:rPr kumimoji="0" lang="zh-CN" altLang="zh-CN" sz="900" b="0" i="0" u="none" strike="noStrike" cap="none" normalizeH="0" baseline="0" dirty="0">
                <a:ln>
                  <a:noFill/>
                </a:ln>
                <a:solidFill>
                  <a:srgbClr val="6897BB"/>
                </a:solidFill>
                <a:effectLst/>
                <a:latin typeface="Arial Unicode MS"/>
                <a:ea typeface="JetBrains Mono"/>
              </a:rPr>
              <a:t>256</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128</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A4926"/>
                </a:solidFill>
                <a:effectLst/>
                <a:latin typeface="Arial Unicode MS"/>
                <a:ea typeface="JetBrains Mono"/>
              </a:rPr>
              <a:t>kernel_size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A4926"/>
                </a:solidFill>
                <a:effectLst/>
                <a:latin typeface="Arial Unicode MS"/>
                <a:ea typeface="JetBrains Mono"/>
              </a:rPr>
              <a:t>stride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CC7832"/>
                </a:solidFill>
                <a:effectLst/>
                <a:latin typeface="Arial Unicode MS"/>
                <a:ea typeface="JetBrains Mono"/>
              </a:rPr>
              <a:t>,</a:t>
            </a:r>
            <a:br>
              <a:rPr kumimoji="0" lang="zh-CN" altLang="zh-CN" sz="900" b="0" i="0" u="none" strike="noStrike" cap="none" normalizeH="0" baseline="0" dirty="0">
                <a:ln>
                  <a:noFill/>
                </a:ln>
                <a:solidFill>
                  <a:srgbClr val="CC7832"/>
                </a:solidFill>
                <a:effectLst/>
                <a:latin typeface="Arial Unicode MS"/>
                <a:ea typeface="JetBrains Mono"/>
              </a:rPr>
            </a:b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9B7C6"/>
                </a:solidFill>
                <a:effectLst/>
                <a:latin typeface="Arial Unicode MS"/>
                <a:ea typeface="JetBrains Mono"/>
              </a:rPr>
              <a:t>ReLU(</a:t>
            </a:r>
            <a:r>
              <a:rPr kumimoji="0" lang="zh-CN" altLang="zh-CN" sz="900" b="0" i="0" u="none" strike="noStrike" cap="none" normalizeH="0" baseline="0" dirty="0">
                <a:ln>
                  <a:noFill/>
                </a:ln>
                <a:solidFill>
                  <a:srgbClr val="AA4926"/>
                </a:solidFill>
                <a:effectLst/>
                <a:latin typeface="Arial Unicode MS"/>
                <a:ea typeface="JetBrains Mono"/>
              </a:rPr>
              <a:t>inplace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CC7832"/>
                </a:solidFill>
                <a:effectLst/>
                <a:latin typeface="Arial Unicode MS"/>
                <a:ea typeface="JetBrains Mono"/>
              </a:rPr>
              <a:t>True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CC7832"/>
                </a:solidFill>
                <a:effectLst/>
                <a:latin typeface="Arial Unicode MS"/>
                <a:ea typeface="JetBrains Mono"/>
              </a:rPr>
              <a:t>,</a:t>
            </a:r>
            <a:br>
              <a:rPr kumimoji="0" lang="zh-CN" altLang="zh-CN" sz="900" b="0" i="0" u="none" strike="noStrike" cap="none" normalizeH="0" baseline="0" dirty="0">
                <a:ln>
                  <a:noFill/>
                </a:ln>
                <a:solidFill>
                  <a:srgbClr val="CC7832"/>
                </a:solidFill>
                <a:effectLst/>
                <a:latin typeface="Arial Unicode MS"/>
                <a:ea typeface="JetBrains Mono"/>
              </a:rPr>
            </a:b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9B7C6"/>
                </a:solidFill>
                <a:effectLst/>
                <a:latin typeface="Arial Unicode MS"/>
                <a:ea typeface="JetBrains Mono"/>
              </a:rPr>
              <a:t>Conv2d(</a:t>
            </a:r>
            <a:r>
              <a:rPr kumimoji="0" lang="zh-CN" altLang="zh-CN" sz="900" b="0" i="0" u="none" strike="noStrike" cap="none" normalizeH="0" baseline="0" dirty="0">
                <a:ln>
                  <a:noFill/>
                </a:ln>
                <a:solidFill>
                  <a:srgbClr val="6897BB"/>
                </a:solidFill>
                <a:effectLst/>
                <a:latin typeface="Arial Unicode MS"/>
                <a:ea typeface="JetBrains Mono"/>
              </a:rPr>
              <a:t>128</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256</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A4926"/>
                </a:solidFill>
                <a:effectLst/>
                <a:latin typeface="Arial Unicode MS"/>
                <a:ea typeface="JetBrains Mono"/>
              </a:rPr>
              <a:t>kernel_size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6897BB"/>
                </a:solidFill>
                <a:effectLst/>
                <a:latin typeface="Arial Unicode MS"/>
                <a:ea typeface="JetBrains Mono"/>
              </a:rPr>
              <a:t>3</a:t>
            </a:r>
            <a:r>
              <a:rPr kumimoji="0" lang="zh-CN" altLang="zh-CN" sz="900" b="0" i="0" u="none" strike="noStrike" cap="none" normalizeH="0" baseline="0" dirty="0">
                <a:ln>
                  <a:noFill/>
                </a:ln>
                <a:solidFill>
                  <a:srgbClr val="CC7832"/>
                </a:solidFill>
                <a:effectLst/>
                <a:latin typeface="Arial Unicode MS"/>
                <a:ea typeface="JetBrains Mono"/>
              </a:rPr>
              <a:t>,</a:t>
            </a:r>
            <a:r>
              <a:rPr kumimoji="0" lang="zh-CN" altLang="zh-CN" sz="900" b="0" i="0" u="none" strike="noStrike" cap="none" normalizeH="0" baseline="0" dirty="0">
                <a:ln>
                  <a:noFill/>
                </a:ln>
                <a:solidFill>
                  <a:srgbClr val="AA4926"/>
                </a:solidFill>
                <a:effectLst/>
                <a:latin typeface="Arial Unicode MS"/>
                <a:ea typeface="JetBrains Mono"/>
              </a:rPr>
              <a:t>stride</a:t>
            </a:r>
            <a:r>
              <a:rPr kumimoji="0" lang="zh-CN" altLang="zh-CN" sz="900" b="0" i="0" u="none" strike="noStrike" cap="none" normalizeH="0" baseline="0" dirty="0">
                <a:ln>
                  <a:noFill/>
                </a:ln>
                <a:solidFill>
                  <a:srgbClr val="A9B7C6"/>
                </a:solidFill>
                <a:effectLst/>
                <a:latin typeface="Arial Unicode MS"/>
                <a:ea typeface="JetBrains Mono"/>
              </a:rPr>
              <a:t>= </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CC7832"/>
                </a:solidFill>
                <a:effectLst/>
                <a:latin typeface="Arial Unicode MS"/>
                <a:ea typeface="JetBrains Mono"/>
              </a:rPr>
              <a:t>,</a:t>
            </a:r>
            <a:br>
              <a:rPr kumimoji="0" lang="zh-CN" altLang="zh-CN" sz="900" b="0" i="0" u="none" strike="noStrike" cap="none" normalizeH="0" baseline="0" dirty="0">
                <a:ln>
                  <a:noFill/>
                </a:ln>
                <a:solidFill>
                  <a:srgbClr val="CC7832"/>
                </a:solidFill>
                <a:effectLst/>
                <a:latin typeface="Arial Unicode MS"/>
                <a:ea typeface="JetBrains Mono"/>
              </a:rPr>
            </a:b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9B7C6"/>
                </a:solidFill>
                <a:effectLst/>
                <a:latin typeface="Arial Unicode MS"/>
                <a:ea typeface="JetBrains Mono"/>
              </a:rPr>
              <a:t>ReLU(</a:t>
            </a:r>
            <a:r>
              <a:rPr kumimoji="0" lang="zh-CN" altLang="zh-CN" sz="900" b="0" i="0" u="none" strike="noStrike" cap="none" normalizeH="0" baseline="0" dirty="0">
                <a:ln>
                  <a:noFill/>
                </a:ln>
                <a:solidFill>
                  <a:srgbClr val="AA4926"/>
                </a:solidFill>
                <a:effectLst/>
                <a:latin typeface="Arial Unicode MS"/>
                <a:ea typeface="JetBrains Mono"/>
              </a:rPr>
              <a:t>inplace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CC7832"/>
                </a:solidFill>
                <a:effectLst/>
                <a:latin typeface="Arial Unicode MS"/>
                <a:ea typeface="JetBrains Mono"/>
              </a:rPr>
              <a:t>True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CC7832"/>
                </a:solidFill>
                <a:effectLst/>
                <a:latin typeface="Arial Unicode MS"/>
                <a:ea typeface="JetBrains Mono"/>
              </a:rPr>
              <a:t>,</a:t>
            </a:r>
            <a:br>
              <a:rPr kumimoji="0" lang="zh-CN" altLang="zh-CN" sz="900" b="0" i="0" u="none" strike="noStrike" cap="none" normalizeH="0" baseline="0" dirty="0">
                <a:ln>
                  <a:noFill/>
                </a:ln>
                <a:solidFill>
                  <a:srgbClr val="CC7832"/>
                </a:solidFill>
                <a:effectLst/>
                <a:latin typeface="Arial Unicode MS"/>
                <a:ea typeface="JetBrains Mono"/>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4" name="图片 13">
            <a:extLst>
              <a:ext uri="{FF2B5EF4-FFF2-40B4-BE49-F238E27FC236}">
                <a16:creationId xmlns:a16="http://schemas.microsoft.com/office/drawing/2014/main" id="{9B654640-F028-56AA-1768-EB63CA11299F}"/>
              </a:ext>
            </a:extLst>
          </p:cNvPr>
          <p:cNvPicPr>
            <a:picLocks noChangeAspect="1"/>
          </p:cNvPicPr>
          <p:nvPr/>
        </p:nvPicPr>
        <p:blipFill>
          <a:blip r:embed="rId3"/>
          <a:stretch>
            <a:fillRect/>
          </a:stretch>
        </p:blipFill>
        <p:spPr>
          <a:xfrm>
            <a:off x="5127845" y="1595790"/>
            <a:ext cx="5982218" cy="3002540"/>
          </a:xfrm>
          <a:prstGeom prst="rect">
            <a:avLst/>
          </a:prstGeom>
        </p:spPr>
      </p:pic>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zh-CN" altLang="en-US" dirty="0"/>
              <a:t>六大特征层</a:t>
            </a:r>
          </a:p>
        </p:txBody>
      </p:sp>
      <p:sp>
        <p:nvSpPr>
          <p:cNvPr id="2" name="灯片编号占位符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rtlCol="0"/>
          <a:lstStyle/>
          <a:p>
            <a:pPr rtl="0"/>
            <a:fld id="{C263D6C4-4840-40CC-AC84-17E24B3B7BDE}" type="slidenum">
              <a:rPr lang="en-US" altLang="zh-CN" smtClean="0"/>
              <a:pPr rtl="0"/>
              <a:t>13</a:t>
            </a:fld>
            <a:endParaRPr lang="zh-CN" altLang="en-US"/>
          </a:p>
        </p:txBody>
      </p:sp>
      <p:pic>
        <p:nvPicPr>
          <p:cNvPr id="10" name="图片 9">
            <a:extLst>
              <a:ext uri="{FF2B5EF4-FFF2-40B4-BE49-F238E27FC236}">
                <a16:creationId xmlns:a16="http://schemas.microsoft.com/office/drawing/2014/main" id="{ABD8651B-3040-4DC7-320B-1BD68448F97E}"/>
              </a:ext>
            </a:extLst>
          </p:cNvPr>
          <p:cNvPicPr>
            <a:picLocks noChangeAspect="1"/>
          </p:cNvPicPr>
          <p:nvPr/>
        </p:nvPicPr>
        <p:blipFill>
          <a:blip r:embed="rId3"/>
          <a:stretch>
            <a:fillRect/>
          </a:stretch>
        </p:blipFill>
        <p:spPr>
          <a:xfrm>
            <a:off x="319560" y="1191842"/>
            <a:ext cx="11543270" cy="3405304"/>
          </a:xfrm>
          <a:prstGeom prst="rect">
            <a:avLst/>
          </a:prstGeom>
        </p:spPr>
      </p:pic>
      <p:sp>
        <p:nvSpPr>
          <p:cNvPr id="11" name="文本框 10">
            <a:extLst>
              <a:ext uri="{FF2B5EF4-FFF2-40B4-BE49-F238E27FC236}">
                <a16:creationId xmlns:a16="http://schemas.microsoft.com/office/drawing/2014/main" id="{7CBE76B0-C000-20CA-8A0C-815EDB0F4808}"/>
              </a:ext>
            </a:extLst>
          </p:cNvPr>
          <p:cNvSpPr txBox="1"/>
          <p:nvPr/>
        </p:nvSpPr>
        <p:spPr>
          <a:xfrm>
            <a:off x="319560" y="4942703"/>
            <a:ext cx="11543269" cy="923330"/>
          </a:xfrm>
          <a:prstGeom prst="rect">
            <a:avLst/>
          </a:prstGeom>
          <a:noFill/>
        </p:spPr>
        <p:txBody>
          <a:bodyPr wrap="square" rtlCol="0">
            <a:spAutoFit/>
          </a:bodyPr>
          <a:lstStyle/>
          <a:p>
            <a:r>
              <a:rPr lang="zh-CN" altLang="en-US" dirty="0">
                <a:solidFill>
                  <a:schemeClr val="bg1"/>
                </a:solidFill>
              </a:rPr>
              <a:t>不同尺寸的特征图每个像素点的感受野大小不同，一般来说，特征图尺寸越小，其感受野越大，能反映的图像尺寸越大。依照此原理，通过检测不同尺寸大小的特征图，</a:t>
            </a:r>
            <a:r>
              <a:rPr lang="en-US" altLang="zh-CN" dirty="0">
                <a:solidFill>
                  <a:schemeClr val="bg1"/>
                </a:solidFill>
              </a:rPr>
              <a:t>SSD</a:t>
            </a:r>
            <a:r>
              <a:rPr lang="zh-CN" altLang="en-US" dirty="0">
                <a:solidFill>
                  <a:schemeClr val="bg1"/>
                </a:solidFill>
              </a:rPr>
              <a:t>网络可以检测不同大小的物体，大特征图检测小物体，小特征图检测大物体。</a:t>
            </a:r>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zh-CN" altLang="en-US" dirty="0"/>
              <a:t>对六大特征层的特征提取层</a:t>
            </a:r>
          </a:p>
        </p:txBody>
      </p:sp>
      <p:sp>
        <p:nvSpPr>
          <p:cNvPr id="2" name="灯片编号占位符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en-US" altLang="zh-CN" smtClean="0"/>
              <a:pPr rtl="0"/>
              <a:t>14</a:t>
            </a:fld>
            <a:endParaRPr lang="zh-CN" altLang="en-US"/>
          </a:p>
        </p:txBody>
      </p:sp>
      <p:sp>
        <p:nvSpPr>
          <p:cNvPr id="3" name="Rectangle 1">
            <a:extLst>
              <a:ext uri="{FF2B5EF4-FFF2-40B4-BE49-F238E27FC236}">
                <a16:creationId xmlns:a16="http://schemas.microsoft.com/office/drawing/2014/main" id="{72915453-A8D7-59F2-D07D-9C8F3D7F3946}"/>
              </a:ext>
            </a:extLst>
          </p:cNvPr>
          <p:cNvSpPr>
            <a:spLocks noChangeArrowheads="1"/>
          </p:cNvSpPr>
          <p:nvPr/>
        </p:nvSpPr>
        <p:spPr bwMode="auto">
          <a:xfrm>
            <a:off x="444500" y="1302258"/>
            <a:ext cx="3787689" cy="25853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err="1">
                <a:ln>
                  <a:noFill/>
                </a:ln>
                <a:solidFill>
                  <a:srgbClr val="A9B7C6"/>
                </a:solidFill>
                <a:effectLst/>
                <a:latin typeface="Arial Unicode MS"/>
                <a:ea typeface="JetBrains Mono"/>
              </a:rPr>
              <a:t>mbox</a:t>
            </a:r>
            <a:r>
              <a:rPr kumimoji="0" lang="en-US" altLang="zh-CN" sz="900" b="0" i="0" u="none" strike="noStrike" cap="none" normalizeH="0" baseline="0" dirty="0">
                <a:ln>
                  <a:noFill/>
                </a:ln>
                <a:solidFill>
                  <a:srgbClr val="A9B7C6"/>
                </a:solidFill>
                <a:effectLst/>
                <a:latin typeface="Arial Unicode MS"/>
                <a:ea typeface="JetBrains Mono"/>
              </a:rPr>
              <a:t> = [4, 6, 6, 6, 4, 4]</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A9B7C6"/>
                </a:solidFill>
                <a:effectLst/>
                <a:latin typeface="Arial Unicode MS"/>
                <a:ea typeface="JetBrains Mono"/>
              </a:rPr>
              <a:t>Conv2d(</a:t>
            </a:r>
            <a:r>
              <a:rPr kumimoji="0" lang="zh-CN" altLang="zh-CN" sz="900" b="0" i="0" u="none" strike="noStrike" cap="none" normalizeH="0" baseline="0" dirty="0">
                <a:ln>
                  <a:noFill/>
                </a:ln>
                <a:solidFill>
                  <a:srgbClr val="6897BB"/>
                </a:solidFill>
                <a:effectLst/>
                <a:latin typeface="Arial Unicode MS"/>
                <a:ea typeface="JetBrains Mono"/>
              </a:rPr>
              <a:t>512</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9B7C6"/>
                </a:solidFill>
                <a:effectLst/>
                <a:latin typeface="Arial Unicode MS"/>
                <a:ea typeface="JetBrains Mono"/>
              </a:rPr>
              <a:t>mbox[</a:t>
            </a:r>
            <a:r>
              <a:rPr kumimoji="0" lang="zh-CN" altLang="zh-CN" sz="900" b="0" i="0" u="none" strike="noStrike" cap="none" normalizeH="0" baseline="0" dirty="0">
                <a:ln>
                  <a:noFill/>
                </a:ln>
                <a:solidFill>
                  <a:srgbClr val="6897BB"/>
                </a:solidFill>
                <a:effectLst/>
                <a:latin typeface="Arial Unicode MS"/>
                <a:ea typeface="JetBrains Mono"/>
              </a:rPr>
              <a:t>0</a:t>
            </a:r>
            <a:r>
              <a:rPr kumimoji="0" lang="zh-CN" altLang="zh-CN" sz="900" b="0" i="0" u="none" strike="noStrike" cap="none" normalizeH="0" baseline="0" dirty="0">
                <a:ln>
                  <a:noFill/>
                </a:ln>
                <a:solidFill>
                  <a:srgbClr val="A9B7C6"/>
                </a:solidFill>
                <a:effectLst/>
                <a:latin typeface="Arial Unicode MS"/>
                <a:ea typeface="JetBrains Mono"/>
              </a:rPr>
              <a:t>] * </a:t>
            </a:r>
            <a:r>
              <a:rPr kumimoji="0" lang="zh-CN" altLang="zh-CN" sz="900" b="0" i="0" u="none" strike="noStrike" cap="none" normalizeH="0" baseline="0" dirty="0">
                <a:ln>
                  <a:noFill/>
                </a:ln>
                <a:solidFill>
                  <a:srgbClr val="6897BB"/>
                </a:solidFill>
                <a:effectLst/>
                <a:latin typeface="Arial Unicode MS"/>
                <a:ea typeface="JetBrains Mono"/>
              </a:rPr>
              <a:t>4</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A4926"/>
                </a:solidFill>
                <a:effectLst/>
                <a:latin typeface="Arial Unicode MS"/>
                <a:ea typeface="JetBrains Mono"/>
              </a:rPr>
              <a:t>kernel_size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6897BB"/>
                </a:solidFill>
                <a:effectLst/>
                <a:latin typeface="Arial Unicode MS"/>
                <a:ea typeface="JetBrains Mono"/>
              </a:rPr>
              <a:t>3</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A4926"/>
                </a:solidFill>
                <a:effectLst/>
                <a:latin typeface="Arial Unicode MS"/>
                <a:ea typeface="JetBrains Mono"/>
              </a:rPr>
              <a:t>padding</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A9B7C6"/>
                </a:solidFill>
                <a:effectLst/>
                <a:latin typeface="Arial Unicode MS"/>
                <a:ea typeface="JetBrains Mono"/>
              </a:rPr>
              <a:t>)</a:t>
            </a:r>
            <a:br>
              <a:rPr kumimoji="0" lang="zh-CN" altLang="zh-CN" sz="900" b="0" i="0" u="none" strike="noStrike" cap="none" normalizeH="0" baseline="0" dirty="0">
                <a:ln>
                  <a:noFill/>
                </a:ln>
                <a:solidFill>
                  <a:srgbClr val="A9B7C6"/>
                </a:solidFill>
                <a:effectLst/>
                <a:latin typeface="Arial Unicode MS"/>
                <a:ea typeface="JetBrains Mono"/>
              </a:rPr>
            </a:br>
            <a:r>
              <a:rPr kumimoji="0" lang="zh-CN" altLang="zh-CN" sz="900" b="0" i="0" u="none" strike="noStrike" cap="none" normalizeH="0" baseline="0" dirty="0">
                <a:ln>
                  <a:noFill/>
                </a:ln>
                <a:solidFill>
                  <a:srgbClr val="A9B7C6"/>
                </a:solidFill>
                <a:effectLst/>
                <a:latin typeface="Arial Unicode MS"/>
                <a:ea typeface="JetBrains Mono"/>
              </a:rPr>
              <a:t>Conv2d(</a:t>
            </a:r>
            <a:r>
              <a:rPr kumimoji="0" lang="zh-CN" altLang="zh-CN" sz="900" b="0" i="0" u="none" strike="noStrike" cap="none" normalizeH="0" baseline="0" dirty="0">
                <a:ln>
                  <a:noFill/>
                </a:ln>
                <a:solidFill>
                  <a:srgbClr val="6897BB"/>
                </a:solidFill>
                <a:effectLst/>
                <a:latin typeface="Arial Unicode MS"/>
                <a:ea typeface="JetBrains Mono"/>
              </a:rPr>
              <a:t>512</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9B7C6"/>
                </a:solidFill>
                <a:effectLst/>
                <a:latin typeface="Arial Unicode MS"/>
                <a:ea typeface="JetBrains Mono"/>
              </a:rPr>
              <a:t>mbox[</a:t>
            </a:r>
            <a:r>
              <a:rPr kumimoji="0" lang="zh-CN" altLang="zh-CN" sz="900" b="0" i="0" u="none" strike="noStrike" cap="none" normalizeH="0" baseline="0" dirty="0">
                <a:ln>
                  <a:noFill/>
                </a:ln>
                <a:solidFill>
                  <a:srgbClr val="6897BB"/>
                </a:solidFill>
                <a:effectLst/>
                <a:latin typeface="Arial Unicode MS"/>
                <a:ea typeface="JetBrains Mono"/>
              </a:rPr>
              <a:t>0</a:t>
            </a:r>
            <a:r>
              <a:rPr kumimoji="0" lang="zh-CN" altLang="zh-CN" sz="900" b="0" i="0" u="none" strike="noStrike" cap="none" normalizeH="0" baseline="0" dirty="0">
                <a:ln>
                  <a:noFill/>
                </a:ln>
                <a:solidFill>
                  <a:srgbClr val="A9B7C6"/>
                </a:solidFill>
                <a:effectLst/>
                <a:latin typeface="Arial Unicode MS"/>
                <a:ea typeface="JetBrains Mono"/>
              </a:rPr>
              <a:t>] * num_classes</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A4926"/>
                </a:solidFill>
                <a:effectLst/>
                <a:latin typeface="Arial Unicode MS"/>
                <a:ea typeface="JetBrains Mono"/>
              </a:rPr>
              <a:t>kernel_size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6897BB"/>
                </a:solidFill>
                <a:effectLst/>
                <a:latin typeface="Arial Unicode MS"/>
                <a:ea typeface="JetBrains Mono"/>
              </a:rPr>
              <a:t>3</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A4926"/>
                </a:solidFill>
                <a:effectLst/>
                <a:latin typeface="Arial Unicode MS"/>
                <a:ea typeface="JetBrains Mono"/>
              </a:rPr>
              <a:t>padding</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A9B7C6"/>
                </a:solidFill>
                <a:effectLst/>
                <a:latin typeface="Arial Unicode MS"/>
                <a:ea typeface="JetBrains Mono"/>
              </a:rPr>
              <a:t>)</a:t>
            </a:r>
            <a:br>
              <a:rPr kumimoji="0" lang="zh-CN" altLang="zh-CN" sz="900" b="0" i="0" u="none" strike="noStrike" cap="none" normalizeH="0" baseline="0" dirty="0">
                <a:ln>
                  <a:noFill/>
                </a:ln>
                <a:solidFill>
                  <a:srgbClr val="A9B7C6"/>
                </a:solidFill>
                <a:effectLst/>
                <a:latin typeface="Arial Unicode MS"/>
                <a:ea typeface="JetBrains Mono"/>
              </a:rPr>
            </a:br>
            <a:br>
              <a:rPr kumimoji="0" lang="zh-CN" altLang="zh-CN" sz="900" b="0" i="0" u="none" strike="noStrike" cap="none" normalizeH="0" baseline="0" dirty="0">
                <a:ln>
                  <a:noFill/>
                </a:ln>
                <a:solidFill>
                  <a:srgbClr val="A9B7C6"/>
                </a:solidFill>
                <a:effectLst/>
                <a:latin typeface="Arial Unicode MS"/>
                <a:ea typeface="JetBrains Mono"/>
              </a:rPr>
            </a:br>
            <a:r>
              <a:rPr kumimoji="0" lang="zh-CN" altLang="zh-CN" sz="900" b="0" i="0" u="none" strike="noStrike" cap="none" normalizeH="0" baseline="0" dirty="0">
                <a:ln>
                  <a:noFill/>
                </a:ln>
                <a:solidFill>
                  <a:srgbClr val="A9B7C6"/>
                </a:solidFill>
                <a:effectLst/>
                <a:latin typeface="Arial Unicode MS"/>
                <a:ea typeface="JetBrains Mono"/>
              </a:rPr>
              <a:t>Conv2d(</a:t>
            </a:r>
            <a:r>
              <a:rPr kumimoji="0" lang="zh-CN" altLang="zh-CN" sz="900" b="0" i="0" u="none" strike="noStrike" cap="none" normalizeH="0" baseline="0" dirty="0">
                <a:ln>
                  <a:noFill/>
                </a:ln>
                <a:solidFill>
                  <a:srgbClr val="6897BB"/>
                </a:solidFill>
                <a:effectLst/>
                <a:latin typeface="Arial Unicode MS"/>
                <a:ea typeface="JetBrains Mono"/>
              </a:rPr>
              <a:t>1024</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9B7C6"/>
                </a:solidFill>
                <a:effectLst/>
                <a:latin typeface="Arial Unicode MS"/>
                <a:ea typeface="JetBrains Mono"/>
              </a:rPr>
              <a:t>mbox[</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A9B7C6"/>
                </a:solidFill>
                <a:effectLst/>
                <a:latin typeface="Arial Unicode MS"/>
                <a:ea typeface="JetBrains Mono"/>
              </a:rPr>
              <a:t>] * </a:t>
            </a:r>
            <a:r>
              <a:rPr kumimoji="0" lang="zh-CN" altLang="zh-CN" sz="900" b="0" i="0" u="none" strike="noStrike" cap="none" normalizeH="0" baseline="0" dirty="0">
                <a:ln>
                  <a:noFill/>
                </a:ln>
                <a:solidFill>
                  <a:srgbClr val="6897BB"/>
                </a:solidFill>
                <a:effectLst/>
                <a:latin typeface="Arial Unicode MS"/>
                <a:ea typeface="JetBrains Mono"/>
              </a:rPr>
              <a:t>4</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A4926"/>
                </a:solidFill>
                <a:effectLst/>
                <a:latin typeface="Arial Unicode MS"/>
                <a:ea typeface="JetBrains Mono"/>
              </a:rPr>
              <a:t>kernel_size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6897BB"/>
                </a:solidFill>
                <a:effectLst/>
                <a:latin typeface="Arial Unicode MS"/>
                <a:ea typeface="JetBrains Mono"/>
              </a:rPr>
              <a:t>3</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A4926"/>
                </a:solidFill>
                <a:effectLst/>
                <a:latin typeface="Arial Unicode MS"/>
                <a:ea typeface="JetBrains Mono"/>
              </a:rPr>
              <a:t>padding</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A9B7C6"/>
                </a:solidFill>
                <a:effectLst/>
                <a:latin typeface="Arial Unicode MS"/>
                <a:ea typeface="JetBrains Mono"/>
              </a:rPr>
              <a:t>)</a:t>
            </a:r>
            <a:br>
              <a:rPr kumimoji="0" lang="zh-CN" altLang="zh-CN" sz="900" b="0" i="0" u="none" strike="noStrike" cap="none" normalizeH="0" baseline="0" dirty="0">
                <a:ln>
                  <a:noFill/>
                </a:ln>
                <a:solidFill>
                  <a:srgbClr val="A9B7C6"/>
                </a:solidFill>
                <a:effectLst/>
                <a:latin typeface="Arial Unicode MS"/>
                <a:ea typeface="JetBrains Mono"/>
              </a:rPr>
            </a:br>
            <a:r>
              <a:rPr kumimoji="0" lang="zh-CN" altLang="zh-CN" sz="900" b="0" i="0" u="none" strike="noStrike" cap="none" normalizeH="0" baseline="0" dirty="0">
                <a:ln>
                  <a:noFill/>
                </a:ln>
                <a:solidFill>
                  <a:srgbClr val="A9B7C6"/>
                </a:solidFill>
                <a:effectLst/>
                <a:latin typeface="Arial Unicode MS"/>
                <a:ea typeface="JetBrains Mono"/>
              </a:rPr>
              <a:t>Conv2d(</a:t>
            </a:r>
            <a:r>
              <a:rPr kumimoji="0" lang="zh-CN" altLang="zh-CN" sz="900" b="0" i="0" u="none" strike="noStrike" cap="none" normalizeH="0" baseline="0" dirty="0">
                <a:ln>
                  <a:noFill/>
                </a:ln>
                <a:solidFill>
                  <a:srgbClr val="6897BB"/>
                </a:solidFill>
                <a:effectLst/>
                <a:latin typeface="Arial Unicode MS"/>
                <a:ea typeface="JetBrains Mono"/>
              </a:rPr>
              <a:t>1024</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9B7C6"/>
                </a:solidFill>
                <a:effectLst/>
                <a:latin typeface="Arial Unicode MS"/>
                <a:ea typeface="JetBrains Mono"/>
              </a:rPr>
              <a:t>mbox[</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A9B7C6"/>
                </a:solidFill>
                <a:effectLst/>
                <a:latin typeface="Arial Unicode MS"/>
                <a:ea typeface="JetBrains Mono"/>
              </a:rPr>
              <a:t>] * num_classes</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A4926"/>
                </a:solidFill>
                <a:effectLst/>
                <a:latin typeface="Arial Unicode MS"/>
                <a:ea typeface="JetBrains Mono"/>
              </a:rPr>
              <a:t>kernel_size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6897BB"/>
                </a:solidFill>
                <a:effectLst/>
                <a:latin typeface="Arial Unicode MS"/>
                <a:ea typeface="JetBrains Mono"/>
              </a:rPr>
              <a:t>3</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A4926"/>
                </a:solidFill>
                <a:effectLst/>
                <a:latin typeface="Arial Unicode MS"/>
                <a:ea typeface="JetBrains Mono"/>
              </a:rPr>
              <a:t>padding</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A9B7C6"/>
                </a:solidFill>
                <a:effectLst/>
                <a:latin typeface="Arial Unicode MS"/>
                <a:ea typeface="JetBrains Mono"/>
              </a:rPr>
              <a:t>)</a:t>
            </a:r>
            <a:br>
              <a:rPr kumimoji="0" lang="zh-CN" altLang="zh-CN" sz="900" b="0" i="0" u="none" strike="noStrike" cap="none" normalizeH="0" baseline="0" dirty="0">
                <a:ln>
                  <a:noFill/>
                </a:ln>
                <a:solidFill>
                  <a:srgbClr val="A9B7C6"/>
                </a:solidFill>
                <a:effectLst/>
                <a:latin typeface="Arial Unicode MS"/>
                <a:ea typeface="JetBrains Mono"/>
              </a:rPr>
            </a:br>
            <a:br>
              <a:rPr kumimoji="0" lang="zh-CN" altLang="zh-CN" sz="900" b="0" i="0" u="none" strike="noStrike" cap="none" normalizeH="0" baseline="0" dirty="0">
                <a:ln>
                  <a:noFill/>
                </a:ln>
                <a:solidFill>
                  <a:srgbClr val="A9B7C6"/>
                </a:solidFill>
                <a:effectLst/>
                <a:latin typeface="Arial Unicode MS"/>
                <a:ea typeface="JetBrains Mono"/>
              </a:rPr>
            </a:br>
            <a:r>
              <a:rPr kumimoji="0" lang="zh-CN" altLang="zh-CN" sz="900" b="0" i="0" u="none" strike="noStrike" cap="none" normalizeH="0" baseline="0" dirty="0">
                <a:ln>
                  <a:noFill/>
                </a:ln>
                <a:solidFill>
                  <a:srgbClr val="A9B7C6"/>
                </a:solidFill>
                <a:effectLst/>
                <a:latin typeface="Arial Unicode MS"/>
                <a:ea typeface="JetBrains Mono"/>
              </a:rPr>
              <a:t>Conv2d(</a:t>
            </a:r>
            <a:r>
              <a:rPr kumimoji="0" lang="zh-CN" altLang="zh-CN" sz="900" b="0" i="0" u="none" strike="noStrike" cap="none" normalizeH="0" baseline="0" dirty="0">
                <a:ln>
                  <a:noFill/>
                </a:ln>
                <a:solidFill>
                  <a:srgbClr val="6897BB"/>
                </a:solidFill>
                <a:effectLst/>
                <a:latin typeface="Arial Unicode MS"/>
                <a:ea typeface="JetBrains Mono"/>
              </a:rPr>
              <a:t>512</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9B7C6"/>
                </a:solidFill>
                <a:effectLst/>
                <a:latin typeface="Arial Unicode MS"/>
                <a:ea typeface="JetBrains Mono"/>
              </a:rPr>
              <a:t>mbox[</a:t>
            </a:r>
            <a:r>
              <a:rPr kumimoji="0" lang="zh-CN" altLang="zh-CN" sz="900" b="0" i="0" u="none" strike="noStrike" cap="none" normalizeH="0" baseline="0" dirty="0">
                <a:ln>
                  <a:noFill/>
                </a:ln>
                <a:solidFill>
                  <a:srgbClr val="6897BB"/>
                </a:solidFill>
                <a:effectLst/>
                <a:latin typeface="Arial Unicode MS"/>
                <a:ea typeface="JetBrains Mono"/>
              </a:rPr>
              <a:t>2</a:t>
            </a:r>
            <a:r>
              <a:rPr kumimoji="0" lang="zh-CN" altLang="zh-CN" sz="900" b="0" i="0" u="none" strike="noStrike" cap="none" normalizeH="0" baseline="0" dirty="0">
                <a:ln>
                  <a:noFill/>
                </a:ln>
                <a:solidFill>
                  <a:srgbClr val="A9B7C6"/>
                </a:solidFill>
                <a:effectLst/>
                <a:latin typeface="Arial Unicode MS"/>
                <a:ea typeface="JetBrains Mono"/>
              </a:rPr>
              <a:t>] * </a:t>
            </a:r>
            <a:r>
              <a:rPr kumimoji="0" lang="zh-CN" altLang="zh-CN" sz="900" b="0" i="0" u="none" strike="noStrike" cap="none" normalizeH="0" baseline="0" dirty="0">
                <a:ln>
                  <a:noFill/>
                </a:ln>
                <a:solidFill>
                  <a:srgbClr val="6897BB"/>
                </a:solidFill>
                <a:effectLst/>
                <a:latin typeface="Arial Unicode MS"/>
                <a:ea typeface="JetBrains Mono"/>
              </a:rPr>
              <a:t>4</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A4926"/>
                </a:solidFill>
                <a:effectLst/>
                <a:latin typeface="Arial Unicode MS"/>
                <a:ea typeface="JetBrains Mono"/>
              </a:rPr>
              <a:t>kernel_size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6897BB"/>
                </a:solidFill>
                <a:effectLst/>
                <a:latin typeface="Arial Unicode MS"/>
                <a:ea typeface="JetBrains Mono"/>
              </a:rPr>
              <a:t>3</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A4926"/>
                </a:solidFill>
                <a:effectLst/>
                <a:latin typeface="Arial Unicode MS"/>
                <a:ea typeface="JetBrains Mono"/>
              </a:rPr>
              <a:t>padding</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A9B7C6"/>
                </a:solidFill>
                <a:effectLst/>
                <a:latin typeface="Arial Unicode MS"/>
                <a:ea typeface="JetBrains Mono"/>
              </a:rPr>
              <a:t>)</a:t>
            </a:r>
            <a:br>
              <a:rPr kumimoji="0" lang="zh-CN" altLang="zh-CN" sz="900" b="0" i="0" u="none" strike="noStrike" cap="none" normalizeH="0" baseline="0" dirty="0">
                <a:ln>
                  <a:noFill/>
                </a:ln>
                <a:solidFill>
                  <a:srgbClr val="A9B7C6"/>
                </a:solidFill>
                <a:effectLst/>
                <a:latin typeface="Arial Unicode MS"/>
                <a:ea typeface="JetBrains Mono"/>
              </a:rPr>
            </a:br>
            <a:r>
              <a:rPr kumimoji="0" lang="zh-CN" altLang="zh-CN" sz="900" b="0" i="0" u="none" strike="noStrike" cap="none" normalizeH="0" baseline="0" dirty="0">
                <a:ln>
                  <a:noFill/>
                </a:ln>
                <a:solidFill>
                  <a:srgbClr val="A9B7C6"/>
                </a:solidFill>
                <a:effectLst/>
                <a:latin typeface="Arial Unicode MS"/>
                <a:ea typeface="JetBrains Mono"/>
              </a:rPr>
              <a:t>Conv2d(</a:t>
            </a:r>
            <a:r>
              <a:rPr kumimoji="0" lang="zh-CN" altLang="zh-CN" sz="900" b="0" i="0" u="none" strike="noStrike" cap="none" normalizeH="0" baseline="0" dirty="0">
                <a:ln>
                  <a:noFill/>
                </a:ln>
                <a:solidFill>
                  <a:srgbClr val="6897BB"/>
                </a:solidFill>
                <a:effectLst/>
                <a:latin typeface="Arial Unicode MS"/>
                <a:ea typeface="JetBrains Mono"/>
              </a:rPr>
              <a:t>512</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9B7C6"/>
                </a:solidFill>
                <a:effectLst/>
                <a:latin typeface="Arial Unicode MS"/>
                <a:ea typeface="JetBrains Mono"/>
              </a:rPr>
              <a:t>mbox[</a:t>
            </a:r>
            <a:r>
              <a:rPr kumimoji="0" lang="zh-CN" altLang="zh-CN" sz="900" b="0" i="0" u="none" strike="noStrike" cap="none" normalizeH="0" baseline="0" dirty="0">
                <a:ln>
                  <a:noFill/>
                </a:ln>
                <a:solidFill>
                  <a:srgbClr val="6897BB"/>
                </a:solidFill>
                <a:effectLst/>
                <a:latin typeface="Arial Unicode MS"/>
                <a:ea typeface="JetBrains Mono"/>
              </a:rPr>
              <a:t>2</a:t>
            </a:r>
            <a:r>
              <a:rPr kumimoji="0" lang="zh-CN" altLang="zh-CN" sz="900" b="0" i="0" u="none" strike="noStrike" cap="none" normalizeH="0" baseline="0" dirty="0">
                <a:ln>
                  <a:noFill/>
                </a:ln>
                <a:solidFill>
                  <a:srgbClr val="A9B7C6"/>
                </a:solidFill>
                <a:effectLst/>
                <a:latin typeface="Arial Unicode MS"/>
                <a:ea typeface="JetBrains Mono"/>
              </a:rPr>
              <a:t>] * num_classes</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A4926"/>
                </a:solidFill>
                <a:effectLst/>
                <a:latin typeface="Arial Unicode MS"/>
                <a:ea typeface="JetBrains Mono"/>
              </a:rPr>
              <a:t>kernel_size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6897BB"/>
                </a:solidFill>
                <a:effectLst/>
                <a:latin typeface="Arial Unicode MS"/>
                <a:ea typeface="JetBrains Mono"/>
              </a:rPr>
              <a:t>3</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A4926"/>
                </a:solidFill>
                <a:effectLst/>
                <a:latin typeface="Arial Unicode MS"/>
                <a:ea typeface="JetBrains Mono"/>
              </a:rPr>
              <a:t>padding</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A9B7C6"/>
                </a:solidFill>
                <a:effectLst/>
                <a:latin typeface="Arial Unicode MS"/>
                <a:ea typeface="JetBrains Mono"/>
              </a:rPr>
              <a:t>)</a:t>
            </a:r>
            <a:br>
              <a:rPr kumimoji="0" lang="zh-CN" altLang="zh-CN" sz="900" b="0" i="0" u="none" strike="noStrike" cap="none" normalizeH="0" baseline="0" dirty="0">
                <a:ln>
                  <a:noFill/>
                </a:ln>
                <a:solidFill>
                  <a:srgbClr val="A9B7C6"/>
                </a:solidFill>
                <a:effectLst/>
                <a:latin typeface="Arial Unicode MS"/>
                <a:ea typeface="JetBrains Mono"/>
              </a:rPr>
            </a:br>
            <a:br>
              <a:rPr kumimoji="0" lang="zh-CN" altLang="zh-CN" sz="900" b="0" i="0" u="none" strike="noStrike" cap="none" normalizeH="0" baseline="0" dirty="0">
                <a:ln>
                  <a:noFill/>
                </a:ln>
                <a:solidFill>
                  <a:srgbClr val="A9B7C6"/>
                </a:solidFill>
                <a:effectLst/>
                <a:latin typeface="Arial Unicode MS"/>
                <a:ea typeface="JetBrains Mono"/>
              </a:rPr>
            </a:br>
            <a:r>
              <a:rPr kumimoji="0" lang="zh-CN" altLang="zh-CN" sz="900" b="0" i="0" u="none" strike="noStrike" cap="none" normalizeH="0" baseline="0" dirty="0">
                <a:ln>
                  <a:noFill/>
                </a:ln>
                <a:solidFill>
                  <a:srgbClr val="A9B7C6"/>
                </a:solidFill>
                <a:effectLst/>
                <a:latin typeface="Arial Unicode MS"/>
                <a:ea typeface="JetBrains Mono"/>
              </a:rPr>
              <a:t>Conv2d(</a:t>
            </a:r>
            <a:r>
              <a:rPr kumimoji="0" lang="zh-CN" altLang="zh-CN" sz="900" b="0" i="0" u="none" strike="noStrike" cap="none" normalizeH="0" baseline="0" dirty="0">
                <a:ln>
                  <a:noFill/>
                </a:ln>
                <a:solidFill>
                  <a:srgbClr val="6897BB"/>
                </a:solidFill>
                <a:effectLst/>
                <a:latin typeface="Arial Unicode MS"/>
                <a:ea typeface="JetBrains Mono"/>
              </a:rPr>
              <a:t>256</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9B7C6"/>
                </a:solidFill>
                <a:effectLst/>
                <a:latin typeface="Arial Unicode MS"/>
                <a:ea typeface="JetBrains Mono"/>
              </a:rPr>
              <a:t>mbox[</a:t>
            </a:r>
            <a:r>
              <a:rPr kumimoji="0" lang="zh-CN" altLang="zh-CN" sz="900" b="0" i="0" u="none" strike="noStrike" cap="none" normalizeH="0" baseline="0" dirty="0">
                <a:ln>
                  <a:noFill/>
                </a:ln>
                <a:solidFill>
                  <a:srgbClr val="6897BB"/>
                </a:solidFill>
                <a:effectLst/>
                <a:latin typeface="Arial Unicode MS"/>
                <a:ea typeface="JetBrains Mono"/>
              </a:rPr>
              <a:t>3</a:t>
            </a:r>
            <a:r>
              <a:rPr kumimoji="0" lang="zh-CN" altLang="zh-CN" sz="900" b="0" i="0" u="none" strike="noStrike" cap="none" normalizeH="0" baseline="0" dirty="0">
                <a:ln>
                  <a:noFill/>
                </a:ln>
                <a:solidFill>
                  <a:srgbClr val="A9B7C6"/>
                </a:solidFill>
                <a:effectLst/>
                <a:latin typeface="Arial Unicode MS"/>
                <a:ea typeface="JetBrains Mono"/>
              </a:rPr>
              <a:t>] * </a:t>
            </a:r>
            <a:r>
              <a:rPr kumimoji="0" lang="zh-CN" altLang="zh-CN" sz="900" b="0" i="0" u="none" strike="noStrike" cap="none" normalizeH="0" baseline="0" dirty="0">
                <a:ln>
                  <a:noFill/>
                </a:ln>
                <a:solidFill>
                  <a:srgbClr val="6897BB"/>
                </a:solidFill>
                <a:effectLst/>
                <a:latin typeface="Arial Unicode MS"/>
                <a:ea typeface="JetBrains Mono"/>
              </a:rPr>
              <a:t>4</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A4926"/>
                </a:solidFill>
                <a:effectLst/>
                <a:latin typeface="Arial Unicode MS"/>
                <a:ea typeface="JetBrains Mono"/>
              </a:rPr>
              <a:t>kernel_size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6897BB"/>
                </a:solidFill>
                <a:effectLst/>
                <a:latin typeface="Arial Unicode MS"/>
                <a:ea typeface="JetBrains Mono"/>
              </a:rPr>
              <a:t>3</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A4926"/>
                </a:solidFill>
                <a:effectLst/>
                <a:latin typeface="Arial Unicode MS"/>
                <a:ea typeface="JetBrains Mono"/>
              </a:rPr>
              <a:t>padding</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A9B7C6"/>
                </a:solidFill>
                <a:effectLst/>
                <a:latin typeface="Arial Unicode MS"/>
                <a:ea typeface="JetBrains Mono"/>
              </a:rPr>
              <a:t>)</a:t>
            </a:r>
            <a:br>
              <a:rPr kumimoji="0" lang="zh-CN" altLang="zh-CN" sz="900" b="0" i="0" u="none" strike="noStrike" cap="none" normalizeH="0" baseline="0" dirty="0">
                <a:ln>
                  <a:noFill/>
                </a:ln>
                <a:solidFill>
                  <a:srgbClr val="A9B7C6"/>
                </a:solidFill>
                <a:effectLst/>
                <a:latin typeface="Arial Unicode MS"/>
                <a:ea typeface="JetBrains Mono"/>
              </a:rPr>
            </a:br>
            <a:r>
              <a:rPr kumimoji="0" lang="zh-CN" altLang="zh-CN" sz="900" b="0" i="0" u="none" strike="noStrike" cap="none" normalizeH="0" baseline="0" dirty="0">
                <a:ln>
                  <a:noFill/>
                </a:ln>
                <a:solidFill>
                  <a:srgbClr val="A9B7C6"/>
                </a:solidFill>
                <a:effectLst/>
                <a:latin typeface="Arial Unicode MS"/>
                <a:ea typeface="JetBrains Mono"/>
              </a:rPr>
              <a:t>Conv2d(</a:t>
            </a:r>
            <a:r>
              <a:rPr kumimoji="0" lang="zh-CN" altLang="zh-CN" sz="900" b="0" i="0" u="none" strike="noStrike" cap="none" normalizeH="0" baseline="0" dirty="0">
                <a:ln>
                  <a:noFill/>
                </a:ln>
                <a:solidFill>
                  <a:srgbClr val="6897BB"/>
                </a:solidFill>
                <a:effectLst/>
                <a:latin typeface="Arial Unicode MS"/>
                <a:ea typeface="JetBrains Mono"/>
              </a:rPr>
              <a:t>256</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9B7C6"/>
                </a:solidFill>
                <a:effectLst/>
                <a:latin typeface="Arial Unicode MS"/>
                <a:ea typeface="JetBrains Mono"/>
              </a:rPr>
              <a:t>mbox[</a:t>
            </a:r>
            <a:r>
              <a:rPr kumimoji="0" lang="zh-CN" altLang="zh-CN" sz="900" b="0" i="0" u="none" strike="noStrike" cap="none" normalizeH="0" baseline="0" dirty="0">
                <a:ln>
                  <a:noFill/>
                </a:ln>
                <a:solidFill>
                  <a:srgbClr val="6897BB"/>
                </a:solidFill>
                <a:effectLst/>
                <a:latin typeface="Arial Unicode MS"/>
                <a:ea typeface="JetBrains Mono"/>
              </a:rPr>
              <a:t>3</a:t>
            </a:r>
            <a:r>
              <a:rPr kumimoji="0" lang="zh-CN" altLang="zh-CN" sz="900" b="0" i="0" u="none" strike="noStrike" cap="none" normalizeH="0" baseline="0" dirty="0">
                <a:ln>
                  <a:noFill/>
                </a:ln>
                <a:solidFill>
                  <a:srgbClr val="A9B7C6"/>
                </a:solidFill>
                <a:effectLst/>
                <a:latin typeface="Arial Unicode MS"/>
                <a:ea typeface="JetBrains Mono"/>
              </a:rPr>
              <a:t>] * num_classes</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A4926"/>
                </a:solidFill>
                <a:effectLst/>
                <a:latin typeface="Arial Unicode MS"/>
                <a:ea typeface="JetBrains Mono"/>
              </a:rPr>
              <a:t>kernel_size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6897BB"/>
                </a:solidFill>
                <a:effectLst/>
                <a:latin typeface="Arial Unicode MS"/>
                <a:ea typeface="JetBrains Mono"/>
              </a:rPr>
              <a:t>3</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A4926"/>
                </a:solidFill>
                <a:effectLst/>
                <a:latin typeface="Arial Unicode MS"/>
                <a:ea typeface="JetBrains Mono"/>
              </a:rPr>
              <a:t>padding</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A9B7C6"/>
                </a:solidFill>
                <a:effectLst/>
                <a:latin typeface="Arial Unicode MS"/>
                <a:ea typeface="JetBrains Mono"/>
              </a:rPr>
              <a:t>)</a:t>
            </a:r>
            <a:br>
              <a:rPr kumimoji="0" lang="zh-CN" altLang="zh-CN" sz="900" b="0" i="0" u="none" strike="noStrike" cap="none" normalizeH="0" baseline="0" dirty="0">
                <a:ln>
                  <a:noFill/>
                </a:ln>
                <a:solidFill>
                  <a:srgbClr val="A9B7C6"/>
                </a:solidFill>
                <a:effectLst/>
                <a:latin typeface="Arial Unicode MS"/>
                <a:ea typeface="JetBrains Mono"/>
              </a:rPr>
            </a:br>
            <a:br>
              <a:rPr kumimoji="0" lang="zh-CN" altLang="zh-CN" sz="900" b="0" i="0" u="none" strike="noStrike" cap="none" normalizeH="0" baseline="0" dirty="0">
                <a:ln>
                  <a:noFill/>
                </a:ln>
                <a:solidFill>
                  <a:srgbClr val="A9B7C6"/>
                </a:solidFill>
                <a:effectLst/>
                <a:latin typeface="Arial Unicode MS"/>
                <a:ea typeface="JetBrains Mono"/>
              </a:rPr>
            </a:br>
            <a:r>
              <a:rPr kumimoji="0" lang="zh-CN" altLang="zh-CN" sz="900" b="0" i="0" u="none" strike="noStrike" cap="none" normalizeH="0" baseline="0" dirty="0">
                <a:ln>
                  <a:noFill/>
                </a:ln>
                <a:solidFill>
                  <a:srgbClr val="A9B7C6"/>
                </a:solidFill>
                <a:effectLst/>
                <a:latin typeface="Arial Unicode MS"/>
                <a:ea typeface="JetBrains Mono"/>
              </a:rPr>
              <a:t>Conv2d(</a:t>
            </a:r>
            <a:r>
              <a:rPr kumimoji="0" lang="zh-CN" altLang="zh-CN" sz="900" b="0" i="0" u="none" strike="noStrike" cap="none" normalizeH="0" baseline="0" dirty="0">
                <a:ln>
                  <a:noFill/>
                </a:ln>
                <a:solidFill>
                  <a:srgbClr val="6897BB"/>
                </a:solidFill>
                <a:effectLst/>
                <a:latin typeface="Arial Unicode MS"/>
                <a:ea typeface="JetBrains Mono"/>
              </a:rPr>
              <a:t>256</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9B7C6"/>
                </a:solidFill>
                <a:effectLst/>
                <a:latin typeface="Arial Unicode MS"/>
                <a:ea typeface="JetBrains Mono"/>
              </a:rPr>
              <a:t>mbox[</a:t>
            </a:r>
            <a:r>
              <a:rPr kumimoji="0" lang="zh-CN" altLang="zh-CN" sz="900" b="0" i="0" u="none" strike="noStrike" cap="none" normalizeH="0" baseline="0" dirty="0">
                <a:ln>
                  <a:noFill/>
                </a:ln>
                <a:solidFill>
                  <a:srgbClr val="6897BB"/>
                </a:solidFill>
                <a:effectLst/>
                <a:latin typeface="Arial Unicode MS"/>
                <a:ea typeface="JetBrains Mono"/>
              </a:rPr>
              <a:t>4</a:t>
            </a:r>
            <a:r>
              <a:rPr kumimoji="0" lang="zh-CN" altLang="zh-CN" sz="900" b="0" i="0" u="none" strike="noStrike" cap="none" normalizeH="0" baseline="0" dirty="0">
                <a:ln>
                  <a:noFill/>
                </a:ln>
                <a:solidFill>
                  <a:srgbClr val="A9B7C6"/>
                </a:solidFill>
                <a:effectLst/>
                <a:latin typeface="Arial Unicode MS"/>
                <a:ea typeface="JetBrains Mono"/>
              </a:rPr>
              <a:t>] * </a:t>
            </a:r>
            <a:r>
              <a:rPr kumimoji="0" lang="zh-CN" altLang="zh-CN" sz="900" b="0" i="0" u="none" strike="noStrike" cap="none" normalizeH="0" baseline="0" dirty="0">
                <a:ln>
                  <a:noFill/>
                </a:ln>
                <a:solidFill>
                  <a:srgbClr val="6897BB"/>
                </a:solidFill>
                <a:effectLst/>
                <a:latin typeface="Arial Unicode MS"/>
                <a:ea typeface="JetBrains Mono"/>
              </a:rPr>
              <a:t>4</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A4926"/>
                </a:solidFill>
                <a:effectLst/>
                <a:latin typeface="Arial Unicode MS"/>
                <a:ea typeface="JetBrains Mono"/>
              </a:rPr>
              <a:t>kernel_size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6897BB"/>
                </a:solidFill>
                <a:effectLst/>
                <a:latin typeface="Arial Unicode MS"/>
                <a:ea typeface="JetBrains Mono"/>
              </a:rPr>
              <a:t>3</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A4926"/>
                </a:solidFill>
                <a:effectLst/>
                <a:latin typeface="Arial Unicode MS"/>
                <a:ea typeface="JetBrains Mono"/>
              </a:rPr>
              <a:t>padding</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A9B7C6"/>
                </a:solidFill>
                <a:effectLst/>
                <a:latin typeface="Arial Unicode MS"/>
                <a:ea typeface="JetBrains Mono"/>
              </a:rPr>
              <a:t>)</a:t>
            </a:r>
            <a:br>
              <a:rPr kumimoji="0" lang="zh-CN" altLang="zh-CN" sz="900" b="0" i="0" u="none" strike="noStrike" cap="none" normalizeH="0" baseline="0" dirty="0">
                <a:ln>
                  <a:noFill/>
                </a:ln>
                <a:solidFill>
                  <a:srgbClr val="A9B7C6"/>
                </a:solidFill>
                <a:effectLst/>
                <a:latin typeface="Arial Unicode MS"/>
                <a:ea typeface="JetBrains Mono"/>
              </a:rPr>
            </a:br>
            <a:r>
              <a:rPr kumimoji="0" lang="zh-CN" altLang="zh-CN" sz="900" b="0" i="0" u="none" strike="noStrike" cap="none" normalizeH="0" baseline="0" dirty="0">
                <a:ln>
                  <a:noFill/>
                </a:ln>
                <a:solidFill>
                  <a:srgbClr val="A9B7C6"/>
                </a:solidFill>
                <a:effectLst/>
                <a:latin typeface="Arial Unicode MS"/>
                <a:ea typeface="JetBrains Mono"/>
              </a:rPr>
              <a:t>Conv2d(</a:t>
            </a:r>
            <a:r>
              <a:rPr kumimoji="0" lang="zh-CN" altLang="zh-CN" sz="900" b="0" i="0" u="none" strike="noStrike" cap="none" normalizeH="0" baseline="0" dirty="0">
                <a:ln>
                  <a:noFill/>
                </a:ln>
                <a:solidFill>
                  <a:srgbClr val="6897BB"/>
                </a:solidFill>
                <a:effectLst/>
                <a:latin typeface="Arial Unicode MS"/>
                <a:ea typeface="JetBrains Mono"/>
              </a:rPr>
              <a:t>256</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9B7C6"/>
                </a:solidFill>
                <a:effectLst/>
                <a:latin typeface="Arial Unicode MS"/>
                <a:ea typeface="JetBrains Mono"/>
              </a:rPr>
              <a:t>mbox[</a:t>
            </a:r>
            <a:r>
              <a:rPr kumimoji="0" lang="zh-CN" altLang="zh-CN" sz="900" b="0" i="0" u="none" strike="noStrike" cap="none" normalizeH="0" baseline="0" dirty="0">
                <a:ln>
                  <a:noFill/>
                </a:ln>
                <a:solidFill>
                  <a:srgbClr val="6897BB"/>
                </a:solidFill>
                <a:effectLst/>
                <a:latin typeface="Arial Unicode MS"/>
                <a:ea typeface="JetBrains Mono"/>
              </a:rPr>
              <a:t>4</a:t>
            </a:r>
            <a:r>
              <a:rPr kumimoji="0" lang="zh-CN" altLang="zh-CN" sz="900" b="0" i="0" u="none" strike="noStrike" cap="none" normalizeH="0" baseline="0" dirty="0">
                <a:ln>
                  <a:noFill/>
                </a:ln>
                <a:solidFill>
                  <a:srgbClr val="A9B7C6"/>
                </a:solidFill>
                <a:effectLst/>
                <a:latin typeface="Arial Unicode MS"/>
                <a:ea typeface="JetBrains Mono"/>
              </a:rPr>
              <a:t>] * num_classes</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A4926"/>
                </a:solidFill>
                <a:effectLst/>
                <a:latin typeface="Arial Unicode MS"/>
                <a:ea typeface="JetBrains Mono"/>
              </a:rPr>
              <a:t>kernel_size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6897BB"/>
                </a:solidFill>
                <a:effectLst/>
                <a:latin typeface="Arial Unicode MS"/>
                <a:ea typeface="JetBrains Mono"/>
              </a:rPr>
              <a:t>3</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A4926"/>
                </a:solidFill>
                <a:effectLst/>
                <a:latin typeface="Arial Unicode MS"/>
                <a:ea typeface="JetBrains Mono"/>
              </a:rPr>
              <a:t>padding</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A9B7C6"/>
                </a:solidFill>
                <a:effectLst/>
                <a:latin typeface="Arial Unicode MS"/>
                <a:ea typeface="JetBrains Mono"/>
              </a:rPr>
              <a:t>)</a:t>
            </a:r>
            <a:br>
              <a:rPr kumimoji="0" lang="zh-CN" altLang="zh-CN" sz="900" b="0" i="0" u="none" strike="noStrike" cap="none" normalizeH="0" baseline="0" dirty="0">
                <a:ln>
                  <a:noFill/>
                </a:ln>
                <a:solidFill>
                  <a:srgbClr val="A9B7C6"/>
                </a:solidFill>
                <a:effectLst/>
                <a:latin typeface="Arial Unicode MS"/>
                <a:ea typeface="JetBrains Mono"/>
              </a:rPr>
            </a:br>
            <a:br>
              <a:rPr kumimoji="0" lang="zh-CN" altLang="zh-CN" sz="900" b="0" i="0" u="none" strike="noStrike" cap="none" normalizeH="0" baseline="0" dirty="0">
                <a:ln>
                  <a:noFill/>
                </a:ln>
                <a:solidFill>
                  <a:srgbClr val="A9B7C6"/>
                </a:solidFill>
                <a:effectLst/>
                <a:latin typeface="Arial Unicode MS"/>
                <a:ea typeface="JetBrains Mono"/>
              </a:rPr>
            </a:br>
            <a:r>
              <a:rPr kumimoji="0" lang="zh-CN" altLang="zh-CN" sz="900" b="0" i="0" u="none" strike="noStrike" cap="none" normalizeH="0" baseline="0" dirty="0">
                <a:ln>
                  <a:noFill/>
                </a:ln>
                <a:solidFill>
                  <a:srgbClr val="A9B7C6"/>
                </a:solidFill>
                <a:effectLst/>
                <a:latin typeface="Arial Unicode MS"/>
                <a:ea typeface="JetBrains Mono"/>
              </a:rPr>
              <a:t>Conv2d(</a:t>
            </a:r>
            <a:r>
              <a:rPr kumimoji="0" lang="zh-CN" altLang="zh-CN" sz="900" b="0" i="0" u="none" strike="noStrike" cap="none" normalizeH="0" baseline="0" dirty="0">
                <a:ln>
                  <a:noFill/>
                </a:ln>
                <a:solidFill>
                  <a:srgbClr val="6897BB"/>
                </a:solidFill>
                <a:effectLst/>
                <a:latin typeface="Arial Unicode MS"/>
                <a:ea typeface="JetBrains Mono"/>
              </a:rPr>
              <a:t>256</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9B7C6"/>
                </a:solidFill>
                <a:effectLst/>
                <a:latin typeface="Arial Unicode MS"/>
                <a:ea typeface="JetBrains Mono"/>
              </a:rPr>
              <a:t>mbox[</a:t>
            </a:r>
            <a:r>
              <a:rPr kumimoji="0" lang="zh-CN" altLang="zh-CN" sz="900" b="0" i="0" u="none" strike="noStrike" cap="none" normalizeH="0" baseline="0" dirty="0">
                <a:ln>
                  <a:noFill/>
                </a:ln>
                <a:solidFill>
                  <a:srgbClr val="6897BB"/>
                </a:solidFill>
                <a:effectLst/>
                <a:latin typeface="Arial Unicode MS"/>
                <a:ea typeface="JetBrains Mono"/>
              </a:rPr>
              <a:t>5</a:t>
            </a:r>
            <a:r>
              <a:rPr kumimoji="0" lang="zh-CN" altLang="zh-CN" sz="900" b="0" i="0" u="none" strike="noStrike" cap="none" normalizeH="0" baseline="0" dirty="0">
                <a:ln>
                  <a:noFill/>
                </a:ln>
                <a:solidFill>
                  <a:srgbClr val="A9B7C6"/>
                </a:solidFill>
                <a:effectLst/>
                <a:latin typeface="Arial Unicode MS"/>
                <a:ea typeface="JetBrains Mono"/>
              </a:rPr>
              <a:t>] * </a:t>
            </a:r>
            <a:r>
              <a:rPr kumimoji="0" lang="zh-CN" altLang="zh-CN" sz="900" b="0" i="0" u="none" strike="noStrike" cap="none" normalizeH="0" baseline="0" dirty="0">
                <a:ln>
                  <a:noFill/>
                </a:ln>
                <a:solidFill>
                  <a:srgbClr val="6897BB"/>
                </a:solidFill>
                <a:effectLst/>
                <a:latin typeface="Arial Unicode MS"/>
                <a:ea typeface="JetBrains Mono"/>
              </a:rPr>
              <a:t>4</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A4926"/>
                </a:solidFill>
                <a:effectLst/>
                <a:latin typeface="Arial Unicode MS"/>
                <a:ea typeface="JetBrains Mono"/>
              </a:rPr>
              <a:t>kernel_size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6897BB"/>
                </a:solidFill>
                <a:effectLst/>
                <a:latin typeface="Arial Unicode MS"/>
                <a:ea typeface="JetBrains Mono"/>
              </a:rPr>
              <a:t>3</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A4926"/>
                </a:solidFill>
                <a:effectLst/>
                <a:latin typeface="Arial Unicode MS"/>
                <a:ea typeface="JetBrains Mono"/>
              </a:rPr>
              <a:t>padding</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A9B7C6"/>
                </a:solidFill>
                <a:effectLst/>
                <a:latin typeface="Arial Unicode MS"/>
                <a:ea typeface="JetBrains Mono"/>
              </a:rPr>
              <a:t>)</a:t>
            </a:r>
            <a:br>
              <a:rPr kumimoji="0" lang="zh-CN" altLang="zh-CN" sz="900" b="0" i="0" u="none" strike="noStrike" cap="none" normalizeH="0" baseline="0" dirty="0">
                <a:ln>
                  <a:noFill/>
                </a:ln>
                <a:solidFill>
                  <a:srgbClr val="A9B7C6"/>
                </a:solidFill>
                <a:effectLst/>
                <a:latin typeface="Arial Unicode MS"/>
                <a:ea typeface="JetBrains Mono"/>
              </a:rPr>
            </a:br>
            <a:r>
              <a:rPr kumimoji="0" lang="zh-CN" altLang="zh-CN" sz="900" b="0" i="0" u="none" strike="noStrike" cap="none" normalizeH="0" baseline="0" dirty="0">
                <a:ln>
                  <a:noFill/>
                </a:ln>
                <a:solidFill>
                  <a:srgbClr val="A9B7C6"/>
                </a:solidFill>
                <a:effectLst/>
                <a:latin typeface="Arial Unicode MS"/>
                <a:ea typeface="JetBrains Mono"/>
              </a:rPr>
              <a:t>Conv2d(</a:t>
            </a:r>
            <a:r>
              <a:rPr kumimoji="0" lang="zh-CN" altLang="zh-CN" sz="900" b="0" i="0" u="none" strike="noStrike" cap="none" normalizeH="0" baseline="0" dirty="0">
                <a:ln>
                  <a:noFill/>
                </a:ln>
                <a:solidFill>
                  <a:srgbClr val="6897BB"/>
                </a:solidFill>
                <a:effectLst/>
                <a:latin typeface="Arial Unicode MS"/>
                <a:ea typeface="JetBrains Mono"/>
              </a:rPr>
              <a:t>256</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9B7C6"/>
                </a:solidFill>
                <a:effectLst/>
                <a:latin typeface="Arial Unicode MS"/>
                <a:ea typeface="JetBrains Mono"/>
              </a:rPr>
              <a:t>mbox[</a:t>
            </a:r>
            <a:r>
              <a:rPr kumimoji="0" lang="zh-CN" altLang="zh-CN" sz="900" b="0" i="0" u="none" strike="noStrike" cap="none" normalizeH="0" baseline="0" dirty="0">
                <a:ln>
                  <a:noFill/>
                </a:ln>
                <a:solidFill>
                  <a:srgbClr val="6897BB"/>
                </a:solidFill>
                <a:effectLst/>
                <a:latin typeface="Arial Unicode MS"/>
                <a:ea typeface="JetBrains Mono"/>
              </a:rPr>
              <a:t>5</a:t>
            </a:r>
            <a:r>
              <a:rPr kumimoji="0" lang="zh-CN" altLang="zh-CN" sz="900" b="0" i="0" u="none" strike="noStrike" cap="none" normalizeH="0" baseline="0" dirty="0">
                <a:ln>
                  <a:noFill/>
                </a:ln>
                <a:solidFill>
                  <a:srgbClr val="A9B7C6"/>
                </a:solidFill>
                <a:effectLst/>
                <a:latin typeface="Arial Unicode MS"/>
                <a:ea typeface="JetBrains Mono"/>
              </a:rPr>
              <a:t>] * num_classes</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A4926"/>
                </a:solidFill>
                <a:effectLst/>
                <a:latin typeface="Arial Unicode MS"/>
                <a:ea typeface="JetBrains Mono"/>
              </a:rPr>
              <a:t>kernel_size</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6897BB"/>
                </a:solidFill>
                <a:effectLst/>
                <a:latin typeface="Arial Unicode MS"/>
                <a:ea typeface="JetBrains Mono"/>
              </a:rPr>
              <a:t>3</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A4926"/>
                </a:solidFill>
                <a:effectLst/>
                <a:latin typeface="Arial Unicode MS"/>
                <a:ea typeface="JetBrains Mono"/>
              </a:rPr>
              <a:t>padding</a:t>
            </a:r>
            <a:r>
              <a:rPr kumimoji="0" lang="zh-CN" altLang="zh-CN" sz="900" b="0" i="0" u="none" strike="noStrike" cap="none" normalizeH="0" baseline="0" dirty="0">
                <a:ln>
                  <a:noFill/>
                </a:ln>
                <a:solidFill>
                  <a:srgbClr val="A9B7C6"/>
                </a:solidFill>
                <a:effectLst/>
                <a:latin typeface="Arial Unicode MS"/>
                <a:ea typeface="JetBrains Mono"/>
              </a:rPr>
              <a:t>=</a:t>
            </a:r>
            <a:r>
              <a:rPr kumimoji="0" lang="zh-CN" altLang="zh-CN" sz="900" b="0" i="0" u="none" strike="noStrike" cap="none" normalizeH="0" baseline="0" dirty="0">
                <a:ln>
                  <a:noFill/>
                </a:ln>
                <a:solidFill>
                  <a:srgbClr val="6897BB"/>
                </a:solidFill>
                <a:effectLst/>
                <a:latin typeface="Arial Unicode MS"/>
                <a:ea typeface="JetBrains Mono"/>
              </a:rPr>
              <a:t>1</a:t>
            </a:r>
            <a:r>
              <a:rPr kumimoji="0" lang="zh-CN" altLang="zh-CN" sz="900" b="0" i="0" u="none" strike="noStrike" cap="none" normalizeH="0" baseline="0" dirty="0">
                <a:ln>
                  <a:noFill/>
                </a:ln>
                <a:solidFill>
                  <a:srgbClr val="A9B7C6"/>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文本框 7">
            <a:extLst>
              <a:ext uri="{FF2B5EF4-FFF2-40B4-BE49-F238E27FC236}">
                <a16:creationId xmlns:a16="http://schemas.microsoft.com/office/drawing/2014/main" id="{0280807F-E485-4114-76CF-CF6AB6DC108B}"/>
              </a:ext>
            </a:extLst>
          </p:cNvPr>
          <p:cNvSpPr txBox="1"/>
          <p:nvPr/>
        </p:nvSpPr>
        <p:spPr>
          <a:xfrm>
            <a:off x="444501" y="4188942"/>
            <a:ext cx="3738262" cy="646331"/>
          </a:xfrm>
          <a:prstGeom prst="rect">
            <a:avLst/>
          </a:prstGeom>
          <a:noFill/>
        </p:spPr>
        <p:txBody>
          <a:bodyPr wrap="square" rtlCol="0">
            <a:spAutoFit/>
          </a:bodyPr>
          <a:lstStyle/>
          <a:p>
            <a:r>
              <a:rPr lang="en-US" altLang="zh-CN" dirty="0" err="1">
                <a:solidFill>
                  <a:schemeClr val="bg1"/>
                </a:solidFill>
              </a:rPr>
              <a:t>Mbox</a:t>
            </a:r>
            <a:r>
              <a:rPr lang="zh-CN" altLang="en-US" dirty="0">
                <a:solidFill>
                  <a:schemeClr val="bg1"/>
                </a:solidFill>
              </a:rPr>
              <a:t>为各个特征层的先验框的个数</a:t>
            </a:r>
            <a:endParaRPr lang="en-US" altLang="zh-CN" dirty="0">
              <a:solidFill>
                <a:schemeClr val="bg1"/>
              </a:solidFill>
            </a:endParaRPr>
          </a:p>
          <a:p>
            <a:r>
              <a:rPr lang="en-US" altLang="zh-CN" dirty="0" err="1">
                <a:solidFill>
                  <a:schemeClr val="bg1"/>
                </a:solidFill>
              </a:rPr>
              <a:t>Num_classes</a:t>
            </a:r>
            <a:r>
              <a:rPr lang="zh-CN" altLang="en-US" dirty="0">
                <a:solidFill>
                  <a:schemeClr val="bg1"/>
                </a:solidFill>
              </a:rPr>
              <a:t>为样本分类数</a:t>
            </a:r>
          </a:p>
        </p:txBody>
      </p:sp>
      <p:pic>
        <p:nvPicPr>
          <p:cNvPr id="14" name="图片 13">
            <a:extLst>
              <a:ext uri="{FF2B5EF4-FFF2-40B4-BE49-F238E27FC236}">
                <a16:creationId xmlns:a16="http://schemas.microsoft.com/office/drawing/2014/main" id="{16EC7D8C-A9FB-51FF-6039-0CC932084AA3}"/>
              </a:ext>
            </a:extLst>
          </p:cNvPr>
          <p:cNvPicPr>
            <a:picLocks noChangeAspect="1"/>
          </p:cNvPicPr>
          <p:nvPr/>
        </p:nvPicPr>
        <p:blipFill>
          <a:blip r:embed="rId3"/>
          <a:stretch>
            <a:fillRect/>
          </a:stretch>
        </p:blipFill>
        <p:spPr>
          <a:xfrm>
            <a:off x="4378275" y="1181539"/>
            <a:ext cx="7280325" cy="2726357"/>
          </a:xfrm>
          <a:prstGeom prst="rect">
            <a:avLst/>
          </a:prstGeom>
        </p:spPr>
      </p:pic>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zh-CN" altLang="en-US" dirty="0"/>
              <a:t>先验框</a:t>
            </a:r>
          </a:p>
        </p:txBody>
      </p:sp>
      <p:sp>
        <p:nvSpPr>
          <p:cNvPr id="2" name="灯片编号占位符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en-US" altLang="zh-CN" smtClean="0"/>
              <a:pPr rtl="0"/>
              <a:t>15</a:t>
            </a:fld>
            <a:endParaRPr lang="zh-CN" altLang="en-US" dirty="0"/>
          </a:p>
        </p:txBody>
      </p:sp>
      <p:sp>
        <p:nvSpPr>
          <p:cNvPr id="8" name="文本框 7">
            <a:extLst>
              <a:ext uri="{FF2B5EF4-FFF2-40B4-BE49-F238E27FC236}">
                <a16:creationId xmlns:a16="http://schemas.microsoft.com/office/drawing/2014/main" id="{6B6B975F-1AB5-9745-0553-B137E8604459}"/>
              </a:ext>
            </a:extLst>
          </p:cNvPr>
          <p:cNvSpPr txBox="1"/>
          <p:nvPr/>
        </p:nvSpPr>
        <p:spPr>
          <a:xfrm>
            <a:off x="444500" y="1148831"/>
            <a:ext cx="6094970" cy="1200329"/>
          </a:xfrm>
          <a:prstGeom prst="rect">
            <a:avLst/>
          </a:prstGeom>
          <a:noFill/>
        </p:spPr>
        <p:txBody>
          <a:bodyPr wrap="square">
            <a:spAutoFit/>
          </a:bodyPr>
          <a:lstStyle/>
          <a:p>
            <a:r>
              <a:rPr lang="en-US" altLang="zh-CN" b="0" i="0" dirty="0">
                <a:solidFill>
                  <a:schemeClr val="bg1"/>
                </a:solidFill>
                <a:effectLst/>
                <a:latin typeface="-apple-system"/>
              </a:rPr>
              <a:t>SSD</a:t>
            </a:r>
            <a:r>
              <a:rPr lang="zh-CN" altLang="en-US" b="0" i="0" dirty="0">
                <a:solidFill>
                  <a:schemeClr val="bg1"/>
                </a:solidFill>
                <a:effectLst/>
                <a:latin typeface="-apple-system"/>
              </a:rPr>
              <a:t>借鉴了</a:t>
            </a:r>
            <a:r>
              <a:rPr lang="en-US" altLang="zh-CN" b="0" i="0" dirty="0">
                <a:solidFill>
                  <a:schemeClr val="bg1"/>
                </a:solidFill>
                <a:effectLst/>
                <a:latin typeface="-apple-system"/>
              </a:rPr>
              <a:t>Faster R-CNN</a:t>
            </a:r>
            <a:r>
              <a:rPr lang="zh-CN" altLang="en-US" b="0" i="0" dirty="0">
                <a:solidFill>
                  <a:schemeClr val="bg1"/>
                </a:solidFill>
                <a:effectLst/>
                <a:latin typeface="-apple-system"/>
              </a:rPr>
              <a:t>中</a:t>
            </a:r>
            <a:r>
              <a:rPr lang="en-US" altLang="zh-CN" b="0" i="0" dirty="0">
                <a:solidFill>
                  <a:schemeClr val="bg1"/>
                </a:solidFill>
                <a:effectLst/>
                <a:latin typeface="-apple-system"/>
              </a:rPr>
              <a:t>anchor</a:t>
            </a:r>
            <a:r>
              <a:rPr lang="zh-CN" altLang="en-US" b="0" i="0" dirty="0">
                <a:solidFill>
                  <a:schemeClr val="bg1"/>
                </a:solidFill>
                <a:effectLst/>
                <a:latin typeface="-apple-system"/>
              </a:rPr>
              <a:t>的理念，每个单元设置尺度或者长宽比不同的先验框，预测的边界框（</a:t>
            </a:r>
            <a:r>
              <a:rPr lang="en-US" altLang="zh-CN" b="0" i="0" dirty="0">
                <a:solidFill>
                  <a:schemeClr val="bg1"/>
                </a:solidFill>
                <a:effectLst/>
                <a:latin typeface="-apple-system"/>
              </a:rPr>
              <a:t>bounding boxes</a:t>
            </a:r>
            <a:r>
              <a:rPr lang="zh-CN" altLang="en-US" b="0" i="0" dirty="0">
                <a:solidFill>
                  <a:schemeClr val="bg1"/>
                </a:solidFill>
                <a:effectLst/>
                <a:latin typeface="-apple-system"/>
              </a:rPr>
              <a:t>）是以这些先验框为基准的，在一定程度上减少训练难度。一般情况下，每个单元会设置多个先验框</a:t>
            </a:r>
            <a:endParaRPr lang="zh-CN" altLang="en-US" dirty="0">
              <a:solidFill>
                <a:schemeClr val="bg1"/>
              </a:solidFill>
            </a:endParaRPr>
          </a:p>
        </p:txBody>
      </p:sp>
      <p:graphicFrame>
        <p:nvGraphicFramePr>
          <p:cNvPr id="9" name="表格 8">
            <a:extLst>
              <a:ext uri="{FF2B5EF4-FFF2-40B4-BE49-F238E27FC236}">
                <a16:creationId xmlns:a16="http://schemas.microsoft.com/office/drawing/2014/main" id="{96297483-D6B5-C668-5244-78F7936B5BBA}"/>
              </a:ext>
            </a:extLst>
          </p:cNvPr>
          <p:cNvGraphicFramePr>
            <a:graphicFrameLocks noGrp="1"/>
          </p:cNvGraphicFramePr>
          <p:nvPr>
            <p:extLst>
              <p:ext uri="{D42A27DB-BD31-4B8C-83A1-F6EECF244321}">
                <p14:modId xmlns:p14="http://schemas.microsoft.com/office/powerpoint/2010/main" val="1562047658"/>
              </p:ext>
            </p:extLst>
          </p:nvPr>
        </p:nvGraphicFramePr>
        <p:xfrm>
          <a:off x="444499" y="2559313"/>
          <a:ext cx="11053914" cy="2581098"/>
        </p:xfrm>
        <a:graphic>
          <a:graphicData uri="http://schemas.openxmlformats.org/drawingml/2006/table">
            <a:tbl>
              <a:tblPr firstRow="1" bandRow="1">
                <a:tableStyleId>{5C22544A-7EE6-4342-B048-85BDC9FD1C3A}</a:tableStyleId>
              </a:tblPr>
              <a:tblGrid>
                <a:gridCol w="1779717">
                  <a:extLst>
                    <a:ext uri="{9D8B030D-6E8A-4147-A177-3AD203B41FA5}">
                      <a16:colId xmlns:a16="http://schemas.microsoft.com/office/drawing/2014/main" val="3955706532"/>
                    </a:ext>
                  </a:extLst>
                </a:gridCol>
                <a:gridCol w="1568553">
                  <a:extLst>
                    <a:ext uri="{9D8B030D-6E8A-4147-A177-3AD203B41FA5}">
                      <a16:colId xmlns:a16="http://schemas.microsoft.com/office/drawing/2014/main" val="193563158"/>
                    </a:ext>
                  </a:extLst>
                </a:gridCol>
                <a:gridCol w="1389380">
                  <a:extLst>
                    <a:ext uri="{9D8B030D-6E8A-4147-A177-3AD203B41FA5}">
                      <a16:colId xmlns:a16="http://schemas.microsoft.com/office/drawing/2014/main" val="194903408"/>
                    </a:ext>
                  </a:extLst>
                </a:gridCol>
                <a:gridCol w="1579066">
                  <a:extLst>
                    <a:ext uri="{9D8B030D-6E8A-4147-A177-3AD203B41FA5}">
                      <a16:colId xmlns:a16="http://schemas.microsoft.com/office/drawing/2014/main" val="3199804629"/>
                    </a:ext>
                  </a:extLst>
                </a:gridCol>
                <a:gridCol w="1579066">
                  <a:extLst>
                    <a:ext uri="{9D8B030D-6E8A-4147-A177-3AD203B41FA5}">
                      <a16:colId xmlns:a16="http://schemas.microsoft.com/office/drawing/2014/main" val="3999986857"/>
                    </a:ext>
                  </a:extLst>
                </a:gridCol>
                <a:gridCol w="1579066">
                  <a:extLst>
                    <a:ext uri="{9D8B030D-6E8A-4147-A177-3AD203B41FA5}">
                      <a16:colId xmlns:a16="http://schemas.microsoft.com/office/drawing/2014/main" val="115796172"/>
                    </a:ext>
                  </a:extLst>
                </a:gridCol>
                <a:gridCol w="1579066">
                  <a:extLst>
                    <a:ext uri="{9D8B030D-6E8A-4147-A177-3AD203B41FA5}">
                      <a16:colId xmlns:a16="http://schemas.microsoft.com/office/drawing/2014/main" val="2520201810"/>
                    </a:ext>
                  </a:extLst>
                </a:gridCol>
              </a:tblGrid>
              <a:tr h="812869">
                <a:tc>
                  <a:txBody>
                    <a:bodyPr/>
                    <a:lstStyle/>
                    <a:p>
                      <a:endParaRPr lang="zh-CN" altLang="en-US" dirty="0"/>
                    </a:p>
                  </a:txBody>
                  <a:tcPr/>
                </a:tc>
                <a:tc>
                  <a:txBody>
                    <a:bodyPr/>
                    <a:lstStyle/>
                    <a:p>
                      <a:r>
                        <a:rPr lang="zh-CN" altLang="en-US" dirty="0"/>
                        <a:t>第一特征层</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第二特征层</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第三特征层</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第四特征层</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第五特征层</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第六特征层</a:t>
                      </a:r>
                    </a:p>
                  </a:txBody>
                  <a:tcPr/>
                </a:tc>
                <a:extLst>
                  <a:ext uri="{0D108BD9-81ED-4DB2-BD59-A6C34878D82A}">
                    <a16:rowId xmlns:a16="http://schemas.microsoft.com/office/drawing/2014/main" val="1847409039"/>
                  </a:ext>
                </a:extLst>
              </a:tr>
              <a:tr h="471528">
                <a:tc>
                  <a:txBody>
                    <a:bodyPr/>
                    <a:lstStyle/>
                    <a:p>
                      <a:r>
                        <a:rPr lang="en-US" altLang="zh-CN" dirty="0" err="1"/>
                        <a:t>Out_size</a:t>
                      </a:r>
                      <a:endParaRPr lang="zh-CN" altLang="en-US" dirty="0"/>
                    </a:p>
                  </a:txBody>
                  <a:tcPr/>
                </a:tc>
                <a:tc>
                  <a:txBody>
                    <a:bodyPr/>
                    <a:lstStyle/>
                    <a:p>
                      <a:r>
                        <a:rPr lang="en-US" altLang="zh-CN" dirty="0"/>
                        <a:t>38x38</a:t>
                      </a:r>
                      <a:endParaRPr lang="zh-CN" altLang="en-US" dirty="0"/>
                    </a:p>
                  </a:txBody>
                  <a:tcPr/>
                </a:tc>
                <a:tc>
                  <a:txBody>
                    <a:bodyPr/>
                    <a:lstStyle/>
                    <a:p>
                      <a:r>
                        <a:rPr lang="en-US" altLang="zh-CN" sz="1800" b="0" i="0" kern="1200" dirty="0">
                          <a:solidFill>
                            <a:schemeClr val="dk1"/>
                          </a:solidFill>
                          <a:effectLst/>
                          <a:latin typeface="+mn-lt"/>
                          <a:ea typeface="+mn-ea"/>
                          <a:cs typeface="+mn-cs"/>
                        </a:rPr>
                        <a:t>19x19</a:t>
                      </a:r>
                      <a:endParaRPr lang="zh-CN" altLang="en-US" dirty="0"/>
                    </a:p>
                  </a:txBody>
                  <a:tcPr/>
                </a:tc>
                <a:tc>
                  <a:txBody>
                    <a:bodyPr/>
                    <a:lstStyle/>
                    <a:p>
                      <a:r>
                        <a:rPr lang="en-US" altLang="zh-CN" sz="1800" b="0" i="0" kern="1200" dirty="0">
                          <a:solidFill>
                            <a:schemeClr val="dk1"/>
                          </a:solidFill>
                          <a:effectLst/>
                          <a:latin typeface="+mn-lt"/>
                          <a:ea typeface="+mn-ea"/>
                          <a:cs typeface="+mn-cs"/>
                        </a:rPr>
                        <a:t>10x10</a:t>
                      </a:r>
                      <a:endParaRPr lang="zh-CN" altLang="en-US" dirty="0"/>
                    </a:p>
                  </a:txBody>
                  <a:tcPr/>
                </a:tc>
                <a:tc>
                  <a:txBody>
                    <a:bodyPr/>
                    <a:lstStyle/>
                    <a:p>
                      <a:r>
                        <a:rPr lang="en-US" altLang="zh-CN" sz="1800" b="0" i="0" kern="1200" dirty="0">
                          <a:solidFill>
                            <a:schemeClr val="dk1"/>
                          </a:solidFill>
                          <a:effectLst/>
                          <a:latin typeface="+mn-lt"/>
                          <a:ea typeface="+mn-ea"/>
                          <a:cs typeface="+mn-cs"/>
                        </a:rPr>
                        <a:t>5x5</a:t>
                      </a:r>
                      <a:endParaRPr lang="zh-CN" altLang="en-US" dirty="0"/>
                    </a:p>
                  </a:txBody>
                  <a:tcPr/>
                </a:tc>
                <a:tc>
                  <a:txBody>
                    <a:bodyPr/>
                    <a:lstStyle/>
                    <a:p>
                      <a:r>
                        <a:rPr lang="en-US" altLang="zh-CN" sz="1800" b="0" i="0" kern="1200" dirty="0">
                          <a:solidFill>
                            <a:schemeClr val="dk1"/>
                          </a:solidFill>
                          <a:effectLst/>
                          <a:latin typeface="+mn-lt"/>
                          <a:ea typeface="+mn-ea"/>
                          <a:cs typeface="+mn-cs"/>
                        </a:rPr>
                        <a:t>3x3</a:t>
                      </a:r>
                      <a:endParaRPr lang="zh-CN" altLang="en-US" dirty="0"/>
                    </a:p>
                  </a:txBody>
                  <a:tcPr/>
                </a:tc>
                <a:tc>
                  <a:txBody>
                    <a:bodyPr/>
                    <a:lstStyle/>
                    <a:p>
                      <a:r>
                        <a:rPr lang="en-US" altLang="zh-CN" sz="1800" b="0" i="0" kern="1200" dirty="0">
                          <a:solidFill>
                            <a:schemeClr val="dk1"/>
                          </a:solidFill>
                          <a:effectLst/>
                          <a:latin typeface="+mn-lt"/>
                          <a:ea typeface="+mn-ea"/>
                          <a:cs typeface="+mn-cs"/>
                        </a:rPr>
                        <a:t>1x1</a:t>
                      </a:r>
                      <a:endParaRPr lang="zh-CN" altLang="en-US" dirty="0"/>
                    </a:p>
                  </a:txBody>
                  <a:tcPr/>
                </a:tc>
                <a:extLst>
                  <a:ext uri="{0D108BD9-81ED-4DB2-BD59-A6C34878D82A}">
                    <a16:rowId xmlns:a16="http://schemas.microsoft.com/office/drawing/2014/main" val="2075615066"/>
                  </a:ext>
                </a:extLst>
              </a:tr>
              <a:tr h="825173">
                <a:tc>
                  <a:txBody>
                    <a:bodyPr/>
                    <a:lstStyle/>
                    <a:p>
                      <a:r>
                        <a:rPr lang="en-US" altLang="zh-CN" sz="1800" b="0" i="0" kern="1200" dirty="0" err="1">
                          <a:solidFill>
                            <a:schemeClr val="dk1"/>
                          </a:solidFill>
                          <a:effectLst/>
                          <a:latin typeface="+mn-lt"/>
                          <a:ea typeface="+mn-ea"/>
                          <a:cs typeface="+mn-cs"/>
                        </a:rPr>
                        <a:t>Prior_box_num</a:t>
                      </a:r>
                      <a:endParaRPr lang="zh-CN" altLang="en-US" dirty="0"/>
                    </a:p>
                  </a:txBody>
                  <a:tcPr/>
                </a:tc>
                <a:tc>
                  <a:txBody>
                    <a:bodyPr/>
                    <a:lstStyle/>
                    <a:p>
                      <a:r>
                        <a:rPr lang="en-US" altLang="zh-CN" dirty="0"/>
                        <a:t>4</a:t>
                      </a:r>
                      <a:endParaRPr lang="zh-CN" altLang="en-US" dirty="0"/>
                    </a:p>
                  </a:txBody>
                  <a:tcPr/>
                </a:tc>
                <a:tc>
                  <a:txBody>
                    <a:bodyPr/>
                    <a:lstStyle/>
                    <a:p>
                      <a:r>
                        <a:rPr lang="en-US" altLang="zh-CN" dirty="0"/>
                        <a:t>6</a:t>
                      </a:r>
                      <a:endParaRPr lang="zh-CN" altLang="en-US" dirty="0"/>
                    </a:p>
                  </a:txBody>
                  <a:tcPr/>
                </a:tc>
                <a:tc>
                  <a:txBody>
                    <a:bodyPr/>
                    <a:lstStyle/>
                    <a:p>
                      <a:r>
                        <a:rPr lang="en-US" altLang="zh-CN" dirty="0"/>
                        <a:t>6</a:t>
                      </a:r>
                      <a:endParaRPr lang="zh-CN" altLang="en-US" dirty="0"/>
                    </a:p>
                  </a:txBody>
                  <a:tcPr/>
                </a:tc>
                <a:tc>
                  <a:txBody>
                    <a:bodyPr/>
                    <a:lstStyle/>
                    <a:p>
                      <a:r>
                        <a:rPr lang="en-US" altLang="zh-CN" dirty="0"/>
                        <a:t>6</a:t>
                      </a:r>
                      <a:endParaRPr lang="zh-CN" altLang="en-US" dirty="0"/>
                    </a:p>
                  </a:txBody>
                  <a:tcPr/>
                </a:tc>
                <a:tc>
                  <a:txBody>
                    <a:bodyPr/>
                    <a:lstStyle/>
                    <a:p>
                      <a:r>
                        <a:rPr lang="en-US" altLang="zh-CN" dirty="0"/>
                        <a:t>4</a:t>
                      </a:r>
                      <a:endParaRPr lang="zh-CN" altLang="en-US" dirty="0"/>
                    </a:p>
                  </a:txBody>
                  <a:tcPr/>
                </a:tc>
                <a:tc>
                  <a:txBody>
                    <a:bodyPr/>
                    <a:lstStyle/>
                    <a:p>
                      <a:r>
                        <a:rPr lang="en-US" altLang="zh-CN" dirty="0"/>
                        <a:t>4</a:t>
                      </a:r>
                      <a:endParaRPr lang="zh-CN" altLang="en-US" dirty="0"/>
                    </a:p>
                  </a:txBody>
                  <a:tcPr/>
                </a:tc>
                <a:extLst>
                  <a:ext uri="{0D108BD9-81ED-4DB2-BD59-A6C34878D82A}">
                    <a16:rowId xmlns:a16="http://schemas.microsoft.com/office/drawing/2014/main" val="1205230663"/>
                  </a:ext>
                </a:extLst>
              </a:tr>
              <a:tr h="471528">
                <a:tc>
                  <a:txBody>
                    <a:bodyPr/>
                    <a:lstStyle/>
                    <a:p>
                      <a:r>
                        <a:rPr lang="en-US" altLang="zh-CN" sz="1800" b="0" i="0" kern="1200" dirty="0" err="1">
                          <a:solidFill>
                            <a:schemeClr val="dk1"/>
                          </a:solidFill>
                          <a:effectLst/>
                          <a:latin typeface="+mn-lt"/>
                          <a:ea typeface="+mn-ea"/>
                          <a:cs typeface="+mn-cs"/>
                        </a:rPr>
                        <a:t>Total_num</a:t>
                      </a:r>
                      <a:endParaRPr lang="zh-CN" altLang="en-US" dirty="0"/>
                    </a:p>
                  </a:txBody>
                  <a:tcPr/>
                </a:tc>
                <a:tc>
                  <a:txBody>
                    <a:bodyPr/>
                    <a:lstStyle/>
                    <a:p>
                      <a:r>
                        <a:rPr lang="en-US" altLang="zh-CN" sz="1800" b="0" i="0" kern="1200" dirty="0">
                          <a:solidFill>
                            <a:schemeClr val="dk1"/>
                          </a:solidFill>
                          <a:effectLst/>
                          <a:latin typeface="+mn-lt"/>
                          <a:ea typeface="+mn-ea"/>
                          <a:cs typeface="+mn-cs"/>
                        </a:rPr>
                        <a:t>5776</a:t>
                      </a:r>
                      <a:endParaRPr lang="zh-CN" altLang="en-US" dirty="0"/>
                    </a:p>
                  </a:txBody>
                  <a:tcPr/>
                </a:tc>
                <a:tc>
                  <a:txBody>
                    <a:bodyPr/>
                    <a:lstStyle/>
                    <a:p>
                      <a:r>
                        <a:rPr lang="en-US" altLang="zh-CN" sz="1800" b="0" i="0" kern="1200" dirty="0">
                          <a:solidFill>
                            <a:schemeClr val="dk1"/>
                          </a:solidFill>
                          <a:effectLst/>
                          <a:latin typeface="+mn-lt"/>
                          <a:ea typeface="+mn-ea"/>
                          <a:cs typeface="+mn-cs"/>
                        </a:rPr>
                        <a:t>2166</a:t>
                      </a:r>
                      <a:endParaRPr lang="zh-CN" altLang="en-US" dirty="0"/>
                    </a:p>
                  </a:txBody>
                  <a:tcPr/>
                </a:tc>
                <a:tc>
                  <a:txBody>
                    <a:bodyPr/>
                    <a:lstStyle/>
                    <a:p>
                      <a:r>
                        <a:rPr lang="en-US" altLang="zh-CN" dirty="0">
                          <a:effectLst/>
                        </a:rPr>
                        <a:t>600</a:t>
                      </a:r>
                    </a:p>
                  </a:txBody>
                  <a:tcPr marL="114300" marR="114300" marT="28575" marB="28575" anchor="ctr"/>
                </a:tc>
                <a:tc>
                  <a:txBody>
                    <a:bodyPr/>
                    <a:lstStyle/>
                    <a:p>
                      <a:r>
                        <a:rPr lang="en-US" altLang="zh-CN" sz="1800" b="0" i="0" kern="1200" dirty="0">
                          <a:solidFill>
                            <a:schemeClr val="dk1"/>
                          </a:solidFill>
                          <a:effectLst/>
                          <a:latin typeface="+mn-lt"/>
                          <a:ea typeface="+mn-ea"/>
                          <a:cs typeface="+mn-cs"/>
                        </a:rPr>
                        <a:t>150</a:t>
                      </a:r>
                      <a:endParaRPr lang="zh-CN" altLang="en-US" dirty="0"/>
                    </a:p>
                  </a:txBody>
                  <a:tcPr/>
                </a:tc>
                <a:tc>
                  <a:txBody>
                    <a:bodyPr/>
                    <a:lstStyle/>
                    <a:p>
                      <a:r>
                        <a:rPr lang="en-US" altLang="zh-CN" dirty="0"/>
                        <a:t>26</a:t>
                      </a:r>
                      <a:endParaRPr lang="zh-CN" altLang="en-US" dirty="0"/>
                    </a:p>
                  </a:txBody>
                  <a:tcPr/>
                </a:tc>
                <a:tc>
                  <a:txBody>
                    <a:bodyPr/>
                    <a:lstStyle/>
                    <a:p>
                      <a:r>
                        <a:rPr lang="en-US" altLang="zh-CN" sz="1800" b="0" i="0" kern="1200" dirty="0">
                          <a:solidFill>
                            <a:schemeClr val="dk1"/>
                          </a:solidFill>
                          <a:effectLst/>
                          <a:latin typeface="+mn-lt"/>
                          <a:ea typeface="+mn-ea"/>
                          <a:cs typeface="+mn-cs"/>
                        </a:rPr>
                        <a:t>4</a:t>
                      </a:r>
                      <a:endParaRPr lang="zh-CN" altLang="en-US" dirty="0"/>
                    </a:p>
                  </a:txBody>
                  <a:tcPr/>
                </a:tc>
                <a:extLst>
                  <a:ext uri="{0D108BD9-81ED-4DB2-BD59-A6C34878D82A}">
                    <a16:rowId xmlns:a16="http://schemas.microsoft.com/office/drawing/2014/main" val="3781111229"/>
                  </a:ext>
                </a:extLst>
              </a:tr>
            </a:tbl>
          </a:graphicData>
        </a:graphic>
      </p:graphicFrame>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zh-CN" altLang="en-US" dirty="0"/>
              <a:t>先验框示例</a:t>
            </a:r>
          </a:p>
        </p:txBody>
      </p:sp>
      <p:sp>
        <p:nvSpPr>
          <p:cNvPr id="2" name="灯片编号占位符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en-US" altLang="zh-CN" smtClean="0"/>
              <a:pPr rtl="0"/>
              <a:t>16</a:t>
            </a:fld>
            <a:endParaRPr lang="zh-CN" altLang="en-US" dirty="0"/>
          </a:p>
        </p:txBody>
      </p:sp>
      <p:pic>
        <p:nvPicPr>
          <p:cNvPr id="4" name="图片 3">
            <a:extLst>
              <a:ext uri="{FF2B5EF4-FFF2-40B4-BE49-F238E27FC236}">
                <a16:creationId xmlns:a16="http://schemas.microsoft.com/office/drawing/2014/main" id="{63A7042C-AA0D-5660-C741-3BA87779DAF7}"/>
              </a:ext>
            </a:extLst>
          </p:cNvPr>
          <p:cNvPicPr>
            <a:picLocks noChangeAspect="1"/>
          </p:cNvPicPr>
          <p:nvPr/>
        </p:nvPicPr>
        <p:blipFill>
          <a:blip r:embed="rId3"/>
          <a:stretch>
            <a:fillRect/>
          </a:stretch>
        </p:blipFill>
        <p:spPr>
          <a:xfrm>
            <a:off x="444500" y="1312223"/>
            <a:ext cx="5745740" cy="4320051"/>
          </a:xfrm>
          <a:prstGeom prst="rect">
            <a:avLst/>
          </a:prstGeom>
        </p:spPr>
      </p:pic>
    </p:spTree>
    <p:extLst>
      <p:ext uri="{BB962C8B-B14F-4D97-AF65-F5344CB8AC3E}">
        <p14:creationId xmlns:p14="http://schemas.microsoft.com/office/powerpoint/2010/main" val="102357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zh-CN" altLang="en-US" dirty="0"/>
              <a:t>先验框介绍</a:t>
            </a:r>
          </a:p>
        </p:txBody>
      </p:sp>
      <p:sp>
        <p:nvSpPr>
          <p:cNvPr id="2" name="灯片编号占位符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en-US" altLang="zh-CN" smtClean="0"/>
              <a:pPr rtl="0"/>
              <a:t>17</a:t>
            </a:fld>
            <a:endParaRPr lang="zh-CN" altLang="en-US" dirty="0"/>
          </a:p>
        </p:txBody>
      </p:sp>
      <p:sp>
        <p:nvSpPr>
          <p:cNvPr id="3" name="文本框 2">
            <a:extLst>
              <a:ext uri="{FF2B5EF4-FFF2-40B4-BE49-F238E27FC236}">
                <a16:creationId xmlns:a16="http://schemas.microsoft.com/office/drawing/2014/main" id="{54F20E22-CDC6-8178-4646-E0C1D7A9C836}"/>
              </a:ext>
            </a:extLst>
          </p:cNvPr>
          <p:cNvSpPr txBox="1"/>
          <p:nvPr/>
        </p:nvSpPr>
        <p:spPr>
          <a:xfrm>
            <a:off x="444500" y="1234322"/>
            <a:ext cx="11455226" cy="646331"/>
          </a:xfrm>
          <a:prstGeom prst="rect">
            <a:avLst/>
          </a:prstGeom>
          <a:noFill/>
        </p:spPr>
        <p:txBody>
          <a:bodyPr wrap="square" rtlCol="0">
            <a:spAutoFit/>
          </a:bodyPr>
          <a:lstStyle/>
          <a:p>
            <a:r>
              <a:rPr lang="zh-CN" altLang="en-US" dirty="0">
                <a:solidFill>
                  <a:schemeClr val="bg1"/>
                </a:solidFill>
              </a:rPr>
              <a:t>根据感受野反映不同特征图的不同尺寸的特征的特点，对于每一个特征图的像素实质上反映了原图像上不同尺寸不同位置的特征信息，因此先验框长度随着特征层大小降低应线性递增：</a:t>
            </a:r>
          </a:p>
        </p:txBody>
      </p:sp>
      <p:pic>
        <p:nvPicPr>
          <p:cNvPr id="7" name="图片 6">
            <a:extLst>
              <a:ext uri="{FF2B5EF4-FFF2-40B4-BE49-F238E27FC236}">
                <a16:creationId xmlns:a16="http://schemas.microsoft.com/office/drawing/2014/main" id="{B4658F42-07D6-337D-BF52-BC856A7BBC68}"/>
              </a:ext>
            </a:extLst>
          </p:cNvPr>
          <p:cNvPicPr>
            <a:picLocks noChangeAspect="1"/>
          </p:cNvPicPr>
          <p:nvPr/>
        </p:nvPicPr>
        <p:blipFill>
          <a:blip r:embed="rId3"/>
          <a:stretch>
            <a:fillRect/>
          </a:stretch>
        </p:blipFill>
        <p:spPr>
          <a:xfrm>
            <a:off x="3449094" y="1959035"/>
            <a:ext cx="5204911" cy="823031"/>
          </a:xfrm>
          <a:prstGeom prst="rect">
            <a:avLst/>
          </a:prstGeom>
        </p:spPr>
      </p:pic>
      <p:sp>
        <p:nvSpPr>
          <p:cNvPr id="8" name="文本框 7">
            <a:extLst>
              <a:ext uri="{FF2B5EF4-FFF2-40B4-BE49-F238E27FC236}">
                <a16:creationId xmlns:a16="http://schemas.microsoft.com/office/drawing/2014/main" id="{2F797A11-DFA4-F0EF-C442-FF9975696D85}"/>
              </a:ext>
            </a:extLst>
          </p:cNvPr>
          <p:cNvSpPr txBox="1"/>
          <p:nvPr/>
        </p:nvSpPr>
        <p:spPr>
          <a:xfrm>
            <a:off x="444500" y="3111001"/>
            <a:ext cx="11455226" cy="923330"/>
          </a:xfrm>
          <a:prstGeom prst="rect">
            <a:avLst/>
          </a:prstGeom>
          <a:noFill/>
        </p:spPr>
        <p:txBody>
          <a:bodyPr wrap="square" rtlCol="0">
            <a:spAutoFit/>
          </a:bodyPr>
          <a:lstStyle/>
          <a:p>
            <a:r>
              <a:rPr lang="zh-CN" altLang="en-US" dirty="0">
                <a:solidFill>
                  <a:schemeClr val="bg1"/>
                </a:solidFill>
              </a:rPr>
              <a:t>其中</a:t>
            </a:r>
            <a:r>
              <a:rPr lang="en-US" altLang="zh-CN" dirty="0">
                <a:solidFill>
                  <a:schemeClr val="bg1"/>
                </a:solidFill>
              </a:rPr>
              <a:t>K</a:t>
            </a:r>
            <a:r>
              <a:rPr lang="zh-CN" altLang="en-US" dirty="0">
                <a:solidFill>
                  <a:schemeClr val="bg1"/>
                </a:solidFill>
              </a:rPr>
              <a:t>指的特征图个数，实际为</a:t>
            </a:r>
            <a:r>
              <a:rPr lang="en-US" altLang="zh-CN" dirty="0">
                <a:solidFill>
                  <a:schemeClr val="bg1"/>
                </a:solidFill>
              </a:rPr>
              <a:t>5 </a:t>
            </a:r>
            <a:r>
              <a:rPr lang="zh-CN" altLang="en-US" dirty="0">
                <a:solidFill>
                  <a:schemeClr val="bg1"/>
                </a:solidFill>
              </a:rPr>
              <a:t>，因为第一层是单独设置的， </a:t>
            </a:r>
            <a:r>
              <a:rPr lang="en-US" altLang="zh-CN" dirty="0" err="1">
                <a:solidFill>
                  <a:schemeClr val="bg1"/>
                </a:solidFill>
              </a:rPr>
              <a:t>Sk</a:t>
            </a:r>
            <a:r>
              <a:rPr lang="zh-CN" altLang="en-US" dirty="0">
                <a:solidFill>
                  <a:schemeClr val="bg1"/>
                </a:solidFill>
              </a:rPr>
              <a:t>表示先验框大小相对于图片的比例，而</a:t>
            </a:r>
            <a:r>
              <a:rPr lang="en-US" altLang="zh-CN" dirty="0" err="1">
                <a:solidFill>
                  <a:schemeClr val="bg1"/>
                </a:solidFill>
              </a:rPr>
              <a:t>Smin</a:t>
            </a:r>
            <a:r>
              <a:rPr lang="zh-CN" altLang="en-US" dirty="0">
                <a:solidFill>
                  <a:schemeClr val="bg1"/>
                </a:solidFill>
              </a:rPr>
              <a:t>、</a:t>
            </a:r>
            <a:r>
              <a:rPr lang="en-US" altLang="zh-CN" dirty="0">
                <a:solidFill>
                  <a:schemeClr val="bg1"/>
                </a:solidFill>
              </a:rPr>
              <a:t>Smax</a:t>
            </a:r>
            <a:r>
              <a:rPr lang="zh-CN" altLang="en-US" dirty="0">
                <a:solidFill>
                  <a:schemeClr val="bg1"/>
                </a:solidFill>
              </a:rPr>
              <a:t>和表示比例的最小值与最大值，</a:t>
            </a:r>
            <a:r>
              <a:rPr lang="en-US" altLang="zh-CN" dirty="0">
                <a:solidFill>
                  <a:schemeClr val="bg1"/>
                </a:solidFill>
              </a:rPr>
              <a:t>paper</a:t>
            </a:r>
            <a:r>
              <a:rPr lang="zh-CN" altLang="en-US" dirty="0">
                <a:solidFill>
                  <a:schemeClr val="bg1"/>
                </a:solidFill>
              </a:rPr>
              <a:t>里面取</a:t>
            </a:r>
            <a:r>
              <a:rPr lang="en-US" altLang="zh-CN" dirty="0">
                <a:solidFill>
                  <a:schemeClr val="bg1"/>
                </a:solidFill>
              </a:rPr>
              <a:t>0.2</a:t>
            </a:r>
            <a:r>
              <a:rPr lang="zh-CN" altLang="en-US" dirty="0">
                <a:solidFill>
                  <a:schemeClr val="bg1"/>
                </a:solidFill>
              </a:rPr>
              <a:t>和</a:t>
            </a:r>
            <a:r>
              <a:rPr lang="en-US" altLang="zh-CN" dirty="0">
                <a:solidFill>
                  <a:schemeClr val="bg1"/>
                </a:solidFill>
              </a:rPr>
              <a:t>0.9</a:t>
            </a:r>
            <a:r>
              <a:rPr lang="zh-CN" altLang="en-US" dirty="0">
                <a:solidFill>
                  <a:schemeClr val="bg1"/>
                </a:solidFill>
              </a:rPr>
              <a:t>。对于第一个特征图，其先验框的尺度比例一般设置为  那么尺度为 </a:t>
            </a:r>
            <a:r>
              <a:rPr lang="en-US" altLang="zh-CN" dirty="0">
                <a:solidFill>
                  <a:schemeClr val="bg1"/>
                </a:solidFill>
              </a:rPr>
              <a:t>0.1*300=300</a:t>
            </a:r>
            <a:r>
              <a:rPr lang="zh-CN" altLang="en-US" dirty="0">
                <a:solidFill>
                  <a:schemeClr val="bg1"/>
                </a:solidFill>
              </a:rPr>
              <a:t>（此处按输入图片为</a:t>
            </a:r>
            <a:r>
              <a:rPr lang="en-US" altLang="zh-CN" dirty="0">
                <a:solidFill>
                  <a:schemeClr val="bg1"/>
                </a:solidFill>
              </a:rPr>
              <a:t>300*300</a:t>
            </a:r>
            <a:r>
              <a:rPr lang="zh-CN" altLang="en-US" dirty="0">
                <a:solidFill>
                  <a:schemeClr val="bg1"/>
                </a:solidFill>
              </a:rPr>
              <a:t>）并将以上公式变形为：</a:t>
            </a:r>
            <a:endParaRPr lang="en-US" altLang="zh-CN" dirty="0">
              <a:solidFill>
                <a:schemeClr val="bg1"/>
              </a:solidFill>
            </a:endParaRPr>
          </a:p>
        </p:txBody>
      </p:sp>
      <p:pic>
        <p:nvPicPr>
          <p:cNvPr id="10" name="图片 9">
            <a:extLst>
              <a:ext uri="{FF2B5EF4-FFF2-40B4-BE49-F238E27FC236}">
                <a16:creationId xmlns:a16="http://schemas.microsoft.com/office/drawing/2014/main" id="{E274D858-A38C-05A7-4DE6-EB820C68D8B5}"/>
              </a:ext>
            </a:extLst>
          </p:cNvPr>
          <p:cNvPicPr>
            <a:picLocks noChangeAspect="1"/>
          </p:cNvPicPr>
          <p:nvPr/>
        </p:nvPicPr>
        <p:blipFill>
          <a:blip r:embed="rId4"/>
          <a:stretch>
            <a:fillRect/>
          </a:stretch>
        </p:blipFill>
        <p:spPr>
          <a:xfrm>
            <a:off x="4081608" y="4170623"/>
            <a:ext cx="3939881" cy="533446"/>
          </a:xfrm>
          <a:prstGeom prst="rect">
            <a:avLst/>
          </a:prstGeom>
        </p:spPr>
      </p:pic>
      <p:sp>
        <p:nvSpPr>
          <p:cNvPr id="11" name="文本框 10">
            <a:extLst>
              <a:ext uri="{FF2B5EF4-FFF2-40B4-BE49-F238E27FC236}">
                <a16:creationId xmlns:a16="http://schemas.microsoft.com/office/drawing/2014/main" id="{922BDE16-E75F-A025-D83C-8FA026E32A4C}"/>
              </a:ext>
            </a:extLst>
          </p:cNvPr>
          <p:cNvSpPr txBox="1"/>
          <p:nvPr/>
        </p:nvSpPr>
        <p:spPr>
          <a:xfrm>
            <a:off x="444500" y="4840361"/>
            <a:ext cx="11455226" cy="369332"/>
          </a:xfrm>
          <a:prstGeom prst="rect">
            <a:avLst/>
          </a:prstGeom>
          <a:noFill/>
        </p:spPr>
        <p:txBody>
          <a:bodyPr wrap="square" rtlCol="0">
            <a:spAutoFit/>
          </a:bodyPr>
          <a:lstStyle/>
          <a:p>
            <a:r>
              <a:rPr lang="zh-CN" altLang="en-US" dirty="0">
                <a:solidFill>
                  <a:schemeClr val="bg1"/>
                </a:solidFill>
              </a:rPr>
              <a:t>得到：</a:t>
            </a:r>
            <a:r>
              <a:rPr lang="en-US" altLang="zh-CN" dirty="0" err="1">
                <a:solidFill>
                  <a:schemeClr val="bg1"/>
                </a:solidFill>
              </a:rPr>
              <a:t>Sk</a:t>
            </a:r>
            <a:r>
              <a:rPr lang="en-US" altLang="zh-CN" dirty="0">
                <a:solidFill>
                  <a:schemeClr val="bg1"/>
                </a:solidFill>
              </a:rPr>
              <a:t>*100=20+17*(k-1),</a:t>
            </a:r>
            <a:r>
              <a:rPr lang="zh-CN" altLang="en-US" dirty="0">
                <a:solidFill>
                  <a:schemeClr val="bg1"/>
                </a:solidFill>
              </a:rPr>
              <a:t>得到各个先验框尺寸为：</a:t>
            </a:r>
            <a:r>
              <a:rPr lang="en-US" altLang="zh-CN" dirty="0">
                <a:solidFill>
                  <a:schemeClr val="bg1"/>
                </a:solidFill>
              </a:rPr>
              <a:t>30, 60, 111, 162, 213, 264</a:t>
            </a:r>
          </a:p>
        </p:txBody>
      </p:sp>
    </p:spTree>
    <p:extLst>
      <p:ext uri="{BB962C8B-B14F-4D97-AF65-F5344CB8AC3E}">
        <p14:creationId xmlns:p14="http://schemas.microsoft.com/office/powerpoint/2010/main" val="3328859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zh-CN" altLang="en-US" dirty="0"/>
              <a:t>先验框介绍</a:t>
            </a:r>
          </a:p>
        </p:txBody>
      </p:sp>
      <p:sp>
        <p:nvSpPr>
          <p:cNvPr id="2" name="灯片编号占位符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en-US" altLang="zh-CN" smtClean="0"/>
              <a:pPr rtl="0"/>
              <a:t>18</a:t>
            </a:fld>
            <a:endParaRPr lang="zh-CN" altLang="en-US" dirty="0"/>
          </a:p>
        </p:txBody>
      </p:sp>
      <p:sp>
        <p:nvSpPr>
          <p:cNvPr id="4" name="文本框 3">
            <a:extLst>
              <a:ext uri="{FF2B5EF4-FFF2-40B4-BE49-F238E27FC236}">
                <a16:creationId xmlns:a16="http://schemas.microsoft.com/office/drawing/2014/main" id="{E8247588-B4D9-8C20-7622-C4811619655A}"/>
              </a:ext>
            </a:extLst>
          </p:cNvPr>
          <p:cNvSpPr txBox="1"/>
          <p:nvPr/>
        </p:nvSpPr>
        <p:spPr>
          <a:xfrm>
            <a:off x="444500" y="1266568"/>
            <a:ext cx="11405122" cy="923330"/>
          </a:xfrm>
          <a:prstGeom prst="rect">
            <a:avLst/>
          </a:prstGeom>
          <a:noFill/>
        </p:spPr>
        <p:txBody>
          <a:bodyPr wrap="square" rtlCol="0">
            <a:spAutoFit/>
          </a:bodyPr>
          <a:lstStyle/>
          <a:p>
            <a:r>
              <a:rPr lang="zh-CN" altLang="en-US" dirty="0">
                <a:solidFill>
                  <a:schemeClr val="bg1"/>
                </a:solidFill>
              </a:rPr>
              <a:t>关于先验框的宽高比：</a:t>
            </a:r>
            <a:endParaRPr lang="en-US" altLang="zh-CN" dirty="0">
              <a:solidFill>
                <a:schemeClr val="bg1"/>
              </a:solidFill>
            </a:endParaRPr>
          </a:p>
          <a:p>
            <a:r>
              <a:rPr lang="zh-CN" altLang="en-US" dirty="0">
                <a:solidFill>
                  <a:schemeClr val="bg1"/>
                </a:solidFill>
              </a:rPr>
              <a:t>一般来说，对</a:t>
            </a:r>
            <a:r>
              <a:rPr lang="en-US" altLang="zh-CN" dirty="0">
                <a:solidFill>
                  <a:schemeClr val="bg1"/>
                </a:solidFill>
              </a:rPr>
              <a:t>6</a:t>
            </a:r>
            <a:r>
              <a:rPr lang="zh-CN" altLang="en-US" dirty="0">
                <a:solidFill>
                  <a:schemeClr val="bg1"/>
                </a:solidFill>
              </a:rPr>
              <a:t>个先验框，其宽高比为</a:t>
            </a:r>
            <a:r>
              <a:rPr lang="en-US" altLang="zh-CN" dirty="0">
                <a:solidFill>
                  <a:schemeClr val="bg1"/>
                </a:solidFill>
              </a:rPr>
              <a:t>1/3</a:t>
            </a:r>
            <a:r>
              <a:rPr lang="zh-CN" altLang="en-US" dirty="0">
                <a:solidFill>
                  <a:schemeClr val="bg1"/>
                </a:solidFill>
              </a:rPr>
              <a:t>、</a:t>
            </a:r>
            <a:r>
              <a:rPr lang="en-US" altLang="zh-CN" dirty="0">
                <a:solidFill>
                  <a:schemeClr val="bg1"/>
                </a:solidFill>
              </a:rPr>
              <a:t>1/2</a:t>
            </a:r>
            <a:r>
              <a:rPr lang="zh-CN" altLang="en-US" dirty="0">
                <a:solidFill>
                  <a:schemeClr val="bg1"/>
                </a:solidFill>
              </a:rPr>
              <a:t>、</a:t>
            </a:r>
            <a:r>
              <a:rPr lang="en-US" altLang="zh-CN" dirty="0">
                <a:solidFill>
                  <a:schemeClr val="bg1"/>
                </a:solidFill>
              </a:rPr>
              <a:t>1</a:t>
            </a:r>
            <a:r>
              <a:rPr lang="zh-CN" altLang="en-US" dirty="0">
                <a:solidFill>
                  <a:schemeClr val="bg1"/>
                </a:solidFill>
              </a:rPr>
              <a:t>、</a:t>
            </a:r>
            <a:r>
              <a:rPr lang="en-US" altLang="zh-CN" dirty="0">
                <a:solidFill>
                  <a:schemeClr val="bg1"/>
                </a:solidFill>
              </a:rPr>
              <a:t>2</a:t>
            </a:r>
            <a:r>
              <a:rPr lang="zh-CN" altLang="en-US" dirty="0">
                <a:solidFill>
                  <a:schemeClr val="bg1"/>
                </a:solidFill>
              </a:rPr>
              <a:t>、</a:t>
            </a:r>
            <a:r>
              <a:rPr lang="en-US" altLang="zh-CN" dirty="0">
                <a:solidFill>
                  <a:schemeClr val="bg1"/>
                </a:solidFill>
              </a:rPr>
              <a:t>3</a:t>
            </a:r>
            <a:r>
              <a:rPr lang="zh-CN" altLang="en-US" dirty="0">
                <a:solidFill>
                  <a:schemeClr val="bg1"/>
                </a:solidFill>
              </a:rPr>
              <a:t>，对于</a:t>
            </a:r>
            <a:r>
              <a:rPr lang="en-US" altLang="zh-CN" dirty="0">
                <a:solidFill>
                  <a:schemeClr val="bg1"/>
                </a:solidFill>
              </a:rPr>
              <a:t>4</a:t>
            </a:r>
            <a:r>
              <a:rPr lang="zh-CN" altLang="en-US" dirty="0">
                <a:solidFill>
                  <a:schemeClr val="bg1"/>
                </a:solidFill>
              </a:rPr>
              <a:t>个先验框，其宽高比为</a:t>
            </a:r>
            <a:r>
              <a:rPr lang="en-US" altLang="zh-CN" dirty="0">
                <a:solidFill>
                  <a:schemeClr val="bg1"/>
                </a:solidFill>
              </a:rPr>
              <a:t>1/2</a:t>
            </a:r>
            <a:r>
              <a:rPr lang="zh-CN" altLang="en-US" dirty="0">
                <a:solidFill>
                  <a:schemeClr val="bg1"/>
                </a:solidFill>
              </a:rPr>
              <a:t>、</a:t>
            </a:r>
            <a:r>
              <a:rPr lang="en-US" altLang="zh-CN" dirty="0">
                <a:solidFill>
                  <a:schemeClr val="bg1"/>
                </a:solidFill>
              </a:rPr>
              <a:t>1</a:t>
            </a:r>
            <a:r>
              <a:rPr lang="zh-CN" altLang="en-US" dirty="0">
                <a:solidFill>
                  <a:schemeClr val="bg1"/>
                </a:solidFill>
              </a:rPr>
              <a:t>、</a:t>
            </a:r>
            <a:r>
              <a:rPr lang="en-US" altLang="zh-CN" dirty="0">
                <a:solidFill>
                  <a:schemeClr val="bg1"/>
                </a:solidFill>
              </a:rPr>
              <a:t>2</a:t>
            </a:r>
            <a:r>
              <a:rPr lang="zh-CN" altLang="en-US" dirty="0">
                <a:solidFill>
                  <a:schemeClr val="bg1"/>
                </a:solidFill>
              </a:rPr>
              <a:t>。以上比例为</a:t>
            </a:r>
            <a:r>
              <a:rPr lang="en-US" altLang="zh-CN" dirty="0">
                <a:solidFill>
                  <a:schemeClr val="bg1"/>
                </a:solidFill>
              </a:rPr>
              <a:t>1</a:t>
            </a:r>
            <a:r>
              <a:rPr lang="zh-CN" altLang="en-US" dirty="0">
                <a:solidFill>
                  <a:schemeClr val="bg1"/>
                </a:solidFill>
              </a:rPr>
              <a:t>时有两个先验框，一个尺度为</a:t>
            </a:r>
            <a:r>
              <a:rPr lang="en-US" altLang="zh-CN" dirty="0" err="1">
                <a:solidFill>
                  <a:schemeClr val="bg1"/>
                </a:solidFill>
              </a:rPr>
              <a:t>Sk</a:t>
            </a:r>
            <a:r>
              <a:rPr lang="en-US" altLang="zh-CN" dirty="0">
                <a:solidFill>
                  <a:schemeClr val="bg1"/>
                </a:solidFill>
              </a:rPr>
              <a:t>*300</a:t>
            </a:r>
            <a:r>
              <a:rPr lang="zh-CN" altLang="en-US" dirty="0">
                <a:solidFill>
                  <a:schemeClr val="bg1"/>
                </a:solidFill>
              </a:rPr>
              <a:t>，另一个为</a:t>
            </a:r>
            <a:r>
              <a:rPr lang="en-US" altLang="zh-CN" dirty="0">
                <a:solidFill>
                  <a:schemeClr val="bg1"/>
                </a:solidFill>
              </a:rPr>
              <a:t>(</a:t>
            </a:r>
            <a:r>
              <a:rPr lang="en-US" altLang="zh-CN" dirty="0" err="1">
                <a:solidFill>
                  <a:schemeClr val="bg1"/>
                </a:solidFill>
              </a:rPr>
              <a:t>Sk</a:t>
            </a:r>
            <a:r>
              <a:rPr lang="en-US" altLang="zh-CN" dirty="0">
                <a:solidFill>
                  <a:schemeClr val="bg1"/>
                </a:solidFill>
              </a:rPr>
              <a:t>*Sk+1)½*300</a:t>
            </a:r>
            <a:r>
              <a:rPr lang="zh-CN" altLang="en-US" dirty="0">
                <a:solidFill>
                  <a:schemeClr val="bg1"/>
                </a:solidFill>
              </a:rPr>
              <a:t>。</a:t>
            </a:r>
          </a:p>
        </p:txBody>
      </p:sp>
      <p:sp>
        <p:nvSpPr>
          <p:cNvPr id="6" name="文本框 5">
            <a:extLst>
              <a:ext uri="{FF2B5EF4-FFF2-40B4-BE49-F238E27FC236}">
                <a16:creationId xmlns:a16="http://schemas.microsoft.com/office/drawing/2014/main" id="{E7C32585-0530-B339-7EC4-5CEC475C68F9}"/>
              </a:ext>
            </a:extLst>
          </p:cNvPr>
          <p:cNvSpPr txBox="1"/>
          <p:nvPr/>
        </p:nvSpPr>
        <p:spPr>
          <a:xfrm>
            <a:off x="444500" y="2664117"/>
            <a:ext cx="11405122" cy="1754326"/>
          </a:xfrm>
          <a:prstGeom prst="rect">
            <a:avLst/>
          </a:prstGeom>
          <a:noFill/>
        </p:spPr>
        <p:txBody>
          <a:bodyPr wrap="square" rtlCol="0">
            <a:spAutoFit/>
          </a:bodyPr>
          <a:lstStyle/>
          <a:p>
            <a:r>
              <a:rPr lang="zh-CN" altLang="en-US" dirty="0">
                <a:solidFill>
                  <a:schemeClr val="bg1"/>
                </a:solidFill>
              </a:rPr>
              <a:t>每个单元的先验框的中心点分布在各个单元的中心，需要将其映射到原始图片上，这里使用两个参数，</a:t>
            </a:r>
            <a:r>
              <a:rPr lang="en-US" altLang="zh-CN" dirty="0">
                <a:solidFill>
                  <a:schemeClr val="bg1"/>
                </a:solidFill>
              </a:rPr>
              <a:t>step</a:t>
            </a:r>
            <a:r>
              <a:rPr lang="zh-CN" altLang="en-US" dirty="0">
                <a:solidFill>
                  <a:schemeClr val="bg1"/>
                </a:solidFill>
              </a:rPr>
              <a:t>和</a:t>
            </a:r>
            <a:r>
              <a:rPr lang="en-US" altLang="zh-CN" dirty="0">
                <a:solidFill>
                  <a:schemeClr val="bg1"/>
                </a:solidFill>
              </a:rPr>
              <a:t>offset</a:t>
            </a:r>
            <a:r>
              <a:rPr lang="zh-CN" altLang="en-US" dirty="0">
                <a:solidFill>
                  <a:schemeClr val="bg1"/>
                </a:solidFill>
              </a:rPr>
              <a:t>。</a:t>
            </a:r>
          </a:p>
          <a:p>
            <a:r>
              <a:rPr lang="en-US" altLang="zh-CN" dirty="0">
                <a:solidFill>
                  <a:schemeClr val="bg1"/>
                </a:solidFill>
              </a:rPr>
              <a:t>step </a:t>
            </a:r>
            <a:r>
              <a:rPr lang="zh-CN" altLang="en-US" dirty="0">
                <a:solidFill>
                  <a:schemeClr val="bg1"/>
                </a:solidFill>
              </a:rPr>
              <a:t>相当于是不同的先验框中心点的距离， </a:t>
            </a:r>
            <a:r>
              <a:rPr lang="en-US" altLang="zh-CN" dirty="0">
                <a:solidFill>
                  <a:schemeClr val="bg1"/>
                </a:solidFill>
              </a:rPr>
              <a:t>step</a:t>
            </a:r>
            <a:r>
              <a:rPr lang="zh-CN" altLang="en-US" dirty="0">
                <a:solidFill>
                  <a:schemeClr val="bg1"/>
                </a:solidFill>
              </a:rPr>
              <a:t>取值为 </a:t>
            </a:r>
            <a:r>
              <a:rPr lang="en-US" altLang="zh-CN" dirty="0">
                <a:solidFill>
                  <a:schemeClr val="bg1"/>
                </a:solidFill>
              </a:rPr>
              <a:t>[8, 16, 32, 64, 100, 300]</a:t>
            </a:r>
          </a:p>
          <a:p>
            <a:r>
              <a:rPr lang="en-US" altLang="zh-CN" dirty="0">
                <a:solidFill>
                  <a:schemeClr val="bg1"/>
                </a:solidFill>
              </a:rPr>
              <a:t>offset </a:t>
            </a:r>
            <a:r>
              <a:rPr lang="zh-CN" altLang="en-US" dirty="0">
                <a:solidFill>
                  <a:schemeClr val="bg1"/>
                </a:solidFill>
              </a:rPr>
              <a:t>相当于是左上第一个先验框的位置，其他点的位置都基于该点进行平移</a:t>
            </a:r>
            <a:r>
              <a:rPr lang="en-US" altLang="zh-CN" dirty="0">
                <a:solidFill>
                  <a:schemeClr val="bg1"/>
                </a:solidFill>
              </a:rPr>
              <a:t>, offset</a:t>
            </a:r>
            <a:r>
              <a:rPr lang="zh-CN" altLang="en-US" dirty="0">
                <a:solidFill>
                  <a:schemeClr val="bg1"/>
                </a:solidFill>
              </a:rPr>
              <a:t>的取值为</a:t>
            </a:r>
            <a:r>
              <a:rPr lang="en-US" altLang="zh-CN" dirty="0">
                <a:solidFill>
                  <a:schemeClr val="bg1"/>
                </a:solidFill>
              </a:rPr>
              <a:t>0.5</a:t>
            </a:r>
          </a:p>
          <a:p>
            <a:r>
              <a:rPr lang="zh-CN" altLang="en-US" dirty="0">
                <a:solidFill>
                  <a:schemeClr val="bg1"/>
                </a:solidFill>
              </a:rPr>
              <a:t>那么特征图第一个像素点的位置对应到原图中为</a:t>
            </a:r>
            <a:r>
              <a:rPr lang="en-US" altLang="zh-CN" dirty="0">
                <a:solidFill>
                  <a:schemeClr val="bg1"/>
                </a:solidFill>
              </a:rPr>
              <a:t>(0.5*8, 0.5*8)=(4, 4)</a:t>
            </a:r>
            <a:r>
              <a:rPr lang="zh-CN" altLang="en-US" dirty="0">
                <a:solidFill>
                  <a:schemeClr val="bg1"/>
                </a:solidFill>
              </a:rPr>
              <a:t>，以此递推。</a:t>
            </a:r>
            <a:endParaRPr lang="en-US" altLang="zh-CN" dirty="0">
              <a:solidFill>
                <a:schemeClr val="bg1"/>
              </a:solidFill>
            </a:endParaRPr>
          </a:p>
          <a:p>
            <a:r>
              <a:rPr lang="zh-CN" altLang="en-US" dirty="0">
                <a:solidFill>
                  <a:schemeClr val="bg1"/>
                </a:solidFill>
              </a:rPr>
              <a:t>综上，将特征图中的中心点映射到原图中得到的中心点坐标应该为：</a:t>
            </a:r>
            <a:endParaRPr lang="en-US" altLang="zh-CN" dirty="0">
              <a:solidFill>
                <a:schemeClr val="bg1"/>
              </a:solidFill>
            </a:endParaRPr>
          </a:p>
        </p:txBody>
      </p:sp>
      <p:pic>
        <p:nvPicPr>
          <p:cNvPr id="13" name="图片 12">
            <a:extLst>
              <a:ext uri="{FF2B5EF4-FFF2-40B4-BE49-F238E27FC236}">
                <a16:creationId xmlns:a16="http://schemas.microsoft.com/office/drawing/2014/main" id="{DC71CF75-3753-7C45-844B-44339C9B35B2}"/>
              </a:ext>
            </a:extLst>
          </p:cNvPr>
          <p:cNvPicPr>
            <a:picLocks noChangeAspect="1"/>
          </p:cNvPicPr>
          <p:nvPr/>
        </p:nvPicPr>
        <p:blipFill>
          <a:blip r:embed="rId3"/>
          <a:stretch>
            <a:fillRect/>
          </a:stretch>
        </p:blipFill>
        <p:spPr>
          <a:xfrm>
            <a:off x="2249867" y="4488767"/>
            <a:ext cx="6889077" cy="807790"/>
          </a:xfrm>
          <a:prstGeom prst="rect">
            <a:avLst/>
          </a:prstGeom>
        </p:spPr>
      </p:pic>
      <p:sp>
        <p:nvSpPr>
          <p:cNvPr id="14" name="文本框 13">
            <a:extLst>
              <a:ext uri="{FF2B5EF4-FFF2-40B4-BE49-F238E27FC236}">
                <a16:creationId xmlns:a16="http://schemas.microsoft.com/office/drawing/2014/main" id="{EF9AE7C8-25CF-FBBF-6AB8-192AB995905E}"/>
              </a:ext>
            </a:extLst>
          </p:cNvPr>
          <p:cNvSpPr txBox="1"/>
          <p:nvPr/>
        </p:nvSpPr>
        <p:spPr>
          <a:xfrm>
            <a:off x="444500" y="5366881"/>
            <a:ext cx="11405122" cy="369332"/>
          </a:xfrm>
          <a:prstGeom prst="rect">
            <a:avLst/>
          </a:prstGeom>
          <a:noFill/>
        </p:spPr>
        <p:txBody>
          <a:bodyPr wrap="square" rtlCol="0">
            <a:spAutoFit/>
          </a:bodyPr>
          <a:lstStyle/>
          <a:p>
            <a:r>
              <a:rPr lang="zh-CN" altLang="en-US" dirty="0">
                <a:solidFill>
                  <a:schemeClr val="bg1"/>
                </a:solidFill>
              </a:rPr>
              <a:t>其中</a:t>
            </a:r>
            <a:r>
              <a:rPr lang="en-US" altLang="zh-CN" dirty="0" err="1">
                <a:solidFill>
                  <a:schemeClr val="bg1"/>
                </a:solidFill>
              </a:rPr>
              <a:t>fk</a:t>
            </a:r>
            <a:r>
              <a:rPr lang="zh-CN" altLang="en-US" dirty="0">
                <a:solidFill>
                  <a:schemeClr val="bg1"/>
                </a:solidFill>
              </a:rPr>
              <a:t>为特征图的大小</a:t>
            </a:r>
            <a:r>
              <a:rPr lang="en-US" altLang="zh-CN" dirty="0">
                <a:solidFill>
                  <a:schemeClr val="bg1"/>
                </a:solidFill>
              </a:rPr>
              <a:t>(size)</a:t>
            </a:r>
            <a:r>
              <a:rPr lang="zh-CN" altLang="en-US" dirty="0">
                <a:solidFill>
                  <a:schemeClr val="bg1"/>
                </a:solidFill>
              </a:rPr>
              <a:t>，</a:t>
            </a:r>
            <a:r>
              <a:rPr lang="en-US" altLang="zh-CN" dirty="0" err="1">
                <a:solidFill>
                  <a:schemeClr val="bg1"/>
                </a:solidFill>
              </a:rPr>
              <a:t>image_size</a:t>
            </a:r>
            <a:r>
              <a:rPr lang="en-US" altLang="zh-CN" dirty="0">
                <a:solidFill>
                  <a:schemeClr val="bg1"/>
                </a:solidFill>
              </a:rPr>
              <a:t>[0]</a:t>
            </a:r>
            <a:r>
              <a:rPr lang="zh-CN" altLang="en-US" dirty="0">
                <a:solidFill>
                  <a:schemeClr val="bg1"/>
                </a:solidFill>
              </a:rPr>
              <a:t>为该先验框长度，</a:t>
            </a:r>
            <a:r>
              <a:rPr lang="en-US" altLang="zh-CN" dirty="0" err="1">
                <a:solidFill>
                  <a:schemeClr val="bg1"/>
                </a:solidFill>
              </a:rPr>
              <a:t>image_size</a:t>
            </a:r>
            <a:r>
              <a:rPr lang="en-US" altLang="zh-CN" dirty="0">
                <a:solidFill>
                  <a:schemeClr val="bg1"/>
                </a:solidFill>
              </a:rPr>
              <a:t>[1]</a:t>
            </a:r>
            <a:r>
              <a:rPr lang="zh-CN" altLang="en-US" dirty="0">
                <a:solidFill>
                  <a:schemeClr val="bg1"/>
                </a:solidFill>
              </a:rPr>
              <a:t>为宽度。</a:t>
            </a:r>
          </a:p>
        </p:txBody>
      </p:sp>
    </p:spTree>
    <p:extLst>
      <p:ext uri="{BB962C8B-B14F-4D97-AF65-F5344CB8AC3E}">
        <p14:creationId xmlns:p14="http://schemas.microsoft.com/office/powerpoint/2010/main" val="400890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zh-CN" altLang="en-US" dirty="0"/>
              <a:t>先验框匹配</a:t>
            </a:r>
          </a:p>
        </p:txBody>
      </p:sp>
      <p:sp>
        <p:nvSpPr>
          <p:cNvPr id="2" name="灯片编号占位符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en-US" altLang="zh-CN" smtClean="0"/>
              <a:pPr rtl="0"/>
              <a:t>19</a:t>
            </a:fld>
            <a:endParaRPr lang="zh-CN" altLang="en-US" dirty="0"/>
          </a:p>
        </p:txBody>
      </p:sp>
      <p:sp>
        <p:nvSpPr>
          <p:cNvPr id="3" name="文本框 2">
            <a:extLst>
              <a:ext uri="{FF2B5EF4-FFF2-40B4-BE49-F238E27FC236}">
                <a16:creationId xmlns:a16="http://schemas.microsoft.com/office/drawing/2014/main" id="{D19E0E56-BD2A-FCCE-72B5-83C802C24C73}"/>
              </a:ext>
            </a:extLst>
          </p:cNvPr>
          <p:cNvSpPr txBox="1"/>
          <p:nvPr/>
        </p:nvSpPr>
        <p:spPr>
          <a:xfrm>
            <a:off x="444500" y="1305341"/>
            <a:ext cx="11178488" cy="5078313"/>
          </a:xfrm>
          <a:prstGeom prst="rect">
            <a:avLst/>
          </a:prstGeom>
          <a:noFill/>
        </p:spPr>
        <p:txBody>
          <a:bodyPr wrap="square" rtlCol="0">
            <a:spAutoFit/>
          </a:bodyPr>
          <a:lstStyle/>
          <a:p>
            <a:pPr algn="l"/>
            <a:r>
              <a:rPr lang="zh-CN" altLang="en-US" b="0" i="0" dirty="0">
                <a:solidFill>
                  <a:schemeClr val="bg1"/>
                </a:solidFill>
                <a:effectLst/>
                <a:latin typeface="-apple-system"/>
              </a:rPr>
              <a:t>在训练过程中，首先要确定训练图片中的</a:t>
            </a:r>
            <a:r>
              <a:rPr lang="en-US" altLang="zh-CN" b="0" i="0" dirty="0">
                <a:solidFill>
                  <a:schemeClr val="bg1"/>
                </a:solidFill>
                <a:effectLst/>
                <a:latin typeface="-apple-system"/>
              </a:rPr>
              <a:t>ground truth</a:t>
            </a:r>
            <a:r>
              <a:rPr lang="zh-CN" altLang="en-US" b="0" i="0" dirty="0">
                <a:solidFill>
                  <a:schemeClr val="bg1"/>
                </a:solidFill>
                <a:effectLst/>
                <a:latin typeface="-apple-system"/>
              </a:rPr>
              <a:t>（真实边界框）与哪个先验框来进行匹配。</a:t>
            </a:r>
            <a:r>
              <a:rPr lang="en-US" altLang="zh-CN" b="0" i="0" dirty="0">
                <a:solidFill>
                  <a:schemeClr val="bg1"/>
                </a:solidFill>
                <a:effectLst/>
                <a:latin typeface="-apple-system"/>
              </a:rPr>
              <a:t>SSD</a:t>
            </a:r>
            <a:r>
              <a:rPr lang="zh-CN" altLang="en-US" b="0" i="0" dirty="0">
                <a:solidFill>
                  <a:schemeClr val="bg1"/>
                </a:solidFill>
                <a:effectLst/>
                <a:latin typeface="-apple-system"/>
              </a:rPr>
              <a:t>的先验框与</a:t>
            </a:r>
            <a:r>
              <a:rPr lang="en-US" altLang="zh-CN" b="0" i="0" dirty="0">
                <a:solidFill>
                  <a:schemeClr val="bg1"/>
                </a:solidFill>
                <a:effectLst/>
                <a:latin typeface="-apple-system"/>
              </a:rPr>
              <a:t>ground truth</a:t>
            </a:r>
            <a:r>
              <a:rPr lang="zh-CN" altLang="en-US" b="0" i="0" dirty="0">
                <a:solidFill>
                  <a:schemeClr val="bg1"/>
                </a:solidFill>
                <a:effectLst/>
                <a:latin typeface="-apple-system"/>
              </a:rPr>
              <a:t>的匹配原则主要有两点。</a:t>
            </a:r>
            <a:endParaRPr lang="en-US" altLang="zh-CN" b="0" i="0" dirty="0">
              <a:solidFill>
                <a:schemeClr val="bg1"/>
              </a:solidFill>
              <a:effectLst/>
              <a:latin typeface="-apple-system"/>
            </a:endParaRPr>
          </a:p>
          <a:p>
            <a:pPr algn="l"/>
            <a:endParaRPr lang="zh-CN" altLang="en-US" b="0" i="0" dirty="0">
              <a:solidFill>
                <a:schemeClr val="bg1"/>
              </a:solidFill>
              <a:effectLst/>
              <a:latin typeface="-apple-system"/>
            </a:endParaRPr>
          </a:p>
          <a:p>
            <a:pPr algn="l">
              <a:buFont typeface="Arial" panose="020B0604020202020204" pitchFamily="34" charset="0"/>
              <a:buChar char="•"/>
            </a:pPr>
            <a:r>
              <a:rPr lang="zh-CN" altLang="en-US" b="0" i="0" dirty="0">
                <a:solidFill>
                  <a:schemeClr val="bg1"/>
                </a:solidFill>
                <a:effectLst/>
                <a:latin typeface="-apple-system"/>
              </a:rPr>
              <a:t>对于图片中每个</a:t>
            </a:r>
            <a:r>
              <a:rPr lang="en-US" altLang="zh-CN" b="0" i="0" dirty="0">
                <a:solidFill>
                  <a:schemeClr val="bg1"/>
                </a:solidFill>
                <a:effectLst/>
                <a:latin typeface="-apple-system"/>
              </a:rPr>
              <a:t>ground truth</a:t>
            </a:r>
            <a:r>
              <a:rPr lang="zh-CN" altLang="en-US" b="0" i="0" dirty="0">
                <a:solidFill>
                  <a:schemeClr val="bg1"/>
                </a:solidFill>
                <a:effectLst/>
                <a:latin typeface="-apple-system"/>
              </a:rPr>
              <a:t>，找到与其</a:t>
            </a:r>
            <a:r>
              <a:rPr lang="en-US" altLang="zh-CN" b="0" i="0" dirty="0">
                <a:solidFill>
                  <a:schemeClr val="bg1"/>
                </a:solidFill>
                <a:effectLst/>
                <a:latin typeface="-apple-system"/>
              </a:rPr>
              <a:t>IOU</a:t>
            </a:r>
            <a:r>
              <a:rPr lang="zh-CN" altLang="en-US" b="0" i="0" dirty="0">
                <a:solidFill>
                  <a:schemeClr val="bg1"/>
                </a:solidFill>
                <a:effectLst/>
                <a:latin typeface="-apple-system"/>
              </a:rPr>
              <a:t>最大的先验框，该先验框与其匹配，这样可以保证每个</a:t>
            </a:r>
            <a:r>
              <a:rPr lang="en-US" altLang="zh-CN" b="0" i="0" dirty="0">
                <a:solidFill>
                  <a:schemeClr val="bg1"/>
                </a:solidFill>
                <a:effectLst/>
                <a:latin typeface="-apple-system"/>
              </a:rPr>
              <a:t>ground truth</a:t>
            </a:r>
            <a:r>
              <a:rPr lang="zh-CN" altLang="en-US" b="0" i="0" dirty="0">
                <a:solidFill>
                  <a:schemeClr val="bg1"/>
                </a:solidFill>
                <a:effectLst/>
                <a:latin typeface="-apple-system"/>
              </a:rPr>
              <a:t>一定与某个先验框匹配。通常称与</a:t>
            </a:r>
            <a:r>
              <a:rPr lang="en-US" altLang="zh-CN" b="0" i="0" dirty="0">
                <a:solidFill>
                  <a:schemeClr val="bg1"/>
                </a:solidFill>
                <a:effectLst/>
                <a:latin typeface="-apple-system"/>
              </a:rPr>
              <a:t>ground truth</a:t>
            </a:r>
            <a:r>
              <a:rPr lang="zh-CN" altLang="en-US" b="0" i="0" dirty="0">
                <a:solidFill>
                  <a:schemeClr val="bg1"/>
                </a:solidFill>
                <a:effectLst/>
                <a:latin typeface="-apple-system"/>
              </a:rPr>
              <a:t>匹配的先验框为正样本，反之，若一个先验框没有与任何</a:t>
            </a:r>
            <a:r>
              <a:rPr lang="en-US" altLang="zh-CN" b="0" i="0" dirty="0">
                <a:solidFill>
                  <a:schemeClr val="bg1"/>
                </a:solidFill>
                <a:effectLst/>
                <a:latin typeface="-apple-system"/>
              </a:rPr>
              <a:t>ground truth</a:t>
            </a:r>
            <a:r>
              <a:rPr lang="zh-CN" altLang="en-US" b="0" i="0" dirty="0">
                <a:solidFill>
                  <a:schemeClr val="bg1"/>
                </a:solidFill>
                <a:effectLst/>
                <a:latin typeface="-apple-system"/>
              </a:rPr>
              <a:t>进行匹配，那么该先验框只能与背景匹配，就是负样本。</a:t>
            </a:r>
            <a:endParaRPr lang="en-US" altLang="zh-CN" b="0" i="0" dirty="0">
              <a:solidFill>
                <a:schemeClr val="bg1"/>
              </a:solidFill>
              <a:effectLst/>
              <a:latin typeface="-apple-system"/>
            </a:endParaRPr>
          </a:p>
          <a:p>
            <a:pPr algn="l">
              <a:buFont typeface="Arial" panose="020B0604020202020204" pitchFamily="34" charset="0"/>
              <a:buChar char="•"/>
            </a:pPr>
            <a:endParaRPr lang="zh-CN" altLang="en-US" b="0" i="0" dirty="0">
              <a:solidFill>
                <a:schemeClr val="bg1"/>
              </a:solidFill>
              <a:effectLst/>
              <a:latin typeface="-apple-system"/>
            </a:endParaRPr>
          </a:p>
          <a:p>
            <a:pPr algn="l">
              <a:buFont typeface="Arial" panose="020B0604020202020204" pitchFamily="34" charset="0"/>
              <a:buChar char="•"/>
            </a:pPr>
            <a:r>
              <a:rPr lang="zh-CN" altLang="en-US" b="0" i="0" dirty="0">
                <a:solidFill>
                  <a:schemeClr val="bg1"/>
                </a:solidFill>
                <a:effectLst/>
                <a:latin typeface="-apple-system"/>
              </a:rPr>
              <a:t>一个图片中</a:t>
            </a:r>
            <a:r>
              <a:rPr lang="en-US" altLang="zh-CN" b="0" i="0" dirty="0">
                <a:solidFill>
                  <a:schemeClr val="bg1"/>
                </a:solidFill>
                <a:effectLst/>
                <a:latin typeface="-apple-system"/>
              </a:rPr>
              <a:t>ground truth</a:t>
            </a:r>
            <a:r>
              <a:rPr lang="zh-CN" altLang="en-US" b="0" i="0" dirty="0">
                <a:solidFill>
                  <a:schemeClr val="bg1"/>
                </a:solidFill>
                <a:effectLst/>
                <a:latin typeface="-apple-system"/>
              </a:rPr>
              <a:t>是非常少的， 而先验框却很多，如果仅按第一个原则匹配，很多先验框会是负样本，正负样本极其不平衡，所以需要第二个原则。第二个原则是：对于剩余的未匹配先验框，若与某个</a:t>
            </a:r>
            <a:r>
              <a:rPr lang="en-US" altLang="zh-CN" b="0" i="0" dirty="0">
                <a:solidFill>
                  <a:schemeClr val="bg1"/>
                </a:solidFill>
                <a:effectLst/>
                <a:latin typeface="-apple-system"/>
              </a:rPr>
              <a:t>ground truth</a:t>
            </a:r>
            <a:r>
              <a:rPr lang="zh-CN" altLang="en-US" b="0" i="0" dirty="0">
                <a:solidFill>
                  <a:schemeClr val="bg1"/>
                </a:solidFill>
                <a:effectLst/>
                <a:latin typeface="-apple-system"/>
              </a:rPr>
              <a:t>的 </a:t>
            </a:r>
            <a:r>
              <a:rPr lang="en-US" altLang="zh-CN" b="0" i="0" dirty="0">
                <a:solidFill>
                  <a:schemeClr val="bg1"/>
                </a:solidFill>
                <a:effectLst/>
                <a:latin typeface="-apple-system"/>
              </a:rPr>
              <a:t>IOU </a:t>
            </a:r>
            <a:r>
              <a:rPr lang="zh-CN" altLang="en-US" b="0" i="0" dirty="0">
                <a:solidFill>
                  <a:schemeClr val="bg1"/>
                </a:solidFill>
                <a:effectLst/>
                <a:latin typeface="-apple-system"/>
              </a:rPr>
              <a:t>大于某个阈值（一般是</a:t>
            </a:r>
            <a:r>
              <a:rPr lang="en-US" altLang="zh-CN" b="0" i="0" dirty="0">
                <a:solidFill>
                  <a:schemeClr val="bg1"/>
                </a:solidFill>
                <a:effectLst/>
                <a:latin typeface="-apple-system"/>
              </a:rPr>
              <a:t>0.5</a:t>
            </a:r>
            <a:r>
              <a:rPr lang="zh-CN" altLang="en-US" b="0" i="0" dirty="0">
                <a:solidFill>
                  <a:schemeClr val="bg1"/>
                </a:solidFill>
                <a:effectLst/>
                <a:latin typeface="-apple-system"/>
              </a:rPr>
              <a:t>），那么该先验框也与这个</a:t>
            </a:r>
            <a:r>
              <a:rPr lang="en-US" altLang="zh-CN" b="0" i="0" dirty="0">
                <a:solidFill>
                  <a:schemeClr val="bg1"/>
                </a:solidFill>
                <a:effectLst/>
                <a:latin typeface="-apple-system"/>
              </a:rPr>
              <a:t>ground truth</a:t>
            </a:r>
            <a:r>
              <a:rPr lang="zh-CN" altLang="en-US" b="0" i="0" dirty="0">
                <a:solidFill>
                  <a:schemeClr val="bg1"/>
                </a:solidFill>
                <a:effectLst/>
                <a:latin typeface="-apple-system"/>
              </a:rPr>
              <a:t>进行匹配。这意味着某个</a:t>
            </a:r>
            <a:r>
              <a:rPr lang="en-US" altLang="zh-CN" b="0" i="0" dirty="0">
                <a:solidFill>
                  <a:schemeClr val="bg1"/>
                </a:solidFill>
                <a:effectLst/>
                <a:latin typeface="-apple-system"/>
              </a:rPr>
              <a:t>ground truth</a:t>
            </a:r>
            <a:r>
              <a:rPr lang="zh-CN" altLang="en-US" b="0" i="0" dirty="0">
                <a:solidFill>
                  <a:schemeClr val="bg1"/>
                </a:solidFill>
                <a:effectLst/>
                <a:latin typeface="-apple-system"/>
              </a:rPr>
              <a:t>可能与多个先验框匹配，但是反过来却不可以，因为一个先验框只能匹配一个</a:t>
            </a:r>
            <a:r>
              <a:rPr lang="en-US" altLang="zh-CN" b="0" i="0" dirty="0">
                <a:solidFill>
                  <a:schemeClr val="bg1"/>
                </a:solidFill>
                <a:effectLst/>
                <a:latin typeface="-apple-system"/>
              </a:rPr>
              <a:t>ground truth</a:t>
            </a:r>
            <a:r>
              <a:rPr lang="zh-CN" altLang="en-US" b="0" i="0" dirty="0">
                <a:solidFill>
                  <a:schemeClr val="bg1"/>
                </a:solidFill>
                <a:effectLst/>
                <a:latin typeface="-apple-system"/>
              </a:rPr>
              <a:t>，如果多个</a:t>
            </a:r>
            <a:r>
              <a:rPr lang="en-US" altLang="zh-CN" b="0" i="0" dirty="0">
                <a:solidFill>
                  <a:schemeClr val="bg1"/>
                </a:solidFill>
                <a:effectLst/>
                <a:latin typeface="-apple-system"/>
              </a:rPr>
              <a:t>ground truth</a:t>
            </a:r>
            <a:r>
              <a:rPr lang="zh-CN" altLang="en-US" b="0" i="0" dirty="0">
                <a:solidFill>
                  <a:schemeClr val="bg1"/>
                </a:solidFill>
                <a:effectLst/>
                <a:latin typeface="-apple-system"/>
              </a:rPr>
              <a:t>与某个先验框 </a:t>
            </a:r>
            <a:r>
              <a:rPr lang="en-US" altLang="zh-CN" b="0" i="0" dirty="0">
                <a:solidFill>
                  <a:schemeClr val="bg1"/>
                </a:solidFill>
                <a:effectLst/>
                <a:latin typeface="-apple-system"/>
              </a:rPr>
              <a:t>IOU </a:t>
            </a:r>
            <a:r>
              <a:rPr lang="zh-CN" altLang="en-US" b="0" i="0" dirty="0">
                <a:solidFill>
                  <a:schemeClr val="bg1"/>
                </a:solidFill>
                <a:effectLst/>
                <a:latin typeface="-apple-system"/>
              </a:rPr>
              <a:t>大于阈值，那么先验框只与</a:t>
            </a:r>
            <a:r>
              <a:rPr lang="en-US" altLang="zh-CN" b="0" i="0" dirty="0">
                <a:solidFill>
                  <a:schemeClr val="bg1"/>
                </a:solidFill>
                <a:effectLst/>
                <a:latin typeface="-apple-system"/>
              </a:rPr>
              <a:t>IOU</a:t>
            </a:r>
            <a:r>
              <a:rPr lang="zh-CN" altLang="en-US" b="0" i="0" dirty="0">
                <a:solidFill>
                  <a:schemeClr val="bg1"/>
                </a:solidFill>
                <a:effectLst/>
                <a:latin typeface="-apple-system"/>
              </a:rPr>
              <a:t>最大的那个</a:t>
            </a:r>
            <a:r>
              <a:rPr lang="en-US" altLang="zh-CN" b="0" i="0" dirty="0">
                <a:solidFill>
                  <a:schemeClr val="bg1"/>
                </a:solidFill>
                <a:effectLst/>
                <a:latin typeface="-apple-system"/>
              </a:rPr>
              <a:t>ground truth</a:t>
            </a:r>
            <a:r>
              <a:rPr lang="zh-CN" altLang="en-US" b="0" i="0" dirty="0">
                <a:solidFill>
                  <a:schemeClr val="bg1"/>
                </a:solidFill>
                <a:effectLst/>
                <a:latin typeface="-apple-system"/>
              </a:rPr>
              <a:t>进行匹配。</a:t>
            </a:r>
            <a:endParaRPr lang="en-US" altLang="zh-CN" b="0" i="0" dirty="0">
              <a:solidFill>
                <a:schemeClr val="bg1"/>
              </a:solidFill>
              <a:effectLst/>
              <a:latin typeface="-apple-system"/>
            </a:endParaRPr>
          </a:p>
          <a:p>
            <a:pPr algn="l">
              <a:buFont typeface="Arial" panose="020B0604020202020204" pitchFamily="34" charset="0"/>
              <a:buChar char="•"/>
            </a:pPr>
            <a:endParaRPr lang="zh-CN" altLang="en-US" b="0" i="0" dirty="0">
              <a:solidFill>
                <a:schemeClr val="bg1"/>
              </a:solidFill>
              <a:effectLst/>
              <a:latin typeface="-apple-system"/>
            </a:endParaRPr>
          </a:p>
          <a:p>
            <a:pPr algn="l"/>
            <a:r>
              <a:rPr lang="zh-CN" altLang="en-US" b="0" i="0" dirty="0">
                <a:solidFill>
                  <a:schemeClr val="bg1"/>
                </a:solidFill>
                <a:effectLst/>
                <a:latin typeface="-apple-system"/>
              </a:rPr>
              <a:t>注意：第二个原则一定在第一个原则之后进行，仔细考虑一下这种情况，如果某个</a:t>
            </a:r>
            <a:r>
              <a:rPr lang="en-US" altLang="zh-CN" b="0" i="0" dirty="0">
                <a:solidFill>
                  <a:schemeClr val="bg1"/>
                </a:solidFill>
                <a:effectLst/>
                <a:latin typeface="-apple-system"/>
              </a:rPr>
              <a:t>ground truth</a:t>
            </a:r>
            <a:r>
              <a:rPr lang="zh-CN" altLang="en-US" b="0" i="0" dirty="0">
                <a:solidFill>
                  <a:schemeClr val="bg1"/>
                </a:solidFill>
                <a:effectLst/>
                <a:latin typeface="-apple-system"/>
              </a:rPr>
              <a:t>所对应最大 </a:t>
            </a:r>
            <a:r>
              <a:rPr lang="en-US" altLang="zh-CN" b="0" i="0" dirty="0">
                <a:solidFill>
                  <a:schemeClr val="bg1"/>
                </a:solidFill>
                <a:effectLst/>
                <a:latin typeface="-apple-system"/>
              </a:rPr>
              <a:t>IOU </a:t>
            </a:r>
            <a:r>
              <a:rPr lang="zh-CN" altLang="en-US" b="0" i="0" dirty="0">
                <a:solidFill>
                  <a:schemeClr val="bg1"/>
                </a:solidFill>
                <a:effectLst/>
                <a:latin typeface="-apple-system"/>
              </a:rPr>
              <a:t>小于阈值，并且所匹配的先验框却与另外一个</a:t>
            </a:r>
            <a:r>
              <a:rPr lang="en-US" altLang="zh-CN" b="0" i="0" dirty="0">
                <a:solidFill>
                  <a:schemeClr val="bg1"/>
                </a:solidFill>
                <a:effectLst/>
                <a:latin typeface="-apple-system"/>
              </a:rPr>
              <a:t>ground truth</a:t>
            </a:r>
            <a:r>
              <a:rPr lang="zh-CN" altLang="en-US" b="0" i="0" dirty="0">
                <a:solidFill>
                  <a:schemeClr val="bg1"/>
                </a:solidFill>
                <a:effectLst/>
                <a:latin typeface="-apple-system"/>
              </a:rPr>
              <a:t>的 </a:t>
            </a:r>
            <a:r>
              <a:rPr lang="en-US" altLang="zh-CN" b="0" i="0" dirty="0">
                <a:solidFill>
                  <a:schemeClr val="bg1"/>
                </a:solidFill>
                <a:effectLst/>
                <a:latin typeface="-apple-system"/>
              </a:rPr>
              <a:t>IOU </a:t>
            </a:r>
            <a:r>
              <a:rPr lang="zh-CN" altLang="en-US" b="0" i="0" dirty="0">
                <a:solidFill>
                  <a:schemeClr val="bg1"/>
                </a:solidFill>
                <a:effectLst/>
                <a:latin typeface="-apple-system"/>
              </a:rPr>
              <a:t>大于阈值，那么该先验框应该匹配前者，首先要确保某个</a:t>
            </a:r>
            <a:r>
              <a:rPr lang="en-US" altLang="zh-CN" b="0" i="0" dirty="0">
                <a:solidFill>
                  <a:schemeClr val="bg1"/>
                </a:solidFill>
                <a:effectLst/>
                <a:latin typeface="-apple-system"/>
              </a:rPr>
              <a:t>ground truth</a:t>
            </a:r>
            <a:r>
              <a:rPr lang="zh-CN" altLang="en-US" b="0" i="0" dirty="0">
                <a:solidFill>
                  <a:schemeClr val="bg1"/>
                </a:solidFill>
                <a:effectLst/>
                <a:latin typeface="-apple-system"/>
              </a:rPr>
              <a:t>一定有一个先验框与之匹配。但是，这种情况觉得基本上是不存在。由于先验框很多，某个</a:t>
            </a:r>
            <a:r>
              <a:rPr lang="en-US" altLang="zh-CN" b="0" i="0" dirty="0">
                <a:solidFill>
                  <a:schemeClr val="bg1"/>
                </a:solidFill>
                <a:effectLst/>
                <a:latin typeface="-apple-system"/>
              </a:rPr>
              <a:t>ground truth</a:t>
            </a:r>
            <a:r>
              <a:rPr lang="zh-CN" altLang="en-US" b="0" i="0" dirty="0">
                <a:solidFill>
                  <a:schemeClr val="bg1"/>
                </a:solidFill>
                <a:effectLst/>
                <a:latin typeface="-apple-system"/>
              </a:rPr>
              <a:t>的最大 </a:t>
            </a:r>
            <a:r>
              <a:rPr lang="en-US" altLang="zh-CN" b="0" i="0" dirty="0">
                <a:solidFill>
                  <a:schemeClr val="bg1"/>
                </a:solidFill>
                <a:effectLst/>
                <a:latin typeface="-apple-system"/>
              </a:rPr>
              <a:t>IOU </a:t>
            </a:r>
            <a:r>
              <a:rPr lang="zh-CN" altLang="en-US" b="0" i="0" dirty="0">
                <a:solidFill>
                  <a:schemeClr val="bg1"/>
                </a:solidFill>
                <a:effectLst/>
                <a:latin typeface="-apple-system"/>
              </a:rPr>
              <a:t>肯定大于阈值，所以可能只实施第二个原则既可以了。</a:t>
            </a:r>
          </a:p>
          <a:p>
            <a:endParaRPr lang="zh-CN" altLang="en-US" dirty="0"/>
          </a:p>
        </p:txBody>
      </p:sp>
    </p:spTree>
    <p:extLst>
      <p:ext uri="{BB962C8B-B14F-4D97-AF65-F5344CB8AC3E}">
        <p14:creationId xmlns:p14="http://schemas.microsoft.com/office/powerpoint/2010/main" val="2468764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3BD8413-C238-49D7-A4E1-E8FEF1811A0E}"/>
              </a:ext>
            </a:extLst>
          </p:cNvPr>
          <p:cNvSpPr>
            <a:spLocks noGrp="1"/>
          </p:cNvSpPr>
          <p:nvPr>
            <p:ph type="title"/>
          </p:nvPr>
        </p:nvSpPr>
        <p:spPr/>
        <p:txBody>
          <a:bodyPr rtlCol="0"/>
          <a:lstStyle/>
          <a:p>
            <a:pPr rtl="0"/>
            <a:r>
              <a:rPr lang="en-US" altLang="zh-CN" dirty="0"/>
              <a:t>1</a:t>
            </a:r>
            <a:r>
              <a:rPr lang="zh-CN" altLang="en-US" dirty="0"/>
              <a:t> 预先知识</a:t>
            </a:r>
          </a:p>
        </p:txBody>
      </p:sp>
      <p:sp>
        <p:nvSpPr>
          <p:cNvPr id="2" name="灯片编号占位符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en-US" altLang="zh-CN" smtClean="0"/>
              <a:pPr/>
              <a:t>2</a:t>
            </a:fld>
            <a:endParaRPr lang="zh-CN" altLang="en-US"/>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zh-CN" altLang="en-US" dirty="0"/>
              <a:t>困难负样本问题</a:t>
            </a:r>
          </a:p>
        </p:txBody>
      </p:sp>
      <p:sp>
        <p:nvSpPr>
          <p:cNvPr id="2" name="灯片编号占位符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en-US" altLang="zh-CN" smtClean="0"/>
              <a:pPr rtl="0"/>
              <a:t>20</a:t>
            </a:fld>
            <a:endParaRPr lang="zh-CN" altLang="en-US" dirty="0"/>
          </a:p>
        </p:txBody>
      </p:sp>
      <p:sp>
        <p:nvSpPr>
          <p:cNvPr id="3" name="文本框 2">
            <a:extLst>
              <a:ext uri="{FF2B5EF4-FFF2-40B4-BE49-F238E27FC236}">
                <a16:creationId xmlns:a16="http://schemas.microsoft.com/office/drawing/2014/main" id="{D19E0E56-BD2A-FCCE-72B5-83C802C24C73}"/>
              </a:ext>
            </a:extLst>
          </p:cNvPr>
          <p:cNvSpPr txBox="1"/>
          <p:nvPr/>
        </p:nvSpPr>
        <p:spPr>
          <a:xfrm>
            <a:off x="444500" y="1305341"/>
            <a:ext cx="11178488" cy="1200329"/>
          </a:xfrm>
          <a:prstGeom prst="rect">
            <a:avLst/>
          </a:prstGeom>
          <a:noFill/>
        </p:spPr>
        <p:txBody>
          <a:bodyPr wrap="square" rtlCol="0">
            <a:spAutoFit/>
          </a:bodyPr>
          <a:lstStyle/>
          <a:p>
            <a:pPr algn="l"/>
            <a:r>
              <a:rPr lang="zh-CN" altLang="en-US" b="0" i="0" dirty="0">
                <a:solidFill>
                  <a:schemeClr val="bg1"/>
                </a:solidFill>
                <a:effectLst/>
                <a:latin typeface="-apple-system"/>
              </a:rPr>
              <a:t>尽管一个</a:t>
            </a:r>
            <a:r>
              <a:rPr lang="en-US" altLang="zh-CN" b="0" i="0" dirty="0">
                <a:solidFill>
                  <a:schemeClr val="bg1"/>
                </a:solidFill>
                <a:effectLst/>
                <a:latin typeface="-apple-system"/>
              </a:rPr>
              <a:t>ground truth</a:t>
            </a:r>
            <a:r>
              <a:rPr lang="zh-CN" altLang="en-US" b="0" i="0" dirty="0">
                <a:solidFill>
                  <a:schemeClr val="bg1"/>
                </a:solidFill>
                <a:effectLst/>
                <a:latin typeface="-apple-system"/>
              </a:rPr>
              <a:t>可以与多个先验框匹配，但是</a:t>
            </a:r>
            <a:r>
              <a:rPr lang="en-US" altLang="zh-CN" b="0" i="0" dirty="0">
                <a:solidFill>
                  <a:schemeClr val="bg1"/>
                </a:solidFill>
                <a:effectLst/>
                <a:latin typeface="-apple-system"/>
              </a:rPr>
              <a:t>ground truth</a:t>
            </a:r>
            <a:r>
              <a:rPr lang="zh-CN" altLang="en-US" b="0" i="0" dirty="0">
                <a:solidFill>
                  <a:schemeClr val="bg1"/>
                </a:solidFill>
                <a:effectLst/>
                <a:latin typeface="-apple-system"/>
              </a:rPr>
              <a:t>相对先验框还是太少了，所以负样本相对正样本会很多。为了保证正负样本尽量平衡，</a:t>
            </a:r>
            <a:r>
              <a:rPr lang="en-US" altLang="zh-CN" b="0" i="0" dirty="0">
                <a:solidFill>
                  <a:schemeClr val="bg1"/>
                </a:solidFill>
                <a:effectLst/>
                <a:latin typeface="-apple-system"/>
              </a:rPr>
              <a:t>SSD</a:t>
            </a:r>
            <a:r>
              <a:rPr lang="zh-CN" altLang="en-US" b="0" i="0" dirty="0">
                <a:solidFill>
                  <a:schemeClr val="bg1"/>
                </a:solidFill>
                <a:effectLst/>
                <a:latin typeface="-apple-system"/>
              </a:rPr>
              <a:t>采用了</a:t>
            </a:r>
            <a:r>
              <a:rPr lang="en-US" altLang="zh-CN" b="0" i="0" dirty="0">
                <a:solidFill>
                  <a:schemeClr val="bg1"/>
                </a:solidFill>
                <a:effectLst/>
                <a:latin typeface="-apple-system"/>
              </a:rPr>
              <a:t>hard negative mining</a:t>
            </a:r>
            <a:r>
              <a:rPr lang="zh-CN" altLang="en-US" b="0" i="0" dirty="0">
                <a:solidFill>
                  <a:schemeClr val="bg1"/>
                </a:solidFill>
                <a:effectLst/>
                <a:latin typeface="-apple-system"/>
              </a:rPr>
              <a:t>，就是对负样本进行抽样，抽样时按照置信度误差（预测背景的置信度越小，误差越大）进行降序排列，选取误差的较大的</a:t>
            </a:r>
            <a:r>
              <a:rPr lang="en-US" altLang="zh-CN" b="0" i="0" dirty="0">
                <a:solidFill>
                  <a:schemeClr val="bg1"/>
                </a:solidFill>
                <a:effectLst/>
                <a:latin typeface="-apple-system"/>
              </a:rPr>
              <a:t>top-k</a:t>
            </a:r>
            <a:r>
              <a:rPr lang="zh-CN" altLang="en-US" b="0" i="0" dirty="0">
                <a:solidFill>
                  <a:schemeClr val="bg1"/>
                </a:solidFill>
                <a:effectLst/>
                <a:latin typeface="-apple-system"/>
              </a:rPr>
              <a:t>作为训练的负样本，以保证正负样本比例接近</a:t>
            </a:r>
            <a:r>
              <a:rPr lang="en-US" altLang="zh-CN" b="0" i="0" dirty="0">
                <a:solidFill>
                  <a:schemeClr val="bg1"/>
                </a:solidFill>
                <a:effectLst/>
                <a:latin typeface="-apple-system"/>
              </a:rPr>
              <a:t>1:3</a:t>
            </a:r>
            <a:r>
              <a:rPr lang="zh-CN" altLang="en-US" b="0" i="0" dirty="0">
                <a:solidFill>
                  <a:schemeClr val="bg1"/>
                </a:solidFill>
                <a:effectLst/>
                <a:latin typeface="-apple-system"/>
              </a:rPr>
              <a:t>。</a:t>
            </a:r>
            <a:endParaRPr lang="zh-CN" altLang="en-US" dirty="0"/>
          </a:p>
        </p:txBody>
      </p:sp>
    </p:spTree>
    <p:extLst>
      <p:ext uri="{BB962C8B-B14F-4D97-AF65-F5344CB8AC3E}">
        <p14:creationId xmlns:p14="http://schemas.microsoft.com/office/powerpoint/2010/main" val="4057057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zh-CN" altLang="en-US" dirty="0"/>
              <a:t>损失函数定义</a:t>
            </a:r>
          </a:p>
        </p:txBody>
      </p:sp>
      <p:sp>
        <p:nvSpPr>
          <p:cNvPr id="2" name="灯片编号占位符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en-US" altLang="zh-CN" smtClean="0"/>
              <a:pPr rtl="0"/>
              <a:t>21</a:t>
            </a:fld>
            <a:endParaRPr lang="zh-CN" altLang="en-US" dirty="0"/>
          </a:p>
        </p:txBody>
      </p:sp>
      <p:sp>
        <p:nvSpPr>
          <p:cNvPr id="6" name="文本框 5">
            <a:extLst>
              <a:ext uri="{FF2B5EF4-FFF2-40B4-BE49-F238E27FC236}">
                <a16:creationId xmlns:a16="http://schemas.microsoft.com/office/drawing/2014/main" id="{E3AE7FA7-3BE9-68FB-E74B-51CEFAB3B368}"/>
              </a:ext>
            </a:extLst>
          </p:cNvPr>
          <p:cNvSpPr txBox="1"/>
          <p:nvPr/>
        </p:nvSpPr>
        <p:spPr>
          <a:xfrm>
            <a:off x="444500" y="1298660"/>
            <a:ext cx="10108170" cy="369332"/>
          </a:xfrm>
          <a:prstGeom prst="rect">
            <a:avLst/>
          </a:prstGeom>
          <a:noFill/>
        </p:spPr>
        <p:txBody>
          <a:bodyPr wrap="square">
            <a:spAutoFit/>
          </a:bodyPr>
          <a:lstStyle/>
          <a:p>
            <a:r>
              <a:rPr lang="zh-CN" altLang="en-US" b="0" i="0" dirty="0">
                <a:solidFill>
                  <a:schemeClr val="bg1"/>
                </a:solidFill>
                <a:effectLst/>
                <a:latin typeface="-apple-system"/>
              </a:rPr>
              <a:t>损失函数定义为位置误差（</a:t>
            </a:r>
            <a:r>
              <a:rPr lang="en-US" altLang="zh-CN" b="0" i="0" dirty="0" err="1">
                <a:solidFill>
                  <a:schemeClr val="bg1"/>
                </a:solidFill>
                <a:effectLst/>
                <a:latin typeface="-apple-system"/>
              </a:rPr>
              <a:t>locatization</a:t>
            </a:r>
            <a:r>
              <a:rPr lang="en-US" altLang="zh-CN" b="0" i="0" dirty="0">
                <a:solidFill>
                  <a:schemeClr val="bg1"/>
                </a:solidFill>
                <a:effectLst/>
                <a:latin typeface="-apple-system"/>
              </a:rPr>
              <a:t> loss</a:t>
            </a:r>
            <a:r>
              <a:rPr lang="zh-CN" altLang="en-US" b="0" i="0" dirty="0">
                <a:solidFill>
                  <a:schemeClr val="bg1"/>
                </a:solidFill>
                <a:effectLst/>
                <a:latin typeface="-apple-system"/>
              </a:rPr>
              <a:t>， </a:t>
            </a:r>
            <a:r>
              <a:rPr lang="en-US" altLang="zh-CN" b="0" i="0" dirty="0">
                <a:solidFill>
                  <a:schemeClr val="bg1"/>
                </a:solidFill>
                <a:effectLst/>
                <a:latin typeface="-apple-system"/>
              </a:rPr>
              <a:t>loc</a:t>
            </a:r>
            <a:r>
              <a:rPr lang="zh-CN" altLang="en-US" b="0" i="0" dirty="0">
                <a:solidFill>
                  <a:schemeClr val="bg1"/>
                </a:solidFill>
                <a:effectLst/>
                <a:latin typeface="-apple-system"/>
              </a:rPr>
              <a:t>）与置信度误差（</a:t>
            </a:r>
            <a:r>
              <a:rPr lang="en-US" altLang="zh-CN" b="0" i="0" dirty="0">
                <a:solidFill>
                  <a:schemeClr val="bg1"/>
                </a:solidFill>
                <a:effectLst/>
                <a:latin typeface="-apple-system"/>
              </a:rPr>
              <a:t>confidence loss, conf</a:t>
            </a:r>
            <a:r>
              <a:rPr lang="zh-CN" altLang="en-US" b="0" i="0" dirty="0">
                <a:solidFill>
                  <a:schemeClr val="bg1"/>
                </a:solidFill>
                <a:effectLst/>
                <a:latin typeface="-apple-system"/>
              </a:rPr>
              <a:t>）的加权和：</a:t>
            </a:r>
            <a:endParaRPr lang="zh-CN" altLang="en-US" dirty="0">
              <a:solidFill>
                <a:schemeClr val="bg1"/>
              </a:solidFill>
            </a:endParaRPr>
          </a:p>
        </p:txBody>
      </p:sp>
      <p:pic>
        <p:nvPicPr>
          <p:cNvPr id="8" name="图片 7">
            <a:extLst>
              <a:ext uri="{FF2B5EF4-FFF2-40B4-BE49-F238E27FC236}">
                <a16:creationId xmlns:a16="http://schemas.microsoft.com/office/drawing/2014/main" id="{3B039824-2C61-B6AF-E31B-662398262215}"/>
              </a:ext>
            </a:extLst>
          </p:cNvPr>
          <p:cNvPicPr>
            <a:picLocks noChangeAspect="1"/>
          </p:cNvPicPr>
          <p:nvPr/>
        </p:nvPicPr>
        <p:blipFill>
          <a:blip r:embed="rId3"/>
          <a:stretch>
            <a:fillRect/>
          </a:stretch>
        </p:blipFill>
        <p:spPr>
          <a:xfrm>
            <a:off x="3234072" y="1779031"/>
            <a:ext cx="4747671" cy="754445"/>
          </a:xfrm>
          <a:prstGeom prst="rect">
            <a:avLst/>
          </a:prstGeom>
        </p:spPr>
      </p:pic>
      <p:sp>
        <p:nvSpPr>
          <p:cNvPr id="10" name="文本框 9">
            <a:extLst>
              <a:ext uri="{FF2B5EF4-FFF2-40B4-BE49-F238E27FC236}">
                <a16:creationId xmlns:a16="http://schemas.microsoft.com/office/drawing/2014/main" id="{190E4B71-050D-5038-0F68-12FBE6BAC7E2}"/>
              </a:ext>
            </a:extLst>
          </p:cNvPr>
          <p:cNvSpPr txBox="1"/>
          <p:nvPr/>
        </p:nvSpPr>
        <p:spPr>
          <a:xfrm>
            <a:off x="444500" y="2728440"/>
            <a:ext cx="4559986" cy="369332"/>
          </a:xfrm>
          <a:prstGeom prst="rect">
            <a:avLst/>
          </a:prstGeom>
          <a:noFill/>
        </p:spPr>
        <p:txBody>
          <a:bodyPr wrap="square">
            <a:spAutoFit/>
          </a:bodyPr>
          <a:lstStyle/>
          <a:p>
            <a:r>
              <a:rPr lang="zh-CN" altLang="en-US" b="0" i="0" dirty="0">
                <a:solidFill>
                  <a:schemeClr val="bg1"/>
                </a:solidFill>
                <a:effectLst/>
                <a:latin typeface="-apple-system"/>
              </a:rPr>
              <a:t>权重系数 </a:t>
            </a:r>
            <a:r>
              <a:rPr lang="en-US" altLang="zh-CN" b="0" i="0" dirty="0">
                <a:solidFill>
                  <a:schemeClr val="bg1"/>
                </a:solidFill>
                <a:effectLst/>
                <a:latin typeface="-apple-system"/>
              </a:rPr>
              <a:t>α</a:t>
            </a:r>
            <a:r>
              <a:rPr lang="zh-CN" altLang="en-US" b="0" i="0" dirty="0">
                <a:solidFill>
                  <a:schemeClr val="bg1"/>
                </a:solidFill>
                <a:effectLst/>
                <a:latin typeface="-apple-system"/>
              </a:rPr>
              <a:t>通过交叉验证设置为</a:t>
            </a:r>
            <a:r>
              <a:rPr lang="en-US" altLang="zh-CN" b="0" i="0" dirty="0">
                <a:solidFill>
                  <a:schemeClr val="bg1"/>
                </a:solidFill>
                <a:effectLst/>
                <a:latin typeface="-apple-system"/>
              </a:rPr>
              <a:t>1</a:t>
            </a:r>
            <a:r>
              <a:rPr lang="zh-CN" altLang="en-US" b="0" i="0" dirty="0">
                <a:solidFill>
                  <a:schemeClr val="bg1"/>
                </a:solidFill>
                <a:effectLst/>
                <a:latin typeface="-apple-system"/>
              </a:rPr>
              <a:t>，其中</a:t>
            </a:r>
            <a:endParaRPr lang="zh-CN" altLang="en-US" dirty="0">
              <a:solidFill>
                <a:schemeClr val="bg1"/>
              </a:solidFill>
            </a:endParaRPr>
          </a:p>
        </p:txBody>
      </p:sp>
      <p:pic>
        <p:nvPicPr>
          <p:cNvPr id="14" name="图片 13">
            <a:extLst>
              <a:ext uri="{FF2B5EF4-FFF2-40B4-BE49-F238E27FC236}">
                <a16:creationId xmlns:a16="http://schemas.microsoft.com/office/drawing/2014/main" id="{89DBDDBE-FACE-C0C4-6E2D-31DA72C14DEE}"/>
              </a:ext>
            </a:extLst>
          </p:cNvPr>
          <p:cNvPicPr>
            <a:picLocks noChangeAspect="1"/>
          </p:cNvPicPr>
          <p:nvPr/>
        </p:nvPicPr>
        <p:blipFill>
          <a:blip r:embed="rId4"/>
          <a:stretch>
            <a:fillRect/>
          </a:stretch>
        </p:blipFill>
        <p:spPr>
          <a:xfrm>
            <a:off x="444500" y="3266198"/>
            <a:ext cx="6050804" cy="861135"/>
          </a:xfrm>
          <a:prstGeom prst="rect">
            <a:avLst/>
          </a:prstGeom>
        </p:spPr>
      </p:pic>
      <p:pic>
        <p:nvPicPr>
          <p:cNvPr id="16" name="图片 15">
            <a:extLst>
              <a:ext uri="{FF2B5EF4-FFF2-40B4-BE49-F238E27FC236}">
                <a16:creationId xmlns:a16="http://schemas.microsoft.com/office/drawing/2014/main" id="{2F937FEA-252D-6F8E-BA39-4B62B6554EF7}"/>
              </a:ext>
            </a:extLst>
          </p:cNvPr>
          <p:cNvPicPr>
            <a:picLocks noChangeAspect="1"/>
          </p:cNvPicPr>
          <p:nvPr/>
        </p:nvPicPr>
        <p:blipFill>
          <a:blip r:embed="rId5"/>
          <a:stretch>
            <a:fillRect/>
          </a:stretch>
        </p:blipFill>
        <p:spPr>
          <a:xfrm>
            <a:off x="444500" y="4599753"/>
            <a:ext cx="7925487" cy="1143099"/>
          </a:xfrm>
          <a:prstGeom prst="rect">
            <a:avLst/>
          </a:prstGeom>
        </p:spPr>
      </p:pic>
    </p:spTree>
    <p:extLst>
      <p:ext uri="{BB962C8B-B14F-4D97-AF65-F5344CB8AC3E}">
        <p14:creationId xmlns:p14="http://schemas.microsoft.com/office/powerpoint/2010/main" val="1839423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zh-CN" altLang="en-US" dirty="0"/>
              <a:t>位置损失函数</a:t>
            </a:r>
          </a:p>
        </p:txBody>
      </p:sp>
      <p:sp>
        <p:nvSpPr>
          <p:cNvPr id="2" name="灯片编号占位符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en-US" altLang="zh-CN" smtClean="0"/>
              <a:pPr rtl="0"/>
              <a:t>22</a:t>
            </a:fld>
            <a:endParaRPr lang="zh-CN" altLang="en-US" dirty="0"/>
          </a:p>
        </p:txBody>
      </p:sp>
      <p:pic>
        <p:nvPicPr>
          <p:cNvPr id="3" name="图片 2">
            <a:extLst>
              <a:ext uri="{FF2B5EF4-FFF2-40B4-BE49-F238E27FC236}">
                <a16:creationId xmlns:a16="http://schemas.microsoft.com/office/drawing/2014/main" id="{D4904278-1C12-B882-B67D-8ED03AC11D10}"/>
              </a:ext>
            </a:extLst>
          </p:cNvPr>
          <p:cNvPicPr>
            <a:picLocks noChangeAspect="1"/>
          </p:cNvPicPr>
          <p:nvPr/>
        </p:nvPicPr>
        <p:blipFill>
          <a:blip r:embed="rId3"/>
          <a:stretch>
            <a:fillRect/>
          </a:stretch>
        </p:blipFill>
        <p:spPr>
          <a:xfrm>
            <a:off x="444500" y="1443576"/>
            <a:ext cx="6050804" cy="861135"/>
          </a:xfrm>
          <a:prstGeom prst="rect">
            <a:avLst/>
          </a:prstGeom>
        </p:spPr>
      </p:pic>
      <p:sp>
        <p:nvSpPr>
          <p:cNvPr id="4" name="文本框 3">
            <a:extLst>
              <a:ext uri="{FF2B5EF4-FFF2-40B4-BE49-F238E27FC236}">
                <a16:creationId xmlns:a16="http://schemas.microsoft.com/office/drawing/2014/main" id="{244332B9-7DBF-B5B9-C84D-ACC6E11B0E6A}"/>
              </a:ext>
            </a:extLst>
          </p:cNvPr>
          <p:cNvSpPr txBox="1"/>
          <p:nvPr/>
        </p:nvSpPr>
        <p:spPr>
          <a:xfrm>
            <a:off x="3193878" y="2470843"/>
            <a:ext cx="8798354" cy="1754326"/>
          </a:xfrm>
          <a:prstGeom prst="rect">
            <a:avLst/>
          </a:prstGeom>
          <a:noFill/>
        </p:spPr>
        <p:txBody>
          <a:bodyPr wrap="square" rtlCol="0">
            <a:spAutoFit/>
          </a:bodyPr>
          <a:lstStyle/>
          <a:p>
            <a:r>
              <a:rPr lang="zh-CN" altLang="en-US" dirty="0">
                <a:solidFill>
                  <a:schemeClr val="bg1"/>
                </a:solidFill>
              </a:rPr>
              <a:t>其中</a:t>
            </a:r>
            <a:r>
              <a:rPr lang="en-US" altLang="zh-CN" dirty="0">
                <a:solidFill>
                  <a:schemeClr val="bg1"/>
                </a:solidFill>
              </a:rPr>
              <a:t>x</a:t>
            </a:r>
            <a:r>
              <a:rPr lang="zh-CN" altLang="en-US" dirty="0">
                <a:solidFill>
                  <a:schemeClr val="bg1"/>
                </a:solidFill>
              </a:rPr>
              <a:t>为一个指示参数，当</a:t>
            </a:r>
            <a:r>
              <a:rPr lang="en-US" altLang="zh-CN" dirty="0">
                <a:solidFill>
                  <a:schemeClr val="bg1"/>
                </a:solidFill>
              </a:rPr>
              <a:t>x=1</a:t>
            </a:r>
            <a:r>
              <a:rPr lang="zh-CN" altLang="en-US" dirty="0">
                <a:solidFill>
                  <a:schemeClr val="bg1"/>
                </a:solidFill>
              </a:rPr>
              <a:t>时表示为第</a:t>
            </a:r>
            <a:r>
              <a:rPr lang="en-US" altLang="zh-CN" dirty="0" err="1">
                <a:solidFill>
                  <a:schemeClr val="bg1"/>
                </a:solidFill>
              </a:rPr>
              <a:t>i</a:t>
            </a:r>
            <a:r>
              <a:rPr lang="zh-CN" altLang="en-US" dirty="0">
                <a:solidFill>
                  <a:schemeClr val="bg1"/>
                </a:solidFill>
              </a:rPr>
              <a:t>个先验框与第</a:t>
            </a:r>
            <a:r>
              <a:rPr lang="en-US" altLang="zh-CN" dirty="0">
                <a:solidFill>
                  <a:schemeClr val="bg1"/>
                </a:solidFill>
              </a:rPr>
              <a:t>j</a:t>
            </a:r>
            <a:r>
              <a:rPr lang="zh-CN" altLang="en-US" dirty="0">
                <a:solidFill>
                  <a:schemeClr val="bg1"/>
                </a:solidFill>
              </a:rPr>
              <a:t>个</a:t>
            </a:r>
            <a:r>
              <a:rPr lang="en-US" altLang="zh-CN" dirty="0">
                <a:solidFill>
                  <a:schemeClr val="bg1"/>
                </a:solidFill>
              </a:rPr>
              <a:t>ground truth</a:t>
            </a:r>
            <a:r>
              <a:rPr lang="zh-CN" altLang="en-US" dirty="0">
                <a:solidFill>
                  <a:schemeClr val="bg1"/>
                </a:solidFill>
              </a:rPr>
              <a:t>匹配，且</a:t>
            </a:r>
            <a:endParaRPr lang="en-US" altLang="zh-CN" dirty="0">
              <a:solidFill>
                <a:schemeClr val="bg1"/>
              </a:solidFill>
            </a:endParaRPr>
          </a:p>
          <a:p>
            <a:r>
              <a:rPr lang="en-US" altLang="zh-CN" dirty="0">
                <a:solidFill>
                  <a:schemeClr val="bg1"/>
                </a:solidFill>
              </a:rPr>
              <a:t>ground truth</a:t>
            </a:r>
            <a:r>
              <a:rPr lang="zh-CN" altLang="en-US" dirty="0">
                <a:solidFill>
                  <a:schemeClr val="bg1"/>
                </a:solidFill>
              </a:rPr>
              <a:t>的类别为</a:t>
            </a:r>
            <a:r>
              <a:rPr lang="en-US" altLang="zh-CN" dirty="0">
                <a:solidFill>
                  <a:schemeClr val="bg1"/>
                </a:solidFill>
              </a:rPr>
              <a:t>k</a:t>
            </a:r>
            <a:r>
              <a:rPr lang="zh-CN" altLang="en-US" dirty="0">
                <a:solidFill>
                  <a:schemeClr val="bg1"/>
                </a:solidFill>
              </a:rPr>
              <a:t>，</a:t>
            </a:r>
            <a:r>
              <a:rPr lang="en-US" altLang="zh-CN" dirty="0">
                <a:solidFill>
                  <a:schemeClr val="bg1"/>
                </a:solidFill>
              </a:rPr>
              <a:t>l</a:t>
            </a:r>
            <a:r>
              <a:rPr lang="zh-CN" altLang="en-US" dirty="0">
                <a:solidFill>
                  <a:schemeClr val="bg1"/>
                </a:solidFill>
              </a:rPr>
              <a:t>为先验框与</a:t>
            </a:r>
            <a:r>
              <a:rPr lang="en-US" altLang="zh-CN" dirty="0">
                <a:solidFill>
                  <a:schemeClr val="bg1"/>
                </a:solidFill>
              </a:rPr>
              <a:t>grounding truth </a:t>
            </a:r>
            <a:r>
              <a:rPr lang="en-US" altLang="zh-CN" dirty="0" err="1">
                <a:solidFill>
                  <a:schemeClr val="bg1"/>
                </a:solidFill>
              </a:rPr>
              <a:t>bbox</a:t>
            </a:r>
            <a:r>
              <a:rPr lang="zh-CN" altLang="en-US" dirty="0">
                <a:solidFill>
                  <a:schemeClr val="bg1"/>
                </a:solidFill>
              </a:rPr>
              <a:t>的模型预测的偏移值。而 </a:t>
            </a:r>
          </a:p>
          <a:p>
            <a:r>
              <a:rPr lang="en-US" altLang="zh-CN" dirty="0">
                <a:solidFill>
                  <a:schemeClr val="bg1"/>
                </a:solidFill>
              </a:rPr>
              <a:t>g</a:t>
            </a:r>
            <a:r>
              <a:rPr lang="zh-CN" altLang="en-US" dirty="0">
                <a:solidFill>
                  <a:schemeClr val="bg1"/>
                </a:solidFill>
              </a:rPr>
              <a:t>是</a:t>
            </a:r>
            <a:r>
              <a:rPr lang="en-US" altLang="zh-CN" dirty="0">
                <a:solidFill>
                  <a:schemeClr val="bg1"/>
                </a:solidFill>
              </a:rPr>
              <a:t>ground truth</a:t>
            </a:r>
            <a:r>
              <a:rPr lang="zh-CN" altLang="en-US" dirty="0">
                <a:solidFill>
                  <a:schemeClr val="bg1"/>
                </a:solidFill>
              </a:rPr>
              <a:t>的位置参数，</a:t>
            </a:r>
            <a:r>
              <a:rPr lang="en-US" altLang="zh-CN" dirty="0">
                <a:solidFill>
                  <a:schemeClr val="bg1"/>
                </a:solidFill>
              </a:rPr>
              <a:t>d</a:t>
            </a:r>
            <a:r>
              <a:rPr lang="zh-CN" altLang="en-US" dirty="0">
                <a:solidFill>
                  <a:schemeClr val="bg1"/>
                </a:solidFill>
              </a:rPr>
              <a:t>是先验框的位置参数，通过</a:t>
            </a:r>
            <a:r>
              <a:rPr lang="en-US" altLang="zh-CN" dirty="0">
                <a:solidFill>
                  <a:schemeClr val="bg1"/>
                </a:solidFill>
              </a:rPr>
              <a:t>g</a:t>
            </a:r>
            <a:r>
              <a:rPr lang="zh-CN" altLang="en-US" dirty="0">
                <a:solidFill>
                  <a:schemeClr val="bg1"/>
                </a:solidFill>
              </a:rPr>
              <a:t>和</a:t>
            </a:r>
            <a:r>
              <a:rPr lang="en-US" altLang="zh-CN" dirty="0">
                <a:solidFill>
                  <a:schemeClr val="bg1"/>
                </a:solidFill>
              </a:rPr>
              <a:t>d</a:t>
            </a:r>
            <a:r>
              <a:rPr lang="zh-CN" altLang="en-US" dirty="0">
                <a:solidFill>
                  <a:schemeClr val="bg1"/>
                </a:solidFill>
              </a:rPr>
              <a:t>可以算出先验框和</a:t>
            </a:r>
            <a:r>
              <a:rPr lang="en-US" altLang="zh-CN" dirty="0">
                <a:solidFill>
                  <a:schemeClr val="bg1"/>
                </a:solidFill>
              </a:rPr>
              <a:t>grounding truth </a:t>
            </a:r>
            <a:r>
              <a:rPr lang="en-US" altLang="zh-CN" dirty="0" err="1">
                <a:solidFill>
                  <a:schemeClr val="bg1"/>
                </a:solidFill>
              </a:rPr>
              <a:t>bbox</a:t>
            </a:r>
            <a:r>
              <a:rPr lang="zh-CN" altLang="en-US" dirty="0">
                <a:solidFill>
                  <a:schemeClr val="bg1"/>
                </a:solidFill>
              </a:rPr>
              <a:t>的真实位置偏移</a:t>
            </a:r>
            <a:r>
              <a:rPr lang="en-US" altLang="zh-CN" dirty="0">
                <a:solidFill>
                  <a:schemeClr val="bg1"/>
                </a:solidFill>
              </a:rPr>
              <a:t>g´</a:t>
            </a:r>
            <a:r>
              <a:rPr lang="zh-CN" altLang="en-US" dirty="0">
                <a:solidFill>
                  <a:schemeClr val="bg1"/>
                </a:solidFill>
              </a:rPr>
              <a:t>  。即位置误差损失就是模型预测的位置偏移和真实位置偏移的</a:t>
            </a:r>
            <a:r>
              <a:rPr lang="en-US" altLang="zh-CN" dirty="0">
                <a:solidFill>
                  <a:schemeClr val="bg1"/>
                </a:solidFill>
              </a:rPr>
              <a:t>smoothL1</a:t>
            </a:r>
            <a:r>
              <a:rPr lang="zh-CN" altLang="en-US" dirty="0">
                <a:solidFill>
                  <a:schemeClr val="bg1"/>
                </a:solidFill>
              </a:rPr>
              <a:t>损失。由于</a:t>
            </a:r>
            <a:r>
              <a:rPr lang="en-US" altLang="zh-CN" dirty="0">
                <a:solidFill>
                  <a:schemeClr val="bg1"/>
                </a:solidFill>
              </a:rPr>
              <a:t>x</a:t>
            </a:r>
            <a:r>
              <a:rPr lang="zh-CN" altLang="en-US" dirty="0">
                <a:solidFill>
                  <a:schemeClr val="bg1"/>
                </a:solidFill>
              </a:rPr>
              <a:t>的存在，所以位置误差仅针对正样本进行计算。</a:t>
            </a:r>
            <a:endParaRPr lang="en-US" altLang="zh-CN" dirty="0">
              <a:solidFill>
                <a:schemeClr val="bg1"/>
              </a:solidFill>
            </a:endParaRPr>
          </a:p>
          <a:p>
            <a:endParaRPr lang="zh-CN" altLang="en-US" dirty="0">
              <a:solidFill>
                <a:schemeClr val="bg1"/>
              </a:solidFill>
            </a:endParaRPr>
          </a:p>
        </p:txBody>
      </p:sp>
      <p:pic>
        <p:nvPicPr>
          <p:cNvPr id="9" name="图片 8">
            <a:extLst>
              <a:ext uri="{FF2B5EF4-FFF2-40B4-BE49-F238E27FC236}">
                <a16:creationId xmlns:a16="http://schemas.microsoft.com/office/drawing/2014/main" id="{EACD6902-6E9B-5151-C21D-42E03E641275}"/>
              </a:ext>
            </a:extLst>
          </p:cNvPr>
          <p:cNvPicPr>
            <a:picLocks noChangeAspect="1"/>
          </p:cNvPicPr>
          <p:nvPr/>
        </p:nvPicPr>
        <p:blipFill>
          <a:blip r:embed="rId4"/>
          <a:stretch>
            <a:fillRect/>
          </a:stretch>
        </p:blipFill>
        <p:spPr>
          <a:xfrm>
            <a:off x="444500" y="2470843"/>
            <a:ext cx="2491956" cy="2331922"/>
          </a:xfrm>
          <a:prstGeom prst="rect">
            <a:avLst/>
          </a:prstGeom>
        </p:spPr>
      </p:pic>
    </p:spTree>
    <p:extLst>
      <p:ext uri="{BB962C8B-B14F-4D97-AF65-F5344CB8AC3E}">
        <p14:creationId xmlns:p14="http://schemas.microsoft.com/office/powerpoint/2010/main" val="966532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zh-CN" altLang="en-US" dirty="0"/>
              <a:t>置信度损失</a:t>
            </a:r>
          </a:p>
        </p:txBody>
      </p:sp>
      <p:sp>
        <p:nvSpPr>
          <p:cNvPr id="2" name="灯片编号占位符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en-US" altLang="zh-CN" smtClean="0"/>
              <a:pPr rtl="0"/>
              <a:t>23</a:t>
            </a:fld>
            <a:endParaRPr lang="zh-CN" altLang="en-US" dirty="0"/>
          </a:p>
        </p:txBody>
      </p:sp>
      <p:pic>
        <p:nvPicPr>
          <p:cNvPr id="7" name="图片 6">
            <a:extLst>
              <a:ext uri="{FF2B5EF4-FFF2-40B4-BE49-F238E27FC236}">
                <a16:creationId xmlns:a16="http://schemas.microsoft.com/office/drawing/2014/main" id="{D5671DA7-C3B8-D4C0-B20F-6F5A9988A25E}"/>
              </a:ext>
            </a:extLst>
          </p:cNvPr>
          <p:cNvPicPr>
            <a:picLocks noChangeAspect="1"/>
          </p:cNvPicPr>
          <p:nvPr/>
        </p:nvPicPr>
        <p:blipFill>
          <a:blip r:embed="rId3"/>
          <a:stretch>
            <a:fillRect/>
          </a:stretch>
        </p:blipFill>
        <p:spPr>
          <a:xfrm>
            <a:off x="444500" y="1458769"/>
            <a:ext cx="7826418" cy="1135478"/>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B3A1AF77-5C6C-6065-549A-78F41953E305}"/>
                  </a:ext>
                </a:extLst>
              </p:cNvPr>
              <p:cNvSpPr txBox="1"/>
              <p:nvPr/>
            </p:nvSpPr>
            <p:spPr>
              <a:xfrm>
                <a:off x="444501" y="2870919"/>
                <a:ext cx="7921024" cy="1309013"/>
              </a:xfrm>
              <a:prstGeom prst="rect">
                <a:avLst/>
              </a:prstGeom>
              <a:noFill/>
            </p:spPr>
            <p:txBody>
              <a:bodyPr wrap="square" rtlCol="0">
                <a:spAutoFit/>
              </a:bodyPr>
              <a:lstStyle/>
              <a:p>
                <a:r>
                  <a:rPr lang="zh-CN" altLang="en-US" dirty="0">
                    <a:solidFill>
                      <a:schemeClr val="bg1"/>
                    </a:solidFill>
                  </a:rPr>
                  <a:t>前一个求和为正样本类别损失，后一个</a:t>
                </a:r>
                <a:r>
                  <a:rPr lang="en-US" altLang="zh-CN" dirty="0">
                    <a:solidFill>
                      <a:schemeClr val="bg1"/>
                    </a:solidFill>
                  </a:rPr>
                  <a:t>1</a:t>
                </a:r>
                <a:r>
                  <a:rPr lang="zh-CN" altLang="en-US" dirty="0">
                    <a:solidFill>
                      <a:schemeClr val="bg1"/>
                    </a:solidFill>
                  </a:rPr>
                  <a:t>为负样本类别损失，</a:t>
                </a:r>
                <a14:m>
                  <m:oMath xmlns:m="http://schemas.openxmlformats.org/officeDocument/2006/math">
                    <m:sSubSup>
                      <m:sSubSupPr>
                        <m:ctrlPr>
                          <a:rPr lang="en-US" altLang="zh-CN" i="1" smtClean="0">
                            <a:solidFill>
                              <a:schemeClr val="bg1"/>
                            </a:solidFill>
                            <a:latin typeface="Cambria Math" panose="02040503050406030204" pitchFamily="18" charset="0"/>
                          </a:rPr>
                        </m:ctrlPr>
                      </m:sSubSupPr>
                      <m:e>
                        <m:r>
                          <m:rPr>
                            <m:sty m:val="p"/>
                          </m:rPr>
                          <a:rPr lang="en-US" altLang="zh-CN" i="1">
                            <a:solidFill>
                              <a:schemeClr val="bg1"/>
                            </a:solidFill>
                            <a:latin typeface="Cambria Math" panose="02040503050406030204" pitchFamily="18" charset="0"/>
                          </a:rPr>
                          <m:t>C</m:t>
                        </m:r>
                      </m:e>
                      <m:sub>
                        <m:r>
                          <m:rPr>
                            <m:sty m:val="p"/>
                          </m:rPr>
                          <a:rPr lang="en-US" altLang="zh-CN" i="1">
                            <a:solidFill>
                              <a:schemeClr val="bg1"/>
                            </a:solidFill>
                            <a:latin typeface="Cambria Math" panose="02040503050406030204" pitchFamily="18" charset="0"/>
                          </a:rPr>
                          <m:t>i</m:t>
                        </m:r>
                      </m:sub>
                      <m:sup>
                        <m:r>
                          <m:rPr>
                            <m:sty m:val="p"/>
                          </m:rPr>
                          <a:rPr lang="en-US" altLang="zh-CN" i="1">
                            <a:solidFill>
                              <a:schemeClr val="bg1"/>
                            </a:solidFill>
                            <a:latin typeface="Cambria Math" panose="02040503050406030204" pitchFamily="18" charset="0"/>
                          </a:rPr>
                          <m:t>p</m:t>
                        </m:r>
                      </m:sup>
                    </m:sSubSup>
                    <m:r>
                      <a:rPr lang="zh-CN" altLang="en-US" i="1">
                        <a:solidFill>
                          <a:schemeClr val="bg1"/>
                        </a:solidFill>
                        <a:latin typeface="Cambria Math" panose="02040503050406030204" pitchFamily="18" charset="0"/>
                      </a:rPr>
                      <m:t>为</m:t>
                    </m:r>
                  </m:oMath>
                </a14:m>
                <a:r>
                  <a:rPr lang="zh-CN" altLang="en-US" dirty="0">
                    <a:solidFill>
                      <a:schemeClr val="bg1"/>
                    </a:solidFill>
                  </a:rPr>
                  <a:t>预测的第</a:t>
                </a:r>
                <a:r>
                  <a:rPr lang="en-US" altLang="zh-CN" dirty="0" err="1">
                    <a:solidFill>
                      <a:schemeClr val="bg1"/>
                    </a:solidFill>
                  </a:rPr>
                  <a:t>i</a:t>
                </a:r>
                <a:r>
                  <a:rPr lang="zh-CN" altLang="en-US" dirty="0">
                    <a:solidFill>
                      <a:schemeClr val="bg1"/>
                    </a:solidFill>
                  </a:rPr>
                  <a:t>个</a:t>
                </a:r>
                <a:r>
                  <a:rPr lang="en-US" altLang="zh-CN" dirty="0">
                    <a:solidFill>
                      <a:schemeClr val="bg1"/>
                    </a:solidFill>
                  </a:rPr>
                  <a:t>default box</a:t>
                </a:r>
                <a:r>
                  <a:rPr lang="zh-CN" altLang="en-US" dirty="0">
                    <a:solidFill>
                      <a:schemeClr val="bg1"/>
                    </a:solidFill>
                  </a:rPr>
                  <a:t>对应</a:t>
                </a:r>
                <a:r>
                  <a:rPr lang="en-US" altLang="zh-CN" dirty="0">
                    <a:solidFill>
                      <a:schemeClr val="bg1"/>
                    </a:solidFill>
                  </a:rPr>
                  <a:t>GT box</a:t>
                </a:r>
                <a:r>
                  <a:rPr lang="zh-CN" altLang="en-US" dirty="0">
                    <a:solidFill>
                      <a:schemeClr val="bg1"/>
                    </a:solidFill>
                  </a:rPr>
                  <a:t>的类别概率，</a:t>
                </a:r>
                <a14:m>
                  <m:oMath xmlns:m="http://schemas.openxmlformats.org/officeDocument/2006/math">
                    <m:sSubSup>
                      <m:sSubSupPr>
                        <m:ctrlPr>
                          <a:rPr lang="en-US" altLang="zh-CN" i="1" smtClean="0">
                            <a:solidFill>
                              <a:schemeClr val="bg1"/>
                            </a:solidFill>
                            <a:latin typeface="Cambria Math" panose="02040503050406030204" pitchFamily="18" charset="0"/>
                          </a:rPr>
                        </m:ctrlPr>
                      </m:sSubSupPr>
                      <m:e>
                        <m:r>
                          <m:rPr>
                            <m:sty m:val="p"/>
                          </m:rPr>
                          <a:rPr lang="en-US" altLang="zh-CN" i="1">
                            <a:solidFill>
                              <a:schemeClr val="bg1"/>
                            </a:solidFill>
                            <a:latin typeface="Cambria Math" panose="02040503050406030204" pitchFamily="18" charset="0"/>
                          </a:rPr>
                          <m:t>X</m:t>
                        </m:r>
                      </m:e>
                      <m:sub>
                        <m:r>
                          <m:rPr>
                            <m:sty m:val="p"/>
                          </m:rPr>
                          <a:rPr lang="en-US" altLang="zh-CN" i="1">
                            <a:solidFill>
                              <a:schemeClr val="bg1"/>
                            </a:solidFill>
                            <a:latin typeface="Cambria Math" panose="02040503050406030204" pitchFamily="18" charset="0"/>
                          </a:rPr>
                          <m:t>ij</m:t>
                        </m:r>
                      </m:sub>
                      <m:sup>
                        <m:r>
                          <m:rPr>
                            <m:sty m:val="p"/>
                          </m:rPr>
                          <a:rPr lang="en-US" altLang="zh-CN" i="1">
                            <a:solidFill>
                              <a:schemeClr val="bg1"/>
                            </a:solidFill>
                            <a:latin typeface="Cambria Math" panose="02040503050406030204" pitchFamily="18" charset="0"/>
                          </a:rPr>
                          <m:t>p</m:t>
                        </m:r>
                      </m:sup>
                    </m:sSubSup>
                    <m:r>
                      <a:rPr lang="en-US" altLang="zh-CN" b="0" i="1" smtClean="0">
                        <a:solidFill>
                          <a:schemeClr val="bg1"/>
                        </a:solidFill>
                        <a:latin typeface="Cambria Math" panose="02040503050406030204" pitchFamily="18" charset="0"/>
                      </a:rPr>
                      <m:t>={0</m:t>
                    </m:r>
                    <m:r>
                      <a:rPr lang="zh-CN" altLang="en-US" i="1">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1}</m:t>
                    </m:r>
                    <m:r>
                      <a:rPr lang="zh-CN" altLang="en-US" i="1">
                        <a:solidFill>
                          <a:schemeClr val="bg1"/>
                        </a:solidFill>
                        <a:latin typeface="Cambria Math" panose="02040503050406030204" pitchFamily="18" charset="0"/>
                      </a:rPr>
                      <m:t>为</m:t>
                    </m:r>
                  </m:oMath>
                </a14:m>
                <a:r>
                  <a:rPr lang="zh-CN" altLang="en-US" dirty="0">
                    <a:solidFill>
                      <a:schemeClr val="bg1"/>
                    </a:solidFill>
                  </a:rPr>
                  <a:t>第</a:t>
                </a:r>
                <a:r>
                  <a:rPr lang="en-US" altLang="zh-CN" dirty="0" err="1">
                    <a:solidFill>
                      <a:schemeClr val="bg1"/>
                    </a:solidFill>
                  </a:rPr>
                  <a:t>i</a:t>
                </a:r>
                <a:r>
                  <a:rPr lang="zh-CN" altLang="en-US" dirty="0">
                    <a:solidFill>
                      <a:schemeClr val="bg1"/>
                    </a:solidFill>
                  </a:rPr>
                  <a:t>个</a:t>
                </a:r>
                <a:r>
                  <a:rPr lang="en-US" altLang="zh-CN" dirty="0">
                    <a:solidFill>
                      <a:schemeClr val="bg1"/>
                    </a:solidFill>
                  </a:rPr>
                  <a:t>default box</a:t>
                </a:r>
                <a:r>
                  <a:rPr lang="zh-CN" altLang="en-US" dirty="0">
                    <a:solidFill>
                      <a:schemeClr val="bg1"/>
                    </a:solidFill>
                  </a:rPr>
                  <a:t>匹配到的第</a:t>
                </a:r>
                <a:r>
                  <a:rPr lang="en-US" altLang="zh-CN" dirty="0">
                    <a:solidFill>
                      <a:schemeClr val="bg1"/>
                    </a:solidFill>
                  </a:rPr>
                  <a:t>j</a:t>
                </a:r>
                <a:r>
                  <a:rPr lang="zh-CN" altLang="en-US" dirty="0">
                    <a:solidFill>
                      <a:schemeClr val="bg1"/>
                    </a:solidFill>
                  </a:rPr>
                  <a:t>个</a:t>
                </a:r>
                <a:r>
                  <a:rPr lang="en-US" altLang="zh-CN" dirty="0">
                    <a:solidFill>
                      <a:schemeClr val="bg1"/>
                    </a:solidFill>
                  </a:rPr>
                  <a:t>GT box(</a:t>
                </a:r>
                <a:r>
                  <a:rPr lang="zh-CN" altLang="en-US" dirty="0">
                    <a:solidFill>
                      <a:schemeClr val="bg1"/>
                    </a:solidFill>
                  </a:rPr>
                  <a:t>类别为</a:t>
                </a:r>
                <a:r>
                  <a:rPr lang="en-US" altLang="zh-CN" dirty="0">
                    <a:solidFill>
                      <a:schemeClr val="bg1"/>
                    </a:solidFill>
                  </a:rPr>
                  <a:t>P).</a:t>
                </a:r>
                <a:r>
                  <a:rPr lang="en-US" altLang="zh-CN" dirty="0" err="1">
                    <a:solidFill>
                      <a:schemeClr val="bg1"/>
                    </a:solidFill>
                  </a:rPr>
                  <a:t>Psoftmax</a:t>
                </a:r>
                <a:r>
                  <a:rPr lang="en-US" altLang="zh-CN" dirty="0">
                    <a:solidFill>
                      <a:schemeClr val="bg1"/>
                    </a:solidFill>
                  </a:rPr>
                  <a:t> loss</a:t>
                </a:r>
                <a:r>
                  <a:rPr lang="zh-CN" altLang="en-US" dirty="0">
                    <a:solidFill>
                      <a:schemeClr val="bg1"/>
                    </a:solidFill>
                  </a:rPr>
                  <a:t>为</a:t>
                </a:r>
                <a:r>
                  <a:rPr lang="en-US" altLang="zh-CN" dirty="0">
                    <a:solidFill>
                      <a:schemeClr val="bg1"/>
                    </a:solidFill>
                  </a:rPr>
                  <a:t>Cross Entropy</a:t>
                </a:r>
                <a:r>
                  <a:rPr lang="zh-CN" altLang="en-US" dirty="0">
                    <a:solidFill>
                      <a:schemeClr val="bg1"/>
                    </a:solidFill>
                  </a:rPr>
                  <a:t>和</a:t>
                </a:r>
                <a:r>
                  <a:rPr lang="en-US" altLang="zh-CN" dirty="0" err="1">
                    <a:solidFill>
                      <a:schemeClr val="bg1"/>
                    </a:solidFill>
                  </a:rPr>
                  <a:t>softmax</a:t>
                </a:r>
                <a:r>
                  <a:rPr lang="zh-CN" altLang="en-US" dirty="0">
                    <a:solidFill>
                      <a:schemeClr val="bg1"/>
                    </a:solidFill>
                  </a:rPr>
                  <a:t>函数的结合。</a:t>
                </a:r>
              </a:p>
            </p:txBody>
          </p:sp>
        </mc:Choice>
        <mc:Fallback xmlns="">
          <p:sp>
            <p:nvSpPr>
              <p:cNvPr id="8" name="文本框 7">
                <a:extLst>
                  <a:ext uri="{FF2B5EF4-FFF2-40B4-BE49-F238E27FC236}">
                    <a16:creationId xmlns:a16="http://schemas.microsoft.com/office/drawing/2014/main" id="{B3A1AF77-5C6C-6065-549A-78F41953E305}"/>
                  </a:ext>
                </a:extLst>
              </p:cNvPr>
              <p:cNvSpPr txBox="1">
                <a:spLocks noRot="1" noChangeAspect="1" noMove="1" noResize="1" noEditPoints="1" noAdjustHandles="1" noChangeArrowheads="1" noChangeShapeType="1" noTextEdit="1"/>
              </p:cNvSpPr>
              <p:nvPr/>
            </p:nvSpPr>
            <p:spPr>
              <a:xfrm>
                <a:off x="444501" y="2870919"/>
                <a:ext cx="7921024" cy="1309013"/>
              </a:xfrm>
              <a:prstGeom prst="rect">
                <a:avLst/>
              </a:prstGeom>
              <a:blipFill>
                <a:blip r:embed="rId4"/>
                <a:stretch>
                  <a:fillRect l="-693" t="-1395" b="-65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01027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rtlCol="0"/>
          <a:lstStyle/>
          <a:p>
            <a:pPr rtl="0"/>
            <a:fld id="{C263D6C4-4840-40CC-AC84-17E24B3B7BDE}" type="slidenum">
              <a:rPr lang="en-US" altLang="zh-CN" smtClean="0"/>
              <a:pPr rtl="0"/>
              <a:t>24</a:t>
            </a:fld>
            <a:endParaRPr lang="zh-CN" altLang="en-US"/>
          </a:p>
        </p:txBody>
      </p:sp>
      <p:sp>
        <p:nvSpPr>
          <p:cNvPr id="3" name="标题 4">
            <a:extLst>
              <a:ext uri="{FF2B5EF4-FFF2-40B4-BE49-F238E27FC236}">
                <a16:creationId xmlns:a16="http://schemas.microsoft.com/office/drawing/2014/main" id="{464AE978-B8DC-99E1-F915-6641C498CC8F}"/>
              </a:ext>
            </a:extLst>
          </p:cNvPr>
          <p:cNvSpPr>
            <a:spLocks noGrp="1"/>
          </p:cNvSpPr>
          <p:nvPr>
            <p:ph type="title"/>
          </p:nvPr>
        </p:nvSpPr>
        <p:spPr>
          <a:xfrm>
            <a:off x="444500" y="542925"/>
            <a:ext cx="11214100" cy="535531"/>
          </a:xfrm>
        </p:spPr>
        <p:txBody>
          <a:bodyPr rtlCol="0">
            <a:normAutofit fontScale="90000"/>
          </a:bodyPr>
          <a:lstStyle/>
          <a:p>
            <a:pPr rtl="0"/>
            <a:r>
              <a:rPr lang="zh-CN" altLang="en-US" dirty="0"/>
              <a:t>应用展示</a:t>
            </a:r>
          </a:p>
        </p:txBody>
      </p:sp>
      <p:pic>
        <p:nvPicPr>
          <p:cNvPr id="5" name="图片 4">
            <a:extLst>
              <a:ext uri="{FF2B5EF4-FFF2-40B4-BE49-F238E27FC236}">
                <a16:creationId xmlns:a16="http://schemas.microsoft.com/office/drawing/2014/main" id="{B44B3890-06C1-D6BC-9ACD-D0997C87E26C}"/>
              </a:ext>
            </a:extLst>
          </p:cNvPr>
          <p:cNvPicPr>
            <a:picLocks noChangeAspect="1"/>
          </p:cNvPicPr>
          <p:nvPr/>
        </p:nvPicPr>
        <p:blipFill>
          <a:blip r:embed="rId3"/>
          <a:stretch>
            <a:fillRect/>
          </a:stretch>
        </p:blipFill>
        <p:spPr>
          <a:xfrm>
            <a:off x="1317466" y="1124416"/>
            <a:ext cx="9147333" cy="5516962"/>
          </a:xfrm>
          <a:prstGeom prst="rect">
            <a:avLst/>
          </a:prstGeom>
        </p:spPr>
      </p:pic>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2BE5BF-9922-45FB-8F3F-4446D40A051B}"/>
              </a:ext>
            </a:extLst>
          </p:cNvPr>
          <p:cNvSpPr>
            <a:spLocks noGrp="1"/>
          </p:cNvSpPr>
          <p:nvPr>
            <p:ph type="ctrTitle"/>
          </p:nvPr>
        </p:nvSpPr>
        <p:spPr>
          <a:xfrm>
            <a:off x="601993" y="434711"/>
            <a:ext cx="4945598" cy="566187"/>
          </a:xfrm>
        </p:spPr>
        <p:txBody>
          <a:bodyPr rtlCol="0"/>
          <a:lstStyle/>
          <a:p>
            <a:pPr rtl="0"/>
            <a:r>
              <a:rPr lang="zh-CN" altLang="en-US" sz="3200" dirty="0"/>
              <a:t>参考资料</a:t>
            </a:r>
          </a:p>
        </p:txBody>
      </p:sp>
      <p:sp>
        <p:nvSpPr>
          <p:cNvPr id="3" name="标题 1">
            <a:extLst>
              <a:ext uri="{FF2B5EF4-FFF2-40B4-BE49-F238E27FC236}">
                <a16:creationId xmlns:a16="http://schemas.microsoft.com/office/drawing/2014/main" id="{84F9526C-8CF5-E472-B8BC-949CE04F7274}"/>
              </a:ext>
            </a:extLst>
          </p:cNvPr>
          <p:cNvSpPr txBox="1">
            <a:spLocks/>
          </p:cNvSpPr>
          <p:nvPr/>
        </p:nvSpPr>
        <p:spPr>
          <a:xfrm>
            <a:off x="601993" y="1000898"/>
            <a:ext cx="10642656" cy="21191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icrosoft YaHei UI" panose="020B0503020204020204" pitchFamily="34" charset="-122"/>
                <a:ea typeface="Tahoma" panose="020B0604030504040204" pitchFamily="34" charset="0"/>
                <a:cs typeface="Tahoma" panose="020B0604030504040204" pitchFamily="34" charset="0"/>
              </a:defRPr>
            </a:lvl1pPr>
          </a:lstStyle>
          <a:p>
            <a:pPr marL="457200" indent="-457200">
              <a:buAutoNum type="arabicPeriod"/>
            </a:pPr>
            <a:r>
              <a:rPr lang="en-US" altLang="zh-CN" sz="2000" dirty="0"/>
              <a:t>Single Shot </a:t>
            </a:r>
            <a:r>
              <a:rPr lang="en-US" altLang="zh-CN" sz="2000" dirty="0" err="1"/>
              <a:t>MultiBox</a:t>
            </a:r>
            <a:r>
              <a:rPr lang="en-US" altLang="zh-CN" sz="2000" dirty="0"/>
              <a:t> Detector</a:t>
            </a:r>
          </a:p>
          <a:p>
            <a:pPr marL="457200" indent="-457200">
              <a:buFontTx/>
              <a:buAutoNum type="arabicPeriod"/>
            </a:pPr>
            <a:r>
              <a:rPr lang="en-US" altLang="zh-CN" sz="2000" dirty="0"/>
              <a:t>https://zhuanlan.zhihu.com/p/95032060</a:t>
            </a:r>
            <a:r>
              <a:rPr lang="zh-CN" altLang="en-US" sz="2000" dirty="0"/>
              <a:t>目标检测算法之</a:t>
            </a:r>
            <a:r>
              <a:rPr lang="en-US" altLang="zh-CN" sz="2000" dirty="0"/>
              <a:t>SSD</a:t>
            </a:r>
            <a:r>
              <a:rPr lang="zh-CN" altLang="en-US" sz="2000" dirty="0"/>
              <a:t>代码解析</a:t>
            </a:r>
            <a:r>
              <a:rPr lang="en-US" altLang="zh-CN" sz="2000" dirty="0"/>
              <a:t>(</a:t>
            </a:r>
            <a:r>
              <a:rPr lang="zh-CN" altLang="en-US" sz="2000" dirty="0"/>
              <a:t>万字长文超详细</a:t>
            </a:r>
            <a:r>
              <a:rPr lang="en-US" altLang="zh-CN" sz="2000" dirty="0"/>
              <a:t>)</a:t>
            </a:r>
          </a:p>
          <a:p>
            <a:pPr marL="457200" indent="-457200">
              <a:buFontTx/>
              <a:buAutoNum type="arabicPeriod"/>
            </a:pPr>
            <a:r>
              <a:rPr lang="en-US" altLang="zh-CN" sz="2000" dirty="0"/>
              <a:t>https://github.com/StChenHaoGitHub/1D-deeplearning-model-pytorch</a:t>
            </a:r>
          </a:p>
        </p:txBody>
      </p:sp>
      <p:sp>
        <p:nvSpPr>
          <p:cNvPr id="4" name="标题 1">
            <a:extLst>
              <a:ext uri="{FF2B5EF4-FFF2-40B4-BE49-F238E27FC236}">
                <a16:creationId xmlns:a16="http://schemas.microsoft.com/office/drawing/2014/main" id="{FC34C095-C4B7-B130-53F1-C3EEBC855836}"/>
              </a:ext>
            </a:extLst>
          </p:cNvPr>
          <p:cNvSpPr txBox="1">
            <a:spLocks/>
          </p:cNvSpPr>
          <p:nvPr/>
        </p:nvSpPr>
        <p:spPr>
          <a:xfrm>
            <a:off x="601993" y="3114068"/>
            <a:ext cx="4945598" cy="5661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icrosoft YaHei UI" panose="020B0503020204020204" pitchFamily="34" charset="-122"/>
                <a:ea typeface="Tahoma" panose="020B0604030504040204" pitchFamily="34" charset="0"/>
                <a:cs typeface="Tahoma" panose="020B0604030504040204" pitchFamily="34" charset="0"/>
              </a:defRPr>
            </a:lvl1pPr>
          </a:lstStyle>
          <a:p>
            <a:r>
              <a:rPr lang="zh-CN" altLang="en-US" sz="3200" dirty="0"/>
              <a:t>实现代码</a:t>
            </a:r>
          </a:p>
        </p:txBody>
      </p:sp>
      <p:sp>
        <p:nvSpPr>
          <p:cNvPr id="5" name="标题 1">
            <a:extLst>
              <a:ext uri="{FF2B5EF4-FFF2-40B4-BE49-F238E27FC236}">
                <a16:creationId xmlns:a16="http://schemas.microsoft.com/office/drawing/2014/main" id="{06D801A2-188A-5767-64DC-D9B05F5B2B80}"/>
              </a:ext>
            </a:extLst>
          </p:cNvPr>
          <p:cNvSpPr txBox="1">
            <a:spLocks/>
          </p:cNvSpPr>
          <p:nvPr/>
        </p:nvSpPr>
        <p:spPr>
          <a:xfrm>
            <a:off x="601993" y="3507260"/>
            <a:ext cx="10642656" cy="21191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icrosoft YaHei UI" panose="020B0503020204020204" pitchFamily="34" charset="-122"/>
                <a:ea typeface="Tahoma" panose="020B0604030504040204" pitchFamily="34" charset="0"/>
                <a:cs typeface="Tahoma" panose="020B0604030504040204" pitchFamily="34" charset="0"/>
              </a:defRPr>
            </a:lvl1pPr>
          </a:lstStyle>
          <a:p>
            <a:pPr marL="457200" indent="-457200">
              <a:buAutoNum type="arabicPeriod"/>
            </a:pPr>
            <a:endParaRPr lang="en-US" altLang="zh-CN" sz="2000" dirty="0"/>
          </a:p>
        </p:txBody>
      </p:sp>
      <p:sp>
        <p:nvSpPr>
          <p:cNvPr id="7" name="文本框 6">
            <a:extLst>
              <a:ext uri="{FF2B5EF4-FFF2-40B4-BE49-F238E27FC236}">
                <a16:creationId xmlns:a16="http://schemas.microsoft.com/office/drawing/2014/main" id="{1CD16FF1-A7CE-F806-38DE-085755CCD998}"/>
              </a:ext>
            </a:extLst>
          </p:cNvPr>
          <p:cNvSpPr txBox="1"/>
          <p:nvPr/>
        </p:nvSpPr>
        <p:spPr>
          <a:xfrm>
            <a:off x="648730" y="3979561"/>
            <a:ext cx="6104238" cy="369332"/>
          </a:xfrm>
          <a:prstGeom prst="rect">
            <a:avLst/>
          </a:prstGeom>
          <a:noFill/>
        </p:spPr>
        <p:txBody>
          <a:bodyPr wrap="square">
            <a:spAutoFit/>
          </a:bodyPr>
          <a:lstStyle/>
          <a:p>
            <a:r>
              <a:rPr lang="en-US" altLang="zh-CN" dirty="0" err="1">
                <a:solidFill>
                  <a:srgbClr val="00559A"/>
                </a:solidFill>
                <a:hlinkClick r:id="rId3">
                  <a:extLst>
                    <a:ext uri="{A12FA001-AC4F-418D-AE19-62706E023703}">
                      <ahyp:hlinkClr xmlns:ahyp="http://schemas.microsoft.com/office/drawing/2018/hyperlinkcolor" val="tx"/>
                    </a:ext>
                  </a:extLst>
                </a:hlinkClick>
              </a:rPr>
              <a:t>nologistic</a:t>
            </a:r>
            <a:r>
              <a:rPr lang="en-US" altLang="zh-CN" dirty="0">
                <a:solidFill>
                  <a:srgbClr val="00559A"/>
                </a:solidFill>
                <a:hlinkClick r:id="rId3">
                  <a:extLst>
                    <a:ext uri="{A12FA001-AC4F-418D-AE19-62706E023703}">
                      <ahyp:hlinkClr xmlns:ahyp="http://schemas.microsoft.com/office/drawing/2018/hyperlinkcolor" val="tx"/>
                    </a:ext>
                  </a:extLst>
                </a:hlinkClick>
              </a:rPr>
              <a:t>/</a:t>
            </a:r>
            <a:r>
              <a:rPr lang="en-US" altLang="zh-CN" dirty="0" err="1">
                <a:solidFill>
                  <a:srgbClr val="00559A"/>
                </a:solidFill>
                <a:hlinkClick r:id="rId3">
                  <a:extLst>
                    <a:ext uri="{A12FA001-AC4F-418D-AE19-62706E023703}">
                      <ahyp:hlinkClr xmlns:ahyp="http://schemas.microsoft.com/office/drawing/2018/hyperlinkcolor" val="tx"/>
                    </a:ext>
                  </a:extLst>
                </a:hlinkClick>
              </a:rPr>
              <a:t>my_SSD_learning</a:t>
            </a:r>
            <a:r>
              <a:rPr lang="en-US" altLang="zh-CN" dirty="0">
                <a:solidFill>
                  <a:schemeClr val="bg1"/>
                </a:solidFill>
                <a:hlinkClick r:id="rId3">
                  <a:extLst>
                    <a:ext uri="{A12FA001-AC4F-418D-AE19-62706E023703}">
                      <ahyp:hlinkClr xmlns:ahyp="http://schemas.microsoft.com/office/drawing/2018/hyperlinkcolor" val="tx"/>
                    </a:ext>
                  </a:extLst>
                </a:hlinkClick>
              </a:rPr>
              <a:t>: SSD (github.com)</a:t>
            </a:r>
            <a:endParaRPr lang="zh-CN" altLang="en-US" dirty="0">
              <a:solidFill>
                <a:schemeClr val="bg1"/>
              </a:solidFill>
            </a:endParaRP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2BE5BF-9922-45FB-8F3F-4446D40A051B}"/>
              </a:ext>
            </a:extLst>
          </p:cNvPr>
          <p:cNvSpPr>
            <a:spLocks noGrp="1"/>
          </p:cNvSpPr>
          <p:nvPr>
            <p:ph type="ctrTitle"/>
          </p:nvPr>
        </p:nvSpPr>
        <p:spPr>
          <a:xfrm>
            <a:off x="4858896" y="2656703"/>
            <a:ext cx="4945598" cy="1243584"/>
          </a:xfrm>
        </p:spPr>
        <p:txBody>
          <a:bodyPr rtlCol="0"/>
          <a:lstStyle/>
          <a:p>
            <a:pPr rtl="0"/>
            <a:r>
              <a:rPr lang="zh-CN" altLang="en-US" dirty="0"/>
              <a:t>谢谢</a:t>
            </a:r>
            <a:endParaRPr lang="zh-CN" alt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zh-CN" altLang="en-US" dirty="0"/>
              <a:t>卷积</a:t>
            </a:r>
          </a:p>
        </p:txBody>
      </p:sp>
      <p:sp>
        <p:nvSpPr>
          <p:cNvPr id="2" name="灯片编号占位符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zh-CN" smtClean="0"/>
              <a:pPr rtl="0"/>
              <a:t>3</a:t>
            </a:fld>
            <a:endParaRPr lang="zh-CN" altLang="en-US"/>
          </a:p>
        </p:txBody>
      </p:sp>
      <p:sp>
        <p:nvSpPr>
          <p:cNvPr id="11" name="文本框 10">
            <a:extLst>
              <a:ext uri="{FF2B5EF4-FFF2-40B4-BE49-F238E27FC236}">
                <a16:creationId xmlns:a16="http://schemas.microsoft.com/office/drawing/2014/main" id="{DD2416D8-3500-AA7E-0681-C59FB9F54A97}"/>
              </a:ext>
            </a:extLst>
          </p:cNvPr>
          <p:cNvSpPr txBox="1"/>
          <p:nvPr/>
        </p:nvSpPr>
        <p:spPr>
          <a:xfrm>
            <a:off x="444500" y="5220729"/>
            <a:ext cx="4652662" cy="1077218"/>
          </a:xfrm>
          <a:prstGeom prst="rect">
            <a:avLst/>
          </a:prstGeom>
          <a:noFill/>
        </p:spPr>
        <p:txBody>
          <a:bodyPr wrap="square" rtlCol="0">
            <a:spAutoFit/>
          </a:bodyPr>
          <a:lstStyle/>
          <a:p>
            <a:r>
              <a:rPr lang="en-US" altLang="zh-CN" sz="3200" dirty="0">
                <a:solidFill>
                  <a:srgbClr val="FF0000"/>
                </a:solidFill>
              </a:rPr>
              <a:t>1*1+2*0+4*0+5*1=6</a:t>
            </a:r>
          </a:p>
          <a:p>
            <a:r>
              <a:rPr lang="en-US" altLang="zh-CN" sz="3200" dirty="0">
                <a:solidFill>
                  <a:srgbClr val="FF0000"/>
                </a:solidFill>
              </a:rPr>
              <a:t>5*1+6*0+8*0+9*1=14</a:t>
            </a:r>
            <a:endParaRPr lang="zh-CN" altLang="en-US" sz="3200" dirty="0">
              <a:solidFill>
                <a:srgbClr val="FF0000"/>
              </a:solidFill>
            </a:endParaRPr>
          </a:p>
        </p:txBody>
      </p:sp>
      <p:pic>
        <p:nvPicPr>
          <p:cNvPr id="13" name="图片 12">
            <a:extLst>
              <a:ext uri="{FF2B5EF4-FFF2-40B4-BE49-F238E27FC236}">
                <a16:creationId xmlns:a16="http://schemas.microsoft.com/office/drawing/2014/main" id="{E9182617-2E07-8978-08F8-51BE235A3F61}"/>
              </a:ext>
            </a:extLst>
          </p:cNvPr>
          <p:cNvPicPr>
            <a:picLocks noChangeAspect="1"/>
          </p:cNvPicPr>
          <p:nvPr/>
        </p:nvPicPr>
        <p:blipFill>
          <a:blip r:embed="rId3"/>
          <a:stretch>
            <a:fillRect/>
          </a:stretch>
        </p:blipFill>
        <p:spPr>
          <a:xfrm>
            <a:off x="444500" y="1144986"/>
            <a:ext cx="9391135" cy="3755401"/>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zh-CN" altLang="en-US" dirty="0"/>
              <a:t>卷积补充</a:t>
            </a:r>
          </a:p>
        </p:txBody>
      </p:sp>
      <p:sp>
        <p:nvSpPr>
          <p:cNvPr id="2" name="灯片编号占位符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zh-CN" smtClean="0"/>
              <a:pPr rtl="0"/>
              <a:t>4</a:t>
            </a:fld>
            <a:endParaRPr lang="zh-CN" altLang="en-US"/>
          </a:p>
        </p:txBody>
      </p:sp>
      <p:sp>
        <p:nvSpPr>
          <p:cNvPr id="3" name="标题 6">
            <a:extLst>
              <a:ext uri="{FF2B5EF4-FFF2-40B4-BE49-F238E27FC236}">
                <a16:creationId xmlns:a16="http://schemas.microsoft.com/office/drawing/2014/main" id="{0350FB0B-8140-075F-4531-0FED448454FE}"/>
              </a:ext>
            </a:extLst>
          </p:cNvPr>
          <p:cNvSpPr txBox="1">
            <a:spLocks/>
          </p:cNvSpPr>
          <p:nvPr/>
        </p:nvSpPr>
        <p:spPr>
          <a:xfrm>
            <a:off x="444500" y="1189595"/>
            <a:ext cx="11214100" cy="3416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icrosoft YaHei UI" panose="020B0503020204020204" pitchFamily="34" charset="-122"/>
                <a:ea typeface="+mj-ea"/>
                <a:cs typeface="+mj-cs"/>
              </a:defRPr>
            </a:lvl1pPr>
          </a:lstStyle>
          <a:p>
            <a:r>
              <a:rPr lang="zh-CN" altLang="en-US" sz="1800" dirty="0"/>
              <a:t>一些参数介绍</a:t>
            </a:r>
          </a:p>
        </p:txBody>
      </p:sp>
      <p:sp>
        <p:nvSpPr>
          <p:cNvPr id="4" name="标题 6">
            <a:extLst>
              <a:ext uri="{FF2B5EF4-FFF2-40B4-BE49-F238E27FC236}">
                <a16:creationId xmlns:a16="http://schemas.microsoft.com/office/drawing/2014/main" id="{715E4F2C-435A-A377-EE2F-D9EA756ACEBC}"/>
              </a:ext>
            </a:extLst>
          </p:cNvPr>
          <p:cNvSpPr txBox="1">
            <a:spLocks/>
          </p:cNvSpPr>
          <p:nvPr/>
        </p:nvSpPr>
        <p:spPr>
          <a:xfrm>
            <a:off x="444500" y="2054190"/>
            <a:ext cx="11214100" cy="3416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icrosoft YaHei UI" panose="020B0503020204020204" pitchFamily="34" charset="-122"/>
                <a:ea typeface="+mj-ea"/>
                <a:cs typeface="+mj-cs"/>
              </a:defRPr>
            </a:lvl1pPr>
          </a:lstStyle>
          <a:p>
            <a:r>
              <a:rPr lang="en-US" altLang="zh-CN" sz="1800" dirty="0" err="1"/>
              <a:t>Out_channels</a:t>
            </a:r>
            <a:r>
              <a:rPr lang="en-US" altLang="zh-CN" sz="1800" dirty="0"/>
              <a:t>-</a:t>
            </a:r>
            <a:r>
              <a:rPr lang="zh-CN" altLang="en-US" sz="1800" dirty="0"/>
              <a:t>卷积产生的通道数</a:t>
            </a:r>
          </a:p>
        </p:txBody>
      </p:sp>
      <p:sp>
        <p:nvSpPr>
          <p:cNvPr id="5" name="标题 6">
            <a:extLst>
              <a:ext uri="{FF2B5EF4-FFF2-40B4-BE49-F238E27FC236}">
                <a16:creationId xmlns:a16="http://schemas.microsoft.com/office/drawing/2014/main" id="{9F2AE660-55EE-A7E7-2625-B8B1A96A228D}"/>
              </a:ext>
            </a:extLst>
          </p:cNvPr>
          <p:cNvSpPr txBox="1">
            <a:spLocks/>
          </p:cNvSpPr>
          <p:nvPr/>
        </p:nvSpPr>
        <p:spPr>
          <a:xfrm>
            <a:off x="444500" y="1649841"/>
            <a:ext cx="11214100" cy="3416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icrosoft YaHei UI" panose="020B0503020204020204" pitchFamily="34" charset="-122"/>
                <a:ea typeface="+mj-ea"/>
                <a:cs typeface="+mj-cs"/>
              </a:defRPr>
            </a:lvl1pPr>
          </a:lstStyle>
          <a:p>
            <a:r>
              <a:rPr lang="en-US" altLang="zh-CN" sz="1800" dirty="0" err="1"/>
              <a:t>In_channels</a:t>
            </a:r>
            <a:r>
              <a:rPr lang="en-US" altLang="zh-CN" sz="1800" dirty="0"/>
              <a:t>-</a:t>
            </a:r>
            <a:r>
              <a:rPr lang="zh-CN" altLang="en-US" sz="1800" dirty="0"/>
              <a:t>输入图像的通道数</a:t>
            </a:r>
          </a:p>
        </p:txBody>
      </p:sp>
      <p:sp>
        <p:nvSpPr>
          <p:cNvPr id="6" name="标题 6">
            <a:extLst>
              <a:ext uri="{FF2B5EF4-FFF2-40B4-BE49-F238E27FC236}">
                <a16:creationId xmlns:a16="http://schemas.microsoft.com/office/drawing/2014/main" id="{E34E9005-2789-E122-DF57-CB7331C4C961}"/>
              </a:ext>
            </a:extLst>
          </p:cNvPr>
          <p:cNvSpPr txBox="1">
            <a:spLocks/>
          </p:cNvSpPr>
          <p:nvPr/>
        </p:nvSpPr>
        <p:spPr>
          <a:xfrm>
            <a:off x="444500" y="2900148"/>
            <a:ext cx="11214100" cy="3416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icrosoft YaHei UI" panose="020B0503020204020204" pitchFamily="34" charset="-122"/>
                <a:ea typeface="+mj-ea"/>
                <a:cs typeface="+mj-cs"/>
              </a:defRPr>
            </a:lvl1pPr>
          </a:lstStyle>
          <a:p>
            <a:r>
              <a:rPr lang="en-US" altLang="zh-CN" sz="1800" dirty="0"/>
              <a:t>Stride-</a:t>
            </a:r>
            <a:r>
              <a:rPr lang="zh-CN" altLang="en-US" sz="1800" dirty="0"/>
              <a:t>卷积核的移动步长</a:t>
            </a:r>
          </a:p>
        </p:txBody>
      </p:sp>
      <p:sp>
        <p:nvSpPr>
          <p:cNvPr id="8" name="标题 6">
            <a:extLst>
              <a:ext uri="{FF2B5EF4-FFF2-40B4-BE49-F238E27FC236}">
                <a16:creationId xmlns:a16="http://schemas.microsoft.com/office/drawing/2014/main" id="{FD72C98E-9188-F9C9-91AC-A36514B53127}"/>
              </a:ext>
            </a:extLst>
          </p:cNvPr>
          <p:cNvSpPr txBox="1">
            <a:spLocks/>
          </p:cNvSpPr>
          <p:nvPr/>
        </p:nvSpPr>
        <p:spPr>
          <a:xfrm>
            <a:off x="444500" y="2477169"/>
            <a:ext cx="11214100" cy="3416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icrosoft YaHei UI" panose="020B0503020204020204" pitchFamily="34" charset="-122"/>
                <a:ea typeface="+mj-ea"/>
                <a:cs typeface="+mj-cs"/>
              </a:defRPr>
            </a:lvl1pPr>
          </a:lstStyle>
          <a:p>
            <a:r>
              <a:rPr lang="en-US" altLang="zh-CN" sz="1800" dirty="0" err="1"/>
              <a:t>Kerner_size</a:t>
            </a:r>
            <a:r>
              <a:rPr lang="en-US" altLang="zh-CN" sz="1800" dirty="0"/>
              <a:t>-</a:t>
            </a:r>
            <a:r>
              <a:rPr lang="zh-CN" altLang="en-US" sz="1800" dirty="0"/>
              <a:t>卷积核的尺寸</a:t>
            </a:r>
          </a:p>
        </p:txBody>
      </p:sp>
      <p:sp>
        <p:nvSpPr>
          <p:cNvPr id="9" name="标题 6">
            <a:extLst>
              <a:ext uri="{FF2B5EF4-FFF2-40B4-BE49-F238E27FC236}">
                <a16:creationId xmlns:a16="http://schemas.microsoft.com/office/drawing/2014/main" id="{FB7E2CE0-0048-28D3-3F6F-4A67B4230ABD}"/>
              </a:ext>
            </a:extLst>
          </p:cNvPr>
          <p:cNvSpPr txBox="1">
            <a:spLocks/>
          </p:cNvSpPr>
          <p:nvPr/>
        </p:nvSpPr>
        <p:spPr>
          <a:xfrm>
            <a:off x="444500" y="3307113"/>
            <a:ext cx="11214100" cy="3416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icrosoft YaHei UI" panose="020B0503020204020204" pitchFamily="34" charset="-122"/>
                <a:ea typeface="+mj-ea"/>
                <a:cs typeface="+mj-cs"/>
              </a:defRPr>
            </a:lvl1pPr>
          </a:lstStyle>
          <a:p>
            <a:r>
              <a:rPr lang="en-US" altLang="zh-CN" sz="1800" dirty="0"/>
              <a:t>Padding-</a:t>
            </a:r>
            <a:r>
              <a:rPr lang="zh-CN" altLang="en-US" sz="1800" dirty="0"/>
              <a:t>输入图像补充</a:t>
            </a:r>
            <a:r>
              <a:rPr lang="en-US" altLang="zh-CN" sz="1800" dirty="0"/>
              <a:t>0</a:t>
            </a:r>
            <a:r>
              <a:rPr lang="zh-CN" altLang="en-US" sz="1800" dirty="0"/>
              <a:t>的长度</a:t>
            </a:r>
          </a:p>
        </p:txBody>
      </p:sp>
      <p:sp>
        <p:nvSpPr>
          <p:cNvPr id="10" name="标题 6">
            <a:extLst>
              <a:ext uri="{FF2B5EF4-FFF2-40B4-BE49-F238E27FC236}">
                <a16:creationId xmlns:a16="http://schemas.microsoft.com/office/drawing/2014/main" id="{A38AD640-AEEC-A974-5931-E96157FFBDBC}"/>
              </a:ext>
            </a:extLst>
          </p:cNvPr>
          <p:cNvSpPr txBox="1">
            <a:spLocks/>
          </p:cNvSpPr>
          <p:nvPr/>
        </p:nvSpPr>
        <p:spPr>
          <a:xfrm>
            <a:off x="444500" y="3714078"/>
            <a:ext cx="11214100" cy="3416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icrosoft YaHei UI" panose="020B0503020204020204" pitchFamily="34" charset="-122"/>
                <a:ea typeface="+mj-ea"/>
                <a:cs typeface="+mj-cs"/>
              </a:defRPr>
            </a:lvl1pPr>
          </a:lstStyle>
          <a:p>
            <a:r>
              <a:rPr lang="en-US" altLang="zh-CN" sz="1800" dirty="0"/>
              <a:t>Dilation-</a:t>
            </a:r>
            <a:r>
              <a:rPr lang="zh-CN" altLang="en-US" sz="1800" dirty="0"/>
              <a:t>卷积核元素之间的间距</a:t>
            </a:r>
          </a:p>
        </p:txBody>
      </p:sp>
    </p:spTree>
    <p:extLst>
      <p:ext uri="{BB962C8B-B14F-4D97-AF65-F5344CB8AC3E}">
        <p14:creationId xmlns:p14="http://schemas.microsoft.com/office/powerpoint/2010/main" val="4280998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zh-CN" altLang="en-US" dirty="0"/>
              <a:t>池化</a:t>
            </a:r>
          </a:p>
        </p:txBody>
      </p:sp>
      <p:sp>
        <p:nvSpPr>
          <p:cNvPr id="2" name="灯片编号占位符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zh-CN" smtClean="0"/>
              <a:pPr rtl="0"/>
              <a:t>5</a:t>
            </a:fld>
            <a:endParaRPr lang="zh-CN" altLang="en-US"/>
          </a:p>
        </p:txBody>
      </p:sp>
      <p:sp>
        <p:nvSpPr>
          <p:cNvPr id="11" name="文本框 10">
            <a:extLst>
              <a:ext uri="{FF2B5EF4-FFF2-40B4-BE49-F238E27FC236}">
                <a16:creationId xmlns:a16="http://schemas.microsoft.com/office/drawing/2014/main" id="{DD2416D8-3500-AA7E-0681-C59FB9F54A97}"/>
              </a:ext>
            </a:extLst>
          </p:cNvPr>
          <p:cNvSpPr txBox="1"/>
          <p:nvPr/>
        </p:nvSpPr>
        <p:spPr>
          <a:xfrm>
            <a:off x="778132" y="5237857"/>
            <a:ext cx="4652662" cy="1077218"/>
          </a:xfrm>
          <a:prstGeom prst="rect">
            <a:avLst/>
          </a:prstGeom>
          <a:noFill/>
        </p:spPr>
        <p:txBody>
          <a:bodyPr wrap="square" rtlCol="0">
            <a:spAutoFit/>
          </a:bodyPr>
          <a:lstStyle/>
          <a:p>
            <a:r>
              <a:rPr lang="en-US" altLang="zh-CN" sz="3200" dirty="0">
                <a:solidFill>
                  <a:srgbClr val="FF0000"/>
                </a:solidFill>
              </a:rPr>
              <a:t>MAX</a:t>
            </a:r>
            <a:r>
              <a:rPr lang="zh-CN" altLang="en-US" sz="3200" dirty="0">
                <a:solidFill>
                  <a:srgbClr val="FF0000"/>
                </a:solidFill>
              </a:rPr>
              <a:t>（</a:t>
            </a:r>
            <a:r>
              <a:rPr lang="en-US" altLang="zh-CN" sz="3200" dirty="0">
                <a:solidFill>
                  <a:srgbClr val="FF0000"/>
                </a:solidFill>
              </a:rPr>
              <a:t>1</a:t>
            </a:r>
            <a:r>
              <a:rPr lang="zh-CN" altLang="en-US" sz="3200" dirty="0">
                <a:solidFill>
                  <a:srgbClr val="FF0000"/>
                </a:solidFill>
              </a:rPr>
              <a:t>、</a:t>
            </a:r>
            <a:r>
              <a:rPr lang="en-US" altLang="zh-CN" sz="3200" dirty="0">
                <a:solidFill>
                  <a:srgbClr val="FF0000"/>
                </a:solidFill>
              </a:rPr>
              <a:t>2</a:t>
            </a:r>
            <a:r>
              <a:rPr lang="zh-CN" altLang="en-US" sz="3200" dirty="0">
                <a:solidFill>
                  <a:srgbClr val="FF0000"/>
                </a:solidFill>
              </a:rPr>
              <a:t>、</a:t>
            </a:r>
            <a:r>
              <a:rPr lang="en-US" altLang="zh-CN" sz="3200" dirty="0">
                <a:solidFill>
                  <a:srgbClr val="FF0000"/>
                </a:solidFill>
              </a:rPr>
              <a:t>4</a:t>
            </a:r>
            <a:r>
              <a:rPr lang="zh-CN" altLang="en-US" sz="3200" dirty="0">
                <a:solidFill>
                  <a:srgbClr val="FF0000"/>
                </a:solidFill>
              </a:rPr>
              <a:t>、</a:t>
            </a:r>
            <a:r>
              <a:rPr lang="en-US" altLang="zh-CN" sz="3200" dirty="0">
                <a:solidFill>
                  <a:srgbClr val="FF0000"/>
                </a:solidFill>
              </a:rPr>
              <a:t>5</a:t>
            </a:r>
            <a:r>
              <a:rPr lang="zh-CN" altLang="en-US" sz="3200" dirty="0">
                <a:solidFill>
                  <a:srgbClr val="FF0000"/>
                </a:solidFill>
              </a:rPr>
              <a:t>）</a:t>
            </a:r>
            <a:r>
              <a:rPr lang="en-US" altLang="zh-CN" sz="3200" dirty="0">
                <a:solidFill>
                  <a:srgbClr val="FF0000"/>
                </a:solidFill>
              </a:rPr>
              <a:t>=5</a:t>
            </a:r>
          </a:p>
          <a:p>
            <a:r>
              <a:rPr lang="en-US" altLang="zh-CN" sz="3200" dirty="0">
                <a:solidFill>
                  <a:srgbClr val="FF0000"/>
                </a:solidFill>
              </a:rPr>
              <a:t>MAX</a:t>
            </a:r>
            <a:r>
              <a:rPr lang="zh-CN" altLang="en-US" sz="3200" dirty="0">
                <a:solidFill>
                  <a:srgbClr val="FF0000"/>
                </a:solidFill>
              </a:rPr>
              <a:t>（</a:t>
            </a:r>
            <a:r>
              <a:rPr lang="en-US" altLang="zh-CN" sz="3200" dirty="0">
                <a:solidFill>
                  <a:srgbClr val="FF0000"/>
                </a:solidFill>
              </a:rPr>
              <a:t>5</a:t>
            </a:r>
            <a:r>
              <a:rPr lang="zh-CN" altLang="en-US" sz="3200" dirty="0">
                <a:solidFill>
                  <a:srgbClr val="FF0000"/>
                </a:solidFill>
              </a:rPr>
              <a:t>、</a:t>
            </a:r>
            <a:r>
              <a:rPr lang="en-US" altLang="zh-CN" sz="3200" dirty="0">
                <a:solidFill>
                  <a:srgbClr val="FF0000"/>
                </a:solidFill>
              </a:rPr>
              <a:t>6</a:t>
            </a:r>
            <a:r>
              <a:rPr lang="zh-CN" altLang="en-US" sz="3200" dirty="0">
                <a:solidFill>
                  <a:srgbClr val="FF0000"/>
                </a:solidFill>
              </a:rPr>
              <a:t>、</a:t>
            </a:r>
            <a:r>
              <a:rPr lang="en-US" altLang="zh-CN" sz="3200" dirty="0">
                <a:solidFill>
                  <a:srgbClr val="FF0000"/>
                </a:solidFill>
              </a:rPr>
              <a:t>8</a:t>
            </a:r>
            <a:r>
              <a:rPr lang="zh-CN" altLang="en-US" sz="3200" dirty="0">
                <a:solidFill>
                  <a:srgbClr val="FF0000"/>
                </a:solidFill>
              </a:rPr>
              <a:t>、</a:t>
            </a:r>
            <a:r>
              <a:rPr lang="en-US" altLang="zh-CN" sz="3200" dirty="0">
                <a:solidFill>
                  <a:srgbClr val="FF0000"/>
                </a:solidFill>
              </a:rPr>
              <a:t>9</a:t>
            </a:r>
            <a:r>
              <a:rPr lang="zh-CN" altLang="en-US" sz="3200" dirty="0">
                <a:solidFill>
                  <a:srgbClr val="FF0000"/>
                </a:solidFill>
              </a:rPr>
              <a:t>）</a:t>
            </a:r>
            <a:r>
              <a:rPr lang="en-US" altLang="zh-CN" sz="3200" dirty="0">
                <a:solidFill>
                  <a:srgbClr val="FF0000"/>
                </a:solidFill>
              </a:rPr>
              <a:t>=9</a:t>
            </a:r>
            <a:endParaRPr lang="zh-CN" altLang="en-US" sz="3200" dirty="0">
              <a:solidFill>
                <a:srgbClr val="FF0000"/>
              </a:solidFill>
            </a:endParaRPr>
          </a:p>
        </p:txBody>
      </p:sp>
      <p:pic>
        <p:nvPicPr>
          <p:cNvPr id="4" name="图片 3">
            <a:extLst>
              <a:ext uri="{FF2B5EF4-FFF2-40B4-BE49-F238E27FC236}">
                <a16:creationId xmlns:a16="http://schemas.microsoft.com/office/drawing/2014/main" id="{5D24DCC8-DA03-3D86-0842-1876CBFE2751}"/>
              </a:ext>
            </a:extLst>
          </p:cNvPr>
          <p:cNvPicPr>
            <a:picLocks noChangeAspect="1"/>
          </p:cNvPicPr>
          <p:nvPr/>
        </p:nvPicPr>
        <p:blipFill>
          <a:blip r:embed="rId3"/>
          <a:stretch>
            <a:fillRect/>
          </a:stretch>
        </p:blipFill>
        <p:spPr>
          <a:xfrm>
            <a:off x="492546" y="1186500"/>
            <a:ext cx="8908552" cy="3718882"/>
          </a:xfrm>
          <a:prstGeom prst="rect">
            <a:avLst/>
          </a:prstGeom>
        </p:spPr>
      </p:pic>
    </p:spTree>
    <p:extLst>
      <p:ext uri="{BB962C8B-B14F-4D97-AF65-F5344CB8AC3E}">
        <p14:creationId xmlns:p14="http://schemas.microsoft.com/office/powerpoint/2010/main" val="326286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zh-CN" altLang="en-US" dirty="0"/>
              <a:t>池化补充</a:t>
            </a:r>
          </a:p>
        </p:txBody>
      </p:sp>
      <p:sp>
        <p:nvSpPr>
          <p:cNvPr id="2" name="灯片编号占位符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zh-CN" smtClean="0"/>
              <a:pPr rtl="0"/>
              <a:t>6</a:t>
            </a:fld>
            <a:endParaRPr lang="zh-CN" altLang="en-US"/>
          </a:p>
        </p:txBody>
      </p:sp>
      <p:sp>
        <p:nvSpPr>
          <p:cNvPr id="3" name="标题 6">
            <a:extLst>
              <a:ext uri="{FF2B5EF4-FFF2-40B4-BE49-F238E27FC236}">
                <a16:creationId xmlns:a16="http://schemas.microsoft.com/office/drawing/2014/main" id="{0350FB0B-8140-075F-4531-0FED448454FE}"/>
              </a:ext>
            </a:extLst>
          </p:cNvPr>
          <p:cNvSpPr txBox="1">
            <a:spLocks/>
          </p:cNvSpPr>
          <p:nvPr/>
        </p:nvSpPr>
        <p:spPr>
          <a:xfrm>
            <a:off x="444500" y="1189595"/>
            <a:ext cx="11214100" cy="3416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icrosoft YaHei UI" panose="020B0503020204020204" pitchFamily="34" charset="-122"/>
                <a:ea typeface="+mj-ea"/>
                <a:cs typeface="+mj-cs"/>
              </a:defRPr>
            </a:lvl1pPr>
          </a:lstStyle>
          <a:p>
            <a:r>
              <a:rPr lang="zh-CN" altLang="en-US" sz="1800" dirty="0"/>
              <a:t>一些参数介绍</a:t>
            </a:r>
          </a:p>
        </p:txBody>
      </p:sp>
      <p:sp>
        <p:nvSpPr>
          <p:cNvPr id="6" name="标题 6">
            <a:extLst>
              <a:ext uri="{FF2B5EF4-FFF2-40B4-BE49-F238E27FC236}">
                <a16:creationId xmlns:a16="http://schemas.microsoft.com/office/drawing/2014/main" id="{E34E9005-2789-E122-DF57-CB7331C4C961}"/>
              </a:ext>
            </a:extLst>
          </p:cNvPr>
          <p:cNvSpPr txBox="1">
            <a:spLocks/>
          </p:cNvSpPr>
          <p:nvPr/>
        </p:nvSpPr>
        <p:spPr>
          <a:xfrm>
            <a:off x="488950" y="2065345"/>
            <a:ext cx="11214100" cy="3416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icrosoft YaHei UI" panose="020B0503020204020204" pitchFamily="34" charset="-122"/>
                <a:ea typeface="+mj-ea"/>
                <a:cs typeface="+mj-cs"/>
              </a:defRPr>
            </a:lvl1pPr>
          </a:lstStyle>
          <a:p>
            <a:r>
              <a:rPr lang="en-US" altLang="zh-CN" sz="1800" dirty="0"/>
              <a:t>Stride-</a:t>
            </a:r>
            <a:r>
              <a:rPr lang="zh-CN" altLang="en-US" sz="1800" dirty="0"/>
              <a:t>池化层核的移动步长</a:t>
            </a:r>
          </a:p>
        </p:txBody>
      </p:sp>
      <p:sp>
        <p:nvSpPr>
          <p:cNvPr id="8" name="标题 6">
            <a:extLst>
              <a:ext uri="{FF2B5EF4-FFF2-40B4-BE49-F238E27FC236}">
                <a16:creationId xmlns:a16="http://schemas.microsoft.com/office/drawing/2014/main" id="{FD72C98E-9188-F9C9-91AC-A36514B53127}"/>
              </a:ext>
            </a:extLst>
          </p:cNvPr>
          <p:cNvSpPr txBox="1">
            <a:spLocks/>
          </p:cNvSpPr>
          <p:nvPr/>
        </p:nvSpPr>
        <p:spPr>
          <a:xfrm>
            <a:off x="488950" y="1642366"/>
            <a:ext cx="11214100" cy="3416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icrosoft YaHei UI" panose="020B0503020204020204" pitchFamily="34" charset="-122"/>
                <a:ea typeface="+mj-ea"/>
                <a:cs typeface="+mj-cs"/>
              </a:defRPr>
            </a:lvl1pPr>
          </a:lstStyle>
          <a:p>
            <a:r>
              <a:rPr lang="en-US" altLang="zh-CN" sz="1800" dirty="0" err="1"/>
              <a:t>Kerner_size</a:t>
            </a:r>
            <a:r>
              <a:rPr lang="en-US" altLang="zh-CN" sz="1800" dirty="0"/>
              <a:t>-</a:t>
            </a:r>
            <a:r>
              <a:rPr lang="zh-CN" altLang="en-US" sz="1800" dirty="0"/>
              <a:t>池化层的尺寸</a:t>
            </a:r>
          </a:p>
        </p:txBody>
      </p:sp>
      <p:sp>
        <p:nvSpPr>
          <p:cNvPr id="9" name="标题 6">
            <a:extLst>
              <a:ext uri="{FF2B5EF4-FFF2-40B4-BE49-F238E27FC236}">
                <a16:creationId xmlns:a16="http://schemas.microsoft.com/office/drawing/2014/main" id="{FB7E2CE0-0048-28D3-3F6F-4A67B4230ABD}"/>
              </a:ext>
            </a:extLst>
          </p:cNvPr>
          <p:cNvSpPr txBox="1">
            <a:spLocks/>
          </p:cNvSpPr>
          <p:nvPr/>
        </p:nvSpPr>
        <p:spPr>
          <a:xfrm>
            <a:off x="488950" y="2472310"/>
            <a:ext cx="11214100" cy="3416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icrosoft YaHei UI" panose="020B0503020204020204" pitchFamily="34" charset="-122"/>
                <a:ea typeface="+mj-ea"/>
                <a:cs typeface="+mj-cs"/>
              </a:defRPr>
            </a:lvl1pPr>
          </a:lstStyle>
          <a:p>
            <a:r>
              <a:rPr lang="en-US" altLang="zh-CN" sz="1800" dirty="0"/>
              <a:t>Padding-</a:t>
            </a:r>
            <a:r>
              <a:rPr lang="zh-CN" altLang="en-US" sz="1800" dirty="0"/>
              <a:t>输入图像补充</a:t>
            </a:r>
            <a:r>
              <a:rPr lang="en-US" altLang="zh-CN" sz="1800" dirty="0"/>
              <a:t>0</a:t>
            </a:r>
            <a:r>
              <a:rPr lang="zh-CN" altLang="en-US" sz="1800" dirty="0"/>
              <a:t>的长度</a:t>
            </a:r>
          </a:p>
        </p:txBody>
      </p:sp>
      <p:sp>
        <p:nvSpPr>
          <p:cNvPr id="11" name="标题 6">
            <a:extLst>
              <a:ext uri="{FF2B5EF4-FFF2-40B4-BE49-F238E27FC236}">
                <a16:creationId xmlns:a16="http://schemas.microsoft.com/office/drawing/2014/main" id="{CE68D211-A9C2-8EBB-D07D-1242BCF80C79}"/>
              </a:ext>
            </a:extLst>
          </p:cNvPr>
          <p:cNvSpPr txBox="1">
            <a:spLocks/>
          </p:cNvSpPr>
          <p:nvPr/>
        </p:nvSpPr>
        <p:spPr>
          <a:xfrm>
            <a:off x="488950" y="3702427"/>
            <a:ext cx="11214100" cy="3416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icrosoft YaHei UI" panose="020B0503020204020204" pitchFamily="34" charset="-122"/>
                <a:ea typeface="+mj-ea"/>
                <a:cs typeface="+mj-cs"/>
              </a:defRPr>
            </a:lvl1pPr>
          </a:lstStyle>
          <a:p>
            <a:r>
              <a:rPr lang="zh-CN" altLang="en-US" sz="1800" dirty="0"/>
              <a:t>其他池化</a:t>
            </a:r>
          </a:p>
        </p:txBody>
      </p:sp>
      <p:sp>
        <p:nvSpPr>
          <p:cNvPr id="12" name="标题 6">
            <a:extLst>
              <a:ext uri="{FF2B5EF4-FFF2-40B4-BE49-F238E27FC236}">
                <a16:creationId xmlns:a16="http://schemas.microsoft.com/office/drawing/2014/main" id="{FC637EEB-5CED-910F-3478-1080FADBE956}"/>
              </a:ext>
            </a:extLst>
          </p:cNvPr>
          <p:cNvSpPr txBox="1">
            <a:spLocks/>
          </p:cNvSpPr>
          <p:nvPr/>
        </p:nvSpPr>
        <p:spPr>
          <a:xfrm>
            <a:off x="533400" y="4578177"/>
            <a:ext cx="11214100" cy="3416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icrosoft YaHei UI" panose="020B0503020204020204" pitchFamily="34" charset="-122"/>
                <a:ea typeface="+mj-ea"/>
                <a:cs typeface="+mj-cs"/>
              </a:defRPr>
            </a:lvl1pPr>
          </a:lstStyle>
          <a:p>
            <a:r>
              <a:rPr lang="zh-CN" altLang="en-US" sz="1800" dirty="0"/>
              <a:t>随机池化</a:t>
            </a:r>
            <a:r>
              <a:rPr lang="en-US" altLang="zh-CN" sz="1800" dirty="0"/>
              <a:t>-</a:t>
            </a:r>
            <a:r>
              <a:rPr lang="en-US" altLang="zh-CN" sz="1800" dirty="0" err="1"/>
              <a:t>Rand_POOL</a:t>
            </a:r>
            <a:endParaRPr lang="zh-CN" altLang="en-US" sz="1800" dirty="0"/>
          </a:p>
        </p:txBody>
      </p:sp>
      <p:sp>
        <p:nvSpPr>
          <p:cNvPr id="13" name="标题 6">
            <a:extLst>
              <a:ext uri="{FF2B5EF4-FFF2-40B4-BE49-F238E27FC236}">
                <a16:creationId xmlns:a16="http://schemas.microsoft.com/office/drawing/2014/main" id="{17602113-E57A-BE10-07F4-20FBDC33B4D8}"/>
              </a:ext>
            </a:extLst>
          </p:cNvPr>
          <p:cNvSpPr txBox="1">
            <a:spLocks/>
          </p:cNvSpPr>
          <p:nvPr/>
        </p:nvSpPr>
        <p:spPr>
          <a:xfrm>
            <a:off x="533400" y="4155198"/>
            <a:ext cx="11214100" cy="3416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icrosoft YaHei UI" panose="020B0503020204020204" pitchFamily="34" charset="-122"/>
                <a:ea typeface="+mj-ea"/>
                <a:cs typeface="+mj-cs"/>
              </a:defRPr>
            </a:lvl1pPr>
          </a:lstStyle>
          <a:p>
            <a:r>
              <a:rPr lang="zh-CN" altLang="en-US" sz="1800" dirty="0"/>
              <a:t>平均池化</a:t>
            </a:r>
            <a:r>
              <a:rPr lang="en-US" altLang="zh-CN" sz="1800" dirty="0"/>
              <a:t>-</a:t>
            </a:r>
            <a:r>
              <a:rPr lang="en-US" altLang="zh-CN" sz="1800" dirty="0" err="1"/>
              <a:t>Average_POOL</a:t>
            </a:r>
            <a:endParaRPr lang="zh-CN" altLang="en-US" sz="1800" dirty="0"/>
          </a:p>
        </p:txBody>
      </p:sp>
    </p:spTree>
    <p:extLst>
      <p:ext uri="{BB962C8B-B14F-4D97-AF65-F5344CB8AC3E}">
        <p14:creationId xmlns:p14="http://schemas.microsoft.com/office/powerpoint/2010/main" val="4071703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zh-CN" altLang="en-US" dirty="0"/>
              <a:t>损失函数</a:t>
            </a:r>
          </a:p>
        </p:txBody>
      </p:sp>
      <p:sp>
        <p:nvSpPr>
          <p:cNvPr id="2" name="灯片编号占位符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zh-CN" smtClean="0"/>
              <a:pPr rtl="0"/>
              <a:t>7</a:t>
            </a:fld>
            <a:endParaRPr lang="zh-CN" altLang="en-US"/>
          </a:p>
        </p:txBody>
      </p:sp>
      <p:sp>
        <p:nvSpPr>
          <p:cNvPr id="5" name="标题 6">
            <a:extLst>
              <a:ext uri="{FF2B5EF4-FFF2-40B4-BE49-F238E27FC236}">
                <a16:creationId xmlns:a16="http://schemas.microsoft.com/office/drawing/2014/main" id="{9423DC07-6BA8-FAB3-B1D0-93C2BED3E80E}"/>
              </a:ext>
            </a:extLst>
          </p:cNvPr>
          <p:cNvSpPr txBox="1">
            <a:spLocks/>
          </p:cNvSpPr>
          <p:nvPr/>
        </p:nvSpPr>
        <p:spPr>
          <a:xfrm>
            <a:off x="444500" y="1248778"/>
            <a:ext cx="11214100" cy="3416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icrosoft YaHei UI" panose="020B0503020204020204" pitchFamily="34" charset="-122"/>
                <a:ea typeface="+mj-ea"/>
                <a:cs typeface="+mj-cs"/>
              </a:defRPr>
            </a:lvl1pPr>
          </a:lstStyle>
          <a:p>
            <a:r>
              <a:rPr lang="zh-CN" altLang="en-US" sz="1800" dirty="0"/>
              <a:t>经典的损失函数</a:t>
            </a:r>
          </a:p>
        </p:txBody>
      </p:sp>
      <p:sp>
        <p:nvSpPr>
          <p:cNvPr id="9" name="文本框 8">
            <a:extLst>
              <a:ext uri="{FF2B5EF4-FFF2-40B4-BE49-F238E27FC236}">
                <a16:creationId xmlns:a16="http://schemas.microsoft.com/office/drawing/2014/main" id="{280FC552-63F2-7B9C-E3BD-431A631C0B2C}"/>
              </a:ext>
            </a:extLst>
          </p:cNvPr>
          <p:cNvSpPr txBox="1"/>
          <p:nvPr/>
        </p:nvSpPr>
        <p:spPr>
          <a:xfrm>
            <a:off x="444501" y="2199397"/>
            <a:ext cx="6093994" cy="369332"/>
          </a:xfrm>
          <a:prstGeom prst="rect">
            <a:avLst/>
          </a:prstGeom>
          <a:noFill/>
        </p:spPr>
        <p:txBody>
          <a:bodyPr wrap="square">
            <a:spAutoFit/>
          </a:bodyPr>
          <a:lstStyle/>
          <a:p>
            <a:r>
              <a:rPr lang="en-US" altLang="zh-CN" dirty="0">
                <a:solidFill>
                  <a:srgbClr val="FF0000"/>
                </a:solidFill>
              </a:rPr>
              <a:t>L2 Loss(</a:t>
            </a:r>
            <a:r>
              <a:rPr lang="zh-CN" altLang="en-US" dirty="0">
                <a:solidFill>
                  <a:srgbClr val="FF0000"/>
                </a:solidFill>
              </a:rPr>
              <a:t>均方差损失</a:t>
            </a:r>
            <a:r>
              <a:rPr lang="en-US" altLang="zh-CN" dirty="0">
                <a:solidFill>
                  <a:srgbClr val="FF0000"/>
                </a:solidFill>
              </a:rPr>
              <a:t>)L(</a:t>
            </a:r>
            <a:r>
              <a:rPr lang="en-US" altLang="zh-CN" dirty="0" err="1">
                <a:solidFill>
                  <a:srgbClr val="FF0000"/>
                </a:solidFill>
              </a:rPr>
              <a:t>Y,f</a:t>
            </a:r>
            <a:r>
              <a:rPr lang="en-US" altLang="zh-CN" dirty="0">
                <a:solidFill>
                  <a:srgbClr val="FF0000"/>
                </a:solidFill>
              </a:rPr>
              <a:t>(x))=(Y-f(x))²</a:t>
            </a:r>
          </a:p>
        </p:txBody>
      </p:sp>
      <p:sp>
        <p:nvSpPr>
          <p:cNvPr id="10" name="文本框 9">
            <a:extLst>
              <a:ext uri="{FF2B5EF4-FFF2-40B4-BE49-F238E27FC236}">
                <a16:creationId xmlns:a16="http://schemas.microsoft.com/office/drawing/2014/main" id="{2F0ED863-EA8C-FA50-F2F8-80CDD7AD3B89}"/>
              </a:ext>
            </a:extLst>
          </p:cNvPr>
          <p:cNvSpPr txBox="1"/>
          <p:nvPr/>
        </p:nvSpPr>
        <p:spPr>
          <a:xfrm>
            <a:off x="444500" y="2661913"/>
            <a:ext cx="7111657" cy="369332"/>
          </a:xfrm>
          <a:prstGeom prst="rect">
            <a:avLst/>
          </a:prstGeom>
          <a:noFill/>
        </p:spPr>
        <p:txBody>
          <a:bodyPr wrap="square">
            <a:spAutoFit/>
          </a:bodyPr>
          <a:lstStyle/>
          <a:p>
            <a:r>
              <a:rPr lang="en-US" altLang="zh-CN" dirty="0">
                <a:solidFill>
                  <a:srgbClr val="FF0000"/>
                </a:solidFill>
              </a:rPr>
              <a:t>Cross Entropy(</a:t>
            </a:r>
            <a:r>
              <a:rPr lang="zh-CN" altLang="en-US" dirty="0">
                <a:solidFill>
                  <a:srgbClr val="FF0000"/>
                </a:solidFill>
              </a:rPr>
              <a:t>交叉熵损失</a:t>
            </a:r>
            <a:r>
              <a:rPr lang="en-US" altLang="zh-CN" dirty="0">
                <a:solidFill>
                  <a:srgbClr val="FF0000"/>
                </a:solidFill>
              </a:rPr>
              <a:t>)L(</a:t>
            </a:r>
            <a:r>
              <a:rPr lang="en-US" altLang="zh-CN" dirty="0" err="1">
                <a:solidFill>
                  <a:srgbClr val="FF0000"/>
                </a:solidFill>
              </a:rPr>
              <a:t>Y,y</a:t>
            </a:r>
            <a:r>
              <a:rPr lang="en-US" altLang="zh-CN" dirty="0">
                <a:solidFill>
                  <a:srgbClr val="FF0000"/>
                </a:solidFill>
              </a:rPr>
              <a:t>)=-1/n*</a:t>
            </a:r>
            <a:r>
              <a:rPr lang="el-GR" altLang="zh-CN" dirty="0">
                <a:solidFill>
                  <a:srgbClr val="FF0000"/>
                </a:solidFill>
              </a:rPr>
              <a:t>Σ</a:t>
            </a:r>
            <a:r>
              <a:rPr lang="en-US" altLang="zh-CN" dirty="0">
                <a:solidFill>
                  <a:srgbClr val="FF0000"/>
                </a:solidFill>
              </a:rPr>
              <a:t>(</a:t>
            </a:r>
            <a:r>
              <a:rPr lang="en-US" altLang="zh-CN" dirty="0" err="1">
                <a:solidFill>
                  <a:srgbClr val="FF0000"/>
                </a:solidFill>
              </a:rPr>
              <a:t>Yln</a:t>
            </a:r>
            <a:r>
              <a:rPr lang="en-US" altLang="zh-CN" dirty="0">
                <a:solidFill>
                  <a:srgbClr val="FF0000"/>
                </a:solidFill>
              </a:rPr>
              <a:t>(y)+(1-Y)ln(1-y))(</a:t>
            </a:r>
            <a:r>
              <a:rPr lang="zh-CN" altLang="en-US" dirty="0">
                <a:solidFill>
                  <a:srgbClr val="FF0000"/>
                </a:solidFill>
              </a:rPr>
              <a:t>二分类</a:t>
            </a:r>
            <a:r>
              <a:rPr lang="en-US" altLang="zh-CN" dirty="0">
                <a:solidFill>
                  <a:srgbClr val="FF0000"/>
                </a:solidFill>
              </a:rPr>
              <a:t>)</a:t>
            </a:r>
          </a:p>
        </p:txBody>
      </p:sp>
      <p:sp>
        <p:nvSpPr>
          <p:cNvPr id="3" name="文本框 2">
            <a:extLst>
              <a:ext uri="{FF2B5EF4-FFF2-40B4-BE49-F238E27FC236}">
                <a16:creationId xmlns:a16="http://schemas.microsoft.com/office/drawing/2014/main" id="{03114E3C-981A-7F4A-CE7F-4CA77F70B077}"/>
              </a:ext>
            </a:extLst>
          </p:cNvPr>
          <p:cNvSpPr txBox="1"/>
          <p:nvPr/>
        </p:nvSpPr>
        <p:spPr>
          <a:xfrm>
            <a:off x="444500" y="3124734"/>
            <a:ext cx="9212305" cy="369332"/>
          </a:xfrm>
          <a:prstGeom prst="rect">
            <a:avLst/>
          </a:prstGeom>
          <a:noFill/>
        </p:spPr>
        <p:txBody>
          <a:bodyPr wrap="square">
            <a:spAutoFit/>
          </a:bodyPr>
          <a:lstStyle/>
          <a:p>
            <a:r>
              <a:rPr lang="en-US" altLang="zh-CN" dirty="0">
                <a:solidFill>
                  <a:srgbClr val="FF0000"/>
                </a:solidFill>
              </a:rPr>
              <a:t>Cross Entropy(</a:t>
            </a:r>
            <a:r>
              <a:rPr lang="zh-CN" altLang="en-US" dirty="0">
                <a:solidFill>
                  <a:srgbClr val="FF0000"/>
                </a:solidFill>
              </a:rPr>
              <a:t>交叉熵损失</a:t>
            </a:r>
            <a:r>
              <a:rPr lang="en-US" altLang="zh-CN" dirty="0">
                <a:solidFill>
                  <a:srgbClr val="FF0000"/>
                </a:solidFill>
              </a:rPr>
              <a:t>)L(</a:t>
            </a:r>
            <a:r>
              <a:rPr lang="en-US" altLang="zh-CN" dirty="0" err="1">
                <a:solidFill>
                  <a:srgbClr val="FF0000"/>
                </a:solidFill>
              </a:rPr>
              <a:t>Y,y</a:t>
            </a:r>
            <a:r>
              <a:rPr lang="en-US" altLang="zh-CN" dirty="0">
                <a:solidFill>
                  <a:srgbClr val="FF0000"/>
                </a:solidFill>
              </a:rPr>
              <a:t>)=-1/n*</a:t>
            </a:r>
            <a:r>
              <a:rPr lang="el-GR" altLang="zh-CN" dirty="0">
                <a:solidFill>
                  <a:srgbClr val="FF0000"/>
                </a:solidFill>
              </a:rPr>
              <a:t>Σ</a:t>
            </a:r>
            <a:r>
              <a:rPr lang="en-US" altLang="zh-CN" dirty="0">
                <a:solidFill>
                  <a:srgbClr val="FF0000"/>
                </a:solidFill>
              </a:rPr>
              <a:t>(</a:t>
            </a:r>
            <a:r>
              <a:rPr lang="en-US" altLang="zh-CN" dirty="0" err="1">
                <a:solidFill>
                  <a:srgbClr val="FF0000"/>
                </a:solidFill>
              </a:rPr>
              <a:t>Yln</a:t>
            </a:r>
            <a:r>
              <a:rPr lang="en-US" altLang="zh-CN" dirty="0">
                <a:solidFill>
                  <a:srgbClr val="FF0000"/>
                </a:solidFill>
              </a:rPr>
              <a:t>(y))(</a:t>
            </a:r>
            <a:r>
              <a:rPr lang="zh-CN" altLang="en-US" dirty="0">
                <a:solidFill>
                  <a:srgbClr val="FF0000"/>
                </a:solidFill>
              </a:rPr>
              <a:t>多分类</a:t>
            </a:r>
            <a:r>
              <a:rPr lang="en-US" altLang="zh-CN" dirty="0">
                <a:solidFill>
                  <a:srgbClr val="FF0000"/>
                </a:solidFill>
              </a:rPr>
              <a:t>)</a:t>
            </a:r>
            <a:r>
              <a:rPr lang="zh-CN" altLang="en-US" dirty="0">
                <a:solidFill>
                  <a:srgbClr val="FF0000"/>
                </a:solidFill>
              </a:rPr>
              <a:t>，</a:t>
            </a:r>
            <a:r>
              <a:rPr lang="en-US" altLang="zh-CN" dirty="0">
                <a:solidFill>
                  <a:srgbClr val="FF0000"/>
                </a:solidFill>
              </a:rPr>
              <a:t>Y=</a:t>
            </a:r>
            <a:r>
              <a:rPr lang="en-US" altLang="zh-CN" dirty="0" err="1">
                <a:solidFill>
                  <a:srgbClr val="FF0000"/>
                </a:solidFill>
              </a:rPr>
              <a:t>softmax</a:t>
            </a:r>
            <a:r>
              <a:rPr lang="en-US" altLang="zh-CN" dirty="0">
                <a:solidFill>
                  <a:srgbClr val="FF0000"/>
                </a:solidFill>
              </a:rPr>
              <a:t>(Y)</a:t>
            </a:r>
            <a:r>
              <a:rPr lang="zh-CN" altLang="en-US" dirty="0">
                <a:solidFill>
                  <a:srgbClr val="FF0000"/>
                </a:solidFill>
              </a:rPr>
              <a:t>，</a:t>
            </a:r>
            <a:r>
              <a:rPr lang="en-US" altLang="zh-CN" dirty="0">
                <a:solidFill>
                  <a:srgbClr val="FF0000"/>
                </a:solidFill>
              </a:rPr>
              <a:t>y=</a:t>
            </a:r>
            <a:r>
              <a:rPr lang="en-US" altLang="zh-CN" dirty="0" err="1">
                <a:solidFill>
                  <a:srgbClr val="FF0000"/>
                </a:solidFill>
              </a:rPr>
              <a:t>softmax</a:t>
            </a:r>
            <a:r>
              <a:rPr lang="en-US" altLang="zh-CN" dirty="0">
                <a:solidFill>
                  <a:srgbClr val="FF0000"/>
                </a:solidFill>
              </a:rPr>
              <a:t>(y)</a:t>
            </a:r>
          </a:p>
        </p:txBody>
      </p:sp>
      <p:sp>
        <p:nvSpPr>
          <p:cNvPr id="4" name="文本框 3">
            <a:extLst>
              <a:ext uri="{FF2B5EF4-FFF2-40B4-BE49-F238E27FC236}">
                <a16:creationId xmlns:a16="http://schemas.microsoft.com/office/drawing/2014/main" id="{065B2A84-3F28-391D-9BAF-ECDCADE232F2}"/>
              </a:ext>
            </a:extLst>
          </p:cNvPr>
          <p:cNvSpPr txBox="1"/>
          <p:nvPr/>
        </p:nvSpPr>
        <p:spPr>
          <a:xfrm>
            <a:off x="444501" y="1710085"/>
            <a:ext cx="6093994" cy="369332"/>
          </a:xfrm>
          <a:prstGeom prst="rect">
            <a:avLst/>
          </a:prstGeom>
          <a:noFill/>
        </p:spPr>
        <p:txBody>
          <a:bodyPr wrap="square">
            <a:spAutoFit/>
          </a:bodyPr>
          <a:lstStyle/>
          <a:p>
            <a:r>
              <a:rPr lang="en-US" altLang="zh-CN" dirty="0">
                <a:solidFill>
                  <a:srgbClr val="FF0000"/>
                </a:solidFill>
              </a:rPr>
              <a:t>L1 Loss(</a:t>
            </a:r>
            <a:r>
              <a:rPr lang="zh-CN" altLang="en-US" dirty="0">
                <a:solidFill>
                  <a:srgbClr val="FF0000"/>
                </a:solidFill>
              </a:rPr>
              <a:t>平均绝对损失</a:t>
            </a:r>
            <a:r>
              <a:rPr lang="en-US" altLang="zh-CN" dirty="0">
                <a:solidFill>
                  <a:srgbClr val="FF0000"/>
                </a:solidFill>
              </a:rPr>
              <a:t>)L(</a:t>
            </a:r>
            <a:r>
              <a:rPr lang="en-US" altLang="zh-CN" dirty="0" err="1">
                <a:solidFill>
                  <a:srgbClr val="FF0000"/>
                </a:solidFill>
              </a:rPr>
              <a:t>Y,f</a:t>
            </a:r>
            <a:r>
              <a:rPr lang="en-US" altLang="zh-CN" dirty="0">
                <a:solidFill>
                  <a:srgbClr val="FF0000"/>
                </a:solidFill>
              </a:rPr>
              <a:t>(x))=|Y-f(x)|</a:t>
            </a:r>
          </a:p>
        </p:txBody>
      </p:sp>
      <p:sp>
        <p:nvSpPr>
          <p:cNvPr id="6" name="文本框 5">
            <a:extLst>
              <a:ext uri="{FF2B5EF4-FFF2-40B4-BE49-F238E27FC236}">
                <a16:creationId xmlns:a16="http://schemas.microsoft.com/office/drawing/2014/main" id="{22B9CD0E-AB94-E15B-1845-F8D4B118E115}"/>
              </a:ext>
            </a:extLst>
          </p:cNvPr>
          <p:cNvSpPr txBox="1"/>
          <p:nvPr/>
        </p:nvSpPr>
        <p:spPr>
          <a:xfrm>
            <a:off x="444500" y="3670587"/>
            <a:ext cx="3571446" cy="1200329"/>
          </a:xfrm>
          <a:prstGeom prst="rect">
            <a:avLst/>
          </a:prstGeom>
          <a:noFill/>
        </p:spPr>
        <p:txBody>
          <a:bodyPr wrap="square">
            <a:spAutoFit/>
          </a:bodyPr>
          <a:lstStyle/>
          <a:p>
            <a:r>
              <a:rPr lang="en-US" altLang="zh-CN" dirty="0">
                <a:solidFill>
                  <a:srgbClr val="FF0000"/>
                </a:solidFill>
              </a:rPr>
              <a:t>Smooth L1 Loss(</a:t>
            </a:r>
            <a:r>
              <a:rPr lang="zh-CN" altLang="en-US" dirty="0">
                <a:solidFill>
                  <a:srgbClr val="FF0000"/>
                </a:solidFill>
              </a:rPr>
              <a:t>平均绝对损失</a:t>
            </a:r>
            <a:r>
              <a:rPr lang="en-US" altLang="zh-CN" dirty="0">
                <a:solidFill>
                  <a:srgbClr val="FF0000"/>
                </a:solidFill>
              </a:rPr>
              <a:t>)</a:t>
            </a:r>
          </a:p>
          <a:p>
            <a:r>
              <a:rPr lang="en-US" altLang="zh-CN" dirty="0">
                <a:solidFill>
                  <a:srgbClr val="FF0000"/>
                </a:solidFill>
              </a:rPr>
              <a:t>L(</a:t>
            </a:r>
            <a:r>
              <a:rPr lang="en-US" altLang="zh-CN" dirty="0" err="1">
                <a:solidFill>
                  <a:srgbClr val="FF0000"/>
                </a:solidFill>
              </a:rPr>
              <a:t>Y,f</a:t>
            </a:r>
            <a:r>
              <a:rPr lang="en-US" altLang="zh-CN" dirty="0">
                <a:solidFill>
                  <a:srgbClr val="FF0000"/>
                </a:solidFill>
              </a:rPr>
              <a:t>(x))=0.5(Y-f(x)) ² ,|Y-f(x)|&lt;1</a:t>
            </a:r>
          </a:p>
          <a:p>
            <a:r>
              <a:rPr lang="en-US" altLang="zh-CN" dirty="0">
                <a:solidFill>
                  <a:srgbClr val="FF0000"/>
                </a:solidFill>
              </a:rPr>
              <a:t>L(</a:t>
            </a:r>
            <a:r>
              <a:rPr lang="en-US" altLang="zh-CN" dirty="0" err="1">
                <a:solidFill>
                  <a:srgbClr val="FF0000"/>
                </a:solidFill>
              </a:rPr>
              <a:t>Y,f</a:t>
            </a:r>
            <a:r>
              <a:rPr lang="en-US" altLang="zh-CN" dirty="0">
                <a:solidFill>
                  <a:srgbClr val="FF0000"/>
                </a:solidFill>
              </a:rPr>
              <a:t>(x))=0.5(Y-f(x)) ² ,|Y-f(x)|&gt;=1</a:t>
            </a:r>
          </a:p>
          <a:p>
            <a:endParaRPr lang="en-US" altLang="zh-CN" dirty="0">
              <a:solidFill>
                <a:srgbClr val="FF0000"/>
              </a:solidFill>
            </a:endParaRPr>
          </a:p>
        </p:txBody>
      </p:sp>
    </p:spTree>
    <p:extLst>
      <p:ext uri="{BB962C8B-B14F-4D97-AF65-F5344CB8AC3E}">
        <p14:creationId xmlns:p14="http://schemas.microsoft.com/office/powerpoint/2010/main" val="7144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zh-CN" altLang="en-US" dirty="0"/>
              <a:t>神经网路的前向传播和反向传播</a:t>
            </a:r>
          </a:p>
        </p:txBody>
      </p:sp>
      <p:sp>
        <p:nvSpPr>
          <p:cNvPr id="2" name="灯片编号占位符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zh-CN" smtClean="0"/>
              <a:pPr rtl="0"/>
              <a:t>8</a:t>
            </a:fld>
            <a:endParaRPr lang="zh-CN" altLang="en-US"/>
          </a:p>
        </p:txBody>
      </p:sp>
      <p:sp>
        <p:nvSpPr>
          <p:cNvPr id="3" name="标题 6">
            <a:extLst>
              <a:ext uri="{FF2B5EF4-FFF2-40B4-BE49-F238E27FC236}">
                <a16:creationId xmlns:a16="http://schemas.microsoft.com/office/drawing/2014/main" id="{0350FB0B-8140-075F-4531-0FED448454FE}"/>
              </a:ext>
            </a:extLst>
          </p:cNvPr>
          <p:cNvSpPr txBox="1">
            <a:spLocks/>
          </p:cNvSpPr>
          <p:nvPr/>
        </p:nvSpPr>
        <p:spPr>
          <a:xfrm>
            <a:off x="444500" y="1189595"/>
            <a:ext cx="11214100" cy="3416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icrosoft YaHei UI" panose="020B0503020204020204" pitchFamily="34" charset="-122"/>
                <a:ea typeface="+mj-ea"/>
                <a:cs typeface="+mj-cs"/>
              </a:defRPr>
            </a:lvl1pPr>
          </a:lstStyle>
          <a:p>
            <a:r>
              <a:rPr lang="zh-CN" altLang="en-US" sz="1800" dirty="0"/>
              <a:t>前向传播</a:t>
            </a:r>
          </a:p>
        </p:txBody>
      </p:sp>
      <p:sp>
        <p:nvSpPr>
          <p:cNvPr id="11" name="标题 6">
            <a:extLst>
              <a:ext uri="{FF2B5EF4-FFF2-40B4-BE49-F238E27FC236}">
                <a16:creationId xmlns:a16="http://schemas.microsoft.com/office/drawing/2014/main" id="{CE68D211-A9C2-8EBB-D07D-1242BCF80C79}"/>
              </a:ext>
            </a:extLst>
          </p:cNvPr>
          <p:cNvSpPr txBox="1">
            <a:spLocks/>
          </p:cNvSpPr>
          <p:nvPr/>
        </p:nvSpPr>
        <p:spPr>
          <a:xfrm>
            <a:off x="6655657" y="1189595"/>
            <a:ext cx="2075077" cy="3416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icrosoft YaHei UI" panose="020B0503020204020204" pitchFamily="34" charset="-122"/>
                <a:ea typeface="+mj-ea"/>
                <a:cs typeface="+mj-cs"/>
              </a:defRPr>
            </a:lvl1pPr>
          </a:lstStyle>
          <a:p>
            <a:r>
              <a:rPr lang="zh-CN" altLang="en-US" sz="1800" dirty="0"/>
              <a:t>反向传播</a:t>
            </a:r>
          </a:p>
        </p:txBody>
      </p:sp>
      <p:sp>
        <p:nvSpPr>
          <p:cNvPr id="12" name="标题 6">
            <a:extLst>
              <a:ext uri="{FF2B5EF4-FFF2-40B4-BE49-F238E27FC236}">
                <a16:creationId xmlns:a16="http://schemas.microsoft.com/office/drawing/2014/main" id="{FC637EEB-5CED-910F-3478-1080FADBE956}"/>
              </a:ext>
            </a:extLst>
          </p:cNvPr>
          <p:cNvSpPr txBox="1">
            <a:spLocks/>
          </p:cNvSpPr>
          <p:nvPr/>
        </p:nvSpPr>
        <p:spPr>
          <a:xfrm>
            <a:off x="6655657" y="1641261"/>
            <a:ext cx="4175726" cy="840230"/>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icrosoft YaHei UI" panose="020B0503020204020204" pitchFamily="34" charset="-122"/>
                <a:ea typeface="+mj-ea"/>
                <a:cs typeface="+mj-cs"/>
              </a:defRPr>
            </a:lvl1pPr>
          </a:lstStyle>
          <a:p>
            <a:r>
              <a:rPr lang="zh-CN" altLang="en-US" sz="1800" dirty="0"/>
              <a:t>根据损失函数</a:t>
            </a:r>
            <a:r>
              <a:rPr lang="en-US" altLang="zh-CN" sz="1800" dirty="0"/>
              <a:t>L(</a:t>
            </a:r>
            <a:r>
              <a:rPr lang="en-US" altLang="zh-CN" sz="1800" dirty="0" err="1"/>
              <a:t>y^,y</a:t>
            </a:r>
            <a:r>
              <a:rPr lang="en-US" altLang="zh-CN" sz="1800" dirty="0"/>
              <a:t>)</a:t>
            </a:r>
            <a:r>
              <a:rPr lang="zh-CN" altLang="en-US" sz="1800" dirty="0"/>
              <a:t>来反方向地计算每一层的</a:t>
            </a:r>
            <a:r>
              <a:rPr lang="en-US" altLang="zh-CN" sz="1800" dirty="0"/>
              <a:t>z</a:t>
            </a:r>
            <a:r>
              <a:rPr lang="zh-CN" altLang="en-US" sz="1800" dirty="0"/>
              <a:t>、</a:t>
            </a:r>
            <a:r>
              <a:rPr lang="en-US" altLang="zh-CN" sz="1800" dirty="0"/>
              <a:t>a</a:t>
            </a:r>
            <a:r>
              <a:rPr lang="zh-CN" altLang="en-US" sz="1800" dirty="0"/>
              <a:t>、</a:t>
            </a:r>
            <a:r>
              <a:rPr lang="en-US" altLang="zh-CN" sz="1800" dirty="0"/>
              <a:t>w</a:t>
            </a:r>
            <a:r>
              <a:rPr lang="zh-CN" altLang="en-US" sz="1800" dirty="0"/>
              <a:t>、</a:t>
            </a:r>
            <a:r>
              <a:rPr lang="en-US" altLang="zh-CN" sz="1800" dirty="0"/>
              <a:t>b</a:t>
            </a:r>
            <a:r>
              <a:rPr lang="zh-CN" altLang="en-US" sz="1800" dirty="0"/>
              <a:t>的偏导数（梯度），从而更新参数。</a:t>
            </a:r>
          </a:p>
        </p:txBody>
      </p:sp>
      <p:sp>
        <p:nvSpPr>
          <p:cNvPr id="13" name="标题 6">
            <a:extLst>
              <a:ext uri="{FF2B5EF4-FFF2-40B4-BE49-F238E27FC236}">
                <a16:creationId xmlns:a16="http://schemas.microsoft.com/office/drawing/2014/main" id="{17602113-E57A-BE10-07F4-20FBDC33B4D8}"/>
              </a:ext>
            </a:extLst>
          </p:cNvPr>
          <p:cNvSpPr txBox="1">
            <a:spLocks/>
          </p:cNvSpPr>
          <p:nvPr/>
        </p:nvSpPr>
        <p:spPr>
          <a:xfrm>
            <a:off x="444500" y="1641261"/>
            <a:ext cx="5468208" cy="840230"/>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icrosoft YaHei UI" panose="020B0503020204020204" pitchFamily="34" charset="-122"/>
                <a:ea typeface="+mj-ea"/>
                <a:cs typeface="+mj-cs"/>
              </a:defRPr>
            </a:lvl1pPr>
          </a:lstStyle>
          <a:p>
            <a:r>
              <a:rPr lang="zh-CN" altLang="en-US" sz="1800" dirty="0"/>
              <a:t>从前向传播就是从</a:t>
            </a:r>
            <a:r>
              <a:rPr lang="en-US" altLang="zh-CN" sz="1800" dirty="0"/>
              <a:t>input</a:t>
            </a:r>
            <a:r>
              <a:rPr lang="zh-CN" altLang="en-US" sz="1800" dirty="0"/>
              <a:t>，经过一层层的</a:t>
            </a:r>
            <a:r>
              <a:rPr lang="en-US" altLang="zh-CN" sz="1800" dirty="0"/>
              <a:t>layer</a:t>
            </a:r>
            <a:r>
              <a:rPr lang="zh-CN" altLang="en-US" sz="1800" dirty="0"/>
              <a:t>，不断计算每一层的</a:t>
            </a:r>
            <a:r>
              <a:rPr lang="en-US" altLang="zh-CN" sz="1800" dirty="0"/>
              <a:t>z</a:t>
            </a:r>
            <a:r>
              <a:rPr lang="zh-CN" altLang="en-US" sz="1800" dirty="0"/>
              <a:t>和</a:t>
            </a:r>
            <a:r>
              <a:rPr lang="en-US" altLang="zh-CN" sz="1800" dirty="0"/>
              <a:t>a</a:t>
            </a:r>
            <a:r>
              <a:rPr lang="zh-CN" altLang="en-US" sz="1800" dirty="0"/>
              <a:t>，***得到输出</a:t>
            </a:r>
            <a:r>
              <a:rPr lang="en-US" altLang="zh-CN" sz="1800" dirty="0"/>
              <a:t>y^ </a:t>
            </a:r>
            <a:r>
              <a:rPr lang="zh-CN" altLang="en-US" sz="1800" dirty="0"/>
              <a:t>的过程，计算出了</a:t>
            </a:r>
            <a:r>
              <a:rPr lang="en-US" altLang="zh-CN" sz="1800" dirty="0"/>
              <a:t>y^</a:t>
            </a:r>
            <a:r>
              <a:rPr lang="zh-CN" altLang="en-US" sz="1800" dirty="0"/>
              <a:t>，就可以根据它和真实值</a:t>
            </a:r>
            <a:r>
              <a:rPr lang="en-US" altLang="zh-CN" sz="1800" dirty="0"/>
              <a:t>y</a:t>
            </a:r>
            <a:r>
              <a:rPr lang="zh-CN" altLang="en-US" sz="1800" dirty="0"/>
              <a:t>的差别来计算损失（</a:t>
            </a:r>
            <a:r>
              <a:rPr lang="en-US" altLang="zh-CN" sz="1800" dirty="0"/>
              <a:t>loss</a:t>
            </a:r>
            <a:r>
              <a:rPr lang="zh-CN" altLang="en-US" sz="1800" dirty="0"/>
              <a:t>）</a:t>
            </a:r>
          </a:p>
        </p:txBody>
      </p:sp>
      <p:pic>
        <p:nvPicPr>
          <p:cNvPr id="16" name="图片 15">
            <a:extLst>
              <a:ext uri="{FF2B5EF4-FFF2-40B4-BE49-F238E27FC236}">
                <a16:creationId xmlns:a16="http://schemas.microsoft.com/office/drawing/2014/main" id="{DB0D62AC-29B0-2AEF-BF52-64D53DEBC8B0}"/>
              </a:ext>
            </a:extLst>
          </p:cNvPr>
          <p:cNvPicPr>
            <a:picLocks noChangeAspect="1"/>
          </p:cNvPicPr>
          <p:nvPr/>
        </p:nvPicPr>
        <p:blipFill>
          <a:blip r:embed="rId3"/>
          <a:stretch>
            <a:fillRect/>
          </a:stretch>
        </p:blipFill>
        <p:spPr>
          <a:xfrm>
            <a:off x="275089" y="2802754"/>
            <a:ext cx="11552921" cy="3353091"/>
          </a:xfrm>
          <a:prstGeom prst="rect">
            <a:avLst/>
          </a:prstGeom>
        </p:spPr>
      </p:pic>
    </p:spTree>
    <p:extLst>
      <p:ext uri="{BB962C8B-B14F-4D97-AF65-F5344CB8AC3E}">
        <p14:creationId xmlns:p14="http://schemas.microsoft.com/office/powerpoint/2010/main" val="204220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D179B88-D43C-4A31-9A52-3498E9430782}"/>
              </a:ext>
            </a:extLst>
          </p:cNvPr>
          <p:cNvSpPr>
            <a:spLocks noGrp="1"/>
          </p:cNvSpPr>
          <p:nvPr>
            <p:ph type="title"/>
          </p:nvPr>
        </p:nvSpPr>
        <p:spPr/>
        <p:txBody>
          <a:bodyPr rtlCol="0"/>
          <a:lstStyle/>
          <a:p>
            <a:pPr rtl="0"/>
            <a:r>
              <a:rPr lang="en-US" altLang="zh-CN" dirty="0"/>
              <a:t>SSD</a:t>
            </a:r>
            <a:r>
              <a:rPr lang="zh-CN" altLang="en-US" dirty="0"/>
              <a:t> 网络结构</a:t>
            </a:r>
            <a:endParaRPr lang="en-US" altLang="zh-CN" dirty="0"/>
          </a:p>
        </p:txBody>
      </p:sp>
      <p:sp>
        <p:nvSpPr>
          <p:cNvPr id="5" name="文本占位符 4">
            <a:extLst>
              <a:ext uri="{FF2B5EF4-FFF2-40B4-BE49-F238E27FC236}">
                <a16:creationId xmlns:a16="http://schemas.microsoft.com/office/drawing/2014/main" id="{DCDDBE65-9AB1-4989-AF86-726591A6A128}"/>
              </a:ext>
            </a:extLst>
          </p:cNvPr>
          <p:cNvSpPr>
            <a:spLocks noGrp="1"/>
          </p:cNvSpPr>
          <p:nvPr>
            <p:ph type="body" idx="1"/>
          </p:nvPr>
        </p:nvSpPr>
        <p:spPr/>
        <p:txBody>
          <a:bodyPr rtlCol="0"/>
          <a:lstStyle/>
          <a:p>
            <a:pPr rtl="0"/>
            <a:r>
              <a:rPr lang="zh-CN" altLang="en-US" dirty="0"/>
              <a:t>基于</a:t>
            </a:r>
            <a:r>
              <a:rPr lang="en-US" altLang="zh-CN" dirty="0"/>
              <a:t>SSD300</a:t>
            </a:r>
            <a:endParaRPr lang="zh-CN" altLang="en-US" dirty="0"/>
          </a:p>
        </p:txBody>
      </p:sp>
      <p:sp>
        <p:nvSpPr>
          <p:cNvPr id="2" name="灯片编号占位符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rtlCol="0"/>
          <a:lstStyle/>
          <a:p>
            <a:pPr rtl="0"/>
            <a:fld id="{C263D6C4-4840-40CC-AC84-17E24B3B7BDE}" type="slidenum">
              <a:rPr lang="en-US" altLang="zh-CN" smtClean="0"/>
              <a:pPr rtl="0"/>
              <a:t>9</a:t>
            </a:fld>
            <a:endParaRPr lang="zh-CN" altLang="en-US"/>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677414_TF66687569" id="{F22184A5-AB04-428F-9DF8-5680AAA8BA35}" vid="{BBACD5B9-83A6-4F98-8328-281B6DAD09C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992231-163D-4428-A2B8-DA1FE0274129}">
  <ds:schemaRefs>
    <ds:schemaRef ds:uri="http://schemas.microsoft.com/office/2006/metadata/properties"/>
    <ds:schemaRef ds:uri="http://purl.org/dc/dcmitype/"/>
    <ds:schemaRef ds:uri="http://schemas.microsoft.com/sharepoint/v3"/>
    <ds:schemaRef ds:uri="http://purl.org/dc/elements/1.1/"/>
    <ds:schemaRef ds:uri="http://schemas.openxmlformats.org/package/2006/metadata/core-properties"/>
    <ds:schemaRef ds:uri="6dc4bcd6-49db-4c07-9060-8acfc67cef9f"/>
    <ds:schemaRef ds:uri="http://schemas.microsoft.com/office/2006/documentManagement/types"/>
    <ds:schemaRef ds:uri="http://schemas.microsoft.com/office/infopath/2007/PartnerControls"/>
    <ds:schemaRef ds:uri="http://purl.org/dc/terms/"/>
    <ds:schemaRef ds:uri="fb0879af-3eba-417a-a55a-ffe6dcd6ca77"/>
    <ds:schemaRef ds:uri="http://www.w3.org/XML/1998/namespace"/>
  </ds:schemaRefs>
</ds:datastoreItem>
</file>

<file path=customXml/itemProps2.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A95DE24-D6C3-4A00-9085-D9594C193A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摩登蓝色演示文稿</Template>
  <TotalTime>566</TotalTime>
  <Words>2835</Words>
  <Application>Microsoft Office PowerPoint</Application>
  <PresentationFormat>宽屏</PresentationFormat>
  <Paragraphs>187</Paragraphs>
  <Slides>26</Slides>
  <Notes>26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-apple-system</vt:lpstr>
      <vt:lpstr>Arial Unicode MS</vt:lpstr>
      <vt:lpstr>Microsoft YaHei UI</vt:lpstr>
      <vt:lpstr>宋体</vt:lpstr>
      <vt:lpstr>Arial</vt:lpstr>
      <vt:lpstr>Cambria Math</vt:lpstr>
      <vt:lpstr>Office 主题</vt:lpstr>
      <vt:lpstr>基于SSD的图像识别及其应用</vt:lpstr>
      <vt:lpstr>1 预先知识</vt:lpstr>
      <vt:lpstr>卷积</vt:lpstr>
      <vt:lpstr>卷积补充</vt:lpstr>
      <vt:lpstr>池化</vt:lpstr>
      <vt:lpstr>池化补充</vt:lpstr>
      <vt:lpstr>损失函数</vt:lpstr>
      <vt:lpstr>神经网路的前向传播和反向传播</vt:lpstr>
      <vt:lpstr>SSD 网络结构</vt:lpstr>
      <vt:lpstr>原论文《Single Shot MultiBox Detector》中对SSD网络的描述是这样的： </vt:lpstr>
      <vt:lpstr>基于VGG的主干网路</vt:lpstr>
      <vt:lpstr>附加层</vt:lpstr>
      <vt:lpstr>六大特征层</vt:lpstr>
      <vt:lpstr>对六大特征层的特征提取层</vt:lpstr>
      <vt:lpstr>先验框</vt:lpstr>
      <vt:lpstr>先验框示例</vt:lpstr>
      <vt:lpstr>先验框介绍</vt:lpstr>
      <vt:lpstr>先验框介绍</vt:lpstr>
      <vt:lpstr>先验框匹配</vt:lpstr>
      <vt:lpstr>困难负样本问题</vt:lpstr>
      <vt:lpstr>损失函数定义</vt:lpstr>
      <vt:lpstr>位置损失函数</vt:lpstr>
      <vt:lpstr>置信度损失</vt:lpstr>
      <vt:lpstr>应用展示</vt:lpstr>
      <vt:lpstr>参考资料</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基于SSD的图像识别及其应用</dc:title>
  <dc:creator>zhanjie ding</dc:creator>
  <cp:lastModifiedBy>zhanjie ding</cp:lastModifiedBy>
  <cp:revision>3</cp:revision>
  <dcterms:created xsi:type="dcterms:W3CDTF">2023-11-23T02:12:22Z</dcterms:created>
  <dcterms:modified xsi:type="dcterms:W3CDTF">2023-12-05T05:22:16Z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