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3A3B449E-2912-4363-B7D9-6158E907E8F5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7D8F68A-0FBB-4C72-917D-D2201694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7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449E-2912-4363-B7D9-6158E907E8F5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F68A-0FBB-4C72-917D-D2201694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4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A3B449E-2912-4363-B7D9-6158E907E8F5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7D8F68A-0FBB-4C72-917D-D2201694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9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449E-2912-4363-B7D9-6158E907E8F5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F68A-0FBB-4C72-917D-D2201694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0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A3B449E-2912-4363-B7D9-6158E907E8F5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7D8F68A-0FBB-4C72-917D-D2201694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4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A3B449E-2912-4363-B7D9-6158E907E8F5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7D8F68A-0FBB-4C72-917D-D2201694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7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A3B449E-2912-4363-B7D9-6158E907E8F5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7D8F68A-0FBB-4C72-917D-D2201694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6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449E-2912-4363-B7D9-6158E907E8F5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F68A-0FBB-4C72-917D-D2201694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4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A3B449E-2912-4363-B7D9-6158E907E8F5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7D8F68A-0FBB-4C72-917D-D2201694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449E-2912-4363-B7D9-6158E907E8F5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F68A-0FBB-4C72-917D-D2201694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3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A3B449E-2912-4363-B7D9-6158E907E8F5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F7D8F68A-0FBB-4C72-917D-D2201694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1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B449E-2912-4363-B7D9-6158E907E8F5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8F68A-0FBB-4C72-917D-D2201694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132F700-8CFB-4C6C-B542-E0126AFD2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90E0492-A063-4322-A6F6-50EBE38B5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11F053-65BC-463F-A052-15EDF07DD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64F17-129B-4BE6-33ED-3501E6AA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7774" y="1707226"/>
            <a:ext cx="6450227" cy="2014284"/>
          </a:xfrm>
        </p:spPr>
        <p:txBody>
          <a:bodyPr anchor="ctr"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Border Crossing Analysis: Insights from U.S.-Canada and U.S.-Mexico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1965B-AF4C-8D5C-F082-3C18149DF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964" y="2457450"/>
            <a:ext cx="2131409" cy="2342204"/>
          </a:xfrm>
        </p:spPr>
        <p:txBody>
          <a:bodyPr anchor="ctr">
            <a:normAutofit/>
          </a:bodyPr>
          <a:lstStyle/>
          <a:p>
            <a:pPr algn="l"/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Arbnor Xhemajli</a:t>
            </a:r>
          </a:p>
          <a:p>
            <a:pPr algn="l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12.12.2024</a:t>
            </a:r>
          </a:p>
          <a:p>
            <a:pPr algn="l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FF75E26-BDB4-11E3-278A-E75C87F7AEA9}"/>
              </a:ext>
            </a:extLst>
          </p:cNvPr>
          <p:cNvSpPr txBox="1">
            <a:spLocks/>
          </p:cNvSpPr>
          <p:nvPr/>
        </p:nvSpPr>
        <p:spPr>
          <a:xfrm>
            <a:off x="4837775" y="3136490"/>
            <a:ext cx="6450227" cy="2014284"/>
          </a:xfrm>
          <a:prstGeom prst="rect">
            <a:avLst/>
          </a:prstGeom>
        </p:spPr>
        <p:txBody>
          <a:bodyPr vert="horz" lIns="228600" tIns="228600" rIns="228600" bIns="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Exploring Temporal Trends, Regional Differences, and Cross-Border Dynamics</a:t>
            </a:r>
          </a:p>
        </p:txBody>
      </p:sp>
    </p:spTree>
    <p:extLst>
      <p:ext uri="{BB962C8B-B14F-4D97-AF65-F5344CB8AC3E}">
        <p14:creationId xmlns:p14="http://schemas.microsoft.com/office/powerpoint/2010/main" val="2586832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2199BE-76FC-680A-8A8F-EE447EB2E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9C85FF-A2C1-32AC-43D9-9CA00211C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893F086-EF8B-8535-168F-04D7270E4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CE4553B-BFDD-D2AE-D5DB-A1AD268B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3E47CF4-CD82-8DD2-7AB1-2D2C1F58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9BD2F9-F92A-F99B-26C3-46A01048F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C8797-5ADE-6C6B-C4D1-DF0ACF971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885" y="1123494"/>
            <a:ext cx="4933754" cy="458971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Individual Visualizations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106F35-9C41-4416-DE86-FA63B775E7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8577" y="794042"/>
            <a:ext cx="5427137" cy="52486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1600" b="1" dirty="0">
                <a:latin typeface="+mj-lt"/>
              </a:rPr>
              <a:t>Bubble Chart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Purpose: Represent crossing type distributions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Insights: Passenger vehicles and pedestrians dominate over commercial traffic</a:t>
            </a:r>
          </a:p>
        </p:txBody>
      </p:sp>
    </p:spTree>
    <p:extLst>
      <p:ext uri="{BB962C8B-B14F-4D97-AF65-F5344CB8AC3E}">
        <p14:creationId xmlns:p14="http://schemas.microsoft.com/office/powerpoint/2010/main" val="1060656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476721-E2C0-3BFB-C4C4-713C99094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3F3DEE-0B1D-EA04-5BDB-92D21E8DE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26C54F6-FD4B-F592-94B8-4DE7D196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A1ADE1F-64D7-9C0C-0F44-0B317C000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0BEB63B-34CB-17EA-2138-9A2DB3E71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51A522-76D5-D644-BF97-741CB4D50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2C610-7A9A-02F9-A6B2-B147AF41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885" y="1123494"/>
            <a:ext cx="4933754" cy="458971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Individual Visualizations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1D47BD-E7C5-3CC0-32A6-FB5E02462D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8577" y="794042"/>
            <a:ext cx="5427137" cy="52486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1600" b="1" dirty="0">
                <a:latin typeface="+mj-lt"/>
              </a:rPr>
              <a:t>Treemap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Purpose: Show crossing volumes by port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Insights: El Paso and San Ysidro are key hubs</a:t>
            </a:r>
          </a:p>
        </p:txBody>
      </p:sp>
    </p:spTree>
    <p:extLst>
      <p:ext uri="{BB962C8B-B14F-4D97-AF65-F5344CB8AC3E}">
        <p14:creationId xmlns:p14="http://schemas.microsoft.com/office/powerpoint/2010/main" val="555318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53488E-EDD4-98CB-855B-3563B7224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93B72D-B206-8F8A-5A60-417C90003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D56C55E-4C57-B1F1-5162-476F9ECDA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4822D14-93CB-8C8D-24F7-59A0E94D5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59728E5-F8F9-A933-918A-83A72BBC0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DF16FC0-D207-BF23-950B-173E85935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B9781-9722-9377-90ED-A9FB41D0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885" y="1123494"/>
            <a:ext cx="4933754" cy="458971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Dashboard Integration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E0395A-CE18-5E80-A6CD-B9B2044B08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8577" y="794042"/>
            <a:ext cx="5427137" cy="52486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1600" b="1" dirty="0">
                <a:latin typeface="+mj-lt"/>
              </a:rPr>
              <a:t>Interactive features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Filters for Border, Measure, and Port Name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Dynamic updates across visualizations via clicks on states, ports, and crossing types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Purpose of the dashboard: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Enhance user engagement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Provide actionable insights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600" b="1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6804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DDD9DE-CF8C-CF34-5869-15F5D0F3A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A935DF2-C3EF-C530-4EF5-589F4C84F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126D521-F926-28E8-0B8E-C7560287B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5E0E54-3191-8D6B-FB30-92488BB5C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E62889B-BA0B-22B3-F681-10733FDA7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3BCCF13-7837-788A-2CF4-BE1884834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77067-82E5-8A02-D82F-768FC1AB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885" y="1123494"/>
            <a:ext cx="4933754" cy="458971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Findings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42AE5F-378A-1714-FC5F-D240433D24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8577" y="794042"/>
            <a:ext cx="5427137" cy="52486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1600" dirty="0">
                <a:latin typeface="+mj-lt"/>
              </a:rPr>
              <a:t>Seasonal trends: Peak activity during summer months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Regional differences: Southern border sees higher volumes, especially in commuter traffic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Key ports: Concentration at hubs like El Paso and San Ysidro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Crossing types: Personal vehicle and pedestrian traffic dominate</a:t>
            </a:r>
          </a:p>
        </p:txBody>
      </p:sp>
    </p:spTree>
    <p:extLst>
      <p:ext uri="{BB962C8B-B14F-4D97-AF65-F5344CB8AC3E}">
        <p14:creationId xmlns:p14="http://schemas.microsoft.com/office/powerpoint/2010/main" val="2354051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476FD4-9A80-B22D-FC16-931477C2C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F11B57-6F4C-43D5-2CBF-75BAE1CB2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FB136AD-BADE-3CC2-1B79-8084A2B3B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73A4A4D-57D1-4F76-F342-AA5CCFB0B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718F7C4-0FA0-6A75-9CB3-B049305DD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C7FAC52-F34B-B2AC-DEEB-237BAEE35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228B9-E364-8347-73CA-13D7CC039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885" y="1123494"/>
            <a:ext cx="4933754" cy="458971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Implications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7D16F8-254D-885D-CE98-489CB8C9EB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8577" y="794042"/>
            <a:ext cx="5427137" cy="52486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+mj-lt"/>
              </a:rPr>
              <a:t>Recommendations: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Optimize resource allocation during peak times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Prioritize infrastructure investments at high-traffic ports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Collaborate with Canadian and Mexican authorities for more comprehensive data</a:t>
            </a:r>
          </a:p>
        </p:txBody>
      </p:sp>
    </p:spTree>
    <p:extLst>
      <p:ext uri="{BB962C8B-B14F-4D97-AF65-F5344CB8AC3E}">
        <p14:creationId xmlns:p14="http://schemas.microsoft.com/office/powerpoint/2010/main" val="3026420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D1B6FD-0C6E-62FD-70D1-A454B1E79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B60B10-278D-9A03-0C84-CE266FCEA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24E738C-26E7-6DB4-A1F3-99D59F5CF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DF4B575-7599-BAEE-453B-13F96D0B4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87AF5D-5DC8-E57B-FFED-117B55F16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8DD05DA-2845-CDF2-1A1A-F174957D6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B8D11-EA9C-7CAC-2377-B30C669A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885" y="1123494"/>
            <a:ext cx="4933754" cy="458971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9B4277-C8D4-392D-D7ED-99D94BC98B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8577" y="794042"/>
            <a:ext cx="5427137" cy="52486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+mj-lt"/>
              </a:rPr>
              <a:t>Recap: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Demonstrated how data visualization uncovers critical insights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Highlighted actionable findings from cross-border data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+mj-lt"/>
              </a:rPr>
              <a:t>Closing: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This project showcases the value of visualizing data to support policymaking, resource planning, and trade analysis.</a:t>
            </a:r>
          </a:p>
        </p:txBody>
      </p:sp>
    </p:spTree>
    <p:extLst>
      <p:ext uri="{BB962C8B-B14F-4D97-AF65-F5344CB8AC3E}">
        <p14:creationId xmlns:p14="http://schemas.microsoft.com/office/powerpoint/2010/main" val="360229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884D9-6E80-C4BF-E9E2-1A161571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24998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BE3095-EC8C-235B-9F17-8030B9D96D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8577" y="794042"/>
            <a:ext cx="5427137" cy="52486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1600" b="1" dirty="0">
                <a:latin typeface="+mj-lt"/>
              </a:rPr>
              <a:t>Brief overview of the dataset</a:t>
            </a:r>
            <a:r>
              <a:rPr kumimoji="0" lang="en-US" altLang="en-US" sz="1600" b="1" u="none" strike="noStrike" cap="none" normalizeH="0" baseline="0" dirty="0">
                <a:ln>
                  <a:noFill/>
                </a:ln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u="none" strike="noStrike" cap="none" normalizeH="0" baseline="0" dirty="0">
                <a:ln>
                  <a:noFill/>
                </a:ln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The Border Crossing Entry Data from Data.gov provides insights into cross-border activity, including the movement of vehicles, pedestrians, and other transportation modes at U.S. borders.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Purpose: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u="none" strike="noStrike" cap="none" normalizeH="0" baseline="0" dirty="0">
                <a:ln>
                  <a:noFill/>
                </a:ln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To transform raw data into actionable insights using data visualization techniques.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+mj-lt"/>
              </a:rPr>
              <a:t>Goals of the presentation: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u="none" strike="noStrike" cap="none" normalizeH="0" baseline="0" dirty="0">
                <a:ln>
                  <a:noFill/>
                </a:ln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Analyze trends and patterns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u="none" strike="noStrike" cap="none" normalizeH="0" baseline="0" dirty="0">
                <a:ln>
                  <a:noFill/>
                </a:ln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Highlight key regional and categorical insights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u="none" strike="noStrike" cap="none" normalizeH="0" baseline="0" dirty="0">
                <a:ln>
                  <a:noFill/>
                </a:ln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Provide actionable recommendations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99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77064-487B-AB48-E191-CDA55F81D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7" y="1124998"/>
            <a:ext cx="3835291" cy="4589717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5835B-4250-126A-00C2-4FED8C55A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7" y="794042"/>
            <a:ext cx="5427137" cy="5248622"/>
          </a:xfrm>
        </p:spPr>
        <p:txBody>
          <a:bodyPr>
            <a:normAutofit/>
          </a:bodyPr>
          <a:lstStyle/>
          <a:p>
            <a:pPr>
              <a:buClrTx/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+mj-lt"/>
              </a:rPr>
              <a:t>Steps in the data visualization life cycle:</a:t>
            </a:r>
          </a:p>
          <a:p>
            <a:pPr marL="742950" lvl="1" indent="-285750"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Data Selection</a:t>
            </a:r>
          </a:p>
          <a:p>
            <a:pPr marL="742950" lvl="1" indent="-285750"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Data Cleaning</a:t>
            </a:r>
          </a:p>
          <a:p>
            <a:pPr marL="742950" lvl="1" indent="-285750"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Exploratory Analysis</a:t>
            </a:r>
          </a:p>
          <a:p>
            <a:pPr marL="742950" lvl="1" indent="-285750"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Explanatory Analysis</a:t>
            </a:r>
          </a:p>
          <a:p>
            <a:pPr marL="742950" lvl="1" indent="-285750"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Dashboard Development</a:t>
            </a:r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+mj-lt"/>
              </a:rPr>
              <a:t>Tools used:</a:t>
            </a:r>
          </a:p>
          <a:p>
            <a:pPr marL="742950" lvl="1" indent="-285750"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Tableau for visualization.</a:t>
            </a:r>
          </a:p>
          <a:p>
            <a:pPr marL="742950" lvl="1" indent="-285750"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Data.gov for sourcing the dataset.</a:t>
            </a:r>
          </a:p>
        </p:txBody>
      </p:sp>
    </p:spTree>
    <p:extLst>
      <p:ext uri="{BB962C8B-B14F-4D97-AF65-F5344CB8AC3E}">
        <p14:creationId xmlns:p14="http://schemas.microsoft.com/office/powerpoint/2010/main" val="154247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89CBC-CAD9-1999-E52E-A528D7ED6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24998"/>
            <a:ext cx="3766466" cy="4589717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Data Cleaning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A951A7-76B4-DC8B-F8F6-9418018FB3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8577" y="794042"/>
            <a:ext cx="5427137" cy="52486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Overview of cleaning process: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Handled missing values</a:t>
            </a:r>
            <a:endParaRPr lang="en-US" altLang="en-US" dirty="0">
              <a:latin typeface="+mj-lt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Converted date formats for time-series analysis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Standardized Border values (e.g., US-Canada and US-Mexico)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Importance: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Ensured consistency for meaningful analysis and accurate visualizations.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480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89CBC-CAD9-1999-E52E-A528D7ED6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24998"/>
            <a:ext cx="3933614" cy="4589717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Exploratory Analysis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A951A7-76B4-DC8B-F8F6-9418018FB3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8577" y="794042"/>
            <a:ext cx="5427137" cy="52486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Temporal Trends: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Seasonal spikes in summer months of 2024.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Regional Comparisons: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Higher activity at southern borders like Texas and California.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+mj-lt"/>
              </a:rPr>
              <a:t>Crossing Types</a:t>
            </a:r>
            <a:r>
              <a:rPr lang="en-US" sz="1600" dirty="0">
                <a:latin typeface="+mj-lt"/>
              </a:rPr>
              <a:t>: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Dominance of personal vehicle passengers and pedestrian traffic.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+mj-lt"/>
              </a:rPr>
              <a:t>Port-Specific Activity: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Significant activity concentrated in key ports like El Paso and San Ysidro.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77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CDF20-A35F-FBFA-FB8C-392B6A492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24998"/>
            <a:ext cx="3645176" cy="4589717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Visualizations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994458-8412-5E26-5FBF-90D154D77E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0874" y="233019"/>
            <a:ext cx="6644442" cy="63736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Briefly introduce the five visualizations:</a:t>
            </a:r>
          </a:p>
          <a:p>
            <a:pPr lvl="1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Line chart (temporal trends)</a:t>
            </a:r>
          </a:p>
          <a:p>
            <a:pPr lvl="1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Bar chart (crossing types by border)</a:t>
            </a:r>
          </a:p>
          <a:p>
            <a:pPr lvl="1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Geographic map (state-level activity)</a:t>
            </a:r>
          </a:p>
          <a:p>
            <a:pPr lvl="1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Bubble chart (distribution of crossing types)</a:t>
            </a:r>
          </a:p>
          <a:p>
            <a:pPr lvl="1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Treemap (ports by total crossing volume)</a:t>
            </a:r>
          </a:p>
        </p:txBody>
      </p:sp>
    </p:spTree>
    <p:extLst>
      <p:ext uri="{BB962C8B-B14F-4D97-AF65-F5344CB8AC3E}">
        <p14:creationId xmlns:p14="http://schemas.microsoft.com/office/powerpoint/2010/main" val="3215299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CDF20-A35F-FBFA-FB8C-392B6A492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885" y="1123494"/>
            <a:ext cx="4933754" cy="458971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Individual Visualizations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994458-8412-5E26-5FBF-90D154D77E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8577" y="794042"/>
            <a:ext cx="5427137" cy="52486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1600" b="1" dirty="0">
                <a:latin typeface="+mj-lt"/>
              </a:rPr>
              <a:t>Line Chart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Purpose: Highlight temporal trends in 2024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Insights: Seasonal patterns and peak periods</a:t>
            </a:r>
          </a:p>
        </p:txBody>
      </p:sp>
    </p:spTree>
    <p:extLst>
      <p:ext uri="{BB962C8B-B14F-4D97-AF65-F5344CB8AC3E}">
        <p14:creationId xmlns:p14="http://schemas.microsoft.com/office/powerpoint/2010/main" val="3573038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BC2AFF-A1CB-863C-D4B6-818373E72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F0C20A-5B62-6D00-3CE0-D2D9655C2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AE90766-C0AE-A1C1-F3F1-7F0E3909F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B913F3A-9B77-B2C2-A6AA-095F711EC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712D308-7234-F692-6741-7DDAF682A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D4F0A1E-0455-E36E-CFFA-156CF069D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02364-1952-FA52-849D-F8793E58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885" y="1123494"/>
            <a:ext cx="4933754" cy="458971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Individual Visualizations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AA5F7F-94CB-01AC-0EC3-BD1386CE5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8577" y="794042"/>
            <a:ext cx="5427137" cy="52486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1600" b="1" dirty="0">
                <a:latin typeface="+mj-lt"/>
              </a:rPr>
              <a:t>Bar Chart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Purpose: Compare crossing types across borders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Insights: Passenger vehicles dominate; pedestrian traffic higher at southern borders</a:t>
            </a:r>
          </a:p>
        </p:txBody>
      </p:sp>
    </p:spTree>
    <p:extLst>
      <p:ext uri="{BB962C8B-B14F-4D97-AF65-F5344CB8AC3E}">
        <p14:creationId xmlns:p14="http://schemas.microsoft.com/office/powerpoint/2010/main" val="1108067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50C597-45A8-0C4F-12BE-B59FCC461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828D29-4074-25C8-7C9F-C617B6397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92894FC-0C5F-B9D7-B319-36B802DD6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F2B5137-F9E4-144F-A1A6-3797BA3DA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2BE8391-D4DC-4F93-5263-18E497AC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1DC837C-856F-5D61-33B1-D0B3AE069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503AE-CA13-B4AE-961E-9B9AD83BE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885" y="1123494"/>
            <a:ext cx="4933754" cy="458971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Individual Visualizations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3FE1D7-20AB-FABD-2C1D-03664F56B5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8577" y="794042"/>
            <a:ext cx="5427137" cy="52486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1600" b="1" dirty="0">
                <a:latin typeface="+mj-lt"/>
              </a:rPr>
              <a:t>Geographic Map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Purpose: Visualize state-level activity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Insights: Southern states show significantly higher volumes</a:t>
            </a:r>
          </a:p>
        </p:txBody>
      </p:sp>
    </p:spTree>
    <p:extLst>
      <p:ext uri="{BB962C8B-B14F-4D97-AF65-F5344CB8AC3E}">
        <p14:creationId xmlns:p14="http://schemas.microsoft.com/office/powerpoint/2010/main" val="343532402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524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Rockwell</vt:lpstr>
      <vt:lpstr>Wingdings</vt:lpstr>
      <vt:lpstr>Atlas</vt:lpstr>
      <vt:lpstr>Border Crossing Analysis: Insights from U.S.-Canada and U.S.-Mexico Data</vt:lpstr>
      <vt:lpstr>Introduction</vt:lpstr>
      <vt:lpstr>Methodology</vt:lpstr>
      <vt:lpstr>Data Cleaning</vt:lpstr>
      <vt:lpstr>Exploratory Analysis Insights</vt:lpstr>
      <vt:lpstr>Visualizations Overview</vt:lpstr>
      <vt:lpstr>Individual Visualizations</vt:lpstr>
      <vt:lpstr>Individual Visualizations</vt:lpstr>
      <vt:lpstr>Individual Visualizations</vt:lpstr>
      <vt:lpstr>Individual Visualizations</vt:lpstr>
      <vt:lpstr>Individual Visualizations</vt:lpstr>
      <vt:lpstr>Dashboard Integration</vt:lpstr>
      <vt:lpstr>Findings</vt:lpstr>
      <vt:lpstr>Implications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Arbnor Xhemajli</dc:creator>
  <cp:lastModifiedBy>Arbnor Xhemajli</cp:lastModifiedBy>
  <cp:revision>18</cp:revision>
  <dcterms:created xsi:type="dcterms:W3CDTF">2024-08-29T22:04:05Z</dcterms:created>
  <dcterms:modified xsi:type="dcterms:W3CDTF">2024-12-10T23:07:47Z</dcterms:modified>
</cp:coreProperties>
</file>