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6976"/>
    <a:srgbClr val="ED7888"/>
    <a:srgbClr val="CD9EFF"/>
    <a:srgbClr val="FFB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54"/>
  </p:normalViewPr>
  <p:slideViewPr>
    <p:cSldViewPr snapToGrid="0">
      <p:cViewPr varScale="1">
        <p:scale>
          <a:sx n="102" d="100"/>
          <a:sy n="102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6B29B-6C01-934C-B0B2-1D757D5C2251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6775E-5BF7-9C4C-BF99-85A46218E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6775E-5BF7-9C4C-BF99-85A46218EC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D55C-B660-AE4A-A897-A77BE4E03585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4000-8F89-5C4F-9B6D-0DB58106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D55C-B660-AE4A-A897-A77BE4E03585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4000-8F89-5C4F-9B6D-0DB58106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0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D55C-B660-AE4A-A897-A77BE4E03585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4000-8F89-5C4F-9B6D-0DB58106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4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D55C-B660-AE4A-A897-A77BE4E03585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4000-8F89-5C4F-9B6D-0DB58106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3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D55C-B660-AE4A-A897-A77BE4E03585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4000-8F89-5C4F-9B6D-0DB58106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D55C-B660-AE4A-A897-A77BE4E03585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4000-8F89-5C4F-9B6D-0DB58106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D55C-B660-AE4A-A897-A77BE4E03585}" type="datetimeFigureOut">
              <a:rPr lang="en-US" smtClean="0"/>
              <a:t>3/7/17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4000-8F89-5C4F-9B6D-0DB58106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3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D55C-B660-AE4A-A897-A77BE4E03585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4000-8F89-5C4F-9B6D-0DB58106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D55C-B660-AE4A-A897-A77BE4E03585}" type="datetimeFigureOut">
              <a:rPr lang="en-US" smtClean="0"/>
              <a:t>3/7/17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4000-8F89-5C4F-9B6D-0DB58106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4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D55C-B660-AE4A-A897-A77BE4E03585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4000-8F89-5C4F-9B6D-0DB58106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4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D55C-B660-AE4A-A897-A77BE4E03585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4000-8F89-5C4F-9B6D-0DB58106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1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CD55C-B660-AE4A-A897-A77BE4E03585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A4000-8F89-5C4F-9B6D-0DB58106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4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193138" y="-25558"/>
            <a:ext cx="11737999" cy="6210149"/>
            <a:chOff x="193138" y="-25558"/>
            <a:chExt cx="11737999" cy="6210149"/>
          </a:xfrm>
        </p:grpSpPr>
        <p:sp>
          <p:nvSpPr>
            <p:cNvPr id="4" name="Magnetic Disk 3"/>
            <p:cNvSpPr/>
            <p:nvPr/>
          </p:nvSpPr>
          <p:spPr>
            <a:xfrm>
              <a:off x="5531017" y="3144253"/>
              <a:ext cx="803147" cy="911833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77981" y="4135897"/>
              <a:ext cx="1116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Database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793" y="4135897"/>
              <a:ext cx="1021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Storage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48727" y="5396144"/>
              <a:ext cx="10219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Storage (replica)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513039" y="1163117"/>
              <a:ext cx="1008527" cy="987473"/>
            </a:xfrm>
            <a:prstGeom prst="ellipse">
              <a:avLst/>
            </a:prstGeom>
            <a:solidFill>
              <a:srgbClr val="CD9E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Alec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627715" y="1158645"/>
              <a:ext cx="955179" cy="970308"/>
            </a:xfrm>
            <a:prstGeom prst="ellipse">
              <a:avLst/>
            </a:prstGeom>
            <a:solidFill>
              <a:srgbClr val="CD9E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Felix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36898" y="589962"/>
              <a:ext cx="26759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NMR Machines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51403" y="1431047"/>
              <a:ext cx="430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985668" y="2182090"/>
              <a:ext cx="2333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User Portal 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728425" y="2634783"/>
              <a:ext cx="3039035" cy="193747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t"/>
            <a:lstStyle/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Experiments search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Structure </a:t>
              </a:r>
              <a:r>
                <a:rPr lang="en-US" dirty="0">
                  <a:solidFill>
                    <a:schemeClr val="tx1"/>
                  </a:solidFill>
                </a:rPr>
                <a:t>Search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Access to data (raw, pdf, interactive</a:t>
              </a:r>
              <a:r>
                <a:rPr lang="en-US" dirty="0" smtClean="0">
                  <a:solidFill>
                    <a:schemeClr val="tx1"/>
                  </a:solidFill>
                </a:rPr>
                <a:t>)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Content management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Accounting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7419" y="1949897"/>
              <a:ext cx="833718" cy="833718"/>
            </a:xfrm>
            <a:prstGeom prst="rect">
              <a:avLst/>
            </a:prstGeom>
          </p:spPr>
        </p:pic>
        <p:sp>
          <p:nvSpPr>
            <p:cNvPr id="23" name="Rounded Rectangle 22"/>
            <p:cNvSpPr/>
            <p:nvPr/>
          </p:nvSpPr>
          <p:spPr>
            <a:xfrm>
              <a:off x="376518" y="632014"/>
              <a:ext cx="3225614" cy="157376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t"/>
            <a:lstStyle/>
            <a:p>
              <a:pPr marL="285750" indent="-285750">
                <a:buFont typeface="Arial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Traffic control 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User and Experiments management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Batch submissions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Usage </a:t>
              </a:r>
              <a:r>
                <a:rPr lang="en-US" dirty="0" smtClean="0">
                  <a:solidFill>
                    <a:schemeClr val="tx1"/>
                  </a:solidFill>
                </a:rPr>
                <a:t>reports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2004" y="174813"/>
              <a:ext cx="1088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Admin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76519" y="2971803"/>
              <a:ext cx="3225615" cy="129694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t"/>
            <a:lstStyle/>
            <a:p>
              <a:pPr marL="285750" indent="-285750">
                <a:buFont typeface="Arial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Experiment submission </a:t>
              </a:r>
              <a:r>
                <a:rPr lang="en-US" dirty="0" smtClean="0">
                  <a:solidFill>
                    <a:schemeClr val="tx1"/>
                  </a:solidFill>
                </a:rPr>
                <a:t>(Instruments are programmed </a:t>
              </a:r>
              <a:r>
                <a:rPr lang="en-US" dirty="0">
                  <a:solidFill>
                    <a:schemeClr val="tx1"/>
                  </a:solidFill>
                </a:rPr>
                <a:t>by user)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Data manually uploaded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6086" y="2507943"/>
              <a:ext cx="2932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Booking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565" y="2408128"/>
              <a:ext cx="524436" cy="524436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5101033" y="2878136"/>
              <a:ext cx="2848699" cy="328306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04827" y="4711904"/>
              <a:ext cx="1335254" cy="336883"/>
            </a:xfrm>
            <a:prstGeom prst="roundRect">
              <a:avLst>
                <a:gd name="adj" fmla="val 854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t"/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 Status Tracker</a:t>
              </a: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5404875" y="2345498"/>
              <a:ext cx="0" cy="448734"/>
            </a:xfrm>
            <a:prstGeom prst="straightConnector1">
              <a:avLst/>
            </a:prstGeom>
            <a:ln w="79375">
              <a:solidFill>
                <a:srgbClr val="CD9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7126616" y="1155244"/>
              <a:ext cx="950693" cy="965751"/>
            </a:xfrm>
            <a:prstGeom prst="ellipse">
              <a:avLst/>
            </a:prstGeom>
            <a:solidFill>
              <a:srgbClr val="CD9E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Hector</a:t>
              </a:r>
            </a:p>
          </p:txBody>
        </p:sp>
        <p:cxnSp>
          <p:nvCxnSpPr>
            <p:cNvPr id="53" name="Elbow Connector 52"/>
            <p:cNvCxnSpPr>
              <a:stCxn id="26" idx="3"/>
            </p:cNvCxnSpPr>
            <p:nvPr/>
          </p:nvCxnSpPr>
          <p:spPr>
            <a:xfrm flipV="1">
              <a:off x="3602134" y="2307734"/>
              <a:ext cx="1095126" cy="131254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602134" y="3696668"/>
              <a:ext cx="1486737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7514" y="536691"/>
              <a:ext cx="524436" cy="524436"/>
            </a:xfrm>
            <a:prstGeom prst="rect">
              <a:avLst/>
            </a:prstGeom>
          </p:spPr>
        </p:pic>
        <p:cxnSp>
          <p:nvCxnSpPr>
            <p:cNvPr id="65" name="Straight Arrow Connector 64"/>
            <p:cNvCxnSpPr/>
            <p:nvPr/>
          </p:nvCxnSpPr>
          <p:spPr>
            <a:xfrm>
              <a:off x="3602132" y="1297794"/>
              <a:ext cx="790859" cy="1566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23" idx="3"/>
              <a:endCxn id="29" idx="1"/>
            </p:cNvCxnSpPr>
            <p:nvPr/>
          </p:nvCxnSpPr>
          <p:spPr>
            <a:xfrm>
              <a:off x="3602132" y="1418898"/>
              <a:ext cx="1498901" cy="310076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7974836" y="3696668"/>
              <a:ext cx="741427" cy="7867"/>
            </a:xfrm>
            <a:prstGeom prst="straightConnector1">
              <a:avLst/>
            </a:prstGeom>
            <a:ln w="476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5976019" y="2345498"/>
              <a:ext cx="0" cy="448734"/>
            </a:xfrm>
            <a:prstGeom prst="straightConnector1">
              <a:avLst/>
            </a:prstGeom>
            <a:ln w="79375">
              <a:solidFill>
                <a:srgbClr val="CD9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598085" y="2357521"/>
              <a:ext cx="0" cy="448734"/>
            </a:xfrm>
            <a:prstGeom prst="straightConnector1">
              <a:avLst/>
            </a:prstGeom>
            <a:ln w="79375">
              <a:solidFill>
                <a:srgbClr val="CD9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251582" y="2345498"/>
              <a:ext cx="0" cy="470007"/>
            </a:xfrm>
            <a:prstGeom prst="straightConnector1">
              <a:avLst/>
            </a:prstGeom>
            <a:ln w="79375">
              <a:solidFill>
                <a:srgbClr val="CD9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530" y="5660155"/>
              <a:ext cx="524436" cy="524436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874" y="4981078"/>
              <a:ext cx="679077" cy="67907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05148" y="5184642"/>
              <a:ext cx="1965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Network restricted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78839" y="5725823"/>
              <a:ext cx="1965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Lab access only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695791" y="3344623"/>
              <a:ext cx="933099" cy="711463"/>
              <a:chOff x="6695791" y="3344623"/>
              <a:chExt cx="933099" cy="711463"/>
            </a:xfrm>
          </p:grpSpPr>
          <p:sp>
            <p:nvSpPr>
              <p:cNvPr id="6" name="Magnetic Disk 5"/>
              <p:cNvSpPr/>
              <p:nvPr/>
            </p:nvSpPr>
            <p:spPr>
              <a:xfrm>
                <a:off x="6695793" y="3810732"/>
                <a:ext cx="927847" cy="245354"/>
              </a:xfrm>
              <a:prstGeom prst="flowChartMagneticDisk">
                <a:avLst/>
              </a:prstGeom>
              <a:solidFill>
                <a:srgbClr val="FFBD3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Magnetic Disk 61"/>
              <p:cNvSpPr/>
              <p:nvPr/>
            </p:nvSpPr>
            <p:spPr>
              <a:xfrm>
                <a:off x="6695791" y="3576534"/>
                <a:ext cx="927847" cy="245354"/>
              </a:xfrm>
              <a:prstGeom prst="flowChartMagneticDisk">
                <a:avLst/>
              </a:prstGeom>
              <a:solidFill>
                <a:srgbClr val="FFBD3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Magnetic Disk 63"/>
              <p:cNvSpPr/>
              <p:nvPr/>
            </p:nvSpPr>
            <p:spPr>
              <a:xfrm>
                <a:off x="6701043" y="3344623"/>
                <a:ext cx="927847" cy="245354"/>
              </a:xfrm>
              <a:prstGeom prst="flowChartMagneticDisk">
                <a:avLst/>
              </a:prstGeom>
              <a:solidFill>
                <a:srgbClr val="FFBD3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6703757" y="4690792"/>
              <a:ext cx="933099" cy="711463"/>
              <a:chOff x="6695791" y="3344623"/>
              <a:chExt cx="933099" cy="711463"/>
            </a:xfrm>
          </p:grpSpPr>
          <p:sp>
            <p:nvSpPr>
              <p:cNvPr id="68" name="Magnetic Disk 67"/>
              <p:cNvSpPr/>
              <p:nvPr/>
            </p:nvSpPr>
            <p:spPr>
              <a:xfrm>
                <a:off x="6695793" y="3810732"/>
                <a:ext cx="927847" cy="245354"/>
              </a:xfrm>
              <a:prstGeom prst="flowChartMagneticDisk">
                <a:avLst/>
              </a:prstGeom>
              <a:solidFill>
                <a:srgbClr val="FFBD3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Magnetic Disk 68"/>
              <p:cNvSpPr/>
              <p:nvPr/>
            </p:nvSpPr>
            <p:spPr>
              <a:xfrm>
                <a:off x="6695791" y="3576534"/>
                <a:ext cx="927847" cy="245354"/>
              </a:xfrm>
              <a:prstGeom prst="flowChartMagneticDisk">
                <a:avLst/>
              </a:prstGeom>
              <a:solidFill>
                <a:srgbClr val="FFBD3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Magnetic Disk 69"/>
              <p:cNvSpPr/>
              <p:nvPr/>
            </p:nvSpPr>
            <p:spPr>
              <a:xfrm>
                <a:off x="6701043" y="3344623"/>
                <a:ext cx="927847" cy="245354"/>
              </a:xfrm>
              <a:prstGeom prst="flowChartMagneticDisk">
                <a:avLst/>
              </a:prstGeom>
              <a:solidFill>
                <a:srgbClr val="FFBD3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4392991" y="1061164"/>
              <a:ext cx="3836609" cy="1183078"/>
            </a:xfrm>
            <a:prstGeom prst="rect">
              <a:avLst/>
            </a:prstGeom>
            <a:noFill/>
            <a:ln>
              <a:solidFill>
                <a:srgbClr val="CD9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349" y="-25558"/>
              <a:ext cx="833718" cy="833718"/>
            </a:xfrm>
            <a:prstGeom prst="rect">
              <a:avLst/>
            </a:prstGeom>
          </p:spPr>
        </p:pic>
        <p:grpSp>
          <p:nvGrpSpPr>
            <p:cNvPr id="80" name="Group 79"/>
            <p:cNvGrpSpPr/>
            <p:nvPr/>
          </p:nvGrpSpPr>
          <p:grpSpPr>
            <a:xfrm>
              <a:off x="193138" y="4446788"/>
              <a:ext cx="811911" cy="698441"/>
              <a:chOff x="10933743" y="4968635"/>
              <a:chExt cx="997394" cy="858002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67039" y="4968635"/>
                <a:ext cx="464098" cy="466796"/>
              </a:xfrm>
              <a:prstGeom prst="rect">
                <a:avLst/>
              </a:prstGeom>
            </p:spPr>
          </p:pic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3743" y="4992919"/>
                <a:ext cx="833718" cy="833718"/>
              </a:xfrm>
              <a:prstGeom prst="rect">
                <a:avLst/>
              </a:prstGeom>
            </p:spPr>
          </p:pic>
        </p:grpSp>
        <p:sp>
          <p:nvSpPr>
            <p:cNvPr id="83" name="TextBox 82"/>
            <p:cNvSpPr txBox="1"/>
            <p:nvPr/>
          </p:nvSpPr>
          <p:spPr>
            <a:xfrm>
              <a:off x="1005148" y="4700993"/>
              <a:ext cx="230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World wide accessible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5204827" y="5153986"/>
              <a:ext cx="1340106" cy="304409"/>
            </a:xfrm>
            <a:prstGeom prst="roundRect">
              <a:avLst>
                <a:gd name="adj" fmla="val 854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t"/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 Email Dispatcher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592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3138" y="-25558"/>
            <a:ext cx="11737999" cy="6210149"/>
            <a:chOff x="193138" y="-25558"/>
            <a:chExt cx="11737999" cy="6210149"/>
          </a:xfrm>
        </p:grpSpPr>
        <p:sp>
          <p:nvSpPr>
            <p:cNvPr id="4" name="Magnetic Disk 3"/>
            <p:cNvSpPr/>
            <p:nvPr/>
          </p:nvSpPr>
          <p:spPr>
            <a:xfrm>
              <a:off x="5531017" y="3144253"/>
              <a:ext cx="803147" cy="911833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77981" y="4135897"/>
              <a:ext cx="1116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Database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793" y="4135897"/>
              <a:ext cx="1021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Storage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48727" y="5396144"/>
              <a:ext cx="10219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Storage (replica)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513039" y="1163117"/>
              <a:ext cx="1008527" cy="987473"/>
            </a:xfrm>
            <a:prstGeom prst="ellipse">
              <a:avLst/>
            </a:prstGeom>
            <a:solidFill>
              <a:srgbClr val="CD9E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Alec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627715" y="1158645"/>
              <a:ext cx="955179" cy="970308"/>
            </a:xfrm>
            <a:prstGeom prst="ellipse">
              <a:avLst/>
            </a:prstGeom>
            <a:solidFill>
              <a:srgbClr val="CD9E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Felix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36898" y="589962"/>
              <a:ext cx="26759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NMR Machines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51403" y="1431047"/>
              <a:ext cx="430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...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985668" y="1230114"/>
              <a:ext cx="2333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User Portal 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728425" y="1682806"/>
              <a:ext cx="3039035" cy="22777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t"/>
            <a:lstStyle/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Experiments search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Structure </a:t>
              </a:r>
              <a:r>
                <a:rPr lang="en-US" dirty="0">
                  <a:solidFill>
                    <a:schemeClr val="tx1"/>
                  </a:solidFill>
                </a:rPr>
                <a:t>Search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Access to data (raw, pdf, interactive</a:t>
              </a:r>
              <a:r>
                <a:rPr lang="en-US" dirty="0" smtClean="0">
                  <a:solidFill>
                    <a:schemeClr val="tx1"/>
                  </a:solidFill>
                </a:rPr>
                <a:t>)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Content management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Open data management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Accounting</a:t>
              </a:r>
            </a:p>
            <a:p>
              <a:pPr marL="285750" indent="-285750">
                <a:buFont typeface="Arial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7419" y="997921"/>
              <a:ext cx="833718" cy="83371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8948180" y="4879831"/>
              <a:ext cx="1667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SANO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728425" y="5281801"/>
              <a:ext cx="3039036" cy="663604"/>
            </a:xfrm>
            <a:prstGeom prst="roundRect">
              <a:avLst/>
            </a:prstGeom>
            <a:solidFill>
              <a:srgbClr val="ED7888"/>
            </a:solidFill>
            <a:ln>
              <a:solidFill>
                <a:srgbClr val="D169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t"/>
            <a:lstStyle/>
            <a:p>
              <a:pPr marL="285750" indent="-285750">
                <a:buFont typeface="Arial" charset="0"/>
                <a:buChar char="•"/>
              </a:pPr>
              <a:r>
                <a:rPr lang="en-US">
                  <a:solidFill>
                    <a:schemeClr val="tx1"/>
                  </a:solidFill>
                </a:rPr>
                <a:t>World readable data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>
                  <a:solidFill>
                    <a:schemeClr val="tx1"/>
                  </a:solidFill>
                </a:rPr>
                <a:t>RESTful API</a:t>
              </a:r>
            </a:p>
            <a:p>
              <a:pPr marL="285750" indent="-285750">
                <a:buFont typeface="Arial" charset="0"/>
                <a:buChar char="•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76518" y="632014"/>
              <a:ext cx="3225614" cy="157376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t"/>
            <a:lstStyle/>
            <a:p>
              <a:pPr marL="285750" indent="-285750">
                <a:buFont typeface="Arial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Traffic control 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User and Experiments management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Batch submissions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Usage </a:t>
              </a:r>
              <a:r>
                <a:rPr lang="en-US" dirty="0" smtClean="0">
                  <a:solidFill>
                    <a:schemeClr val="tx1"/>
                  </a:solidFill>
                </a:rPr>
                <a:t>reports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2004" y="174813"/>
              <a:ext cx="1088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Admin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76519" y="2971803"/>
              <a:ext cx="3225615" cy="129694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t"/>
            <a:lstStyle/>
            <a:p>
              <a:pPr marL="285750" indent="-285750">
                <a:buFont typeface="Arial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Experiment submission </a:t>
              </a:r>
              <a:r>
                <a:rPr lang="en-US" dirty="0" smtClean="0">
                  <a:solidFill>
                    <a:schemeClr val="tx1"/>
                  </a:solidFill>
                </a:rPr>
                <a:t>(Instruments are programmed </a:t>
              </a:r>
              <a:r>
                <a:rPr lang="en-US" dirty="0">
                  <a:solidFill>
                    <a:schemeClr val="tx1"/>
                  </a:solidFill>
                </a:rPr>
                <a:t>by user)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Data manually uploaded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6086" y="2507943"/>
              <a:ext cx="2932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Booking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565" y="2408128"/>
              <a:ext cx="524436" cy="524436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5101033" y="2878136"/>
              <a:ext cx="2848699" cy="328306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04827" y="4711904"/>
              <a:ext cx="1335254" cy="336883"/>
            </a:xfrm>
            <a:prstGeom prst="roundRect">
              <a:avLst>
                <a:gd name="adj" fmla="val 854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t"/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 Status Tracker</a:t>
              </a: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5404875" y="2345498"/>
              <a:ext cx="0" cy="448734"/>
            </a:xfrm>
            <a:prstGeom prst="straightConnector1">
              <a:avLst/>
            </a:prstGeom>
            <a:ln w="79375">
              <a:solidFill>
                <a:srgbClr val="CD9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7126616" y="1155244"/>
              <a:ext cx="950693" cy="965751"/>
            </a:xfrm>
            <a:prstGeom prst="ellipse">
              <a:avLst/>
            </a:prstGeom>
            <a:solidFill>
              <a:srgbClr val="CD9E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Hector</a:t>
              </a:r>
            </a:p>
          </p:txBody>
        </p:sp>
        <p:cxnSp>
          <p:nvCxnSpPr>
            <p:cNvPr id="53" name="Elbow Connector 52"/>
            <p:cNvCxnSpPr>
              <a:stCxn id="26" idx="3"/>
            </p:cNvCxnSpPr>
            <p:nvPr/>
          </p:nvCxnSpPr>
          <p:spPr>
            <a:xfrm flipV="1">
              <a:off x="3602134" y="2307734"/>
              <a:ext cx="1095126" cy="131254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602134" y="3696668"/>
              <a:ext cx="1486737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7514" y="536691"/>
              <a:ext cx="524436" cy="524436"/>
            </a:xfrm>
            <a:prstGeom prst="rect">
              <a:avLst/>
            </a:prstGeom>
          </p:spPr>
        </p:pic>
        <p:cxnSp>
          <p:nvCxnSpPr>
            <p:cNvPr id="65" name="Straight Arrow Connector 64"/>
            <p:cNvCxnSpPr/>
            <p:nvPr/>
          </p:nvCxnSpPr>
          <p:spPr>
            <a:xfrm>
              <a:off x="3602132" y="1297794"/>
              <a:ext cx="790859" cy="1566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23" idx="3"/>
              <a:endCxn id="29" idx="1"/>
            </p:cNvCxnSpPr>
            <p:nvPr/>
          </p:nvCxnSpPr>
          <p:spPr>
            <a:xfrm>
              <a:off x="3602132" y="1418898"/>
              <a:ext cx="1498901" cy="310076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7974836" y="3696668"/>
              <a:ext cx="741427" cy="7867"/>
            </a:xfrm>
            <a:prstGeom prst="straightConnector1">
              <a:avLst/>
            </a:prstGeom>
            <a:ln w="476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5976019" y="2345498"/>
              <a:ext cx="0" cy="448734"/>
            </a:xfrm>
            <a:prstGeom prst="straightConnector1">
              <a:avLst/>
            </a:prstGeom>
            <a:ln w="79375">
              <a:solidFill>
                <a:srgbClr val="CD9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598085" y="2357521"/>
              <a:ext cx="0" cy="448734"/>
            </a:xfrm>
            <a:prstGeom prst="straightConnector1">
              <a:avLst/>
            </a:prstGeom>
            <a:ln w="79375">
              <a:solidFill>
                <a:srgbClr val="CD9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251582" y="2345498"/>
              <a:ext cx="0" cy="470007"/>
            </a:xfrm>
            <a:prstGeom prst="straightConnector1">
              <a:avLst/>
            </a:prstGeom>
            <a:ln w="79375">
              <a:solidFill>
                <a:srgbClr val="CD9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530" y="5660155"/>
              <a:ext cx="524436" cy="524436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874" y="4981078"/>
              <a:ext cx="679077" cy="67907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05148" y="5184642"/>
              <a:ext cx="1965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Network restricted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78839" y="5725823"/>
              <a:ext cx="1965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Lab access only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695791" y="3344623"/>
              <a:ext cx="933099" cy="711463"/>
              <a:chOff x="6695791" y="3344623"/>
              <a:chExt cx="933099" cy="711463"/>
            </a:xfrm>
          </p:grpSpPr>
          <p:sp>
            <p:nvSpPr>
              <p:cNvPr id="6" name="Magnetic Disk 5"/>
              <p:cNvSpPr/>
              <p:nvPr/>
            </p:nvSpPr>
            <p:spPr>
              <a:xfrm>
                <a:off x="6695793" y="3810732"/>
                <a:ext cx="927847" cy="245354"/>
              </a:xfrm>
              <a:prstGeom prst="flowChartMagneticDisk">
                <a:avLst/>
              </a:prstGeom>
              <a:solidFill>
                <a:srgbClr val="FFBD3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Magnetic Disk 61"/>
              <p:cNvSpPr/>
              <p:nvPr/>
            </p:nvSpPr>
            <p:spPr>
              <a:xfrm>
                <a:off x="6695791" y="3576534"/>
                <a:ext cx="927847" cy="245354"/>
              </a:xfrm>
              <a:prstGeom prst="flowChartMagneticDisk">
                <a:avLst/>
              </a:prstGeom>
              <a:solidFill>
                <a:srgbClr val="FFBD3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Magnetic Disk 63"/>
              <p:cNvSpPr/>
              <p:nvPr/>
            </p:nvSpPr>
            <p:spPr>
              <a:xfrm>
                <a:off x="6701043" y="3344623"/>
                <a:ext cx="927847" cy="245354"/>
              </a:xfrm>
              <a:prstGeom prst="flowChartMagneticDisk">
                <a:avLst/>
              </a:prstGeom>
              <a:solidFill>
                <a:srgbClr val="FFBD3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6703757" y="4690792"/>
              <a:ext cx="933099" cy="711463"/>
              <a:chOff x="6695791" y="3344623"/>
              <a:chExt cx="933099" cy="711463"/>
            </a:xfrm>
          </p:grpSpPr>
          <p:sp>
            <p:nvSpPr>
              <p:cNvPr id="68" name="Magnetic Disk 67"/>
              <p:cNvSpPr/>
              <p:nvPr/>
            </p:nvSpPr>
            <p:spPr>
              <a:xfrm>
                <a:off x="6695793" y="3810732"/>
                <a:ext cx="927847" cy="245354"/>
              </a:xfrm>
              <a:prstGeom prst="flowChartMagneticDisk">
                <a:avLst/>
              </a:prstGeom>
              <a:solidFill>
                <a:srgbClr val="FFBD3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Magnetic Disk 68"/>
              <p:cNvSpPr/>
              <p:nvPr/>
            </p:nvSpPr>
            <p:spPr>
              <a:xfrm>
                <a:off x="6695791" y="3576534"/>
                <a:ext cx="927847" cy="245354"/>
              </a:xfrm>
              <a:prstGeom prst="flowChartMagneticDisk">
                <a:avLst/>
              </a:prstGeom>
              <a:solidFill>
                <a:srgbClr val="FFBD3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Magnetic Disk 69"/>
              <p:cNvSpPr/>
              <p:nvPr/>
            </p:nvSpPr>
            <p:spPr>
              <a:xfrm>
                <a:off x="6701043" y="3344623"/>
                <a:ext cx="927847" cy="245354"/>
              </a:xfrm>
              <a:prstGeom prst="flowChartMagneticDisk">
                <a:avLst/>
              </a:prstGeom>
              <a:solidFill>
                <a:srgbClr val="FFBD3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4392991" y="1061164"/>
              <a:ext cx="3836609" cy="1183078"/>
            </a:xfrm>
            <a:prstGeom prst="rect">
              <a:avLst/>
            </a:prstGeom>
            <a:noFill/>
            <a:ln>
              <a:solidFill>
                <a:srgbClr val="CD9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349" y="-25558"/>
              <a:ext cx="833718" cy="833718"/>
            </a:xfrm>
            <a:prstGeom prst="rect">
              <a:avLst/>
            </a:prstGeom>
          </p:spPr>
        </p:pic>
        <p:grpSp>
          <p:nvGrpSpPr>
            <p:cNvPr id="77" name="Group 76"/>
            <p:cNvGrpSpPr/>
            <p:nvPr/>
          </p:nvGrpSpPr>
          <p:grpSpPr>
            <a:xfrm>
              <a:off x="10933743" y="4630433"/>
              <a:ext cx="997394" cy="858002"/>
              <a:chOff x="10933743" y="4968635"/>
              <a:chExt cx="997394" cy="858002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67039" y="4968635"/>
                <a:ext cx="464098" cy="466796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3743" y="4992919"/>
                <a:ext cx="833718" cy="833718"/>
              </a:xfrm>
              <a:prstGeom prst="rect">
                <a:avLst/>
              </a:prstGeom>
            </p:spPr>
          </p:pic>
        </p:grpSp>
        <p:grpSp>
          <p:nvGrpSpPr>
            <p:cNvPr id="80" name="Group 79"/>
            <p:cNvGrpSpPr/>
            <p:nvPr/>
          </p:nvGrpSpPr>
          <p:grpSpPr>
            <a:xfrm>
              <a:off x="193138" y="4446788"/>
              <a:ext cx="811911" cy="698441"/>
              <a:chOff x="10933743" y="4968635"/>
              <a:chExt cx="997394" cy="858002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67039" y="4968635"/>
                <a:ext cx="464098" cy="466796"/>
              </a:xfrm>
              <a:prstGeom prst="rect">
                <a:avLst/>
              </a:prstGeom>
            </p:spPr>
          </p:pic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3743" y="4992919"/>
                <a:ext cx="833718" cy="833718"/>
              </a:xfrm>
              <a:prstGeom prst="rect">
                <a:avLst/>
              </a:prstGeom>
            </p:spPr>
          </p:pic>
        </p:grpSp>
        <p:sp>
          <p:nvSpPr>
            <p:cNvPr id="83" name="TextBox 82"/>
            <p:cNvSpPr txBox="1"/>
            <p:nvPr/>
          </p:nvSpPr>
          <p:spPr>
            <a:xfrm>
              <a:off x="1005148" y="4700993"/>
              <a:ext cx="230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World wide accessible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5204827" y="5153986"/>
              <a:ext cx="1340106" cy="304409"/>
            </a:xfrm>
            <a:prstGeom prst="roundRect">
              <a:avLst>
                <a:gd name="adj" fmla="val 854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t"/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 Email Dispatcher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9205973" y="4043881"/>
              <a:ext cx="1" cy="823745"/>
            </a:xfrm>
            <a:prstGeom prst="straightConnector1">
              <a:avLst/>
            </a:prstGeom>
            <a:ln w="476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9237480" y="4235510"/>
              <a:ext cx="2556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Data sent for publication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2992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09824" y="419100"/>
            <a:ext cx="9939114" cy="1208634"/>
            <a:chOff x="609824" y="419100"/>
            <a:chExt cx="9939114" cy="1208634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609824" y="419100"/>
              <a:ext cx="1749425" cy="8675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dirty="0">
                  <a:solidFill>
                    <a:srgbClr val="000000"/>
                  </a:solidFill>
                </a:rPr>
                <a:t>Data </a:t>
              </a:r>
              <a:r>
                <a:rPr lang="en-GB" dirty="0" smtClean="0">
                  <a:solidFill>
                    <a:srgbClr val="000000"/>
                  </a:solidFill>
                </a:rPr>
                <a:t>Acquisition</a:t>
              </a:r>
              <a:endParaRPr lang="x-none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2753735" y="419100"/>
              <a:ext cx="1749425" cy="52283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>
                  <a:solidFill>
                    <a:srgbClr val="000000"/>
                  </a:solidFill>
                </a:rPr>
                <a:t>Archival*</a:t>
              </a:r>
              <a:endParaRPr lang="x-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2753735" y="1104900"/>
              <a:ext cx="1749425" cy="52283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>
                  <a:solidFill>
                    <a:srgbClr val="000000"/>
                  </a:solidFill>
                </a:rPr>
                <a:t>Backup</a:t>
              </a:r>
              <a:endParaRPr lang="x-none"/>
            </a:p>
          </p:txBody>
        </p:sp>
        <p:sp>
          <p:nvSpPr>
            <p:cNvPr id="12" name="Rectangle: Rounded Corners 8"/>
            <p:cNvSpPr/>
            <p:nvPr/>
          </p:nvSpPr>
          <p:spPr>
            <a:xfrm>
              <a:off x="6841458" y="419100"/>
              <a:ext cx="1688011" cy="52228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>
                  <a:solidFill>
                    <a:srgbClr val="000000"/>
                  </a:solidFill>
                </a:rPr>
                <a:t>Packaging</a:t>
              </a:r>
              <a:endParaRPr lang="en-US"/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4850565" y="419100"/>
              <a:ext cx="1658937" cy="86754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>
                  <a:solidFill>
                    <a:srgbClr val="000000"/>
                  </a:solidFill>
                </a:rPr>
                <a:t>Metadata Enrichment</a:t>
              </a:r>
              <a:endParaRPr lang="x-none"/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841458" y="419100"/>
              <a:ext cx="1688011" cy="52228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>
                  <a:solidFill>
                    <a:srgbClr val="000000"/>
                  </a:solidFill>
                </a:rPr>
                <a:t>Data Packaging</a:t>
              </a:r>
              <a:endParaRPr 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8861425" y="419100"/>
              <a:ext cx="1687513" cy="86754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>
                  <a:solidFill>
                    <a:srgbClr val="000000"/>
                  </a:solidFill>
                </a:rPr>
                <a:t>Queueing for Publication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0317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165</Words>
  <Application>Microsoft Macintosh PowerPoint</Application>
  <PresentationFormat>Widescreen</PresentationFormat>
  <Paragraphs>67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Simone Conte</cp:lastModifiedBy>
  <cp:revision>12</cp:revision>
  <dcterms:modified xsi:type="dcterms:W3CDTF">2017-03-07T12:11:38Z</dcterms:modified>
</cp:coreProperties>
</file>