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mailto:chris@unchain.life?subject=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tif"/><Relationship Id="rId7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tif"/><Relationship Id="rId7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pPr/>
            <a:r>
              <a:t>By Your Command</a:t>
            </a:r>
          </a:p>
        </p:txBody>
      </p:sp>
      <p:sp>
        <p:nvSpPr>
          <p:cNvPr id="121" name="Shape 121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3585F"/>
                </a:solidFill>
              </a:defRPr>
            </a:pPr>
            <a:r>
              <a:t>@chriskemp3000</a:t>
            </a:r>
          </a:p>
          <a:p>
            <a:pPr>
              <a:defRPr>
                <a:solidFill>
                  <a:srgbClr val="53585F"/>
                </a:solidFill>
              </a:defRPr>
            </a:pPr>
          </a:p>
          <a:p>
            <a:pPr>
              <a:defRPr>
                <a:solidFill>
                  <a:srgbClr val="53585F"/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chris@unchain.life</a:t>
            </a:r>
          </a:p>
          <a:p>
            <a:pPr>
              <a:defRPr>
                <a:solidFill>
                  <a:srgbClr val="53585F"/>
                </a:solidFill>
              </a:defRPr>
            </a:pPr>
          </a:p>
          <a:p>
            <a:pPr>
              <a:defRPr>
                <a:solidFill>
                  <a:srgbClr val="53585F"/>
                </a:solidFill>
              </a:defRPr>
            </a:pPr>
            <a:r>
              <a:t>github.com/nomad3k</a:t>
            </a:r>
          </a:p>
        </p:txBody>
      </p:sp>
      <p:pic>
        <p:nvPicPr>
          <p:cNvPr id="122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Sample Software</a:t>
            </a:r>
          </a:p>
        </p:txBody>
      </p:sp>
      <p:sp>
        <p:nvSpPr>
          <p:cNvPr id="206" name="Shape 206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200"/>
              </a:spcBef>
              <a:defRPr sz="2800"/>
            </a:pPr>
          </a:p>
          <a:p>
            <a:pPr>
              <a:spcBef>
                <a:spcPts val="3200"/>
              </a:spcBef>
              <a:defRPr sz="2800"/>
            </a:pPr>
          </a:p>
          <a:p>
            <a:pPr>
              <a:spcBef>
                <a:spcPts val="3200"/>
              </a:spcBef>
              <a:defRPr sz="2800"/>
            </a:pPr>
            <a:r>
              <a:t>Code Demo </a:t>
            </a:r>
          </a:p>
          <a:p>
            <a:pPr>
              <a:spcBef>
                <a:spcPts val="3200"/>
              </a:spcBef>
              <a:defRPr sz="2800"/>
            </a:pPr>
            <a:r>
              <a:t>“What could go wrong?”</a:t>
            </a:r>
          </a:p>
        </p:txBody>
      </p:sp>
      <p:pic>
        <p:nvPicPr>
          <p:cNvPr id="20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Benefits to the Business</a:t>
            </a:r>
          </a:p>
        </p:txBody>
      </p:sp>
      <p:sp>
        <p:nvSpPr>
          <p:cNvPr id="214" name="Shape 214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3200"/>
              </a:spcBef>
              <a:defRPr sz="2800"/>
            </a:pPr>
            <a:r>
              <a:t>Security in the pipeline</a:t>
            </a:r>
          </a:p>
          <a:p>
            <a:pPr algn="l">
              <a:spcBef>
                <a:spcPts val="3200"/>
              </a:spcBef>
              <a:defRPr sz="2800"/>
            </a:pPr>
            <a:r>
              <a:t>Training</a:t>
            </a:r>
          </a:p>
          <a:p>
            <a:pPr algn="l">
              <a:spcBef>
                <a:spcPts val="3200"/>
              </a:spcBef>
              <a:defRPr sz="2800"/>
            </a:pPr>
            <a:r>
              <a:t>Auditing</a:t>
            </a:r>
          </a:p>
          <a:p>
            <a:pPr algn="l">
              <a:spcBef>
                <a:spcPts val="3200"/>
              </a:spcBef>
              <a:defRPr sz="2800"/>
            </a:pPr>
            <a:r>
              <a:t>Understanding / Debugging</a:t>
            </a:r>
          </a:p>
        </p:txBody>
      </p:sp>
      <p:pic>
        <p:nvPicPr>
          <p:cNvPr id="21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pPr/>
            <a:r>
              <a:t>Security in pipeline</a:t>
            </a:r>
          </a:p>
        </p:txBody>
      </p:sp>
      <p:sp>
        <p:nvSpPr>
          <p:cNvPr id="222" name="Shape 222"/>
          <p:cNvSpPr/>
          <p:nvPr>
            <p:ph type="subTitle" sz="quarter" idx="1"/>
          </p:nvPr>
        </p:nvSpPr>
        <p:spPr>
          <a:xfrm>
            <a:off x="1422400" y="5258789"/>
            <a:ext cx="3175001" cy="2848045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command: {</a:t>
            </a:r>
          </a:p>
          <a:p>
            <a:pPr lvl="1"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type: ‘promoteEmployee’,</a:t>
            </a:r>
          </a:p>
          <a:p>
            <a:pPr lvl="1"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id: 123,</a:t>
            </a:r>
          </a:p>
          <a:p>
            <a:pPr lvl="1"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date: ‘2016-04-01’,</a:t>
            </a:r>
          </a:p>
          <a:p>
            <a:pPr lvl="1"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position: ‘IT Director’,</a:t>
            </a:r>
          </a:p>
          <a:p>
            <a:pPr lvl="1"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salary: 100</a:t>
            </a:r>
          </a:p>
          <a:p>
            <a:pPr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22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226"/>
          <p:cNvSpPr/>
          <p:nvPr/>
        </p:nvSpPr>
        <p:spPr>
          <a:xfrm>
            <a:off x="1422400" y="3169112"/>
            <a:ext cx="10160000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audit &gt;&gt; secure &gt;&gt; execute</a:t>
            </a:r>
          </a:p>
          <a:p>
            <a:pPr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execute(command, security, credentials)</a:t>
            </a:r>
          </a:p>
        </p:txBody>
      </p:sp>
      <p:sp>
        <p:nvSpPr>
          <p:cNvPr id="227" name="Shape 227"/>
          <p:cNvSpPr/>
          <p:nvPr/>
        </p:nvSpPr>
        <p:spPr>
          <a:xfrm>
            <a:off x="8407399" y="5258789"/>
            <a:ext cx="3175001" cy="28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credentials: {</a:t>
            </a:r>
          </a:p>
          <a:p>
            <a:pPr lvl="1"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username: ‘chris’,</a:t>
            </a:r>
          </a:p>
          <a:p>
            <a:pPr lvl="1"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roles: [‘junior’]</a:t>
            </a:r>
          </a:p>
          <a:p>
            <a:pPr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28" name="Shape 228"/>
          <p:cNvSpPr/>
          <p:nvPr/>
        </p:nvSpPr>
        <p:spPr>
          <a:xfrm>
            <a:off x="4914899" y="5258789"/>
            <a:ext cx="3175001" cy="28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security: {</a:t>
            </a:r>
          </a:p>
          <a:p>
            <a:pPr lvl="1"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‘promoteEmployee’: {</a:t>
            </a:r>
          </a:p>
          <a:p>
            <a:pPr lvl="2"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roleRequired: ‘senior’</a:t>
            </a:r>
          </a:p>
          <a:p>
            <a:pPr lvl="1"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29" name="Shape 229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99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99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99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2" grpId="1"/>
      <p:bldP build="whole" bldLvl="1" animBg="1" rev="0" advAuto="0" spid="227" grpId="3"/>
      <p:bldP build="whole" bldLvl="1" animBg="1" rev="0" advAuto="0" spid="228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Training</a:t>
            </a:r>
          </a:p>
        </p:txBody>
      </p:sp>
      <p:pic>
        <p:nvPicPr>
          <p:cNvPr id="23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63467" y="3169112"/>
            <a:ext cx="3599733" cy="5152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883945" y="3320279"/>
            <a:ext cx="6734956" cy="4529555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Auditing</a:t>
            </a:r>
          </a:p>
        </p:txBody>
      </p:sp>
      <p:pic>
        <p:nvPicPr>
          <p:cNvPr id="24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45" name="Table 245"/>
          <p:cNvGraphicFramePr/>
          <p:nvPr/>
        </p:nvGraphicFramePr>
        <p:xfrm>
          <a:off x="1422400" y="4545130"/>
          <a:ext cx="10160001" cy="311560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17335"/>
                <a:gridCol w="1021159"/>
                <a:gridCol w="1791229"/>
                <a:gridCol w="1150276"/>
                <a:gridCol w="1270000"/>
                <a:gridCol w="1270000"/>
                <a:gridCol w="1270000"/>
                <a:gridCol w="1270000"/>
              </a:tblGrid>
              <a:tr h="51926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Operation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Who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When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Table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Column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Old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New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267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Insert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Chris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2015-03-12 12:00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Employee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Given_Name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1234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John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267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Insert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Chris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2015-03-12 12:00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Employee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Family_Name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1234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Smith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267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Insert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Chris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2015-03-12 12:00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Employee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Date_of_Birth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1234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1965-12-04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267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Update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Chris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2016-06-14 16:04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Employee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Given_Name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1234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John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Jon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267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Update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Chris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2016-06-14 16:04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Employee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Family_Name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1234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Smith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Smith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6" name="Shape 246"/>
          <p:cNvSpPr/>
          <p:nvPr>
            <p:ph type="subTitle" sz="quarter" idx="1"/>
          </p:nvPr>
        </p:nvSpPr>
        <p:spPr>
          <a:xfrm>
            <a:off x="1422400" y="3169112"/>
            <a:ext cx="10160001" cy="722490"/>
          </a:xfrm>
          <a:prstGeom prst="rect">
            <a:avLst/>
          </a:prstGeom>
        </p:spPr>
        <p:txBody>
          <a:bodyPr/>
          <a:lstStyle>
            <a:lvl1pPr algn="l">
              <a:spcBef>
                <a:spcPts val="3200"/>
              </a:spcBef>
              <a:defRPr sz="2800"/>
            </a:lvl1pPr>
          </a:lstStyle>
          <a:p>
            <a:pPr/>
            <a:r>
              <a:t>SQL Triggers</a:t>
            </a:r>
          </a:p>
        </p:txBody>
      </p:sp>
      <p:sp>
        <p:nvSpPr>
          <p:cNvPr id="247" name="Shape 247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hape 250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Auditing</a:t>
            </a:r>
          </a:p>
        </p:txBody>
      </p:sp>
      <p:sp>
        <p:nvSpPr>
          <p:cNvPr id="251" name="Shape 251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 numCol="2" spcCol="508000"/>
          <a:lstStyle/>
          <a:p>
            <a:pPr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command_history: [</a:t>
            </a:r>
          </a:p>
          <a:p>
            <a:pPr lvl="1" indent="180594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lvl="2" indent="361188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type: ‘RecruitEmployee’,</a:t>
            </a:r>
          </a:p>
          <a:p>
            <a:pPr lvl="2" indent="361188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id: 1234,</a:t>
            </a:r>
          </a:p>
          <a:p>
            <a:pPr lvl="2" indent="361188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given_name: ‘John’,</a:t>
            </a:r>
          </a:p>
          <a:p>
            <a:pPr lvl="2" indent="361188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family_name: ‘Smith’,</a:t>
            </a:r>
          </a:p>
          <a:p>
            <a:pPr lvl="2" indent="361188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date_of_birth: ‘1965-12-04’,</a:t>
            </a:r>
          </a:p>
          <a:p>
            <a:pPr lvl="2" indent="361188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_audit: {</a:t>
            </a:r>
          </a:p>
          <a:p>
            <a:pPr lvl="3" indent="541781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who: ‘Chris’,</a:t>
            </a:r>
          </a:p>
          <a:p>
            <a:pPr lvl="3" indent="541781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when: ‘2015-03-12 12:00’</a:t>
            </a:r>
          </a:p>
          <a:p>
            <a:pPr lvl="2" indent="361188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lvl="1" indent="180594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},</a:t>
            </a:r>
          </a:p>
          <a:p>
            <a:pPr lvl="1" indent="180594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lvl="2" indent="361188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type: ‘LegalChangeOfName’,</a:t>
            </a:r>
          </a:p>
          <a:p>
            <a:pPr lvl="2" indent="361188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id: 1234,</a:t>
            </a:r>
          </a:p>
          <a:p>
            <a:pPr lvl="2" indent="361188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given_name: ‘Jon’,</a:t>
            </a:r>
          </a:p>
          <a:p>
            <a:pPr lvl="2" indent="361188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family_name: ‘Smith’,</a:t>
            </a:r>
          </a:p>
          <a:p>
            <a:pPr lvl="2" indent="361188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_audit: {</a:t>
            </a:r>
          </a:p>
          <a:p>
            <a:pPr lvl="3" indent="541781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who: ‘Chris’,</a:t>
            </a:r>
          </a:p>
          <a:p>
            <a:pPr lvl="3" indent="541781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when: ‘2016-06-14 16:04’</a:t>
            </a:r>
          </a:p>
          <a:p>
            <a:pPr lvl="2" indent="361188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lvl="1" indent="180594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pic>
        <p:nvPicPr>
          <p:cNvPr id="25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Shape 255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Shape 258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/>
            <a:r>
              <a:t>Understanding / Debugging</a:t>
            </a:r>
          </a:p>
        </p:txBody>
      </p:sp>
      <p:pic>
        <p:nvPicPr>
          <p:cNvPr id="259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3454399" y="3829805"/>
            <a:ext cx="6096001" cy="609964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Contract</a:t>
            </a:r>
          </a:p>
        </p:txBody>
      </p:sp>
      <p:sp>
        <p:nvSpPr>
          <p:cNvPr id="263" name="Shape 263"/>
          <p:cNvSpPr/>
          <p:nvPr/>
        </p:nvSpPr>
        <p:spPr>
          <a:xfrm>
            <a:off x="3454399" y="5646018"/>
            <a:ext cx="3048001" cy="609965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Contract v1</a:t>
            </a:r>
          </a:p>
        </p:txBody>
      </p:sp>
      <p:sp>
        <p:nvSpPr>
          <p:cNvPr id="264" name="Shape 264"/>
          <p:cNvSpPr/>
          <p:nvPr/>
        </p:nvSpPr>
        <p:spPr>
          <a:xfrm>
            <a:off x="6502400" y="5810245"/>
            <a:ext cx="3048001" cy="609965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Contract v2</a:t>
            </a:r>
          </a:p>
        </p:txBody>
      </p:sp>
      <p:sp>
        <p:nvSpPr>
          <p:cNvPr id="265" name="Shape 265"/>
          <p:cNvSpPr/>
          <p:nvPr/>
        </p:nvSpPr>
        <p:spPr>
          <a:xfrm>
            <a:off x="3454399" y="3632684"/>
            <a:ext cx="6096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6" name="Shape 266"/>
          <p:cNvSpPr/>
          <p:nvPr/>
        </p:nvSpPr>
        <p:spPr>
          <a:xfrm>
            <a:off x="5949873" y="293928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Time</a:t>
            </a:r>
          </a:p>
        </p:txBody>
      </p:sp>
      <p:sp>
        <p:nvSpPr>
          <p:cNvPr id="267" name="Shape 267"/>
          <p:cNvSpPr/>
          <p:nvPr/>
        </p:nvSpPr>
        <p:spPr>
          <a:xfrm flipV="1">
            <a:off x="6502400" y="5489449"/>
            <a:ext cx="1" cy="1087329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8" name="Shape 268"/>
          <p:cNvSpPr/>
          <p:nvPr/>
        </p:nvSpPr>
        <p:spPr>
          <a:xfrm>
            <a:off x="5581370" y="4820202"/>
            <a:ext cx="18420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Revision</a:t>
            </a:r>
          </a:p>
        </p:txBody>
      </p:sp>
      <p:sp>
        <p:nvSpPr>
          <p:cNvPr id="269" name="Shape 269"/>
          <p:cNvSpPr/>
          <p:nvPr/>
        </p:nvSpPr>
        <p:spPr>
          <a:xfrm>
            <a:off x="3454399" y="6920959"/>
            <a:ext cx="3048001" cy="609965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v1</a:t>
            </a:r>
          </a:p>
        </p:txBody>
      </p:sp>
      <p:sp>
        <p:nvSpPr>
          <p:cNvPr id="270" name="Shape 270"/>
          <p:cNvSpPr/>
          <p:nvPr/>
        </p:nvSpPr>
        <p:spPr>
          <a:xfrm>
            <a:off x="6502399" y="7085186"/>
            <a:ext cx="1524001" cy="609965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 v2</a:t>
            </a:r>
          </a:p>
        </p:txBody>
      </p:sp>
      <p:sp>
        <p:nvSpPr>
          <p:cNvPr id="271" name="Shape 271"/>
          <p:cNvSpPr/>
          <p:nvPr/>
        </p:nvSpPr>
        <p:spPr>
          <a:xfrm flipV="1">
            <a:off x="6502399" y="6764391"/>
            <a:ext cx="1" cy="1087329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2" name="Shape 272"/>
          <p:cNvSpPr/>
          <p:nvPr/>
        </p:nvSpPr>
        <p:spPr>
          <a:xfrm>
            <a:off x="8017933" y="7245830"/>
            <a:ext cx="1524001" cy="609965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v3</a:t>
            </a:r>
          </a:p>
        </p:txBody>
      </p:sp>
      <p:sp>
        <p:nvSpPr>
          <p:cNvPr id="273" name="Shape 273"/>
          <p:cNvSpPr/>
          <p:nvPr/>
        </p:nvSpPr>
        <p:spPr>
          <a:xfrm flipV="1">
            <a:off x="8026400" y="6846504"/>
            <a:ext cx="1" cy="1087330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4" name="Shape 274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/>
            <a:r>
              <a:t>Understanding / Debugging</a:t>
            </a:r>
          </a:p>
        </p:txBody>
      </p:sp>
      <p:pic>
        <p:nvPicPr>
          <p:cNvPr id="27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Shape 281"/>
          <p:cNvSpPr/>
          <p:nvPr/>
        </p:nvSpPr>
        <p:spPr>
          <a:xfrm>
            <a:off x="1066799" y="4334551"/>
            <a:ext cx="6096001" cy="609964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Contract v1</a:t>
            </a:r>
          </a:p>
        </p:txBody>
      </p:sp>
      <p:sp>
        <p:nvSpPr>
          <p:cNvPr id="282" name="Shape 282"/>
          <p:cNvSpPr/>
          <p:nvPr/>
        </p:nvSpPr>
        <p:spPr>
          <a:xfrm>
            <a:off x="1066799" y="5408895"/>
            <a:ext cx="4572001" cy="609965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v1</a:t>
            </a:r>
          </a:p>
        </p:txBody>
      </p:sp>
      <p:sp>
        <p:nvSpPr>
          <p:cNvPr id="283" name="Shape 283"/>
          <p:cNvSpPr/>
          <p:nvPr/>
        </p:nvSpPr>
        <p:spPr>
          <a:xfrm>
            <a:off x="5638800" y="5586857"/>
            <a:ext cx="1524001" cy="609965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v2</a:t>
            </a:r>
          </a:p>
        </p:txBody>
      </p:sp>
      <p:sp>
        <p:nvSpPr>
          <p:cNvPr id="284" name="Shape 284"/>
          <p:cNvSpPr/>
          <p:nvPr/>
        </p:nvSpPr>
        <p:spPr>
          <a:xfrm>
            <a:off x="1066799" y="3862513"/>
            <a:ext cx="6096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5" name="Shape 285"/>
          <p:cNvSpPr/>
          <p:nvPr/>
        </p:nvSpPr>
        <p:spPr>
          <a:xfrm>
            <a:off x="3562273" y="3169112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286" name="Shape 286"/>
          <p:cNvSpPr/>
          <p:nvPr/>
        </p:nvSpPr>
        <p:spPr>
          <a:xfrm flipV="1">
            <a:off x="5638799" y="5170213"/>
            <a:ext cx="1" cy="1087330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7" name="Shape 287"/>
          <p:cNvSpPr/>
          <p:nvPr/>
        </p:nvSpPr>
        <p:spPr>
          <a:xfrm>
            <a:off x="1066799" y="6801631"/>
            <a:ext cx="3048001" cy="609965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v1</a:t>
            </a:r>
          </a:p>
        </p:txBody>
      </p:sp>
      <p:sp>
        <p:nvSpPr>
          <p:cNvPr id="288" name="Shape 288"/>
          <p:cNvSpPr/>
          <p:nvPr/>
        </p:nvSpPr>
        <p:spPr>
          <a:xfrm>
            <a:off x="5638799" y="6979593"/>
            <a:ext cx="1524001" cy="609965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v2</a:t>
            </a:r>
          </a:p>
        </p:txBody>
      </p:sp>
      <p:sp>
        <p:nvSpPr>
          <p:cNvPr id="289" name="Shape 289"/>
          <p:cNvSpPr/>
          <p:nvPr/>
        </p:nvSpPr>
        <p:spPr>
          <a:xfrm flipV="1">
            <a:off x="5638799" y="6711880"/>
            <a:ext cx="1" cy="1087329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0" name="Shape 290"/>
          <p:cNvSpPr/>
          <p:nvPr/>
        </p:nvSpPr>
        <p:spPr>
          <a:xfrm>
            <a:off x="4106333" y="7157555"/>
            <a:ext cx="1524001" cy="609965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v3</a:t>
            </a:r>
          </a:p>
        </p:txBody>
      </p:sp>
      <p:sp>
        <p:nvSpPr>
          <p:cNvPr id="291" name="Shape 291"/>
          <p:cNvSpPr/>
          <p:nvPr/>
        </p:nvSpPr>
        <p:spPr>
          <a:xfrm flipV="1">
            <a:off x="4106333" y="6740911"/>
            <a:ext cx="1" cy="1087329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2" name="Shape 292"/>
          <p:cNvSpPr/>
          <p:nvPr/>
        </p:nvSpPr>
        <p:spPr>
          <a:xfrm>
            <a:off x="8902699" y="2968856"/>
            <a:ext cx="3460734" cy="523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command_history: [</a:t>
            </a:r>
          </a:p>
          <a:p>
            <a:pPr lvl="1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{ </a:t>
            </a:r>
          </a:p>
          <a:p>
            <a:pPr lvl="1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command: ‘transfer’, </a:t>
            </a:r>
          </a:p>
          <a:p>
            <a:pPr lvl="1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id: 123, </a:t>
            </a:r>
          </a:p>
          <a:p>
            <a:pPr lvl="1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effective_date: ‘2014-08-01’,</a:t>
            </a:r>
          </a:p>
          <a:p>
            <a:pPr lvl="1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who: ‘jenny’,</a:t>
            </a:r>
          </a:p>
          <a:p>
            <a:pPr lvl="1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when: ‘2014-02-01’</a:t>
            </a:r>
          </a:p>
          <a:p>
            <a:pPr lvl="1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},</a:t>
            </a:r>
          </a:p>
          <a:p>
            <a:pPr lvl="1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lvl="2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command: ‘transfer’,</a:t>
            </a:r>
          </a:p>
          <a:p>
            <a:pPr lvl="2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id: 123,</a:t>
            </a:r>
          </a:p>
          <a:p>
            <a:pPr lvl="2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effective_date: ‘2014-06-01’,</a:t>
            </a:r>
          </a:p>
          <a:p>
            <a:pPr lvl="2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who: ‘jenny’,</a:t>
            </a:r>
          </a:p>
          <a:p>
            <a:pPr lvl="2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when: ‘2014-05-20’</a:t>
            </a:r>
          </a:p>
          <a:p>
            <a:pPr lvl="1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93" name="Shape 293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Shape 296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  <p:sp>
        <p:nvSpPr>
          <p:cNvPr id="297" name="Shape 297"/>
          <p:cNvSpPr/>
          <p:nvPr>
            <p:ph type="subTitle" sz="half" idx="1"/>
          </p:nvPr>
        </p:nvSpPr>
        <p:spPr>
          <a:xfrm>
            <a:off x="1422400" y="3181812"/>
            <a:ext cx="10160001" cy="493772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3585F"/>
                </a:solidFill>
              </a:defRPr>
            </a:pPr>
          </a:p>
        </p:txBody>
      </p:sp>
      <p:pic>
        <p:nvPicPr>
          <p:cNvPr id="29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hape 301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sp>
        <p:nvSpPr>
          <p:cNvPr id="129" name="Shape 129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name: “Chris Kemp”,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positions: [“Developer”, “Manager”, “Owner”],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languages: [“Delphi”, “C#”, “Javascript”],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experience: { years: 18 },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hates: [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“Term: User”,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“IT Knows Best”, 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“Tabs vs Spaces”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],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loves: [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“Talking about Software”,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“Integrated Teams”,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“Customer Focus”, 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“DDD”, 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“BDD”, 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“Simple UX”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  <a:p>
            <a:pPr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13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pPr/>
            <a:r>
              <a:t>By Your Command</a:t>
            </a:r>
          </a:p>
        </p:txBody>
      </p:sp>
      <p:sp>
        <p:nvSpPr>
          <p:cNvPr id="137" name="Shape 137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Concepts</a:t>
            </a:r>
          </a:p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Business Processes</a:t>
            </a:r>
          </a:p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Sample Software</a:t>
            </a:r>
          </a:p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Benefits to the Business</a:t>
            </a:r>
          </a:p>
        </p:txBody>
      </p:sp>
      <p:pic>
        <p:nvPicPr>
          <p:cNvPr id="13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pPr/>
            <a:r>
              <a:t>Concepts</a:t>
            </a:r>
          </a:p>
        </p:txBody>
      </p:sp>
      <p:sp>
        <p:nvSpPr>
          <p:cNvPr id="145" name="Shape 145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CQS - Command Query Separation</a:t>
            </a:r>
          </a:p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CQRS - Command Query Responsibility Separation</a:t>
            </a:r>
          </a:p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Transaction Script Pattern</a:t>
            </a:r>
          </a:p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Event Sourcing</a:t>
            </a:r>
          </a:p>
        </p:txBody>
      </p:sp>
      <p:pic>
        <p:nvPicPr>
          <p:cNvPr id="14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CQS</a:t>
            </a:r>
          </a:p>
        </p:txBody>
      </p:sp>
      <p:sp>
        <p:nvSpPr>
          <p:cNvPr id="153" name="Shape 153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3200"/>
              </a:spcBef>
              <a:defRPr sz="2800"/>
            </a:pPr>
            <a:r>
              <a:t>Command Query Separation</a:t>
            </a:r>
          </a:p>
          <a:p>
            <a:pPr algn="l">
              <a:spcBef>
                <a:spcPts val="3200"/>
              </a:spcBef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command(params) —&gt; void</a:t>
            </a:r>
          </a:p>
          <a:p>
            <a:pPr lvl="2" algn="l">
              <a:spcBef>
                <a:spcPts val="3200"/>
              </a:spcBef>
              <a:defRPr sz="2800"/>
            </a:pPr>
            <a:r>
              <a:t>Does not return a value.</a:t>
            </a:r>
          </a:p>
          <a:p>
            <a:pPr algn="l">
              <a:spcBef>
                <a:spcPts val="3200"/>
              </a:spcBef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query(params) —&gt; result</a:t>
            </a:r>
          </a:p>
          <a:p>
            <a:pPr lvl="2" algn="l">
              <a:spcBef>
                <a:spcPts val="3200"/>
              </a:spcBef>
              <a:defRPr sz="2800"/>
            </a:pPr>
            <a:r>
              <a:t>Does not mutate state.</a:t>
            </a:r>
          </a:p>
        </p:txBody>
      </p:sp>
      <p:pic>
        <p:nvPicPr>
          <p:cNvPr id="15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9" name="Group 159"/>
          <p:cNvGrpSpPr/>
          <p:nvPr/>
        </p:nvGrpSpPr>
        <p:grpSpPr>
          <a:xfrm rot="300000">
            <a:off x="8254766" y="2998489"/>
            <a:ext cx="4014859" cy="5204422"/>
            <a:chOff x="0" y="0"/>
            <a:chExt cx="4014858" cy="5204420"/>
          </a:xfrm>
        </p:grpSpPr>
        <p:sp>
          <p:nvSpPr>
            <p:cNvPr id="158" name="Shape 158"/>
            <p:cNvSpPr/>
            <p:nvPr/>
          </p:nvSpPr>
          <p:spPr>
            <a:xfrm>
              <a:off x="101599" y="63499"/>
              <a:ext cx="3811660" cy="4937722"/>
            </a:xfrm>
            <a:prstGeom prst="rect">
              <a:avLst/>
            </a:prstGeom>
            <a:solidFill>
              <a:srgbClr val="F8B42D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algn="l">
                <a:spcBef>
                  <a:spcPts val="3200"/>
                </a:spcBef>
                <a:defRPr b="1" sz="2800">
                  <a:solidFill>
                    <a:srgbClr val="414141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Why I like this: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Simplicity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No unexpected side effects.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Defer execution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Remote execution</a:t>
              </a:r>
            </a:p>
          </p:txBody>
        </p:sp>
        <p:pic>
          <p:nvPicPr>
            <p:cNvPr id="157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-1"/>
              <a:ext cx="4014859" cy="5204422"/>
            </a:xfrm>
            <a:prstGeom prst="rect">
              <a:avLst/>
            </a:prstGeom>
            <a:effectLst/>
          </p:spPr>
        </p:pic>
      </p:grpSp>
      <p:sp>
        <p:nvSpPr>
          <p:cNvPr id="160" name="Shape 160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pPr/>
            <a:r>
              <a:t>CQRS</a:t>
            </a:r>
          </a:p>
        </p:txBody>
      </p:sp>
      <p:sp>
        <p:nvSpPr>
          <p:cNvPr id="164" name="Shape 164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3200"/>
              </a:spcBef>
              <a:defRPr sz="2800"/>
            </a:pPr>
          </a:p>
        </p:txBody>
      </p:sp>
      <p:pic>
        <p:nvPicPr>
          <p:cNvPr id="16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57106" y="3534006"/>
            <a:ext cx="4102101" cy="4102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1" name="Group 171"/>
          <p:cNvGrpSpPr/>
          <p:nvPr/>
        </p:nvGrpSpPr>
        <p:grpSpPr>
          <a:xfrm rot="300000">
            <a:off x="8254766" y="2998489"/>
            <a:ext cx="4014859" cy="5204422"/>
            <a:chOff x="0" y="0"/>
            <a:chExt cx="4014858" cy="5204420"/>
          </a:xfrm>
        </p:grpSpPr>
        <p:sp>
          <p:nvSpPr>
            <p:cNvPr id="170" name="Shape 170"/>
            <p:cNvSpPr/>
            <p:nvPr/>
          </p:nvSpPr>
          <p:spPr>
            <a:xfrm>
              <a:off x="101599" y="63499"/>
              <a:ext cx="3811660" cy="4937722"/>
            </a:xfrm>
            <a:prstGeom prst="rect">
              <a:avLst/>
            </a:prstGeom>
            <a:solidFill>
              <a:srgbClr val="F8B42D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algn="l">
                <a:spcBef>
                  <a:spcPts val="3200"/>
                </a:spcBef>
                <a:defRPr b="1" sz="2800">
                  <a:solidFill>
                    <a:srgbClr val="414141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Why I like this: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90% of application data access is reads.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Data stored in structure best suited to retrieval.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Data duplicated if needed.</a:t>
              </a:r>
            </a:p>
          </p:txBody>
        </p:sp>
        <p:pic>
          <p:nvPicPr>
            <p:cNvPr id="169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-1"/>
              <a:ext cx="4014859" cy="5204422"/>
            </a:xfrm>
            <a:prstGeom prst="rect">
              <a:avLst/>
            </a:prstGeom>
            <a:effectLst/>
          </p:spPr>
        </p:pic>
      </p:grpSp>
      <p:sp>
        <p:nvSpPr>
          <p:cNvPr id="172" name="Shape 172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Transaction Script Pattern</a:t>
            </a:r>
          </a:p>
        </p:txBody>
      </p:sp>
      <p:sp>
        <p:nvSpPr>
          <p:cNvPr id="176" name="Shape 176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 algn="l" defTabSz="543305">
              <a:spcBef>
                <a:spcPts val="2900"/>
              </a:spcBef>
              <a:defRPr sz="2604"/>
            </a:pPr>
            <a:r>
              <a:t>Basically Single Responsibility</a:t>
            </a:r>
          </a:p>
          <a:p>
            <a:pPr algn="l" defTabSz="543305">
              <a:spcBef>
                <a:spcPts val="2900"/>
              </a:spcBef>
              <a:defRPr sz="2604"/>
            </a:pPr>
            <a:r>
              <a:t>Express Commands as classes</a:t>
            </a:r>
          </a:p>
          <a:p>
            <a:pPr algn="l" defTabSz="543305">
              <a:spcBef>
                <a:spcPts val="2900"/>
              </a:spcBef>
              <a:defRPr sz="2604"/>
            </a:pPr>
          </a:p>
          <a:p>
            <a:pPr algn="l" defTabSz="543305">
              <a:spcBef>
                <a:spcPts val="1100"/>
              </a:spcBef>
              <a:defRPr sz="2232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lvl="1" indent="212597" algn="l" defTabSz="543305">
              <a:spcBef>
                <a:spcPts val="1100"/>
              </a:spcBef>
              <a:defRPr sz="2232">
                <a:latin typeface="Courier"/>
                <a:ea typeface="Courier"/>
                <a:cs typeface="Courier"/>
                <a:sym typeface="Courier"/>
              </a:defRPr>
            </a:pPr>
            <a:r>
              <a:t>type: ‘CreateUser’,</a:t>
            </a:r>
          </a:p>
          <a:p>
            <a:pPr lvl="1" indent="212597" algn="l" defTabSz="543305">
              <a:spcBef>
                <a:spcPts val="1100"/>
              </a:spcBef>
              <a:defRPr sz="2232">
                <a:latin typeface="Courier"/>
                <a:ea typeface="Courier"/>
                <a:cs typeface="Courier"/>
                <a:sym typeface="Courier"/>
              </a:defRPr>
            </a:pPr>
            <a:r>
              <a:t>user_name: ‘john’,</a:t>
            </a:r>
          </a:p>
          <a:p>
            <a:pPr lvl="1" indent="212597" algn="l" defTabSz="543305">
              <a:spcBef>
                <a:spcPts val="1100"/>
              </a:spcBef>
              <a:defRPr sz="2232">
                <a:latin typeface="Courier"/>
                <a:ea typeface="Courier"/>
                <a:cs typeface="Courier"/>
                <a:sym typeface="Courier"/>
              </a:defRPr>
            </a:pPr>
            <a:r>
              <a:t>display_name: ‘John Smith’,</a:t>
            </a:r>
          </a:p>
          <a:p>
            <a:pPr lvl="1" indent="212597" algn="l" defTabSz="543305">
              <a:spcBef>
                <a:spcPts val="1100"/>
              </a:spcBef>
              <a:defRPr sz="2232">
                <a:latin typeface="Courier"/>
                <a:ea typeface="Courier"/>
                <a:cs typeface="Courier"/>
                <a:sym typeface="Courier"/>
              </a:defRPr>
            </a:pPr>
            <a:r>
              <a:t>roles: [ ‘employee’, ‘manager’ ],</a:t>
            </a:r>
          </a:p>
          <a:p>
            <a:pPr algn="l" defTabSz="543305">
              <a:spcBef>
                <a:spcPts val="1100"/>
              </a:spcBef>
              <a:defRPr sz="2232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17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2" name="Group 182"/>
          <p:cNvGrpSpPr/>
          <p:nvPr/>
        </p:nvGrpSpPr>
        <p:grpSpPr>
          <a:xfrm rot="300000">
            <a:off x="8254766" y="2998489"/>
            <a:ext cx="4014859" cy="5204422"/>
            <a:chOff x="0" y="0"/>
            <a:chExt cx="4014858" cy="5204420"/>
          </a:xfrm>
        </p:grpSpPr>
        <p:sp>
          <p:nvSpPr>
            <p:cNvPr id="181" name="Shape 181"/>
            <p:cNvSpPr/>
            <p:nvPr/>
          </p:nvSpPr>
          <p:spPr>
            <a:xfrm>
              <a:off x="101600" y="63499"/>
              <a:ext cx="3811659" cy="4937722"/>
            </a:xfrm>
            <a:prstGeom prst="rect">
              <a:avLst/>
            </a:prstGeom>
            <a:solidFill>
              <a:srgbClr val="F8B42D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algn="l">
                <a:spcBef>
                  <a:spcPts val="3200"/>
                </a:spcBef>
                <a:defRPr b="1" sz="2800">
                  <a:solidFill>
                    <a:srgbClr val="414141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Why I like this: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Serialisable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Decoration</a:t>
              </a:r>
            </a:p>
          </p:txBody>
        </p:sp>
        <p:pic>
          <p:nvPicPr>
            <p:cNvPr id="180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-1"/>
              <a:ext cx="4014859" cy="5204422"/>
            </a:xfrm>
            <a:prstGeom prst="rect">
              <a:avLst/>
            </a:prstGeom>
            <a:effectLst/>
          </p:spPr>
        </p:pic>
      </p:grpSp>
      <p:sp>
        <p:nvSpPr>
          <p:cNvPr id="183" name="Shape 183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Event Sourcing</a:t>
            </a:r>
          </a:p>
        </p:txBody>
      </p:sp>
      <p:sp>
        <p:nvSpPr>
          <p:cNvPr id="187" name="Shape 187"/>
          <p:cNvSpPr/>
          <p:nvPr>
            <p:ph type="subTitle" sz="half" idx="1"/>
          </p:nvPr>
        </p:nvSpPr>
        <p:spPr>
          <a:xfrm>
            <a:off x="1422400" y="3169112"/>
            <a:ext cx="6525816" cy="4937722"/>
          </a:xfrm>
          <a:prstGeom prst="rect">
            <a:avLst/>
          </a:prstGeom>
        </p:spPr>
        <p:txBody>
          <a:bodyPr/>
          <a:lstStyle/>
          <a:p>
            <a:pPr algn="l" defTabSz="496570">
              <a:spcBef>
                <a:spcPts val="2700"/>
              </a:spcBef>
              <a:defRPr sz="2380"/>
            </a:pPr>
            <a:r>
              <a:t>State as a series of events.</a:t>
            </a:r>
          </a:p>
          <a:p>
            <a:pPr lvl="1" indent="194310" algn="l" defTabSz="496570">
              <a:spcBef>
                <a:spcPts val="2700"/>
              </a:spcBef>
              <a:defRPr i="1" sz="2380"/>
            </a:pPr>
            <a:r>
              <a:t>“Accountants don’t use erasers.”</a:t>
            </a:r>
          </a:p>
          <a:p>
            <a:pPr algn="l" defTabSz="496570">
              <a:spcBef>
                <a:spcPts val="2700"/>
              </a:spcBef>
              <a:defRPr sz="2380"/>
            </a:pPr>
          </a:p>
          <a:p>
            <a:pPr algn="l" defTabSz="496570">
              <a:spcBef>
                <a:spcPts val="1000"/>
              </a:spcBef>
              <a:defRPr sz="2040">
                <a:latin typeface="Courier"/>
                <a:ea typeface="Courier"/>
                <a:cs typeface="Courier"/>
                <a:sym typeface="Courier"/>
              </a:defRPr>
            </a:pPr>
            <a:r>
              <a:t>var state = { balance: 0 }</a:t>
            </a:r>
          </a:p>
          <a:p>
            <a:pPr algn="l" defTabSz="496570">
              <a:spcBef>
                <a:spcPts val="1000"/>
              </a:spcBef>
              <a:defRPr sz="2040">
                <a:latin typeface="Courier"/>
                <a:ea typeface="Courier"/>
                <a:cs typeface="Courier"/>
                <a:sym typeface="Courier"/>
              </a:defRPr>
            </a:pPr>
            <a:r>
              <a:t>state = process(state, { deposit: 50 });</a:t>
            </a:r>
          </a:p>
          <a:p>
            <a:pPr algn="l" defTabSz="496570">
              <a:spcBef>
                <a:spcPts val="1000"/>
              </a:spcBef>
              <a:defRPr sz="2040">
                <a:latin typeface="Courier"/>
                <a:ea typeface="Courier"/>
                <a:cs typeface="Courier"/>
                <a:sym typeface="Courier"/>
              </a:defRPr>
            </a:pPr>
            <a:r>
              <a:t>state = process(state, { withdraw: 25 });</a:t>
            </a:r>
          </a:p>
          <a:p>
            <a:pPr algn="l" defTabSz="496570">
              <a:spcBef>
                <a:spcPts val="1000"/>
              </a:spcBef>
              <a:defRPr sz="2040">
                <a:latin typeface="Courier"/>
                <a:ea typeface="Courier"/>
                <a:cs typeface="Courier"/>
                <a:sym typeface="Courier"/>
              </a:defRPr>
            </a:pPr>
            <a:r>
              <a:t>state = process(state, { deposit: 50 });</a:t>
            </a:r>
          </a:p>
          <a:p>
            <a:pPr algn="l" defTabSz="496570">
              <a:spcBef>
                <a:spcPts val="1000"/>
              </a:spcBef>
              <a:defRPr sz="2040">
                <a:latin typeface="Courier"/>
                <a:ea typeface="Courier"/>
                <a:cs typeface="Courier"/>
                <a:sym typeface="Courier"/>
              </a:defRPr>
            </a:pPr>
            <a:r>
              <a:t>state = process(state, { withdraw: 25 });</a:t>
            </a:r>
          </a:p>
          <a:p>
            <a:pPr algn="l" defTabSz="496570">
              <a:spcBef>
                <a:spcPts val="1000"/>
              </a:spcBef>
              <a:defRPr sz="2040">
                <a:latin typeface="Courier"/>
                <a:ea typeface="Courier"/>
                <a:cs typeface="Courier"/>
                <a:sym typeface="Courier"/>
              </a:defRPr>
            </a:pPr>
            <a:r>
              <a:t>state = process(state, { deposit: 50 });</a:t>
            </a:r>
          </a:p>
          <a:p>
            <a:pPr algn="l" defTabSz="496570">
              <a:spcBef>
                <a:spcPts val="1000"/>
              </a:spcBef>
              <a:defRPr sz="2040">
                <a:latin typeface="Courier"/>
                <a:ea typeface="Courier"/>
                <a:cs typeface="Courier"/>
                <a:sym typeface="Courier"/>
              </a:defRPr>
            </a:pPr>
            <a:r>
              <a:t>state =&gt; { balance: 100 };</a:t>
            </a:r>
          </a:p>
        </p:txBody>
      </p:sp>
      <p:pic>
        <p:nvPicPr>
          <p:cNvPr id="18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3" name="Group 193"/>
          <p:cNvGrpSpPr/>
          <p:nvPr/>
        </p:nvGrpSpPr>
        <p:grpSpPr>
          <a:xfrm rot="300000">
            <a:off x="8254766" y="2998489"/>
            <a:ext cx="4014859" cy="5204422"/>
            <a:chOff x="0" y="0"/>
            <a:chExt cx="4014858" cy="5204420"/>
          </a:xfrm>
        </p:grpSpPr>
        <p:sp>
          <p:nvSpPr>
            <p:cNvPr id="192" name="Shape 192"/>
            <p:cNvSpPr/>
            <p:nvPr/>
          </p:nvSpPr>
          <p:spPr>
            <a:xfrm>
              <a:off x="101599" y="63499"/>
              <a:ext cx="3811660" cy="4937722"/>
            </a:xfrm>
            <a:prstGeom prst="rect">
              <a:avLst/>
            </a:prstGeom>
            <a:solidFill>
              <a:srgbClr val="F8B42D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algn="l">
                <a:spcBef>
                  <a:spcPts val="3200"/>
                </a:spcBef>
                <a:defRPr b="1" sz="2800">
                  <a:solidFill>
                    <a:srgbClr val="414141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Why I like this: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Intent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Command Pipeline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Auditing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Security</a:t>
              </a:r>
            </a:p>
          </p:txBody>
        </p:sp>
        <p:pic>
          <p:nvPicPr>
            <p:cNvPr id="191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-1"/>
              <a:ext cx="4014859" cy="5204422"/>
            </a:xfrm>
            <a:prstGeom prst="rect">
              <a:avLst/>
            </a:prstGeom>
            <a:effectLst/>
          </p:spPr>
        </p:pic>
      </p:grpSp>
      <p:sp>
        <p:nvSpPr>
          <p:cNvPr id="194" name="Shape 194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Business Processes</a:t>
            </a:r>
          </a:p>
        </p:txBody>
      </p:sp>
      <p:pic>
        <p:nvPicPr>
          <p:cNvPr id="19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02534" y="3008598"/>
            <a:ext cx="3599733" cy="515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