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8.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9.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1.xml" ContentType="application/vnd.openxmlformats-officedocument.presentationml.notesSlide+xml"/>
  <Override PartName="/ppt/tags/tag35.xml" ContentType="application/vnd.openxmlformats-officedocument.presentationml.tags+xml"/>
  <Override PartName="/ppt/notesSlides/notesSlide12.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13.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259" r:id="rId5"/>
    <p:sldId id="261" r:id="rId6"/>
    <p:sldId id="262" r:id="rId7"/>
    <p:sldId id="263" r:id="rId8"/>
    <p:sldId id="264" r:id="rId9"/>
    <p:sldId id="265" r:id="rId10"/>
    <p:sldId id="266" r:id="rId11"/>
    <p:sldId id="267" r:id="rId12"/>
    <p:sldId id="281" r:id="rId13"/>
    <p:sldId id="293" r:id="rId14"/>
    <p:sldId id="282" r:id="rId15"/>
    <p:sldId id="294" r:id="rId16"/>
    <p:sldId id="295" r:id="rId17"/>
    <p:sldId id="310" r:id="rId18"/>
    <p:sldId id="304" r:id="rId19"/>
    <p:sldId id="283" r:id="rId20"/>
    <p:sldId id="268" r:id="rId21"/>
    <p:sldId id="284" r:id="rId22"/>
    <p:sldId id="285" r:id="rId23"/>
    <p:sldId id="286" r:id="rId24"/>
    <p:sldId id="269" r:id="rId25"/>
    <p:sldId id="270" r:id="rId26"/>
    <p:sldId id="271" r:id="rId27"/>
    <p:sldId id="287" r:id="rId28"/>
    <p:sldId id="296" r:id="rId29"/>
    <p:sldId id="298" r:id="rId30"/>
    <p:sldId id="299" r:id="rId31"/>
    <p:sldId id="300" r:id="rId32"/>
    <p:sldId id="272" r:id="rId33"/>
    <p:sldId id="288" r:id="rId34"/>
    <p:sldId id="297" r:id="rId35"/>
    <p:sldId id="289" r:id="rId36"/>
    <p:sldId id="290" r:id="rId37"/>
    <p:sldId id="306" r:id="rId38"/>
    <p:sldId id="291" r:id="rId39"/>
    <p:sldId id="302" r:id="rId40"/>
    <p:sldId id="273" r:id="rId41"/>
    <p:sldId id="292" r:id="rId42"/>
    <p:sldId id="307" r:id="rId43"/>
    <p:sldId id="308" r:id="rId44"/>
    <p:sldId id="309" r:id="rId45"/>
    <p:sldId id="303" r:id="rId46"/>
    <p:sldId id="274" r:id="rId47"/>
    <p:sldId id="275" r:id="rId48"/>
  </p:sldIdLst>
  <p:sldSz cx="9144000" cy="6858000" type="screen4x3"/>
  <p:notesSz cx="6858000" cy="9144000"/>
  <p:defaultTextStyle>
    <a:defPPr>
      <a:defRPr lang="en-US"/>
    </a:defPPr>
    <a:lvl1pPr algn="l" rtl="0" fontAlgn="base">
      <a:spcBef>
        <a:spcPct val="0"/>
      </a:spcBef>
      <a:spcAft>
        <a:spcPct val="0"/>
      </a:spcAft>
      <a:defRPr sz="2800" b="1" kern="1200">
        <a:solidFill>
          <a:schemeClr val="tx1"/>
        </a:solidFill>
        <a:latin typeface="Arial" charset="0"/>
        <a:ea typeface="+mn-ea"/>
        <a:cs typeface="+mn-cs"/>
      </a:defRPr>
    </a:lvl1pPr>
    <a:lvl2pPr marL="457200" algn="l" rtl="0" fontAlgn="base">
      <a:spcBef>
        <a:spcPct val="0"/>
      </a:spcBef>
      <a:spcAft>
        <a:spcPct val="0"/>
      </a:spcAft>
      <a:defRPr sz="2800" b="1" kern="1200">
        <a:solidFill>
          <a:schemeClr val="tx1"/>
        </a:solidFill>
        <a:latin typeface="Arial" charset="0"/>
        <a:ea typeface="+mn-ea"/>
        <a:cs typeface="+mn-cs"/>
      </a:defRPr>
    </a:lvl2pPr>
    <a:lvl3pPr marL="914400" algn="l" rtl="0" fontAlgn="base">
      <a:spcBef>
        <a:spcPct val="0"/>
      </a:spcBef>
      <a:spcAft>
        <a:spcPct val="0"/>
      </a:spcAft>
      <a:defRPr sz="2800" b="1" kern="1200">
        <a:solidFill>
          <a:schemeClr val="tx1"/>
        </a:solidFill>
        <a:latin typeface="Arial" charset="0"/>
        <a:ea typeface="+mn-ea"/>
        <a:cs typeface="+mn-cs"/>
      </a:defRPr>
    </a:lvl3pPr>
    <a:lvl4pPr marL="1371600" algn="l" rtl="0" fontAlgn="base">
      <a:spcBef>
        <a:spcPct val="0"/>
      </a:spcBef>
      <a:spcAft>
        <a:spcPct val="0"/>
      </a:spcAft>
      <a:defRPr sz="2800" b="1" kern="1200">
        <a:solidFill>
          <a:schemeClr val="tx1"/>
        </a:solidFill>
        <a:latin typeface="Arial" charset="0"/>
        <a:ea typeface="+mn-ea"/>
        <a:cs typeface="+mn-cs"/>
      </a:defRPr>
    </a:lvl4pPr>
    <a:lvl5pPr marL="1828800" algn="l" rtl="0" fontAlgn="base">
      <a:spcBef>
        <a:spcPct val="0"/>
      </a:spcBef>
      <a:spcAft>
        <a:spcPct val="0"/>
      </a:spcAft>
      <a:defRPr sz="2800" b="1" kern="1200">
        <a:solidFill>
          <a:schemeClr val="tx1"/>
        </a:solidFill>
        <a:latin typeface="Arial" charset="0"/>
        <a:ea typeface="+mn-ea"/>
        <a:cs typeface="+mn-cs"/>
      </a:defRPr>
    </a:lvl5pPr>
    <a:lvl6pPr marL="2286000" algn="l" defTabSz="914400" rtl="0" eaLnBrk="1" latinLnBrk="0" hangingPunct="1">
      <a:defRPr sz="2800" b="1" kern="1200">
        <a:solidFill>
          <a:schemeClr val="tx1"/>
        </a:solidFill>
        <a:latin typeface="Arial" charset="0"/>
        <a:ea typeface="+mn-ea"/>
        <a:cs typeface="+mn-cs"/>
      </a:defRPr>
    </a:lvl6pPr>
    <a:lvl7pPr marL="2743200" algn="l" defTabSz="914400" rtl="0" eaLnBrk="1" latinLnBrk="0" hangingPunct="1">
      <a:defRPr sz="2800" b="1" kern="1200">
        <a:solidFill>
          <a:schemeClr val="tx1"/>
        </a:solidFill>
        <a:latin typeface="Arial" charset="0"/>
        <a:ea typeface="+mn-ea"/>
        <a:cs typeface="+mn-cs"/>
      </a:defRPr>
    </a:lvl7pPr>
    <a:lvl8pPr marL="3200400" algn="l" defTabSz="914400" rtl="0" eaLnBrk="1" latinLnBrk="0" hangingPunct="1">
      <a:defRPr sz="2800" b="1" kern="1200">
        <a:solidFill>
          <a:schemeClr val="tx1"/>
        </a:solidFill>
        <a:latin typeface="Arial" charset="0"/>
        <a:ea typeface="+mn-ea"/>
        <a:cs typeface="+mn-cs"/>
      </a:defRPr>
    </a:lvl8pPr>
    <a:lvl9pPr marL="3657600" algn="l" defTabSz="914400" rtl="0" eaLnBrk="1" latinLnBrk="0" hangingPunct="1">
      <a:defRPr sz="28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45" autoAdjust="0"/>
  </p:normalViewPr>
  <p:slideViewPr>
    <p:cSldViewPr>
      <p:cViewPr varScale="1">
        <p:scale>
          <a:sx n="104" d="100"/>
          <a:sy n="104" d="100"/>
        </p:scale>
        <p:origin x="204" y="90"/>
      </p:cViewPr>
      <p:guideLst>
        <p:guide orient="horz" pos="2160"/>
        <p:guide pos="2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963D57BF-D467-4231-9173-64A10D30C553}" type="slidenum">
              <a:rPr lang="en-US"/>
              <a:pPr/>
              <a:t>‹#›</a:t>
            </a:fld>
            <a:endParaRPr lang="en-US"/>
          </a:p>
        </p:txBody>
      </p:sp>
    </p:spTree>
    <p:extLst>
      <p:ext uri="{BB962C8B-B14F-4D97-AF65-F5344CB8AC3E}">
        <p14:creationId xmlns:p14="http://schemas.microsoft.com/office/powerpoint/2010/main" val="21234898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4DC362-7B1C-4FC8-B50B-0C3082B74DE9}" type="slidenum">
              <a:rPr lang="en-US"/>
              <a:pPr/>
              <a:t>1</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r>
              <a:rPr lang="en-US"/>
              <a:t>Chapter Opening Image. Caption: Image of the Earth from a NASA satellite. The sky appears black from out in space because there are so few molecules to reflect light. (Why the sky appears blue to us on Earth has to do with scattering of light by molecules of the atmosphere, as discussed in Chapter 35.) Note the storm off the coast of Mexico.</a:t>
            </a:r>
          </a:p>
          <a:p>
            <a:endParaRPr lang="en-US"/>
          </a:p>
        </p:txBody>
      </p:sp>
    </p:spTree>
    <p:extLst>
      <p:ext uri="{BB962C8B-B14F-4D97-AF65-F5344CB8AC3E}">
        <p14:creationId xmlns:p14="http://schemas.microsoft.com/office/powerpoint/2010/main" val="2220400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40DA8C-2DD5-444B-8674-DE33F1ED3B1E}" type="slidenum">
              <a:rPr lang="en-US"/>
              <a:pPr/>
              <a:t>33</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r>
              <a:rPr lang="en-US"/>
              <a:t>Figure 1-7. Caption: Example 1–5. (a) How much water is in this lake? (Photo is of one of the Rae Lakes in the Sierra Nevada of California.) (b) Model of the lake as a cylinder. [We could go one step further and estimate the mass or weight of this lake. We will see later that water has a density 1000 kg/m</a:t>
            </a:r>
            <a:r>
              <a:rPr lang="en-US" baseline="30000"/>
              <a:t>3</a:t>
            </a:r>
            <a:r>
              <a:rPr lang="en-US"/>
              <a:t>, of so this lake has a mass of about (10</a:t>
            </a:r>
            <a:r>
              <a:rPr lang="en-US" baseline="30000"/>
              <a:t>3</a:t>
            </a:r>
            <a:r>
              <a:rPr lang="en-US"/>
              <a:t> kg/m</a:t>
            </a:r>
            <a:r>
              <a:rPr lang="en-US" baseline="30000"/>
              <a:t>3</a:t>
            </a:r>
            <a:r>
              <a:rPr lang="en-US"/>
              <a:t>)(10</a:t>
            </a:r>
            <a:r>
              <a:rPr lang="en-US" baseline="30000"/>
              <a:t>7</a:t>
            </a:r>
            <a:r>
              <a:rPr lang="en-US"/>
              <a:t> m</a:t>
            </a:r>
            <a:r>
              <a:rPr lang="en-US" baseline="30000"/>
              <a:t>3</a:t>
            </a:r>
            <a:r>
              <a:rPr lang="en-US"/>
              <a:t>) </a:t>
            </a:r>
            <a:r>
              <a:rPr lang="en-US">
                <a:cs typeface="Arial" charset="0"/>
              </a:rPr>
              <a:t>≈ 10</a:t>
            </a:r>
            <a:r>
              <a:rPr lang="en-US" baseline="30000">
                <a:cs typeface="Arial" charset="0"/>
              </a:rPr>
              <a:t>10</a:t>
            </a:r>
            <a:r>
              <a:rPr lang="en-US">
                <a:cs typeface="Arial" charset="0"/>
              </a:rPr>
              <a:t> kg,</a:t>
            </a:r>
            <a:r>
              <a:rPr lang="en-US"/>
              <a:t> which is about 10 billion kg or 10 million metric tons. (A metric ton is 1000 kg, about 2200 lbs, slightly larger than a British ton, 2000 lbs.)]</a:t>
            </a:r>
          </a:p>
          <a:p>
            <a:r>
              <a:rPr lang="en-US"/>
              <a:t>Answer: The volume of the lake is about 10</a:t>
            </a:r>
            <a:r>
              <a:rPr lang="en-US" baseline="30000"/>
              <a:t>7</a:t>
            </a:r>
            <a:r>
              <a:rPr lang="en-US"/>
              <a:t> m</a:t>
            </a:r>
            <a:r>
              <a:rPr lang="en-US" baseline="30000"/>
              <a:t>3</a:t>
            </a:r>
            <a:r>
              <a:rPr lang="en-US"/>
              <a:t>.</a:t>
            </a:r>
          </a:p>
        </p:txBody>
      </p:sp>
    </p:spTree>
    <p:extLst>
      <p:ext uri="{BB962C8B-B14F-4D97-AF65-F5344CB8AC3E}">
        <p14:creationId xmlns:p14="http://schemas.microsoft.com/office/powerpoint/2010/main" val="1749500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A02B55-7536-46BC-A571-E11527973F51}" type="slidenum">
              <a:rPr lang="en-US"/>
              <a:pPr/>
              <a:t>35</a:t>
            </a:fld>
            <a:endParaRPr 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en-US"/>
              <a:t>Figure 1-8. Caption: Example 1–6. Micrometer used for measuring small thicknesses.</a:t>
            </a:r>
          </a:p>
          <a:p>
            <a:r>
              <a:rPr lang="en-US"/>
              <a:t>Answer: Measure the thickness of 100 pages. You should find that the thickness of a single page is about 6 x 10</a:t>
            </a:r>
            <a:r>
              <a:rPr lang="en-US" baseline="30000"/>
              <a:t>-2</a:t>
            </a:r>
            <a:r>
              <a:rPr lang="en-US"/>
              <a:t> mm.</a:t>
            </a:r>
          </a:p>
        </p:txBody>
      </p:sp>
    </p:spTree>
    <p:extLst>
      <p:ext uri="{BB962C8B-B14F-4D97-AF65-F5344CB8AC3E}">
        <p14:creationId xmlns:p14="http://schemas.microsoft.com/office/powerpoint/2010/main" val="298313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354C7B-1203-4BAE-8ECF-C50715AE66E4}" type="slidenum">
              <a:rPr lang="en-US"/>
              <a:pPr/>
              <a:t>36</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a:t>Figure 1-9. Caption: Example 1–7. Diagrams are really useful!</a:t>
            </a:r>
          </a:p>
          <a:p>
            <a:r>
              <a:rPr lang="en-US"/>
              <a:t>Answer: The building is about 15 m tall.</a:t>
            </a:r>
          </a:p>
          <a:p>
            <a:endParaRPr lang="en-US"/>
          </a:p>
        </p:txBody>
      </p:sp>
    </p:spTree>
    <p:extLst>
      <p:ext uri="{BB962C8B-B14F-4D97-AF65-F5344CB8AC3E}">
        <p14:creationId xmlns:p14="http://schemas.microsoft.com/office/powerpoint/2010/main" val="3072643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760A4E-ECC2-4224-8365-72CEFE404EDF}" type="slidenum">
              <a:rPr lang="en-US"/>
              <a:pPr/>
              <a:t>38</a:t>
            </a:fld>
            <a:endParaRPr 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t>Figure 1-10. Caption: Example 1–8, but not to scale. You can see small rocks at water level on the opposite shore of a lake 6.1 km wide if you stand on a stepladder.</a:t>
            </a:r>
          </a:p>
          <a:p>
            <a:r>
              <a:rPr lang="en-US"/>
              <a:t>Answer: This calculation gives the radius of the Earth as 6200 km (precise measurements give 6380 km).</a:t>
            </a:r>
          </a:p>
        </p:txBody>
      </p:sp>
    </p:spTree>
    <p:extLst>
      <p:ext uri="{BB962C8B-B14F-4D97-AF65-F5344CB8AC3E}">
        <p14:creationId xmlns:p14="http://schemas.microsoft.com/office/powerpoint/2010/main" val="2013712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C70C9B-CD1F-420E-A3B1-17254787DD2A}" type="slidenum">
              <a:rPr lang="en-US"/>
              <a:pPr/>
              <a:t>5</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r>
              <a:rPr lang="en-US"/>
              <a:t>Figure 1-1. Caption: (a) This Roman aqueduct was built 2000 years ago and still stands. (b) The Hartford Civic Center collapsed in 1978, just two years after it was built.</a:t>
            </a:r>
          </a:p>
        </p:txBody>
      </p:sp>
    </p:spTree>
    <p:extLst>
      <p:ext uri="{BB962C8B-B14F-4D97-AF65-F5344CB8AC3E}">
        <p14:creationId xmlns:p14="http://schemas.microsoft.com/office/powerpoint/2010/main" val="2982569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F549CE-FBBC-46EC-9A0E-C30CDA863D44}" type="slidenum">
              <a:rPr lang="en-US"/>
              <a:pPr/>
              <a:t>7</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r>
              <a:rPr lang="en-US"/>
              <a:t>Figure 1-2. Caption: Measuring the width of a board with a centimeter ruler. The uncertainty is about </a:t>
            </a:r>
            <a:r>
              <a:rPr lang="en-US">
                <a:cs typeface="Arial" charset="0"/>
              </a:rPr>
              <a:t>±</a:t>
            </a:r>
            <a:r>
              <a:rPr lang="en-US"/>
              <a:t>1 mm.</a:t>
            </a:r>
          </a:p>
        </p:txBody>
      </p:sp>
    </p:spTree>
    <p:extLst>
      <p:ext uri="{BB962C8B-B14F-4D97-AF65-F5344CB8AC3E}">
        <p14:creationId xmlns:p14="http://schemas.microsoft.com/office/powerpoint/2010/main" val="275013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B549F5-85D9-4296-A691-E69C441C6CD3}" type="slidenum">
              <a:rPr lang="en-US"/>
              <a:pPr/>
              <a:t>11</a:t>
            </a:fld>
            <a:endParaRPr 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r>
              <a:rPr lang="en-US"/>
              <a:t>Figure 1-3. Caption: These two calculators show the wrong number of significant figures. In (a), 2.0 was divided by 3.0. The correct final result would be 0.67. In (b), 2.5 was multiplied by 3.2.The correct result is 8.0.</a:t>
            </a:r>
          </a:p>
        </p:txBody>
      </p:sp>
    </p:spTree>
    <p:extLst>
      <p:ext uri="{BB962C8B-B14F-4D97-AF65-F5344CB8AC3E}">
        <p14:creationId xmlns:p14="http://schemas.microsoft.com/office/powerpoint/2010/main" val="1268661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509932-DD3D-4071-8471-966272FD0CDF}" type="slidenum">
              <a:rPr lang="en-US"/>
              <a:pPr/>
              <a:t>12</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r>
              <a:rPr lang="en-US"/>
              <a:t>Figure 1-4. Caption: Example 1–1. A protractor used to measure an angle.</a:t>
            </a:r>
          </a:p>
          <a:p>
            <a:r>
              <a:rPr lang="en-US"/>
              <a:t>Response: (a) If you look at a protractor, you will see that the precision with which you can measure an angle is about one degree (certainly not 0.1°). So you can quote two significant figures, namely, 30° (not 30.0°). (b) If you enter cos 30° in your calculator, you will get a number like 0.866025403. However, the angle you entered is known only to two significant figures, so its cosine is correctly given by 0.87; you must round your answer to two significant figures.</a:t>
            </a:r>
          </a:p>
        </p:txBody>
      </p:sp>
    </p:spTree>
    <p:extLst>
      <p:ext uri="{BB962C8B-B14F-4D97-AF65-F5344CB8AC3E}">
        <p14:creationId xmlns:p14="http://schemas.microsoft.com/office/powerpoint/2010/main" val="3168043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888C29-5ACE-4E8B-9DCF-5BF570A0E25D}" type="slidenum">
              <a:rPr lang="en-US"/>
              <a:pPr/>
              <a:t>14</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80476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BDD8E5-F93A-4386-B413-B2C621F21EAC}" type="slidenum">
              <a:rPr lang="en-US"/>
              <a:pPr/>
              <a:t>19</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5930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963F34-4746-42D2-8707-3579ECED0189}" type="slidenum">
              <a:rPr lang="en-US"/>
              <a:pPr/>
              <a:t>21</a:t>
            </a:fld>
            <a:endParaRPr 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r>
              <a:rPr lang="en-US"/>
              <a:t>Figure 1-5. Caption: Some lengths: (a) viruses (about 10</a:t>
            </a:r>
            <a:r>
              <a:rPr lang="en-US" baseline="30000"/>
              <a:t>-7 </a:t>
            </a:r>
            <a:r>
              <a:rPr lang="en-US"/>
              <a:t>m long) attacking a cell; (b) Mt. Everest’s height is on the order of 10</a:t>
            </a:r>
            <a:r>
              <a:rPr lang="en-US" baseline="30000"/>
              <a:t>4</a:t>
            </a:r>
            <a:r>
              <a:rPr lang="en-US"/>
              <a:t> m (8850 m, to be precise).</a:t>
            </a:r>
          </a:p>
        </p:txBody>
      </p:sp>
    </p:spTree>
    <p:extLst>
      <p:ext uri="{BB962C8B-B14F-4D97-AF65-F5344CB8AC3E}">
        <p14:creationId xmlns:p14="http://schemas.microsoft.com/office/powerpoint/2010/main" val="2947940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1AFC92-F360-42DA-A73D-137CFAA0C350}" type="slidenum">
              <a:rPr lang="en-US"/>
              <a:pPr/>
              <a:t>27</a:t>
            </a:fld>
            <a:endParaRPr 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r>
              <a:rPr lang="en-US"/>
              <a:t>Figure 1-6. Caption: The world’s second highest peak, K2, whose summit is considered the most difficult of the “8000-ers.” K2 is seen here from the north (China).</a:t>
            </a:r>
          </a:p>
          <a:p>
            <a:r>
              <a:rPr lang="en-US"/>
              <a:t>Answer: An elevation of 8000 m is 26,247 ft above sea level.</a:t>
            </a:r>
          </a:p>
        </p:txBody>
      </p:sp>
    </p:spTree>
    <p:extLst>
      <p:ext uri="{BB962C8B-B14F-4D97-AF65-F5344CB8AC3E}">
        <p14:creationId xmlns:p14="http://schemas.microsoft.com/office/powerpoint/2010/main" val="1752226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a:t>Copyright © 2009 Pearson Education, Inc.</a:t>
            </a: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B59DC3C-A370-4CF3-AAE5-5CEBD63A3490}"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Copyright © 2009 Pearson Education, Inc.</a:t>
            </a: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253241C-3F37-430B-BB3B-8C7F53001DB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Copyright © 2009 Pearson Education, Inc.</a:t>
            </a: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4DEFEE1-2D1A-4BD7-812E-84257BBC5D8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Copyright © 2009 Pearson Education, Inc.</a:t>
            </a: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A8EC53C-88F3-4EFD-88F0-8B9F1452126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t>Copyright © 2009 Pearson Education, Inc.</a:t>
            </a: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AABD432-3E64-4611-B243-8FF18BFC1B9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t>Copyright © 2009 Pearson Education, Inc.</a:t>
            </a: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A5E03FB-B351-4B0F-B5F0-EBF01C7BDDF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t>Copyright © 2009 Pearson Education, Inc.</a:t>
            </a:r>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A71A35A-CDAB-4309-9BD9-338B080CD05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t>Copyright © 2009 Pearson Education, Inc.</a:t>
            </a:r>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B5C313C-5EB4-4438-9AC8-69EE374C257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Copyright © 2009 Pearson Education, Inc.</a:t>
            </a:r>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D85784C-A728-4EA5-9703-7B0089EAD12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Copyright © 2009 Pearson Education, Inc.</a:t>
            </a: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4B2C8DF-D97D-4794-9665-B2068E5DDE3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Copyright © 2009 Pearson Education, Inc.</a:t>
            </a: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516B724-E085-4C28-812B-5536EDEA7A9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525" y="6661150"/>
            <a:ext cx="3859213"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lvl1pPr>
          </a:lstStyle>
          <a:p>
            <a:r>
              <a:rPr lang="en-US"/>
              <a:t>Copyright © 2009 Pearson Education, Inc.</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6769A1B0-3C05-4850-B56E-082DCC717E2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1.xml"/><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0.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26.xml"/><Relationship Id="rId4" Type="http://schemas.openxmlformats.org/officeDocument/2006/relationships/image" Target="../media/image23.jpe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29.xml"/><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32.xml"/><Relationship Id="rId5" Type="http://schemas.openxmlformats.org/officeDocument/2006/relationships/image" Target="../media/image34.jpeg"/><Relationship Id="rId4" Type="http://schemas.openxmlformats.org/officeDocument/2006/relationships/image" Target="../media/image33.jpe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34.xml"/><Relationship Id="rId4" Type="http://schemas.openxmlformats.org/officeDocument/2006/relationships/image" Target="../media/image36.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35.xml"/><Relationship Id="rId5" Type="http://schemas.openxmlformats.org/officeDocument/2006/relationships/image" Target="../media/image38.jpeg"/><Relationship Id="rId4" Type="http://schemas.openxmlformats.org/officeDocument/2006/relationships/image" Target="../media/image37.jpeg"/></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37.xml"/><Relationship Id="rId4" Type="http://schemas.openxmlformats.org/officeDocument/2006/relationships/image" Target="../media/image40.jpeg"/></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41.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slideLayout" Target="../slideLayouts/slideLayout1.xml"/><Relationship Id="rId1" Type="http://schemas.openxmlformats.org/officeDocument/2006/relationships/tags" Target="../tags/tag40.xml"/><Relationship Id="rId4" Type="http://schemas.openxmlformats.org/officeDocument/2006/relationships/image" Target="../media/image43.jpeg"/></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48.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image" Target="../media/image3.jpe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Copyright © 2009 Pearson Education, Inc.</a:t>
            </a:r>
          </a:p>
        </p:txBody>
      </p:sp>
      <p:sp>
        <p:nvSpPr>
          <p:cNvPr id="2052" name="Text Box 4"/>
          <p:cNvSpPr txBox="1">
            <a:spLocks noChangeArrowheads="1"/>
          </p:cNvSpPr>
          <p:nvPr/>
        </p:nvSpPr>
        <p:spPr bwMode="auto">
          <a:xfrm>
            <a:off x="228600" y="0"/>
            <a:ext cx="8534400" cy="2654300"/>
          </a:xfrm>
          <a:prstGeom prst="rect">
            <a:avLst/>
          </a:prstGeom>
          <a:noFill/>
          <a:ln w="9525">
            <a:noFill/>
            <a:miter lim="800000"/>
            <a:headEnd/>
            <a:tailEnd/>
          </a:ln>
          <a:effectLst/>
        </p:spPr>
        <p:txBody>
          <a:bodyPr>
            <a:spAutoFit/>
          </a:bodyPr>
          <a:lstStyle/>
          <a:p>
            <a:pPr algn="ctr">
              <a:spcBef>
                <a:spcPct val="50000"/>
              </a:spcBef>
            </a:pPr>
            <a:r>
              <a:rPr lang="en-US" sz="4800">
                <a:solidFill>
                  <a:schemeClr val="accent2"/>
                </a:solidFill>
              </a:rPr>
              <a:t>Chapter 1</a:t>
            </a:r>
          </a:p>
          <a:p>
            <a:pPr algn="ctr">
              <a:spcBef>
                <a:spcPct val="50000"/>
              </a:spcBef>
            </a:pPr>
            <a:r>
              <a:rPr lang="en-US" sz="4800">
                <a:solidFill>
                  <a:schemeClr val="accent2"/>
                </a:solidFill>
              </a:rPr>
              <a:t>Introduction, Measurement, Estimating</a:t>
            </a:r>
          </a:p>
        </p:txBody>
      </p:sp>
      <p:pic>
        <p:nvPicPr>
          <p:cNvPr id="2055" name="Picture 7" descr="01_00CO"/>
          <p:cNvPicPr>
            <a:picLocks noChangeAspect="1" noChangeArrowheads="1"/>
          </p:cNvPicPr>
          <p:nvPr/>
        </p:nvPicPr>
        <p:blipFill>
          <a:blip r:embed="rId4" cstate="print"/>
          <a:srcRect/>
          <a:stretch>
            <a:fillRect/>
          </a:stretch>
        </p:blipFill>
        <p:spPr bwMode="auto">
          <a:xfrm>
            <a:off x="2362200" y="2635250"/>
            <a:ext cx="4313238" cy="4086225"/>
          </a:xfrm>
          <a:prstGeom prst="rect">
            <a:avLst/>
          </a:prstGeom>
          <a:noFill/>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Copyright © 2009 Pearson Education, Inc.</a:t>
            </a:r>
          </a:p>
        </p:txBody>
      </p:sp>
      <p:sp>
        <p:nvSpPr>
          <p:cNvPr id="18434" name="Text Box 2"/>
          <p:cNvSpPr txBox="1">
            <a:spLocks noChangeArrowheads="1"/>
          </p:cNvSpPr>
          <p:nvPr/>
        </p:nvSpPr>
        <p:spPr bwMode="auto">
          <a:xfrm>
            <a:off x="228600" y="152400"/>
            <a:ext cx="8610600" cy="1066800"/>
          </a:xfrm>
          <a:prstGeom prst="rect">
            <a:avLst/>
          </a:prstGeom>
          <a:noFill/>
          <a:ln w="9525">
            <a:noFill/>
            <a:miter lim="800000"/>
            <a:headEnd/>
            <a:tailEnd/>
          </a:ln>
          <a:effectLst/>
        </p:spPr>
        <p:txBody>
          <a:bodyPr>
            <a:spAutoFit/>
          </a:bodyPr>
          <a:lstStyle/>
          <a:p>
            <a:pPr algn="ctr">
              <a:spcBef>
                <a:spcPct val="50000"/>
              </a:spcBef>
            </a:pPr>
            <a:r>
              <a:rPr lang="en-US" sz="3200">
                <a:solidFill>
                  <a:schemeClr val="accent2"/>
                </a:solidFill>
              </a:rPr>
              <a:t>1-3 Measurement and Uncertainty; Significant Figures</a:t>
            </a:r>
          </a:p>
        </p:txBody>
      </p:sp>
      <p:sp>
        <p:nvSpPr>
          <p:cNvPr id="18435" name="Text Box 3"/>
          <p:cNvSpPr txBox="1">
            <a:spLocks noChangeArrowheads="1"/>
          </p:cNvSpPr>
          <p:nvPr/>
        </p:nvSpPr>
        <p:spPr bwMode="auto">
          <a:xfrm>
            <a:off x="381000" y="1295400"/>
            <a:ext cx="8305800" cy="5005388"/>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When </a:t>
            </a:r>
            <a:r>
              <a:rPr lang="en-US"/>
              <a:t>multiplying</a:t>
            </a:r>
            <a:r>
              <a:rPr lang="en-US">
                <a:solidFill>
                  <a:schemeClr val="accent2"/>
                </a:solidFill>
              </a:rPr>
              <a:t> or </a:t>
            </a:r>
            <a:r>
              <a:rPr lang="en-US"/>
              <a:t>dividing</a:t>
            </a:r>
            <a:r>
              <a:rPr lang="en-US">
                <a:solidFill>
                  <a:schemeClr val="accent2"/>
                </a:solidFill>
              </a:rPr>
              <a:t> numbers, the result has as many significant figures as the number used in the calculation with the </a:t>
            </a:r>
            <a:r>
              <a:rPr lang="en-US"/>
              <a:t>fewest</a:t>
            </a:r>
            <a:r>
              <a:rPr lang="en-US">
                <a:solidFill>
                  <a:schemeClr val="accent2"/>
                </a:solidFill>
              </a:rPr>
              <a:t> significant figures.</a:t>
            </a:r>
          </a:p>
          <a:p>
            <a:pPr>
              <a:spcBef>
                <a:spcPct val="50000"/>
              </a:spcBef>
            </a:pPr>
            <a:r>
              <a:rPr lang="en-US">
                <a:solidFill>
                  <a:schemeClr val="accent2"/>
                </a:solidFill>
              </a:rPr>
              <a:t>Example: 11.3 cm x 6.8 cm = 77 cm.</a:t>
            </a:r>
          </a:p>
          <a:p>
            <a:pPr>
              <a:spcBef>
                <a:spcPct val="50000"/>
              </a:spcBef>
            </a:pPr>
            <a:r>
              <a:rPr lang="en-US">
                <a:solidFill>
                  <a:schemeClr val="accent2"/>
                </a:solidFill>
              </a:rPr>
              <a:t>When </a:t>
            </a:r>
            <a:r>
              <a:rPr lang="en-US"/>
              <a:t>adding</a:t>
            </a:r>
            <a:r>
              <a:rPr lang="en-US">
                <a:solidFill>
                  <a:schemeClr val="accent2"/>
                </a:solidFill>
              </a:rPr>
              <a:t> or </a:t>
            </a:r>
            <a:r>
              <a:rPr lang="en-US"/>
              <a:t>subtracting</a:t>
            </a:r>
            <a:r>
              <a:rPr lang="en-US">
                <a:solidFill>
                  <a:schemeClr val="accent2"/>
                </a:solidFill>
              </a:rPr>
              <a:t>, the answer is no more accurate than the </a:t>
            </a:r>
            <a:r>
              <a:rPr lang="en-US"/>
              <a:t>least</a:t>
            </a:r>
            <a:r>
              <a:rPr lang="en-US">
                <a:solidFill>
                  <a:schemeClr val="accent2"/>
                </a:solidFill>
              </a:rPr>
              <a:t> accurate number used.</a:t>
            </a:r>
          </a:p>
          <a:p>
            <a:pPr>
              <a:spcBef>
                <a:spcPct val="50000"/>
              </a:spcBef>
            </a:pPr>
            <a:r>
              <a:rPr lang="en-US">
                <a:solidFill>
                  <a:schemeClr val="accent2"/>
                </a:solidFill>
              </a:rPr>
              <a:t>The number of significant figures may be </a:t>
            </a:r>
            <a:r>
              <a:rPr lang="en-US"/>
              <a:t>off</a:t>
            </a:r>
            <a:r>
              <a:rPr lang="en-US">
                <a:solidFill>
                  <a:schemeClr val="accent2"/>
                </a:solidFill>
              </a:rPr>
              <a:t> by one; use the </a:t>
            </a:r>
            <a:r>
              <a:rPr lang="en-US"/>
              <a:t>percentage</a:t>
            </a:r>
            <a:r>
              <a:rPr lang="en-US">
                <a:solidFill>
                  <a:schemeClr val="accent2"/>
                </a:solidFill>
              </a:rPr>
              <a:t> uncertainty as a check.</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t>Copyright © 2009 Pearson Education, Inc.</a:t>
            </a:r>
          </a:p>
        </p:txBody>
      </p:sp>
      <p:sp>
        <p:nvSpPr>
          <p:cNvPr id="17410" name="Text Box 2"/>
          <p:cNvSpPr txBox="1">
            <a:spLocks noChangeArrowheads="1"/>
          </p:cNvSpPr>
          <p:nvPr/>
        </p:nvSpPr>
        <p:spPr bwMode="auto">
          <a:xfrm>
            <a:off x="228600" y="152400"/>
            <a:ext cx="8610600" cy="1066800"/>
          </a:xfrm>
          <a:prstGeom prst="rect">
            <a:avLst/>
          </a:prstGeom>
          <a:noFill/>
          <a:ln w="9525">
            <a:noFill/>
            <a:miter lim="800000"/>
            <a:headEnd/>
            <a:tailEnd/>
          </a:ln>
          <a:effectLst/>
        </p:spPr>
        <p:txBody>
          <a:bodyPr>
            <a:spAutoFit/>
          </a:bodyPr>
          <a:lstStyle/>
          <a:p>
            <a:pPr algn="ctr">
              <a:spcBef>
                <a:spcPct val="50000"/>
              </a:spcBef>
            </a:pPr>
            <a:r>
              <a:rPr lang="en-US" sz="3200">
                <a:solidFill>
                  <a:schemeClr val="accent2"/>
                </a:solidFill>
              </a:rPr>
              <a:t>1-3 Measurement and Uncertainty; Significant Figures</a:t>
            </a:r>
          </a:p>
        </p:txBody>
      </p:sp>
      <p:sp>
        <p:nvSpPr>
          <p:cNvPr id="17411" name="Text Box 3"/>
          <p:cNvSpPr txBox="1">
            <a:spLocks noChangeArrowheads="1"/>
          </p:cNvSpPr>
          <p:nvPr/>
        </p:nvSpPr>
        <p:spPr bwMode="auto">
          <a:xfrm>
            <a:off x="2133600" y="1524000"/>
            <a:ext cx="6629400" cy="4364038"/>
          </a:xfrm>
          <a:prstGeom prst="rect">
            <a:avLst/>
          </a:prstGeom>
          <a:noFill/>
          <a:ln w="9525">
            <a:noFill/>
            <a:miter lim="800000"/>
            <a:headEnd/>
            <a:tailEnd/>
          </a:ln>
          <a:effectLst/>
        </p:spPr>
        <p:txBody>
          <a:bodyPr>
            <a:spAutoFit/>
          </a:bodyPr>
          <a:lstStyle/>
          <a:p>
            <a:pPr>
              <a:spcBef>
                <a:spcPct val="50000"/>
              </a:spcBef>
            </a:pPr>
            <a:r>
              <a:rPr lang="en-US"/>
              <a:t>Calculators</a:t>
            </a:r>
            <a:r>
              <a:rPr lang="en-US">
                <a:solidFill>
                  <a:schemeClr val="accent2"/>
                </a:solidFill>
              </a:rPr>
              <a:t> will not give you the right number of significant figures; they usually give too </a:t>
            </a:r>
            <a:r>
              <a:rPr lang="en-US"/>
              <a:t>many</a:t>
            </a:r>
            <a:r>
              <a:rPr lang="en-US">
                <a:solidFill>
                  <a:schemeClr val="accent2"/>
                </a:solidFill>
              </a:rPr>
              <a:t> but sometimes give too </a:t>
            </a:r>
            <a:r>
              <a:rPr lang="en-US"/>
              <a:t>few</a:t>
            </a:r>
            <a:r>
              <a:rPr lang="en-US">
                <a:solidFill>
                  <a:schemeClr val="accent2"/>
                </a:solidFill>
              </a:rPr>
              <a:t> (especially if there are trailing zeroes after a decimal point).</a:t>
            </a:r>
          </a:p>
          <a:p>
            <a:pPr>
              <a:spcBef>
                <a:spcPct val="50000"/>
              </a:spcBef>
            </a:pPr>
            <a:r>
              <a:rPr lang="en-US">
                <a:solidFill>
                  <a:schemeClr val="accent2"/>
                </a:solidFill>
              </a:rPr>
              <a:t>The top calculator shows the result of 2.0/3.0.</a:t>
            </a:r>
          </a:p>
          <a:p>
            <a:pPr>
              <a:spcBef>
                <a:spcPct val="50000"/>
              </a:spcBef>
            </a:pPr>
            <a:r>
              <a:rPr lang="en-US">
                <a:solidFill>
                  <a:schemeClr val="accent2"/>
                </a:solidFill>
              </a:rPr>
              <a:t>The bottom calculator shows the result of 2.5 x 3.2.</a:t>
            </a:r>
          </a:p>
        </p:txBody>
      </p:sp>
      <p:pic>
        <p:nvPicPr>
          <p:cNvPr id="17413" name="Picture 5" descr="Figure_01_03a"/>
          <p:cNvPicPr>
            <a:picLocks noChangeAspect="1" noChangeArrowheads="1"/>
          </p:cNvPicPr>
          <p:nvPr/>
        </p:nvPicPr>
        <p:blipFill>
          <a:blip r:embed="rId4" cstate="print"/>
          <a:srcRect b="11574"/>
          <a:stretch>
            <a:fillRect/>
          </a:stretch>
        </p:blipFill>
        <p:spPr bwMode="auto">
          <a:xfrm>
            <a:off x="598488" y="1143000"/>
            <a:ext cx="1306512" cy="2514600"/>
          </a:xfrm>
          <a:prstGeom prst="rect">
            <a:avLst/>
          </a:prstGeom>
          <a:noFill/>
        </p:spPr>
      </p:pic>
      <p:pic>
        <p:nvPicPr>
          <p:cNvPr id="17414" name="Picture 6" descr="Figure_01_03b"/>
          <p:cNvPicPr>
            <a:picLocks noChangeAspect="1" noChangeArrowheads="1"/>
          </p:cNvPicPr>
          <p:nvPr/>
        </p:nvPicPr>
        <p:blipFill>
          <a:blip r:embed="rId5" cstate="print"/>
          <a:srcRect b="11867"/>
          <a:stretch>
            <a:fillRect/>
          </a:stretch>
        </p:blipFill>
        <p:spPr bwMode="auto">
          <a:xfrm>
            <a:off x="592138" y="3962400"/>
            <a:ext cx="1312862" cy="2514600"/>
          </a:xfrm>
          <a:prstGeom prst="rect">
            <a:avLst/>
          </a:prstGeom>
          <a:noFill/>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Copyright © 2009 Pearson Education, Inc.</a:t>
            </a:r>
          </a:p>
        </p:txBody>
      </p:sp>
      <p:sp>
        <p:nvSpPr>
          <p:cNvPr id="33795" name="Text Box 3"/>
          <p:cNvSpPr txBox="1">
            <a:spLocks noChangeArrowheads="1"/>
          </p:cNvSpPr>
          <p:nvPr/>
        </p:nvSpPr>
        <p:spPr bwMode="auto">
          <a:xfrm>
            <a:off x="228600" y="152400"/>
            <a:ext cx="8610600" cy="1066800"/>
          </a:xfrm>
          <a:prstGeom prst="rect">
            <a:avLst/>
          </a:prstGeom>
          <a:noFill/>
          <a:ln w="9525">
            <a:noFill/>
            <a:miter lim="800000"/>
            <a:headEnd/>
            <a:tailEnd/>
          </a:ln>
          <a:effectLst/>
        </p:spPr>
        <p:txBody>
          <a:bodyPr>
            <a:spAutoFit/>
          </a:bodyPr>
          <a:lstStyle/>
          <a:p>
            <a:pPr algn="ctr">
              <a:spcBef>
                <a:spcPct val="50000"/>
              </a:spcBef>
            </a:pPr>
            <a:r>
              <a:rPr lang="en-US" sz="3200">
                <a:solidFill>
                  <a:schemeClr val="accent2"/>
                </a:solidFill>
              </a:rPr>
              <a:t>1-3 Measurement and Uncertainty; Significant Figures</a:t>
            </a:r>
          </a:p>
        </p:txBody>
      </p:sp>
      <p:sp>
        <p:nvSpPr>
          <p:cNvPr id="33798" name="Text Box 6"/>
          <p:cNvSpPr txBox="1">
            <a:spLocks noChangeArrowheads="1"/>
          </p:cNvSpPr>
          <p:nvPr/>
        </p:nvSpPr>
        <p:spPr bwMode="auto">
          <a:xfrm>
            <a:off x="457200" y="1371600"/>
            <a:ext cx="8229600" cy="2305050"/>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Conceptual Example 1-1: Significant figures.</a:t>
            </a:r>
          </a:p>
          <a:p>
            <a:pPr>
              <a:spcBef>
                <a:spcPct val="50000"/>
              </a:spcBef>
            </a:pPr>
            <a:r>
              <a:rPr lang="en-US" sz="2600">
                <a:solidFill>
                  <a:schemeClr val="accent2"/>
                </a:solidFill>
              </a:rPr>
              <a:t>Using a protractor, you measure an angle to be 30°. (a) How many </a:t>
            </a:r>
            <a:r>
              <a:rPr lang="en-US" sz="2600"/>
              <a:t>significant figures</a:t>
            </a:r>
            <a:r>
              <a:rPr lang="en-US" sz="2600">
                <a:solidFill>
                  <a:schemeClr val="accent2"/>
                </a:solidFill>
              </a:rPr>
              <a:t> should you quote in this measurement? (b) Use a calculator to find the cosine of the angle you measured.</a:t>
            </a:r>
          </a:p>
        </p:txBody>
      </p:sp>
      <p:pic>
        <p:nvPicPr>
          <p:cNvPr id="33799" name="Picture 7" descr="Figure_01_04"/>
          <p:cNvPicPr>
            <a:picLocks noChangeAspect="1" noChangeArrowheads="1"/>
          </p:cNvPicPr>
          <p:nvPr/>
        </p:nvPicPr>
        <p:blipFill>
          <a:blip r:embed="rId4" cstate="print"/>
          <a:srcRect b="7439"/>
          <a:stretch>
            <a:fillRect/>
          </a:stretch>
        </p:blipFill>
        <p:spPr bwMode="auto">
          <a:xfrm>
            <a:off x="2209800" y="3684588"/>
            <a:ext cx="4495800" cy="2944812"/>
          </a:xfrm>
          <a:prstGeom prst="rect">
            <a:avLst/>
          </a:prstGeom>
          <a:noFill/>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Copyright © 2009 Pearson Education, Inc.</a:t>
            </a:r>
            <a:endParaRPr lang="en-US"/>
          </a:p>
        </p:txBody>
      </p:sp>
      <p:pic>
        <p:nvPicPr>
          <p:cNvPr id="1026" name="Picture 2"/>
          <p:cNvPicPr>
            <a:picLocks noGrp="1" noChangeAspect="1" noChangeArrowheads="1"/>
          </p:cNvPicPr>
          <p:nvPr>
            <p:ph idx="1"/>
          </p:nvPr>
        </p:nvPicPr>
        <p:blipFill>
          <a:blip r:embed="rId3" cstate="print"/>
          <a:srcRect/>
          <a:stretch>
            <a:fillRect/>
          </a:stretch>
        </p:blipFill>
        <p:spPr bwMode="auto">
          <a:xfrm>
            <a:off x="457200" y="1143000"/>
            <a:ext cx="7848600" cy="4876800"/>
          </a:xfrm>
          <a:prstGeom prst="rect">
            <a:avLst/>
          </a:prstGeom>
          <a:noFill/>
          <a:ln w="9525">
            <a:noFill/>
            <a:miter lim="800000"/>
            <a:headEnd/>
            <a:tailEnd/>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Copyright © 2009 Pearson Education, Inc.</a:t>
            </a:r>
          </a:p>
        </p:txBody>
      </p:sp>
      <p:sp>
        <p:nvSpPr>
          <p:cNvPr id="35842" name="Text Box 2"/>
          <p:cNvSpPr txBox="1">
            <a:spLocks noChangeArrowheads="1"/>
          </p:cNvSpPr>
          <p:nvPr/>
        </p:nvSpPr>
        <p:spPr bwMode="auto">
          <a:xfrm>
            <a:off x="228600" y="152400"/>
            <a:ext cx="8610600" cy="1066800"/>
          </a:xfrm>
          <a:prstGeom prst="rect">
            <a:avLst/>
          </a:prstGeom>
          <a:noFill/>
          <a:ln w="9525">
            <a:noFill/>
            <a:miter lim="800000"/>
            <a:headEnd/>
            <a:tailEnd/>
          </a:ln>
          <a:effectLst/>
        </p:spPr>
        <p:txBody>
          <a:bodyPr>
            <a:spAutoFit/>
          </a:bodyPr>
          <a:lstStyle/>
          <a:p>
            <a:pPr algn="ctr">
              <a:spcBef>
                <a:spcPct val="50000"/>
              </a:spcBef>
            </a:pPr>
            <a:r>
              <a:rPr lang="en-US" sz="3200">
                <a:solidFill>
                  <a:schemeClr val="accent2"/>
                </a:solidFill>
              </a:rPr>
              <a:t>1-3 Measurement and Uncertainty; Significant Figures</a:t>
            </a:r>
          </a:p>
        </p:txBody>
      </p:sp>
      <p:sp>
        <p:nvSpPr>
          <p:cNvPr id="35843" name="Text Box 3"/>
          <p:cNvSpPr txBox="1">
            <a:spLocks noChangeArrowheads="1"/>
          </p:cNvSpPr>
          <p:nvPr/>
        </p:nvSpPr>
        <p:spPr bwMode="auto">
          <a:xfrm>
            <a:off x="457200" y="1524000"/>
            <a:ext cx="8153400" cy="4791075"/>
          </a:xfrm>
          <a:prstGeom prst="rect">
            <a:avLst/>
          </a:prstGeom>
          <a:noFill/>
          <a:ln w="9525">
            <a:noFill/>
            <a:miter lim="800000"/>
            <a:headEnd/>
            <a:tailEnd/>
          </a:ln>
          <a:effectLst/>
        </p:spPr>
        <p:txBody>
          <a:bodyPr>
            <a:spAutoFit/>
          </a:bodyPr>
          <a:lstStyle/>
          <a:p>
            <a:pPr>
              <a:spcBef>
                <a:spcPct val="50000"/>
              </a:spcBef>
            </a:pPr>
            <a:r>
              <a:rPr lang="en-US"/>
              <a:t>Scientific notation</a:t>
            </a:r>
            <a:r>
              <a:rPr lang="en-US">
                <a:solidFill>
                  <a:schemeClr val="accent2"/>
                </a:solidFill>
              </a:rPr>
              <a:t> is commonly used in physics; it allows the number of </a:t>
            </a:r>
            <a:r>
              <a:rPr lang="en-US"/>
              <a:t>significant figures</a:t>
            </a:r>
            <a:r>
              <a:rPr lang="en-US">
                <a:solidFill>
                  <a:schemeClr val="accent2"/>
                </a:solidFill>
              </a:rPr>
              <a:t> to be clearly shown.</a:t>
            </a:r>
          </a:p>
          <a:p>
            <a:pPr>
              <a:spcBef>
                <a:spcPct val="50000"/>
              </a:spcBef>
            </a:pPr>
            <a:r>
              <a:rPr lang="en-US">
                <a:solidFill>
                  <a:schemeClr val="accent2"/>
                </a:solidFill>
              </a:rPr>
              <a:t>For example, we cannot tell how many significant figures the number 36,900 has. However, if we write 3.69 x 10</a:t>
            </a:r>
            <a:r>
              <a:rPr lang="en-US" baseline="30000">
                <a:solidFill>
                  <a:schemeClr val="accent2"/>
                </a:solidFill>
              </a:rPr>
              <a:t>4</a:t>
            </a:r>
            <a:r>
              <a:rPr lang="en-US">
                <a:solidFill>
                  <a:schemeClr val="accent2"/>
                </a:solidFill>
              </a:rPr>
              <a:t>, we know it has </a:t>
            </a:r>
            <a:r>
              <a:rPr lang="en-US"/>
              <a:t>three</a:t>
            </a:r>
            <a:r>
              <a:rPr lang="en-US">
                <a:solidFill>
                  <a:schemeClr val="accent2"/>
                </a:solidFill>
              </a:rPr>
              <a:t>; if we write 3.690 x 10</a:t>
            </a:r>
            <a:r>
              <a:rPr lang="en-US" baseline="30000">
                <a:solidFill>
                  <a:schemeClr val="accent2"/>
                </a:solidFill>
              </a:rPr>
              <a:t>4</a:t>
            </a:r>
            <a:r>
              <a:rPr lang="en-US">
                <a:solidFill>
                  <a:schemeClr val="accent2"/>
                </a:solidFill>
              </a:rPr>
              <a:t>, it has </a:t>
            </a:r>
            <a:r>
              <a:rPr lang="en-US"/>
              <a:t>four</a:t>
            </a:r>
            <a:r>
              <a:rPr lang="en-US">
                <a:solidFill>
                  <a:schemeClr val="accent2"/>
                </a:solidFill>
              </a:rPr>
              <a:t>.</a:t>
            </a:r>
          </a:p>
          <a:p>
            <a:pPr>
              <a:spcBef>
                <a:spcPct val="50000"/>
              </a:spcBef>
            </a:pPr>
            <a:r>
              <a:rPr lang="en-US">
                <a:solidFill>
                  <a:schemeClr val="accent2"/>
                </a:solidFill>
              </a:rPr>
              <a:t>Much of physics involves </a:t>
            </a:r>
            <a:r>
              <a:rPr lang="en-US"/>
              <a:t>approximations</a:t>
            </a:r>
            <a:r>
              <a:rPr lang="en-US">
                <a:solidFill>
                  <a:schemeClr val="accent2"/>
                </a:solidFill>
              </a:rPr>
              <a:t>; these can affect the precision of a measurement also.</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Copyright © 2009 Pearson Education, Inc.</a:t>
            </a:r>
            <a:endParaRPr lang="en-US"/>
          </a:p>
        </p:txBody>
      </p:sp>
      <p:pic>
        <p:nvPicPr>
          <p:cNvPr id="2050" name="Picture 2"/>
          <p:cNvPicPr>
            <a:picLocks noGrp="1" noChangeAspect="1" noChangeArrowheads="1"/>
          </p:cNvPicPr>
          <p:nvPr>
            <p:ph idx="1"/>
          </p:nvPr>
        </p:nvPicPr>
        <p:blipFill>
          <a:blip r:embed="rId3" cstate="print"/>
          <a:srcRect/>
          <a:stretch>
            <a:fillRect/>
          </a:stretch>
        </p:blipFill>
        <p:spPr bwMode="auto">
          <a:xfrm>
            <a:off x="1447800" y="457200"/>
            <a:ext cx="5867400" cy="182880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762000" y="3048000"/>
            <a:ext cx="7162800" cy="236220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2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Copyright © 2009 Pearson Education, Inc.</a:t>
            </a:r>
            <a:endParaRPr lang="en-US"/>
          </a:p>
        </p:txBody>
      </p:sp>
      <p:pic>
        <p:nvPicPr>
          <p:cNvPr id="3074" name="Picture 2"/>
          <p:cNvPicPr>
            <a:picLocks noGrp="1" noChangeAspect="1" noChangeArrowheads="1"/>
          </p:cNvPicPr>
          <p:nvPr>
            <p:ph idx="1"/>
          </p:nvPr>
        </p:nvPicPr>
        <p:blipFill>
          <a:blip r:embed="rId3" cstate="print"/>
          <a:srcRect/>
          <a:stretch>
            <a:fillRect/>
          </a:stretch>
        </p:blipFill>
        <p:spPr bwMode="auto">
          <a:xfrm>
            <a:off x="838200" y="1600200"/>
            <a:ext cx="6324600" cy="1553369"/>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Copyright © 2009 Pearson Education, Inc.</a:t>
            </a:r>
            <a:endParaRPr lang="en-US"/>
          </a:p>
        </p:txBody>
      </p:sp>
      <p:pic>
        <p:nvPicPr>
          <p:cNvPr id="5" name="Picture 3"/>
          <p:cNvPicPr>
            <a:picLocks noGrp="1" noChangeAspect="1" noChangeArrowheads="1"/>
          </p:cNvPicPr>
          <p:nvPr>
            <p:ph idx="1"/>
          </p:nvPr>
        </p:nvPicPr>
        <p:blipFill>
          <a:blip r:embed="rId2" cstate="print"/>
          <a:srcRect/>
          <a:stretch>
            <a:fillRect/>
          </a:stretch>
        </p:blipFill>
        <p:spPr bwMode="auto">
          <a:xfrm>
            <a:off x="457200" y="1524000"/>
            <a:ext cx="8229600" cy="3886199"/>
          </a:xfrm>
          <a:prstGeom prst="rect">
            <a:avLst/>
          </a:prstGeom>
          <a:noFill/>
          <a:ln w="9525">
            <a:noFill/>
            <a:miter lim="800000"/>
            <a:headEnd/>
            <a:tailEnd/>
          </a:ln>
        </p:spPr>
      </p:pic>
    </p:spTree>
    <p:extLst>
      <p:ext uri="{BB962C8B-B14F-4D97-AF65-F5344CB8AC3E}">
        <p14:creationId xmlns:p14="http://schemas.microsoft.com/office/powerpoint/2010/main" val="158281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Copyright © 2009 Pearson Education, Inc.</a:t>
            </a:r>
            <a:endParaRPr lang="en-US"/>
          </a:p>
        </p:txBody>
      </p:sp>
      <p:pic>
        <p:nvPicPr>
          <p:cNvPr id="1026" name="Picture 2"/>
          <p:cNvPicPr>
            <a:picLocks noGrp="1" noChangeAspect="1" noChangeArrowheads="1"/>
          </p:cNvPicPr>
          <p:nvPr>
            <p:ph idx="1"/>
          </p:nvPr>
        </p:nvPicPr>
        <p:blipFill>
          <a:blip r:embed="rId3" cstate="print"/>
          <a:srcRect/>
          <a:stretch>
            <a:fillRect/>
          </a:stretch>
        </p:blipFill>
        <p:spPr bwMode="auto">
          <a:xfrm>
            <a:off x="1371600" y="1676400"/>
            <a:ext cx="5762625" cy="2558256"/>
          </a:xfrm>
          <a:prstGeom prst="rect">
            <a:avLst/>
          </a:prstGeom>
          <a:noFill/>
          <a:ln w="9525">
            <a:noFill/>
            <a:miter lim="800000"/>
            <a:headEnd/>
            <a:tailEnd/>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Copyright © 2009 Pearson Education, Inc.</a:t>
            </a:r>
          </a:p>
        </p:txBody>
      </p:sp>
      <p:sp>
        <p:nvSpPr>
          <p:cNvPr id="37890" name="Text Box 2"/>
          <p:cNvSpPr txBox="1">
            <a:spLocks noChangeArrowheads="1"/>
          </p:cNvSpPr>
          <p:nvPr/>
        </p:nvSpPr>
        <p:spPr bwMode="auto">
          <a:xfrm>
            <a:off x="228600" y="152400"/>
            <a:ext cx="8610600" cy="1066800"/>
          </a:xfrm>
          <a:prstGeom prst="rect">
            <a:avLst/>
          </a:prstGeom>
          <a:noFill/>
          <a:ln w="9525">
            <a:noFill/>
            <a:miter lim="800000"/>
            <a:headEnd/>
            <a:tailEnd/>
          </a:ln>
          <a:effectLst/>
        </p:spPr>
        <p:txBody>
          <a:bodyPr>
            <a:spAutoFit/>
          </a:bodyPr>
          <a:lstStyle/>
          <a:p>
            <a:pPr algn="ctr">
              <a:spcBef>
                <a:spcPct val="50000"/>
              </a:spcBef>
            </a:pPr>
            <a:r>
              <a:rPr lang="en-US" sz="3200">
                <a:solidFill>
                  <a:schemeClr val="accent2"/>
                </a:solidFill>
              </a:rPr>
              <a:t>1-3 Measurement and Uncertainty; Significant Figures</a:t>
            </a:r>
          </a:p>
        </p:txBody>
      </p:sp>
      <p:sp>
        <p:nvSpPr>
          <p:cNvPr id="37891" name="Text Box 3"/>
          <p:cNvSpPr txBox="1">
            <a:spLocks noChangeArrowheads="1"/>
          </p:cNvSpPr>
          <p:nvPr/>
        </p:nvSpPr>
        <p:spPr bwMode="auto">
          <a:xfrm>
            <a:off x="457200" y="1524000"/>
            <a:ext cx="8153400" cy="4151313"/>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Accuracy vs. Precision</a:t>
            </a:r>
          </a:p>
          <a:p>
            <a:pPr>
              <a:spcBef>
                <a:spcPct val="50000"/>
              </a:spcBef>
            </a:pPr>
            <a:r>
              <a:rPr lang="en-US"/>
              <a:t>Accuracy</a:t>
            </a:r>
            <a:r>
              <a:rPr lang="en-US">
                <a:solidFill>
                  <a:schemeClr val="accent2"/>
                </a:solidFill>
              </a:rPr>
              <a:t> is how </a:t>
            </a:r>
            <a:r>
              <a:rPr lang="en-US"/>
              <a:t>close</a:t>
            </a:r>
            <a:r>
              <a:rPr lang="en-US">
                <a:solidFill>
                  <a:schemeClr val="accent2"/>
                </a:solidFill>
              </a:rPr>
              <a:t> a measurement comes to the true value.</a:t>
            </a:r>
          </a:p>
          <a:p>
            <a:pPr>
              <a:spcBef>
                <a:spcPct val="50000"/>
              </a:spcBef>
            </a:pPr>
            <a:r>
              <a:rPr lang="en-US"/>
              <a:t>Precision</a:t>
            </a:r>
            <a:r>
              <a:rPr lang="en-US">
                <a:solidFill>
                  <a:schemeClr val="accent2"/>
                </a:solidFill>
              </a:rPr>
              <a:t> is the </a:t>
            </a:r>
            <a:r>
              <a:rPr lang="en-US"/>
              <a:t>repeatability</a:t>
            </a:r>
            <a:r>
              <a:rPr lang="en-US">
                <a:solidFill>
                  <a:schemeClr val="accent2"/>
                </a:solidFill>
              </a:rPr>
              <a:t> of the measurement using the same instrument.</a:t>
            </a:r>
          </a:p>
          <a:p>
            <a:pPr>
              <a:spcBef>
                <a:spcPct val="50000"/>
              </a:spcBef>
            </a:pPr>
            <a:r>
              <a:rPr lang="en-US">
                <a:solidFill>
                  <a:schemeClr val="accent2"/>
                </a:solidFill>
              </a:rPr>
              <a:t>It is possible to be accurate without being precise and to be precise without being accurate!</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Copyright © 2009 Pearson Education, Inc.</a:t>
            </a:r>
          </a:p>
        </p:txBody>
      </p:sp>
      <p:sp>
        <p:nvSpPr>
          <p:cNvPr id="4098" name="Text Box 2"/>
          <p:cNvSpPr txBox="1">
            <a:spLocks noChangeArrowheads="1"/>
          </p:cNvSpPr>
          <p:nvPr/>
        </p:nvSpPr>
        <p:spPr bwMode="auto">
          <a:xfrm>
            <a:off x="381000" y="152400"/>
            <a:ext cx="8382000" cy="579438"/>
          </a:xfrm>
          <a:prstGeom prst="rect">
            <a:avLst/>
          </a:prstGeom>
          <a:noFill/>
          <a:ln w="9525">
            <a:noFill/>
            <a:miter lim="800000"/>
            <a:headEnd/>
            <a:tailEnd/>
          </a:ln>
          <a:effectLst/>
        </p:spPr>
        <p:txBody>
          <a:bodyPr>
            <a:spAutoFit/>
          </a:bodyPr>
          <a:lstStyle/>
          <a:p>
            <a:pPr algn="ctr">
              <a:spcBef>
                <a:spcPct val="50000"/>
              </a:spcBef>
            </a:pPr>
            <a:r>
              <a:rPr lang="en-US" sz="3200">
                <a:solidFill>
                  <a:schemeClr val="accent2"/>
                </a:solidFill>
              </a:rPr>
              <a:t>Units of Chapter 1</a:t>
            </a:r>
          </a:p>
        </p:txBody>
      </p:sp>
      <p:sp>
        <p:nvSpPr>
          <p:cNvPr id="4099" name="Text Box 3"/>
          <p:cNvSpPr txBox="1">
            <a:spLocks noChangeArrowheads="1"/>
          </p:cNvSpPr>
          <p:nvPr/>
        </p:nvSpPr>
        <p:spPr bwMode="auto">
          <a:xfrm>
            <a:off x="228600" y="838200"/>
            <a:ext cx="8534400" cy="4794250"/>
          </a:xfrm>
          <a:prstGeom prst="rect">
            <a:avLst/>
          </a:prstGeom>
          <a:noFill/>
          <a:ln w="9525">
            <a:noFill/>
            <a:miter lim="800000"/>
            <a:headEnd/>
            <a:tailEnd/>
          </a:ln>
          <a:effectLst/>
        </p:spPr>
        <p:txBody>
          <a:bodyPr>
            <a:spAutoFit/>
          </a:bodyPr>
          <a:lstStyle/>
          <a:p>
            <a:pPr>
              <a:spcBef>
                <a:spcPct val="50000"/>
              </a:spcBef>
              <a:buFontTx/>
              <a:buChar char="•"/>
            </a:pPr>
            <a:r>
              <a:rPr lang="en-US"/>
              <a:t> The Nature of Science</a:t>
            </a:r>
          </a:p>
          <a:p>
            <a:pPr>
              <a:spcBef>
                <a:spcPct val="50000"/>
              </a:spcBef>
              <a:buFontTx/>
              <a:buChar char="•"/>
            </a:pPr>
            <a:r>
              <a:rPr lang="en-US"/>
              <a:t> Models, Theories, and Laws</a:t>
            </a:r>
          </a:p>
          <a:p>
            <a:pPr>
              <a:spcBef>
                <a:spcPct val="50000"/>
              </a:spcBef>
              <a:buFontTx/>
              <a:buChar char="•"/>
            </a:pPr>
            <a:r>
              <a:rPr lang="en-US"/>
              <a:t> Measurement and Uncertainty; Significant Figures</a:t>
            </a:r>
          </a:p>
          <a:p>
            <a:pPr>
              <a:spcBef>
                <a:spcPct val="50000"/>
              </a:spcBef>
              <a:buFontTx/>
              <a:buChar char="•"/>
            </a:pPr>
            <a:r>
              <a:rPr lang="en-US"/>
              <a:t> Units, Standards, and the SI System</a:t>
            </a:r>
          </a:p>
          <a:p>
            <a:pPr>
              <a:spcBef>
                <a:spcPct val="50000"/>
              </a:spcBef>
              <a:buFontTx/>
              <a:buChar char="•"/>
            </a:pPr>
            <a:r>
              <a:rPr lang="en-US"/>
              <a:t> Converting Units</a:t>
            </a:r>
          </a:p>
          <a:p>
            <a:pPr>
              <a:spcBef>
                <a:spcPct val="50000"/>
              </a:spcBef>
              <a:buFontTx/>
              <a:buChar char="•"/>
            </a:pPr>
            <a:r>
              <a:rPr lang="en-US"/>
              <a:t> Order of Magnitude: Rapid Estimating</a:t>
            </a:r>
          </a:p>
          <a:p>
            <a:pPr>
              <a:spcBef>
                <a:spcPct val="50000"/>
              </a:spcBef>
              <a:buFontTx/>
              <a:buChar char="•"/>
            </a:pPr>
            <a:r>
              <a:rPr lang="en-US"/>
              <a:t> Dimensions and Dimensional Analysis</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ate Placeholder 3"/>
          <p:cNvSpPr>
            <a:spLocks noGrp="1"/>
          </p:cNvSpPr>
          <p:nvPr>
            <p:ph type="dt" sz="half" idx="10"/>
          </p:nvPr>
        </p:nvSpPr>
        <p:spPr/>
        <p:txBody>
          <a:bodyPr/>
          <a:lstStyle/>
          <a:p>
            <a:r>
              <a:rPr lang="en-US"/>
              <a:t>Copyright © 2009 Pearson Education, Inc.</a:t>
            </a:r>
          </a:p>
        </p:txBody>
      </p:sp>
      <p:sp>
        <p:nvSpPr>
          <p:cNvPr id="16386" name="Text Box 2"/>
          <p:cNvSpPr txBox="1">
            <a:spLocks noChangeArrowheads="1"/>
          </p:cNvSpPr>
          <p:nvPr/>
        </p:nvSpPr>
        <p:spPr bwMode="auto">
          <a:xfrm>
            <a:off x="228600" y="152400"/>
            <a:ext cx="8610600" cy="579438"/>
          </a:xfrm>
          <a:prstGeom prst="rect">
            <a:avLst/>
          </a:prstGeom>
          <a:noFill/>
          <a:ln w="9525">
            <a:noFill/>
            <a:miter lim="800000"/>
            <a:headEnd/>
            <a:tailEnd/>
          </a:ln>
          <a:effectLst/>
        </p:spPr>
        <p:txBody>
          <a:bodyPr>
            <a:spAutoFit/>
          </a:bodyPr>
          <a:lstStyle/>
          <a:p>
            <a:pPr algn="ctr">
              <a:spcBef>
                <a:spcPct val="50000"/>
              </a:spcBef>
            </a:pPr>
            <a:r>
              <a:rPr lang="en-US" sz="3200">
                <a:solidFill>
                  <a:schemeClr val="accent2"/>
                </a:solidFill>
              </a:rPr>
              <a:t>1-4 Units, Standards, and the SI System</a:t>
            </a:r>
          </a:p>
        </p:txBody>
      </p:sp>
      <p:graphicFrame>
        <p:nvGraphicFramePr>
          <p:cNvPr id="16442" name="Group 58"/>
          <p:cNvGraphicFramePr>
            <a:graphicFrameLocks noGrp="1"/>
          </p:cNvGraphicFramePr>
          <p:nvPr/>
        </p:nvGraphicFramePr>
        <p:xfrm>
          <a:off x="228600" y="838200"/>
          <a:ext cx="8610600" cy="5125720"/>
        </p:xfrm>
        <a:graphic>
          <a:graphicData uri="http://schemas.openxmlformats.org/drawingml/2006/table">
            <a:tbl>
              <a:tblPr/>
              <a:tblGrid>
                <a:gridCol w="1676400"/>
                <a:gridCol w="1828800"/>
                <a:gridCol w="5105400"/>
              </a:tblGrid>
              <a:tr h="584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sng" strike="noStrike" cap="none" normalizeH="0" baseline="0" smtClean="0">
                          <a:ln>
                            <a:noFill/>
                          </a:ln>
                          <a:solidFill>
                            <a:schemeClr val="accent2"/>
                          </a:solidFill>
                          <a:effectLst/>
                          <a:latin typeface="Arial" charset="0"/>
                        </a:rPr>
                        <a:t>Quantity</a:t>
                      </a: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sng" strike="noStrike" cap="none" normalizeH="0" baseline="0" smtClean="0">
                          <a:ln>
                            <a:noFill/>
                          </a:ln>
                          <a:solidFill>
                            <a:schemeClr val="accent2"/>
                          </a:solidFill>
                          <a:effectLst/>
                          <a:latin typeface="Arial" charset="0"/>
                        </a:rPr>
                        <a:t>Unit</a:t>
                      </a: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sng" strike="noStrike" cap="none" normalizeH="0" baseline="0" smtClean="0">
                          <a:ln>
                            <a:noFill/>
                          </a:ln>
                          <a:solidFill>
                            <a:schemeClr val="accent2"/>
                          </a:solidFill>
                          <a:effectLst/>
                          <a:latin typeface="Arial" charset="0"/>
                        </a:rPr>
                        <a:t>Standard</a:t>
                      </a:r>
                    </a:p>
                  </a:txBody>
                  <a:tcPr horzOverflow="overflow">
                    <a:lnL>
                      <a:noFill/>
                    </a:lnL>
                    <a:lnR cap="flat">
                      <a:noFill/>
                    </a:lnR>
                    <a:lnT cap="flat">
                      <a:noFill/>
                    </a:lnT>
                    <a:lnB>
                      <a:noFill/>
                    </a:lnB>
                    <a:lnTlToBr>
                      <a:noFill/>
                    </a:lnTlToBr>
                    <a:lnBlToTr>
                      <a:noFill/>
                    </a:lnBlToTr>
                    <a:noFill/>
                  </a:tcPr>
                </a:tc>
              </a:tr>
              <a:tr h="1250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rPr>
                        <a:t>Length</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charset="0"/>
                        </a:rPr>
                        <a:t>Meter</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charset="0"/>
                        </a:rPr>
                        <a:t>Length of the path traveled  by light in 1/299,792,458 second</a:t>
                      </a:r>
                    </a:p>
                  </a:txBody>
                  <a:tcPr horzOverflow="overflow">
                    <a:lnL>
                      <a:noFill/>
                    </a:lnL>
                    <a:lnR cap="flat">
                      <a:noFill/>
                    </a:lnR>
                    <a:lnT>
                      <a:noFill/>
                    </a:lnT>
                    <a:lnB>
                      <a:noFill/>
                    </a:lnB>
                    <a:lnTlToBr>
                      <a:noFill/>
                    </a:lnTlToBr>
                    <a:lnBlToTr>
                      <a:noFill/>
                    </a:lnBlToTr>
                    <a:noFill/>
                  </a:tcPr>
                </a:tc>
              </a:tr>
              <a:tr h="1250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rPr>
                        <a:t>Time</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charset="0"/>
                        </a:rPr>
                        <a:t>Second</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charset="0"/>
                        </a:rPr>
                        <a:t>Time required for 9,192,631,770 periods of radiation emitted by cesium atoms</a:t>
                      </a:r>
                    </a:p>
                  </a:txBody>
                  <a:tcPr horzOverflow="overflow">
                    <a:lnL>
                      <a:noFill/>
                    </a:lnL>
                    <a:lnR cap="flat">
                      <a:noFill/>
                    </a:lnR>
                    <a:lnT>
                      <a:noFill/>
                    </a:lnT>
                    <a:lnB>
                      <a:noFill/>
                    </a:lnB>
                    <a:lnTlToBr>
                      <a:noFill/>
                    </a:lnTlToBr>
                    <a:lnBlToTr>
                      <a:noFill/>
                    </a:lnBlToTr>
                    <a:noFill/>
                  </a:tcPr>
                </a:tc>
              </a:tr>
              <a:tr h="1250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rPr>
                        <a:t>Mass</a:t>
                      </a: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charset="0"/>
                        </a:rPr>
                        <a:t>Kilogram</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charset="0"/>
                        </a:rPr>
                        <a:t>Platinum cylinder in International Bureau of Weights and Measures, Paris</a:t>
                      </a:r>
                    </a:p>
                  </a:txBody>
                  <a:tcPr horzOverflow="overflow">
                    <a:lnL>
                      <a:noFill/>
                    </a:lnL>
                    <a:lnR cap="flat">
                      <a:noFill/>
                    </a:lnR>
                    <a:lnT>
                      <a:noFill/>
                    </a:lnT>
                    <a:lnB cap="flat">
                      <a:noFill/>
                    </a:lnB>
                    <a:lnTlToBr>
                      <a:noFill/>
                    </a:lnTlToBr>
                    <a:lnBlToTr>
                      <a:noFill/>
                    </a:lnBlToTr>
                    <a:noFill/>
                  </a:tcPr>
                </a:tc>
              </a:tr>
            </a:tbl>
          </a:graphicData>
        </a:graphic>
      </p:graphicFrame>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t>Copyright © 2009 Pearson Education, Inc.</a:t>
            </a:r>
          </a:p>
        </p:txBody>
      </p:sp>
      <p:sp>
        <p:nvSpPr>
          <p:cNvPr id="39938" name="Text Box 2"/>
          <p:cNvSpPr txBox="1">
            <a:spLocks noChangeArrowheads="1"/>
          </p:cNvSpPr>
          <p:nvPr/>
        </p:nvSpPr>
        <p:spPr bwMode="auto">
          <a:xfrm>
            <a:off x="228600" y="152400"/>
            <a:ext cx="8610600" cy="579438"/>
          </a:xfrm>
          <a:prstGeom prst="rect">
            <a:avLst/>
          </a:prstGeom>
          <a:noFill/>
          <a:ln w="9525">
            <a:noFill/>
            <a:miter lim="800000"/>
            <a:headEnd/>
            <a:tailEnd/>
          </a:ln>
          <a:effectLst/>
        </p:spPr>
        <p:txBody>
          <a:bodyPr>
            <a:spAutoFit/>
          </a:bodyPr>
          <a:lstStyle/>
          <a:p>
            <a:pPr algn="ctr">
              <a:spcBef>
                <a:spcPct val="50000"/>
              </a:spcBef>
            </a:pPr>
            <a:r>
              <a:rPr lang="en-US" sz="3200">
                <a:solidFill>
                  <a:schemeClr val="accent2"/>
                </a:solidFill>
              </a:rPr>
              <a:t>1-4 Units, Standards, and the SI System</a:t>
            </a:r>
          </a:p>
        </p:txBody>
      </p:sp>
      <p:pic>
        <p:nvPicPr>
          <p:cNvPr id="39969" name="Picture 33" descr="Figure_01_05a"/>
          <p:cNvPicPr>
            <a:picLocks noChangeAspect="1" noChangeArrowheads="1"/>
          </p:cNvPicPr>
          <p:nvPr/>
        </p:nvPicPr>
        <p:blipFill>
          <a:blip r:embed="rId4" cstate="print"/>
          <a:srcRect b="14104"/>
          <a:stretch>
            <a:fillRect/>
          </a:stretch>
        </p:blipFill>
        <p:spPr bwMode="auto">
          <a:xfrm>
            <a:off x="5029200" y="1006475"/>
            <a:ext cx="2743200" cy="2476500"/>
          </a:xfrm>
          <a:prstGeom prst="rect">
            <a:avLst/>
          </a:prstGeom>
          <a:noFill/>
        </p:spPr>
      </p:pic>
      <p:pic>
        <p:nvPicPr>
          <p:cNvPr id="39970" name="Picture 34" descr="Figure_01_05b"/>
          <p:cNvPicPr>
            <a:picLocks noChangeAspect="1" noChangeArrowheads="1"/>
          </p:cNvPicPr>
          <p:nvPr/>
        </p:nvPicPr>
        <p:blipFill>
          <a:blip r:embed="rId5" cstate="print"/>
          <a:srcRect b="14900"/>
          <a:stretch>
            <a:fillRect/>
          </a:stretch>
        </p:blipFill>
        <p:spPr bwMode="auto">
          <a:xfrm>
            <a:off x="5029200" y="3657600"/>
            <a:ext cx="2743200" cy="2586038"/>
          </a:xfrm>
          <a:prstGeom prst="rect">
            <a:avLst/>
          </a:prstGeom>
          <a:noFill/>
        </p:spPr>
      </p:pic>
      <p:pic>
        <p:nvPicPr>
          <p:cNvPr id="39971" name="Picture 35" descr="Table_01_01"/>
          <p:cNvPicPr>
            <a:picLocks noChangeAspect="1" noChangeArrowheads="1"/>
          </p:cNvPicPr>
          <p:nvPr/>
        </p:nvPicPr>
        <p:blipFill>
          <a:blip r:embed="rId6" cstate="print"/>
          <a:srcRect b="2856"/>
          <a:stretch>
            <a:fillRect/>
          </a:stretch>
        </p:blipFill>
        <p:spPr bwMode="auto">
          <a:xfrm>
            <a:off x="762000" y="914400"/>
            <a:ext cx="3178175" cy="5486400"/>
          </a:xfrm>
          <a:prstGeom prst="rect">
            <a:avLst/>
          </a:prstGeom>
          <a:noFill/>
        </p:spPr>
      </p:pic>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Copyright © 2009 Pearson Education, Inc.</a:t>
            </a:r>
          </a:p>
        </p:txBody>
      </p:sp>
      <p:sp>
        <p:nvSpPr>
          <p:cNvPr id="40962" name="Text Box 2"/>
          <p:cNvSpPr txBox="1">
            <a:spLocks noChangeArrowheads="1"/>
          </p:cNvSpPr>
          <p:nvPr/>
        </p:nvSpPr>
        <p:spPr bwMode="auto">
          <a:xfrm>
            <a:off x="228600" y="152400"/>
            <a:ext cx="8610600" cy="579438"/>
          </a:xfrm>
          <a:prstGeom prst="rect">
            <a:avLst/>
          </a:prstGeom>
          <a:noFill/>
          <a:ln w="9525">
            <a:noFill/>
            <a:miter lim="800000"/>
            <a:headEnd/>
            <a:tailEnd/>
          </a:ln>
          <a:effectLst/>
        </p:spPr>
        <p:txBody>
          <a:bodyPr>
            <a:spAutoFit/>
          </a:bodyPr>
          <a:lstStyle/>
          <a:p>
            <a:pPr algn="ctr">
              <a:spcBef>
                <a:spcPct val="50000"/>
              </a:spcBef>
            </a:pPr>
            <a:r>
              <a:rPr lang="en-US" sz="3200">
                <a:solidFill>
                  <a:schemeClr val="accent2"/>
                </a:solidFill>
              </a:rPr>
              <a:t>1-4 Units, Standards, and the SI System</a:t>
            </a:r>
          </a:p>
        </p:txBody>
      </p:sp>
      <p:pic>
        <p:nvPicPr>
          <p:cNvPr id="40991" name="Picture 31" descr="Table_01_02"/>
          <p:cNvPicPr>
            <a:picLocks noChangeAspect="1" noChangeArrowheads="1"/>
          </p:cNvPicPr>
          <p:nvPr/>
        </p:nvPicPr>
        <p:blipFill>
          <a:blip r:embed="rId3" cstate="print"/>
          <a:srcRect b="2798"/>
          <a:stretch>
            <a:fillRect/>
          </a:stretch>
        </p:blipFill>
        <p:spPr bwMode="auto">
          <a:xfrm>
            <a:off x="290513" y="1184275"/>
            <a:ext cx="8548687" cy="5292725"/>
          </a:xfrm>
          <a:prstGeom prst="rect">
            <a:avLst/>
          </a:prstGeom>
          <a:noFill/>
        </p:spPr>
      </p:pic>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Copyright © 2009 Pearson Education, Inc.</a:t>
            </a:r>
          </a:p>
        </p:txBody>
      </p:sp>
      <p:sp>
        <p:nvSpPr>
          <p:cNvPr id="41986" name="Text Box 2"/>
          <p:cNvSpPr txBox="1">
            <a:spLocks noChangeArrowheads="1"/>
          </p:cNvSpPr>
          <p:nvPr/>
        </p:nvSpPr>
        <p:spPr bwMode="auto">
          <a:xfrm>
            <a:off x="228600" y="152400"/>
            <a:ext cx="8610600" cy="579438"/>
          </a:xfrm>
          <a:prstGeom prst="rect">
            <a:avLst/>
          </a:prstGeom>
          <a:noFill/>
          <a:ln w="9525">
            <a:noFill/>
            <a:miter lim="800000"/>
            <a:headEnd/>
            <a:tailEnd/>
          </a:ln>
          <a:effectLst/>
        </p:spPr>
        <p:txBody>
          <a:bodyPr>
            <a:spAutoFit/>
          </a:bodyPr>
          <a:lstStyle/>
          <a:p>
            <a:pPr algn="ctr">
              <a:spcBef>
                <a:spcPct val="50000"/>
              </a:spcBef>
            </a:pPr>
            <a:r>
              <a:rPr lang="en-US" sz="3200">
                <a:solidFill>
                  <a:schemeClr val="accent2"/>
                </a:solidFill>
              </a:rPr>
              <a:t>1-4 Units, Standards, and the SI System</a:t>
            </a:r>
          </a:p>
        </p:txBody>
      </p:sp>
      <p:pic>
        <p:nvPicPr>
          <p:cNvPr id="42015" name="Picture 31" descr="Table_01_03"/>
          <p:cNvPicPr>
            <a:picLocks noChangeAspect="1" noChangeArrowheads="1"/>
          </p:cNvPicPr>
          <p:nvPr/>
        </p:nvPicPr>
        <p:blipFill>
          <a:blip r:embed="rId3" cstate="print"/>
          <a:srcRect b="3145"/>
          <a:stretch>
            <a:fillRect/>
          </a:stretch>
        </p:blipFill>
        <p:spPr bwMode="auto">
          <a:xfrm>
            <a:off x="1676400" y="1066800"/>
            <a:ext cx="5945188" cy="5181600"/>
          </a:xfrm>
          <a:prstGeom prst="rect">
            <a:avLst/>
          </a:prstGeom>
          <a:noFill/>
        </p:spPr>
      </p:pic>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Copyright © 2009 Pearson Education, Inc.</a:t>
            </a:r>
          </a:p>
        </p:txBody>
      </p:sp>
      <p:sp>
        <p:nvSpPr>
          <p:cNvPr id="15362" name="Text Box 2"/>
          <p:cNvSpPr txBox="1">
            <a:spLocks noChangeArrowheads="1"/>
          </p:cNvSpPr>
          <p:nvPr/>
        </p:nvSpPr>
        <p:spPr bwMode="auto">
          <a:xfrm>
            <a:off x="3200400" y="152400"/>
            <a:ext cx="5638800" cy="1066800"/>
          </a:xfrm>
          <a:prstGeom prst="rect">
            <a:avLst/>
          </a:prstGeom>
          <a:noFill/>
          <a:ln w="9525">
            <a:noFill/>
            <a:miter lim="800000"/>
            <a:headEnd/>
            <a:tailEnd/>
          </a:ln>
          <a:effectLst/>
        </p:spPr>
        <p:txBody>
          <a:bodyPr>
            <a:spAutoFit/>
          </a:bodyPr>
          <a:lstStyle/>
          <a:p>
            <a:pPr algn="ctr">
              <a:spcBef>
                <a:spcPct val="50000"/>
              </a:spcBef>
            </a:pPr>
            <a:r>
              <a:rPr lang="en-US" sz="3200">
                <a:solidFill>
                  <a:schemeClr val="accent2"/>
                </a:solidFill>
              </a:rPr>
              <a:t>1-4 Units, Standards, and the SI System</a:t>
            </a:r>
          </a:p>
        </p:txBody>
      </p:sp>
      <p:sp>
        <p:nvSpPr>
          <p:cNvPr id="15364" name="Text Box 4"/>
          <p:cNvSpPr txBox="1">
            <a:spLocks noChangeArrowheads="1"/>
          </p:cNvSpPr>
          <p:nvPr/>
        </p:nvSpPr>
        <p:spPr bwMode="auto">
          <a:xfrm>
            <a:off x="3886200" y="2133600"/>
            <a:ext cx="4800600" cy="2654300"/>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These are the standard SI </a:t>
            </a:r>
            <a:r>
              <a:rPr lang="en-US"/>
              <a:t>prefixes</a:t>
            </a:r>
            <a:r>
              <a:rPr lang="en-US">
                <a:solidFill>
                  <a:schemeClr val="accent2"/>
                </a:solidFill>
              </a:rPr>
              <a:t> for indicating powers of 10. Many are familiar; yotta, zetta, exa, hecto, deka, atto, zepto, and yocto are rarely used.</a:t>
            </a:r>
          </a:p>
        </p:txBody>
      </p:sp>
      <p:pic>
        <p:nvPicPr>
          <p:cNvPr id="15367" name="Picture 7" descr="Table_01_04"/>
          <p:cNvPicPr>
            <a:picLocks noChangeAspect="1" noChangeArrowheads="1"/>
          </p:cNvPicPr>
          <p:nvPr/>
        </p:nvPicPr>
        <p:blipFill>
          <a:blip r:embed="rId3" cstate="print"/>
          <a:srcRect b="2556"/>
          <a:stretch>
            <a:fillRect/>
          </a:stretch>
        </p:blipFill>
        <p:spPr bwMode="auto">
          <a:xfrm>
            <a:off x="228600" y="228600"/>
            <a:ext cx="3255963" cy="6416675"/>
          </a:xfrm>
          <a:prstGeom prst="rect">
            <a:avLst/>
          </a:prstGeom>
          <a:noFill/>
        </p:spPr>
      </p:pic>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t>Copyright © 2009 Pearson Education, Inc.</a:t>
            </a:r>
          </a:p>
        </p:txBody>
      </p:sp>
      <p:sp>
        <p:nvSpPr>
          <p:cNvPr id="14338" name="Text Box 2"/>
          <p:cNvSpPr txBox="1">
            <a:spLocks noChangeArrowheads="1"/>
          </p:cNvSpPr>
          <p:nvPr/>
        </p:nvSpPr>
        <p:spPr bwMode="auto">
          <a:xfrm>
            <a:off x="228600" y="152400"/>
            <a:ext cx="8610600" cy="579438"/>
          </a:xfrm>
          <a:prstGeom prst="rect">
            <a:avLst/>
          </a:prstGeom>
          <a:noFill/>
          <a:ln w="9525">
            <a:noFill/>
            <a:miter lim="800000"/>
            <a:headEnd/>
            <a:tailEnd/>
          </a:ln>
          <a:effectLst/>
        </p:spPr>
        <p:txBody>
          <a:bodyPr>
            <a:spAutoFit/>
          </a:bodyPr>
          <a:lstStyle/>
          <a:p>
            <a:pPr algn="ctr">
              <a:spcBef>
                <a:spcPct val="50000"/>
              </a:spcBef>
            </a:pPr>
            <a:r>
              <a:rPr lang="en-US" sz="3200">
                <a:solidFill>
                  <a:schemeClr val="accent2"/>
                </a:solidFill>
              </a:rPr>
              <a:t>1-4 Units, Standards, and the SI System</a:t>
            </a:r>
          </a:p>
        </p:txBody>
      </p:sp>
      <p:sp>
        <p:nvSpPr>
          <p:cNvPr id="14339" name="Text Box 3"/>
          <p:cNvSpPr txBox="1">
            <a:spLocks noChangeArrowheads="1"/>
          </p:cNvSpPr>
          <p:nvPr/>
        </p:nvSpPr>
        <p:spPr bwMode="auto">
          <a:xfrm>
            <a:off x="304800" y="762000"/>
            <a:ext cx="8534400" cy="1679575"/>
          </a:xfrm>
          <a:prstGeom prst="rect">
            <a:avLst/>
          </a:prstGeom>
          <a:noFill/>
          <a:ln w="9525">
            <a:noFill/>
            <a:miter lim="800000"/>
            <a:headEnd/>
            <a:tailEnd/>
          </a:ln>
          <a:effectLst/>
        </p:spPr>
        <p:txBody>
          <a:bodyPr>
            <a:spAutoFit/>
          </a:bodyPr>
          <a:lstStyle/>
          <a:p>
            <a:pPr>
              <a:spcBef>
                <a:spcPct val="50000"/>
              </a:spcBef>
            </a:pPr>
            <a:r>
              <a:rPr lang="en-US" sz="2600">
                <a:solidFill>
                  <a:schemeClr val="accent2"/>
                </a:solidFill>
              </a:rPr>
              <a:t>We will be working in the SI system, in which the basic units are </a:t>
            </a:r>
            <a:r>
              <a:rPr lang="en-US" sz="2600"/>
              <a:t>kilograms</a:t>
            </a:r>
            <a:r>
              <a:rPr lang="en-US" sz="2600">
                <a:solidFill>
                  <a:schemeClr val="accent2"/>
                </a:solidFill>
              </a:rPr>
              <a:t>, </a:t>
            </a:r>
            <a:r>
              <a:rPr lang="en-US" sz="2600"/>
              <a:t>meters</a:t>
            </a:r>
            <a:r>
              <a:rPr lang="en-US" sz="2600">
                <a:solidFill>
                  <a:schemeClr val="accent2"/>
                </a:solidFill>
              </a:rPr>
              <a:t>, and </a:t>
            </a:r>
            <a:r>
              <a:rPr lang="en-US" sz="2600"/>
              <a:t>seconds</a:t>
            </a:r>
            <a:r>
              <a:rPr lang="en-US" sz="2600">
                <a:solidFill>
                  <a:schemeClr val="accent2"/>
                </a:solidFill>
              </a:rPr>
              <a:t>. Quantities not in the table are </a:t>
            </a:r>
            <a:r>
              <a:rPr lang="en-US" sz="2600"/>
              <a:t>derived</a:t>
            </a:r>
            <a:r>
              <a:rPr lang="en-US" sz="2600">
                <a:solidFill>
                  <a:schemeClr val="accent2"/>
                </a:solidFill>
              </a:rPr>
              <a:t> quantities, expressed in terms of the </a:t>
            </a:r>
            <a:r>
              <a:rPr lang="en-US" sz="2600"/>
              <a:t>base</a:t>
            </a:r>
            <a:r>
              <a:rPr lang="en-US" sz="2600">
                <a:solidFill>
                  <a:schemeClr val="accent2"/>
                </a:solidFill>
              </a:rPr>
              <a:t> units.</a:t>
            </a:r>
          </a:p>
        </p:txBody>
      </p:sp>
      <p:sp>
        <p:nvSpPr>
          <p:cNvPr id="14341" name="Text Box 5"/>
          <p:cNvSpPr txBox="1">
            <a:spLocks noChangeArrowheads="1"/>
          </p:cNvSpPr>
          <p:nvPr/>
        </p:nvSpPr>
        <p:spPr bwMode="auto">
          <a:xfrm>
            <a:off x="3962400" y="2514600"/>
            <a:ext cx="5029200" cy="3892550"/>
          </a:xfrm>
          <a:prstGeom prst="rect">
            <a:avLst/>
          </a:prstGeom>
          <a:noFill/>
          <a:ln w="9525">
            <a:noFill/>
            <a:miter lim="800000"/>
            <a:headEnd/>
            <a:tailEnd/>
          </a:ln>
          <a:effectLst/>
        </p:spPr>
        <p:txBody>
          <a:bodyPr>
            <a:spAutoFit/>
          </a:bodyPr>
          <a:lstStyle/>
          <a:p>
            <a:pPr>
              <a:spcBef>
                <a:spcPct val="50000"/>
              </a:spcBef>
              <a:spcAft>
                <a:spcPct val="50000"/>
              </a:spcAft>
            </a:pPr>
            <a:r>
              <a:rPr lang="en-US" sz="2600">
                <a:solidFill>
                  <a:schemeClr val="accent2"/>
                </a:solidFill>
              </a:rPr>
              <a:t>Other systems: </a:t>
            </a:r>
            <a:r>
              <a:rPr lang="en-US" sz="2600"/>
              <a:t>cgs</a:t>
            </a:r>
            <a:r>
              <a:rPr lang="en-US" sz="2600">
                <a:solidFill>
                  <a:schemeClr val="accent2"/>
                </a:solidFill>
              </a:rPr>
              <a:t>; units are centimeters, </a:t>
            </a:r>
            <a:r>
              <a:rPr lang="en-US">
                <a:solidFill>
                  <a:schemeClr val="accent2"/>
                </a:solidFill>
              </a:rPr>
              <a:t>grams,</a:t>
            </a:r>
            <a:r>
              <a:rPr lang="en-US" sz="2600">
                <a:solidFill>
                  <a:schemeClr val="accent2"/>
                </a:solidFill>
              </a:rPr>
              <a:t> and seconds.</a:t>
            </a:r>
          </a:p>
          <a:p>
            <a:pPr>
              <a:spcBef>
                <a:spcPct val="50000"/>
              </a:spcBef>
              <a:spcAft>
                <a:spcPct val="50000"/>
              </a:spcAft>
            </a:pPr>
            <a:r>
              <a:rPr lang="en-US" sz="2600"/>
              <a:t>British engineering system</a:t>
            </a:r>
            <a:r>
              <a:rPr lang="en-US" sz="2600">
                <a:solidFill>
                  <a:schemeClr val="accent2"/>
                </a:solidFill>
              </a:rPr>
              <a:t> has force instead of mass as one of its basic quantities, which are feet, pounds, and seconds.</a:t>
            </a:r>
          </a:p>
        </p:txBody>
      </p:sp>
      <p:pic>
        <p:nvPicPr>
          <p:cNvPr id="14343" name="Picture 7" descr="Table_01_05"/>
          <p:cNvPicPr>
            <a:picLocks noChangeAspect="1" noChangeArrowheads="1"/>
          </p:cNvPicPr>
          <p:nvPr/>
        </p:nvPicPr>
        <p:blipFill>
          <a:blip r:embed="rId3" cstate="print"/>
          <a:srcRect b="1755"/>
          <a:stretch>
            <a:fillRect/>
          </a:stretch>
        </p:blipFill>
        <p:spPr bwMode="auto">
          <a:xfrm>
            <a:off x="304800" y="2514600"/>
            <a:ext cx="3579813" cy="4114800"/>
          </a:xfrm>
          <a:prstGeom prst="rect">
            <a:avLst/>
          </a:prstGeom>
          <a:noFill/>
        </p:spPr>
      </p:pic>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Copyright © 2009 Pearson Education, Inc.</a:t>
            </a:r>
          </a:p>
        </p:txBody>
      </p:sp>
      <p:sp>
        <p:nvSpPr>
          <p:cNvPr id="13314" name="Text Box 2"/>
          <p:cNvSpPr txBox="1">
            <a:spLocks noChangeArrowheads="1"/>
          </p:cNvSpPr>
          <p:nvPr/>
        </p:nvSpPr>
        <p:spPr bwMode="auto">
          <a:xfrm>
            <a:off x="228600" y="152400"/>
            <a:ext cx="8610600" cy="579438"/>
          </a:xfrm>
          <a:prstGeom prst="rect">
            <a:avLst/>
          </a:prstGeom>
          <a:noFill/>
          <a:ln w="9525">
            <a:noFill/>
            <a:miter lim="800000"/>
            <a:headEnd/>
            <a:tailEnd/>
          </a:ln>
          <a:effectLst/>
        </p:spPr>
        <p:txBody>
          <a:bodyPr>
            <a:spAutoFit/>
          </a:bodyPr>
          <a:lstStyle/>
          <a:p>
            <a:pPr algn="ctr">
              <a:spcBef>
                <a:spcPct val="50000"/>
              </a:spcBef>
            </a:pPr>
            <a:r>
              <a:rPr lang="en-US" sz="3200">
                <a:solidFill>
                  <a:schemeClr val="accent2"/>
                </a:solidFill>
              </a:rPr>
              <a:t>1-5 Converting Units</a:t>
            </a:r>
          </a:p>
        </p:txBody>
      </p:sp>
      <p:sp>
        <p:nvSpPr>
          <p:cNvPr id="13315" name="Text Box 3"/>
          <p:cNvSpPr txBox="1">
            <a:spLocks noChangeArrowheads="1"/>
          </p:cNvSpPr>
          <p:nvPr/>
        </p:nvSpPr>
        <p:spPr bwMode="auto">
          <a:xfrm>
            <a:off x="533400" y="914400"/>
            <a:ext cx="8077200" cy="3724275"/>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Unit conversions always involve a </a:t>
            </a:r>
            <a:r>
              <a:rPr lang="en-US"/>
              <a:t>conversion factor</a:t>
            </a:r>
            <a:r>
              <a:rPr lang="en-US">
                <a:solidFill>
                  <a:schemeClr val="accent2"/>
                </a:solidFill>
              </a:rPr>
              <a:t>.</a:t>
            </a:r>
          </a:p>
          <a:p>
            <a:pPr>
              <a:spcBef>
                <a:spcPct val="50000"/>
              </a:spcBef>
            </a:pPr>
            <a:r>
              <a:rPr lang="en-US">
                <a:solidFill>
                  <a:schemeClr val="accent2"/>
                </a:solidFill>
              </a:rPr>
              <a:t>Example: 			1 in. = 2.54 cm.</a:t>
            </a:r>
          </a:p>
          <a:p>
            <a:pPr>
              <a:spcBef>
                <a:spcPct val="50000"/>
              </a:spcBef>
            </a:pPr>
            <a:r>
              <a:rPr lang="en-US">
                <a:solidFill>
                  <a:schemeClr val="accent2"/>
                </a:solidFill>
              </a:rPr>
              <a:t>Written another way: 	1 = 2.54 cm/in.</a:t>
            </a:r>
          </a:p>
          <a:p>
            <a:pPr>
              <a:spcBef>
                <a:spcPct val="50000"/>
              </a:spcBef>
            </a:pPr>
            <a:r>
              <a:rPr lang="en-US">
                <a:solidFill>
                  <a:schemeClr val="accent2"/>
                </a:solidFill>
              </a:rPr>
              <a:t>So if we have measured a length of 21.5 inches, and wish to convert it to centimeters, we use the conversion factor:</a:t>
            </a:r>
          </a:p>
        </p:txBody>
      </p:sp>
      <p:pic>
        <p:nvPicPr>
          <p:cNvPr id="13319" name="Picture 7" descr="eq_page_0008"/>
          <p:cNvPicPr>
            <a:picLocks noChangeAspect="1" noChangeArrowheads="1"/>
          </p:cNvPicPr>
          <p:nvPr/>
        </p:nvPicPr>
        <p:blipFill>
          <a:blip r:embed="rId3" cstate="print"/>
          <a:srcRect/>
          <a:stretch>
            <a:fillRect/>
          </a:stretch>
        </p:blipFill>
        <p:spPr bwMode="auto">
          <a:xfrm>
            <a:off x="304800" y="5019675"/>
            <a:ext cx="8534400" cy="1157288"/>
          </a:xfrm>
          <a:prstGeom prst="rect">
            <a:avLst/>
          </a:prstGeom>
          <a:noFill/>
        </p:spPr>
      </p:pic>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Copyright © 2009 Pearson Education, Inc.</a:t>
            </a:r>
          </a:p>
        </p:txBody>
      </p:sp>
      <p:sp>
        <p:nvSpPr>
          <p:cNvPr id="44034" name="Text Box 2"/>
          <p:cNvSpPr txBox="1">
            <a:spLocks noChangeArrowheads="1"/>
          </p:cNvSpPr>
          <p:nvPr/>
        </p:nvSpPr>
        <p:spPr bwMode="auto">
          <a:xfrm>
            <a:off x="228600" y="152400"/>
            <a:ext cx="8610600" cy="579438"/>
          </a:xfrm>
          <a:prstGeom prst="rect">
            <a:avLst/>
          </a:prstGeom>
          <a:noFill/>
          <a:ln w="9525">
            <a:noFill/>
            <a:miter lim="800000"/>
            <a:headEnd/>
            <a:tailEnd/>
          </a:ln>
          <a:effectLst/>
        </p:spPr>
        <p:txBody>
          <a:bodyPr>
            <a:spAutoFit/>
          </a:bodyPr>
          <a:lstStyle/>
          <a:p>
            <a:pPr algn="ctr">
              <a:spcBef>
                <a:spcPct val="50000"/>
              </a:spcBef>
            </a:pPr>
            <a:r>
              <a:rPr lang="en-US" sz="3200">
                <a:solidFill>
                  <a:schemeClr val="accent2"/>
                </a:solidFill>
              </a:rPr>
              <a:t>1-5 Converting Units</a:t>
            </a:r>
          </a:p>
        </p:txBody>
      </p:sp>
      <p:sp>
        <p:nvSpPr>
          <p:cNvPr id="44039" name="Text Box 7"/>
          <p:cNvSpPr txBox="1">
            <a:spLocks noChangeArrowheads="1"/>
          </p:cNvSpPr>
          <p:nvPr/>
        </p:nvSpPr>
        <p:spPr bwMode="auto">
          <a:xfrm>
            <a:off x="381000" y="838200"/>
            <a:ext cx="8382000" cy="2868613"/>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Example 1-2: The 8000-m peaks.</a:t>
            </a:r>
          </a:p>
          <a:p>
            <a:pPr>
              <a:spcBef>
                <a:spcPct val="50000"/>
              </a:spcBef>
            </a:pPr>
            <a:r>
              <a:rPr lang="en-US">
                <a:solidFill>
                  <a:schemeClr val="accent2"/>
                </a:solidFill>
              </a:rPr>
              <a:t>The fourteen tallest peaks in the world are referred to as “eight-thousanders,” meaning their summits are over 8000 m above sea level. What is the elevation, in </a:t>
            </a:r>
            <a:r>
              <a:rPr lang="en-US"/>
              <a:t>feet</a:t>
            </a:r>
            <a:r>
              <a:rPr lang="en-US">
                <a:solidFill>
                  <a:schemeClr val="accent2"/>
                </a:solidFill>
              </a:rPr>
              <a:t>, of an elevation of 8000 m?</a:t>
            </a:r>
          </a:p>
        </p:txBody>
      </p:sp>
      <p:pic>
        <p:nvPicPr>
          <p:cNvPr id="44040" name="Picture 8" descr="Figure_01_06"/>
          <p:cNvPicPr>
            <a:picLocks noChangeAspect="1" noChangeArrowheads="1"/>
          </p:cNvPicPr>
          <p:nvPr/>
        </p:nvPicPr>
        <p:blipFill>
          <a:blip r:embed="rId4" cstate="print"/>
          <a:srcRect b="6879"/>
          <a:stretch>
            <a:fillRect/>
          </a:stretch>
        </p:blipFill>
        <p:spPr bwMode="auto">
          <a:xfrm>
            <a:off x="2209800" y="3541713"/>
            <a:ext cx="4724400" cy="3163887"/>
          </a:xfrm>
          <a:prstGeom prst="rect">
            <a:avLst/>
          </a:prstGeom>
          <a:noFill/>
        </p:spPr>
      </p:pic>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Copyright © 2009 Pearson Education, Inc.</a:t>
            </a:r>
            <a:endParaRPr lang="en-US"/>
          </a:p>
        </p:txBody>
      </p:sp>
      <p:pic>
        <p:nvPicPr>
          <p:cNvPr id="4098" name="Picture 2"/>
          <p:cNvPicPr>
            <a:picLocks noGrp="1" noChangeAspect="1" noChangeArrowheads="1"/>
          </p:cNvPicPr>
          <p:nvPr>
            <p:ph idx="1"/>
          </p:nvPr>
        </p:nvPicPr>
        <p:blipFill>
          <a:blip r:embed="rId3" cstate="print"/>
          <a:srcRect/>
          <a:stretch>
            <a:fillRect/>
          </a:stretch>
        </p:blipFill>
        <p:spPr bwMode="auto">
          <a:xfrm>
            <a:off x="457200" y="609600"/>
            <a:ext cx="8382000" cy="5867400"/>
          </a:xfrm>
          <a:prstGeom prst="rect">
            <a:avLst/>
          </a:prstGeom>
          <a:noFill/>
          <a:ln w="9525">
            <a:noFill/>
            <a:miter lim="800000"/>
            <a:headEnd/>
            <a:tailEnd/>
          </a:ln>
        </p:spPr>
      </p:pic>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Copyright © 2009 Pearson Education, Inc.</a:t>
            </a:r>
            <a:endParaRPr lang="en-US"/>
          </a:p>
        </p:txBody>
      </p:sp>
      <p:pic>
        <p:nvPicPr>
          <p:cNvPr id="2050" name="Picture 2"/>
          <p:cNvPicPr>
            <a:picLocks noGrp="1" noChangeAspect="1" noChangeArrowheads="1"/>
          </p:cNvPicPr>
          <p:nvPr>
            <p:ph idx="1"/>
          </p:nvPr>
        </p:nvPicPr>
        <p:blipFill>
          <a:blip r:embed="rId3" cstate="print"/>
          <a:srcRect/>
          <a:stretch>
            <a:fillRect/>
          </a:stretch>
        </p:blipFill>
        <p:spPr bwMode="auto">
          <a:xfrm>
            <a:off x="609600" y="609600"/>
            <a:ext cx="7315200" cy="160020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457200" y="2938463"/>
            <a:ext cx="8077200" cy="2243137"/>
          </a:xfrm>
          <a:prstGeom prst="rect">
            <a:avLst/>
          </a:prstGeom>
          <a:noFill/>
          <a:ln w="9525">
            <a:noFill/>
            <a:miter lim="800000"/>
            <a:headEnd/>
            <a:tailEnd/>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Copyright © 2009 Pearson Education, Inc.</a:t>
            </a:r>
          </a:p>
        </p:txBody>
      </p:sp>
      <p:sp>
        <p:nvSpPr>
          <p:cNvPr id="5122" name="Text Box 2"/>
          <p:cNvSpPr txBox="1">
            <a:spLocks noChangeArrowheads="1"/>
          </p:cNvSpPr>
          <p:nvPr/>
        </p:nvSpPr>
        <p:spPr bwMode="auto">
          <a:xfrm>
            <a:off x="381000" y="152400"/>
            <a:ext cx="8382000" cy="579438"/>
          </a:xfrm>
          <a:prstGeom prst="rect">
            <a:avLst/>
          </a:prstGeom>
          <a:noFill/>
          <a:ln w="9525">
            <a:noFill/>
            <a:miter lim="800000"/>
            <a:headEnd/>
            <a:tailEnd/>
          </a:ln>
          <a:effectLst/>
        </p:spPr>
        <p:txBody>
          <a:bodyPr>
            <a:spAutoFit/>
          </a:bodyPr>
          <a:lstStyle/>
          <a:p>
            <a:pPr algn="ctr">
              <a:spcBef>
                <a:spcPct val="50000"/>
              </a:spcBef>
            </a:pPr>
            <a:r>
              <a:rPr lang="en-US" sz="3200">
                <a:solidFill>
                  <a:schemeClr val="accent2"/>
                </a:solidFill>
              </a:rPr>
              <a:t>1-1 The Nature of Science</a:t>
            </a:r>
          </a:p>
        </p:txBody>
      </p:sp>
      <p:sp>
        <p:nvSpPr>
          <p:cNvPr id="5124" name="Text Box 4"/>
          <p:cNvSpPr txBox="1">
            <a:spLocks noChangeArrowheads="1"/>
          </p:cNvSpPr>
          <p:nvPr/>
        </p:nvSpPr>
        <p:spPr bwMode="auto">
          <a:xfrm>
            <a:off x="457200" y="1143000"/>
            <a:ext cx="8077200" cy="4578350"/>
          </a:xfrm>
          <a:prstGeom prst="rect">
            <a:avLst/>
          </a:prstGeom>
          <a:noFill/>
          <a:ln w="9525">
            <a:noFill/>
            <a:miter lim="800000"/>
            <a:headEnd/>
            <a:tailEnd/>
          </a:ln>
          <a:effectLst/>
        </p:spPr>
        <p:txBody>
          <a:bodyPr>
            <a:spAutoFit/>
          </a:bodyPr>
          <a:lstStyle/>
          <a:p>
            <a:pPr>
              <a:spcBef>
                <a:spcPct val="50000"/>
              </a:spcBef>
            </a:pPr>
            <a:r>
              <a:rPr lang="en-US"/>
              <a:t>Observation</a:t>
            </a:r>
            <a:r>
              <a:rPr lang="en-US">
                <a:solidFill>
                  <a:schemeClr val="accent2"/>
                </a:solidFill>
              </a:rPr>
              <a:t>: important first step toward scientific </a:t>
            </a:r>
            <a:r>
              <a:rPr lang="en-US"/>
              <a:t>theory</a:t>
            </a:r>
            <a:r>
              <a:rPr lang="en-US">
                <a:solidFill>
                  <a:schemeClr val="accent2"/>
                </a:solidFill>
              </a:rPr>
              <a:t>; requires </a:t>
            </a:r>
            <a:r>
              <a:rPr lang="en-US"/>
              <a:t>imagination</a:t>
            </a:r>
            <a:r>
              <a:rPr lang="en-US">
                <a:solidFill>
                  <a:schemeClr val="accent2"/>
                </a:solidFill>
              </a:rPr>
              <a:t> to tell what is important</a:t>
            </a:r>
          </a:p>
          <a:p>
            <a:pPr>
              <a:spcBef>
                <a:spcPct val="50000"/>
              </a:spcBef>
            </a:pPr>
            <a:r>
              <a:rPr lang="en-US"/>
              <a:t>Theories</a:t>
            </a:r>
            <a:r>
              <a:rPr lang="en-US">
                <a:solidFill>
                  <a:schemeClr val="accent2"/>
                </a:solidFill>
              </a:rPr>
              <a:t>: created to explain </a:t>
            </a:r>
            <a:r>
              <a:rPr lang="en-US"/>
              <a:t>observations</a:t>
            </a:r>
            <a:r>
              <a:rPr lang="en-US">
                <a:solidFill>
                  <a:schemeClr val="accent2"/>
                </a:solidFill>
              </a:rPr>
              <a:t>; will make </a:t>
            </a:r>
            <a:r>
              <a:rPr lang="en-US"/>
              <a:t>predictions</a:t>
            </a:r>
            <a:endParaRPr lang="en-US">
              <a:solidFill>
                <a:schemeClr val="accent2"/>
              </a:solidFill>
            </a:endParaRPr>
          </a:p>
          <a:p>
            <a:pPr>
              <a:spcBef>
                <a:spcPct val="50000"/>
              </a:spcBef>
            </a:pPr>
            <a:r>
              <a:rPr lang="en-US"/>
              <a:t>Observations</a:t>
            </a:r>
            <a:r>
              <a:rPr lang="en-US">
                <a:solidFill>
                  <a:schemeClr val="accent2"/>
                </a:solidFill>
              </a:rPr>
              <a:t> will tell if the </a:t>
            </a:r>
            <a:r>
              <a:rPr lang="en-US"/>
              <a:t>prediction</a:t>
            </a:r>
            <a:r>
              <a:rPr lang="en-US">
                <a:solidFill>
                  <a:schemeClr val="accent2"/>
                </a:solidFill>
              </a:rPr>
              <a:t> is accurate, and the cycle goes on. </a:t>
            </a:r>
          </a:p>
          <a:p>
            <a:pPr>
              <a:spcBef>
                <a:spcPct val="50000"/>
              </a:spcBef>
            </a:pPr>
            <a:r>
              <a:rPr lang="en-US"/>
              <a:t>No theory</a:t>
            </a:r>
            <a:r>
              <a:rPr lang="en-US">
                <a:solidFill>
                  <a:schemeClr val="accent2"/>
                </a:solidFill>
              </a:rPr>
              <a:t> can be absolutely </a:t>
            </a:r>
            <a:r>
              <a:rPr lang="en-US"/>
              <a:t>verified</a:t>
            </a:r>
            <a:r>
              <a:rPr lang="en-US">
                <a:solidFill>
                  <a:schemeClr val="accent2"/>
                </a:solidFill>
              </a:rPr>
              <a:t>, although a theory can be proven false.</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Copyright © 2009 Pearson Education, Inc.</a:t>
            </a:r>
            <a:endParaRPr lang="en-US"/>
          </a:p>
        </p:txBody>
      </p:sp>
      <p:pic>
        <p:nvPicPr>
          <p:cNvPr id="3074" name="Picture 2"/>
          <p:cNvPicPr>
            <a:picLocks noGrp="1" noChangeAspect="1" noChangeArrowheads="1"/>
          </p:cNvPicPr>
          <p:nvPr>
            <p:ph idx="1"/>
          </p:nvPr>
        </p:nvPicPr>
        <p:blipFill>
          <a:blip r:embed="rId3" cstate="print"/>
          <a:srcRect/>
          <a:stretch>
            <a:fillRect/>
          </a:stretch>
        </p:blipFill>
        <p:spPr bwMode="auto">
          <a:xfrm>
            <a:off x="533400" y="990600"/>
            <a:ext cx="7315200" cy="2039144"/>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762000" y="3733800"/>
            <a:ext cx="6477000" cy="1600200"/>
          </a:xfrm>
          <a:prstGeom prst="rect">
            <a:avLst/>
          </a:prstGeom>
          <a:noFill/>
          <a:ln w="9525">
            <a:noFill/>
            <a:miter lim="800000"/>
            <a:headEnd/>
            <a:tailEnd/>
          </a:ln>
        </p:spPr>
      </p:pic>
      <p:pic>
        <p:nvPicPr>
          <p:cNvPr id="3076" name="Picture 4"/>
          <p:cNvPicPr>
            <a:picLocks noChangeAspect="1" noChangeArrowheads="1"/>
          </p:cNvPicPr>
          <p:nvPr/>
        </p:nvPicPr>
        <p:blipFill>
          <a:blip r:embed="rId5" cstate="print"/>
          <a:srcRect/>
          <a:stretch>
            <a:fillRect/>
          </a:stretch>
        </p:blipFill>
        <p:spPr bwMode="auto">
          <a:xfrm>
            <a:off x="1142999" y="5562600"/>
            <a:ext cx="7423355" cy="762000"/>
          </a:xfrm>
          <a:prstGeom prst="rect">
            <a:avLst/>
          </a:prstGeom>
          <a:noFill/>
          <a:ln w="9525">
            <a:noFill/>
            <a:miter lim="800000"/>
            <a:headEnd/>
            <a:tailEnd/>
          </a:ln>
        </p:spPr>
      </p:pic>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Copyright © 2009 Pearson Education, Inc.</a:t>
            </a:r>
            <a:endParaRPr lang="en-US"/>
          </a:p>
        </p:txBody>
      </p:sp>
      <p:pic>
        <p:nvPicPr>
          <p:cNvPr id="4098" name="Picture 2"/>
          <p:cNvPicPr>
            <a:picLocks noGrp="1" noChangeAspect="1" noChangeArrowheads="1"/>
          </p:cNvPicPr>
          <p:nvPr>
            <p:ph idx="1"/>
          </p:nvPr>
        </p:nvPicPr>
        <p:blipFill>
          <a:blip r:embed="rId3" cstate="print"/>
          <a:srcRect/>
          <a:stretch>
            <a:fillRect/>
          </a:stretch>
        </p:blipFill>
        <p:spPr bwMode="auto">
          <a:xfrm>
            <a:off x="685800" y="1066800"/>
            <a:ext cx="7467600" cy="175260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609600" y="3124200"/>
            <a:ext cx="7105650" cy="1733550"/>
          </a:xfrm>
          <a:prstGeom prst="rect">
            <a:avLst/>
          </a:prstGeom>
          <a:noFill/>
          <a:ln w="9525">
            <a:noFill/>
            <a:miter lim="800000"/>
            <a:headEnd/>
            <a:tailEnd/>
          </a:ln>
        </p:spPr>
      </p:pic>
      <p:pic>
        <p:nvPicPr>
          <p:cNvPr id="4100" name="Picture 4"/>
          <p:cNvPicPr>
            <a:picLocks noChangeAspect="1" noChangeArrowheads="1"/>
          </p:cNvPicPr>
          <p:nvPr/>
        </p:nvPicPr>
        <p:blipFill>
          <a:blip r:embed="rId5" cstate="print"/>
          <a:srcRect/>
          <a:stretch>
            <a:fillRect/>
          </a:stretch>
        </p:blipFill>
        <p:spPr bwMode="auto">
          <a:xfrm>
            <a:off x="1371600" y="4953000"/>
            <a:ext cx="5629275" cy="1419225"/>
          </a:xfrm>
          <a:prstGeom prst="rect">
            <a:avLst/>
          </a:prstGeom>
          <a:noFill/>
          <a:ln w="9525">
            <a:noFill/>
            <a:miter lim="800000"/>
            <a:headEnd/>
            <a:tailEnd/>
          </a:ln>
        </p:spPr>
      </p:pic>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Copyright © 2009 Pearson Education, Inc.</a:t>
            </a:r>
          </a:p>
        </p:txBody>
      </p:sp>
      <p:sp>
        <p:nvSpPr>
          <p:cNvPr id="12290" name="Text Box 2"/>
          <p:cNvSpPr txBox="1">
            <a:spLocks noChangeArrowheads="1"/>
          </p:cNvSpPr>
          <p:nvPr/>
        </p:nvSpPr>
        <p:spPr bwMode="auto">
          <a:xfrm>
            <a:off x="228600" y="152400"/>
            <a:ext cx="8610600" cy="579438"/>
          </a:xfrm>
          <a:prstGeom prst="rect">
            <a:avLst/>
          </a:prstGeom>
          <a:noFill/>
          <a:ln w="9525">
            <a:noFill/>
            <a:miter lim="800000"/>
            <a:headEnd/>
            <a:tailEnd/>
          </a:ln>
          <a:effectLst/>
        </p:spPr>
        <p:txBody>
          <a:bodyPr>
            <a:spAutoFit/>
          </a:bodyPr>
          <a:lstStyle/>
          <a:p>
            <a:pPr algn="ctr">
              <a:spcBef>
                <a:spcPct val="50000"/>
              </a:spcBef>
            </a:pPr>
            <a:r>
              <a:rPr lang="en-US" sz="3200">
                <a:solidFill>
                  <a:schemeClr val="accent2"/>
                </a:solidFill>
              </a:rPr>
              <a:t>1-6 Order of Magnitude: Rapid Estimating</a:t>
            </a:r>
          </a:p>
        </p:txBody>
      </p:sp>
      <p:sp>
        <p:nvSpPr>
          <p:cNvPr id="12291" name="Text Box 3"/>
          <p:cNvSpPr txBox="1">
            <a:spLocks noChangeArrowheads="1"/>
          </p:cNvSpPr>
          <p:nvPr/>
        </p:nvSpPr>
        <p:spPr bwMode="auto">
          <a:xfrm>
            <a:off x="533400" y="1447800"/>
            <a:ext cx="8077200" cy="2654300"/>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A quick way to </a:t>
            </a:r>
            <a:r>
              <a:rPr lang="en-US"/>
              <a:t>estimate</a:t>
            </a:r>
            <a:r>
              <a:rPr lang="en-US">
                <a:solidFill>
                  <a:schemeClr val="accent2"/>
                </a:solidFill>
              </a:rPr>
              <a:t> a calculated quantity is to round off all numbers to </a:t>
            </a:r>
            <a:r>
              <a:rPr lang="en-US"/>
              <a:t>one</a:t>
            </a:r>
            <a:r>
              <a:rPr lang="en-US">
                <a:solidFill>
                  <a:schemeClr val="accent2"/>
                </a:solidFill>
              </a:rPr>
              <a:t> significant figure and then calculate. Your result should at least be the right </a:t>
            </a:r>
            <a:r>
              <a:rPr lang="en-US"/>
              <a:t>order of magnitude</a:t>
            </a:r>
            <a:r>
              <a:rPr lang="en-US">
                <a:solidFill>
                  <a:schemeClr val="accent2"/>
                </a:solidFill>
              </a:rPr>
              <a:t>; this can be expressed by rounding it off to the nearest power of 10.</a:t>
            </a:r>
          </a:p>
        </p:txBody>
      </p:sp>
      <p:sp>
        <p:nvSpPr>
          <p:cNvPr id="12293" name="Text Box 5"/>
          <p:cNvSpPr txBox="1">
            <a:spLocks noChangeArrowheads="1"/>
          </p:cNvSpPr>
          <p:nvPr/>
        </p:nvSpPr>
        <p:spPr bwMode="auto">
          <a:xfrm>
            <a:off x="685800" y="4419600"/>
            <a:ext cx="7772400" cy="946150"/>
          </a:xfrm>
          <a:prstGeom prst="rect">
            <a:avLst/>
          </a:prstGeom>
          <a:noFill/>
          <a:ln w="9525">
            <a:noFill/>
            <a:miter lim="800000"/>
            <a:headEnd/>
            <a:tailEnd/>
          </a:ln>
          <a:effectLst/>
        </p:spPr>
        <p:txBody>
          <a:bodyPr>
            <a:spAutoFit/>
          </a:bodyPr>
          <a:lstStyle/>
          <a:p>
            <a:pPr>
              <a:spcBef>
                <a:spcPct val="50000"/>
              </a:spcBef>
            </a:pPr>
            <a:r>
              <a:rPr lang="en-US"/>
              <a:t>Diagrams</a:t>
            </a:r>
            <a:r>
              <a:rPr lang="en-US">
                <a:solidFill>
                  <a:schemeClr val="accent2"/>
                </a:solidFill>
              </a:rPr>
              <a:t> are also very useful in making estimations.</a:t>
            </a: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t>Copyright © 2009 Pearson Education, Inc.</a:t>
            </a:r>
          </a:p>
        </p:txBody>
      </p:sp>
      <p:sp>
        <p:nvSpPr>
          <p:cNvPr id="46082" name="Text Box 2"/>
          <p:cNvSpPr txBox="1">
            <a:spLocks noChangeArrowheads="1"/>
          </p:cNvSpPr>
          <p:nvPr/>
        </p:nvSpPr>
        <p:spPr bwMode="auto">
          <a:xfrm>
            <a:off x="228600" y="152400"/>
            <a:ext cx="8610600" cy="579438"/>
          </a:xfrm>
          <a:prstGeom prst="rect">
            <a:avLst/>
          </a:prstGeom>
          <a:noFill/>
          <a:ln w="9525">
            <a:noFill/>
            <a:miter lim="800000"/>
            <a:headEnd/>
            <a:tailEnd/>
          </a:ln>
          <a:effectLst/>
        </p:spPr>
        <p:txBody>
          <a:bodyPr>
            <a:spAutoFit/>
          </a:bodyPr>
          <a:lstStyle/>
          <a:p>
            <a:pPr algn="ctr">
              <a:spcBef>
                <a:spcPct val="50000"/>
              </a:spcBef>
            </a:pPr>
            <a:r>
              <a:rPr lang="en-US" sz="3200">
                <a:solidFill>
                  <a:schemeClr val="accent2"/>
                </a:solidFill>
              </a:rPr>
              <a:t>1-6 Order of Magnitude: Rapid Estimating</a:t>
            </a:r>
          </a:p>
        </p:txBody>
      </p:sp>
      <p:sp>
        <p:nvSpPr>
          <p:cNvPr id="46085" name="Text Box 5"/>
          <p:cNvSpPr txBox="1">
            <a:spLocks noChangeArrowheads="1"/>
          </p:cNvSpPr>
          <p:nvPr/>
        </p:nvSpPr>
        <p:spPr bwMode="auto">
          <a:xfrm>
            <a:off x="457200" y="990600"/>
            <a:ext cx="8153400" cy="519113"/>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Example 1-5: Volume of a lake.</a:t>
            </a:r>
          </a:p>
        </p:txBody>
      </p:sp>
      <p:sp>
        <p:nvSpPr>
          <p:cNvPr id="46087" name="Text Box 7"/>
          <p:cNvSpPr txBox="1">
            <a:spLocks noChangeArrowheads="1"/>
          </p:cNvSpPr>
          <p:nvPr/>
        </p:nvSpPr>
        <p:spPr bwMode="auto">
          <a:xfrm>
            <a:off x="4419600" y="2895600"/>
            <a:ext cx="4419600" cy="3081338"/>
          </a:xfrm>
          <a:prstGeom prst="rect">
            <a:avLst/>
          </a:prstGeom>
          <a:noFill/>
          <a:ln w="9525">
            <a:noFill/>
            <a:miter lim="800000"/>
            <a:headEnd/>
            <a:tailEnd/>
          </a:ln>
          <a:effectLst/>
        </p:spPr>
        <p:txBody>
          <a:bodyPr>
            <a:spAutoFit/>
          </a:bodyPr>
          <a:lstStyle/>
          <a:p>
            <a:pPr>
              <a:spcBef>
                <a:spcPct val="50000"/>
              </a:spcBef>
            </a:pPr>
            <a:r>
              <a:rPr lang="en-US"/>
              <a:t>Estimate</a:t>
            </a:r>
            <a:r>
              <a:rPr lang="en-US">
                <a:solidFill>
                  <a:schemeClr val="accent2"/>
                </a:solidFill>
              </a:rPr>
              <a:t> how much water there is in a particular lake, which is roughly circular, about 1 km across, and you guess it has an average depth of about 10 m.</a:t>
            </a:r>
          </a:p>
        </p:txBody>
      </p:sp>
      <p:pic>
        <p:nvPicPr>
          <p:cNvPr id="46090" name="Picture 10" descr="Figure_01_07a"/>
          <p:cNvPicPr>
            <a:picLocks noChangeAspect="1" noChangeArrowheads="1"/>
          </p:cNvPicPr>
          <p:nvPr/>
        </p:nvPicPr>
        <p:blipFill>
          <a:blip r:embed="rId4" cstate="print"/>
          <a:srcRect l="5769" b="4543"/>
          <a:stretch>
            <a:fillRect/>
          </a:stretch>
        </p:blipFill>
        <p:spPr bwMode="auto">
          <a:xfrm>
            <a:off x="381000" y="1674813"/>
            <a:ext cx="3733800" cy="3201987"/>
          </a:xfrm>
          <a:prstGeom prst="rect">
            <a:avLst/>
          </a:prstGeom>
          <a:noFill/>
        </p:spPr>
      </p:pic>
      <p:pic>
        <p:nvPicPr>
          <p:cNvPr id="46091" name="Picture 11" descr="Figure_01_07b"/>
          <p:cNvPicPr>
            <a:picLocks noChangeAspect="1" noChangeArrowheads="1"/>
          </p:cNvPicPr>
          <p:nvPr/>
        </p:nvPicPr>
        <p:blipFill>
          <a:blip r:embed="rId5" cstate="print"/>
          <a:srcRect b="23184"/>
          <a:stretch>
            <a:fillRect/>
          </a:stretch>
        </p:blipFill>
        <p:spPr bwMode="auto">
          <a:xfrm>
            <a:off x="4267200" y="1604963"/>
            <a:ext cx="2667000" cy="1090612"/>
          </a:xfrm>
          <a:prstGeom prst="rect">
            <a:avLst/>
          </a:prstGeom>
          <a:noFill/>
        </p:spPr>
      </p:pic>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Copyright © 2009 Pearson Education, Inc.</a:t>
            </a:r>
            <a:endParaRPr lang="en-US"/>
          </a:p>
        </p:txBody>
      </p:sp>
      <p:pic>
        <p:nvPicPr>
          <p:cNvPr id="1026" name="Picture 2"/>
          <p:cNvPicPr>
            <a:picLocks noGrp="1" noChangeAspect="1" noChangeArrowheads="1"/>
          </p:cNvPicPr>
          <p:nvPr>
            <p:ph idx="1"/>
          </p:nvPr>
        </p:nvPicPr>
        <p:blipFill>
          <a:blip r:embed="rId3" cstate="print"/>
          <a:srcRect/>
          <a:stretch>
            <a:fillRect/>
          </a:stretch>
        </p:blipFill>
        <p:spPr bwMode="auto">
          <a:xfrm>
            <a:off x="609600" y="762000"/>
            <a:ext cx="7162800" cy="5105399"/>
          </a:xfrm>
          <a:prstGeom prst="rect">
            <a:avLst/>
          </a:prstGeom>
          <a:noFill/>
          <a:ln w="9525">
            <a:noFill/>
            <a:miter lim="800000"/>
            <a:headEnd/>
            <a:tailEnd/>
          </a:ln>
        </p:spPr>
      </p:pic>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t>Copyright © 2009 Pearson Education, Inc.</a:t>
            </a:r>
          </a:p>
        </p:txBody>
      </p:sp>
      <p:sp>
        <p:nvSpPr>
          <p:cNvPr id="47106" name="Text Box 2"/>
          <p:cNvSpPr txBox="1">
            <a:spLocks noChangeArrowheads="1"/>
          </p:cNvSpPr>
          <p:nvPr/>
        </p:nvSpPr>
        <p:spPr bwMode="auto">
          <a:xfrm>
            <a:off x="228600" y="152400"/>
            <a:ext cx="8610600" cy="579438"/>
          </a:xfrm>
          <a:prstGeom prst="rect">
            <a:avLst/>
          </a:prstGeom>
          <a:noFill/>
          <a:ln w="9525">
            <a:noFill/>
            <a:miter lim="800000"/>
            <a:headEnd/>
            <a:tailEnd/>
          </a:ln>
          <a:effectLst/>
        </p:spPr>
        <p:txBody>
          <a:bodyPr>
            <a:spAutoFit/>
          </a:bodyPr>
          <a:lstStyle/>
          <a:p>
            <a:pPr algn="ctr">
              <a:spcBef>
                <a:spcPct val="50000"/>
              </a:spcBef>
            </a:pPr>
            <a:r>
              <a:rPr lang="en-US" sz="3200">
                <a:solidFill>
                  <a:schemeClr val="accent2"/>
                </a:solidFill>
              </a:rPr>
              <a:t>1-6 Order of Magnitude: Rapid Estimating</a:t>
            </a:r>
          </a:p>
        </p:txBody>
      </p:sp>
      <p:sp>
        <p:nvSpPr>
          <p:cNvPr id="47109" name="Text Box 5"/>
          <p:cNvSpPr txBox="1">
            <a:spLocks noChangeArrowheads="1"/>
          </p:cNvSpPr>
          <p:nvPr/>
        </p:nvSpPr>
        <p:spPr bwMode="auto">
          <a:xfrm>
            <a:off x="533400" y="914400"/>
            <a:ext cx="8001000" cy="519113"/>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Example 1-6: Thickness of a page.</a:t>
            </a:r>
          </a:p>
        </p:txBody>
      </p:sp>
      <p:sp>
        <p:nvSpPr>
          <p:cNvPr id="47112" name="Text Box 8"/>
          <p:cNvSpPr txBox="1">
            <a:spLocks noChangeArrowheads="1"/>
          </p:cNvSpPr>
          <p:nvPr/>
        </p:nvSpPr>
        <p:spPr bwMode="auto">
          <a:xfrm>
            <a:off x="762000" y="2514600"/>
            <a:ext cx="4343400" cy="2227263"/>
          </a:xfrm>
          <a:prstGeom prst="rect">
            <a:avLst/>
          </a:prstGeom>
          <a:noFill/>
          <a:ln w="9525">
            <a:noFill/>
            <a:miter lim="800000"/>
            <a:headEnd/>
            <a:tailEnd/>
          </a:ln>
          <a:effectLst/>
        </p:spPr>
        <p:txBody>
          <a:bodyPr>
            <a:spAutoFit/>
          </a:bodyPr>
          <a:lstStyle/>
          <a:p>
            <a:pPr>
              <a:spcBef>
                <a:spcPct val="50000"/>
              </a:spcBef>
            </a:pPr>
            <a:r>
              <a:rPr lang="en-US"/>
              <a:t>Estimate</a:t>
            </a:r>
            <a:r>
              <a:rPr lang="en-US">
                <a:solidFill>
                  <a:schemeClr val="accent2"/>
                </a:solidFill>
              </a:rPr>
              <a:t> the thickness of a page of your textbook. (Hint: you don’t need one of these!)</a:t>
            </a:r>
          </a:p>
        </p:txBody>
      </p:sp>
      <p:pic>
        <p:nvPicPr>
          <p:cNvPr id="47114" name="Picture 10" descr="Figure_01_08"/>
          <p:cNvPicPr>
            <a:picLocks noChangeAspect="1" noChangeArrowheads="1"/>
          </p:cNvPicPr>
          <p:nvPr/>
        </p:nvPicPr>
        <p:blipFill>
          <a:blip r:embed="rId4" cstate="print"/>
          <a:srcRect b="4089"/>
          <a:stretch>
            <a:fillRect/>
          </a:stretch>
        </p:blipFill>
        <p:spPr bwMode="auto">
          <a:xfrm>
            <a:off x="5224463" y="1600200"/>
            <a:ext cx="3309937" cy="4876800"/>
          </a:xfrm>
          <a:prstGeom prst="rect">
            <a:avLst/>
          </a:prstGeom>
          <a:noFill/>
        </p:spPr>
      </p:pic>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3"/>
          <p:cNvSpPr>
            <a:spLocks noGrp="1"/>
          </p:cNvSpPr>
          <p:nvPr>
            <p:ph type="dt" sz="half" idx="10"/>
          </p:nvPr>
        </p:nvSpPr>
        <p:spPr/>
        <p:txBody>
          <a:bodyPr/>
          <a:lstStyle/>
          <a:p>
            <a:r>
              <a:rPr lang="en-US"/>
              <a:t>Copyright © 2009 Pearson Education, Inc.</a:t>
            </a:r>
          </a:p>
        </p:txBody>
      </p:sp>
      <p:sp>
        <p:nvSpPr>
          <p:cNvPr id="48130" name="Text Box 2"/>
          <p:cNvSpPr txBox="1">
            <a:spLocks noChangeArrowheads="1"/>
          </p:cNvSpPr>
          <p:nvPr/>
        </p:nvSpPr>
        <p:spPr bwMode="auto">
          <a:xfrm>
            <a:off x="228600" y="152400"/>
            <a:ext cx="8610600" cy="579438"/>
          </a:xfrm>
          <a:prstGeom prst="rect">
            <a:avLst/>
          </a:prstGeom>
          <a:noFill/>
          <a:ln w="9525">
            <a:noFill/>
            <a:miter lim="800000"/>
            <a:headEnd/>
            <a:tailEnd/>
          </a:ln>
          <a:effectLst/>
        </p:spPr>
        <p:txBody>
          <a:bodyPr>
            <a:spAutoFit/>
          </a:bodyPr>
          <a:lstStyle/>
          <a:p>
            <a:pPr algn="ctr">
              <a:spcBef>
                <a:spcPct val="50000"/>
              </a:spcBef>
            </a:pPr>
            <a:r>
              <a:rPr lang="en-US" sz="3200">
                <a:solidFill>
                  <a:schemeClr val="accent2"/>
                </a:solidFill>
              </a:rPr>
              <a:t>1-6 Order of Magnitude: Rapid Estimating</a:t>
            </a:r>
          </a:p>
        </p:txBody>
      </p:sp>
      <p:sp>
        <p:nvSpPr>
          <p:cNvPr id="48134" name="Text Box 6"/>
          <p:cNvSpPr txBox="1">
            <a:spLocks noChangeArrowheads="1"/>
          </p:cNvSpPr>
          <p:nvPr/>
        </p:nvSpPr>
        <p:spPr bwMode="auto">
          <a:xfrm>
            <a:off x="304800" y="990600"/>
            <a:ext cx="4267200" cy="3722688"/>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Example 1-7: Height by </a:t>
            </a:r>
            <a:r>
              <a:rPr lang="en-US"/>
              <a:t>triangulation</a:t>
            </a:r>
            <a:r>
              <a:rPr lang="en-US">
                <a:solidFill>
                  <a:schemeClr val="accent2"/>
                </a:solidFill>
              </a:rPr>
              <a:t>.</a:t>
            </a:r>
          </a:p>
          <a:p>
            <a:pPr>
              <a:spcBef>
                <a:spcPct val="50000"/>
              </a:spcBef>
            </a:pPr>
            <a:r>
              <a:rPr lang="en-US"/>
              <a:t>Estimate</a:t>
            </a:r>
            <a:r>
              <a:rPr lang="en-US">
                <a:solidFill>
                  <a:schemeClr val="accent2"/>
                </a:solidFill>
              </a:rPr>
              <a:t> the height of the building shown by “</a:t>
            </a:r>
            <a:r>
              <a:rPr lang="en-US"/>
              <a:t>triangulation</a:t>
            </a:r>
            <a:r>
              <a:rPr lang="en-US">
                <a:solidFill>
                  <a:schemeClr val="accent2"/>
                </a:solidFill>
              </a:rPr>
              <a:t>,” with the help of a bus-stop pole and a friend. (See how useful the diagram is!)</a:t>
            </a:r>
          </a:p>
        </p:txBody>
      </p:sp>
      <p:sp>
        <p:nvSpPr>
          <p:cNvPr id="48135" name="Rectangle 7"/>
          <p:cNvSpPr>
            <a:spLocks noChangeArrowheads="1"/>
          </p:cNvSpPr>
          <p:nvPr/>
        </p:nvSpPr>
        <p:spPr bwMode="auto">
          <a:xfrm>
            <a:off x="6400800" y="1219200"/>
            <a:ext cx="533400" cy="381000"/>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48136" name="Rectangle 8"/>
          <p:cNvSpPr>
            <a:spLocks noChangeArrowheads="1"/>
          </p:cNvSpPr>
          <p:nvPr/>
        </p:nvSpPr>
        <p:spPr bwMode="auto">
          <a:xfrm>
            <a:off x="6172200" y="4267200"/>
            <a:ext cx="457200" cy="381000"/>
          </a:xfrm>
          <a:prstGeom prst="rect">
            <a:avLst/>
          </a:prstGeom>
          <a:solidFill>
            <a:schemeClr val="bg1"/>
          </a:solidFill>
          <a:ln w="9525">
            <a:noFill/>
            <a:miter lim="800000"/>
            <a:headEnd/>
            <a:tailEnd/>
          </a:ln>
          <a:effectLst/>
        </p:spPr>
        <p:txBody>
          <a:bodyPr wrap="none" anchor="ctr"/>
          <a:lstStyle/>
          <a:p>
            <a:endParaRPr lang="en-US"/>
          </a:p>
        </p:txBody>
      </p:sp>
      <p:pic>
        <p:nvPicPr>
          <p:cNvPr id="48138" name="Picture 10" descr="Figure_01_09a"/>
          <p:cNvPicPr>
            <a:picLocks noChangeAspect="1" noChangeArrowheads="1"/>
          </p:cNvPicPr>
          <p:nvPr/>
        </p:nvPicPr>
        <p:blipFill>
          <a:blip r:embed="rId4" cstate="print">
            <a:clrChange>
              <a:clrFrom>
                <a:srgbClr val="FFFFFF"/>
              </a:clrFrom>
              <a:clrTo>
                <a:srgbClr val="FFFFFF">
                  <a:alpha val="0"/>
                </a:srgbClr>
              </a:clrTo>
            </a:clrChange>
          </a:blip>
          <a:srcRect b="2737"/>
          <a:stretch>
            <a:fillRect/>
          </a:stretch>
        </p:blipFill>
        <p:spPr bwMode="auto">
          <a:xfrm>
            <a:off x="4953000" y="874713"/>
            <a:ext cx="3505200" cy="2593975"/>
          </a:xfrm>
          <a:prstGeom prst="rect">
            <a:avLst/>
          </a:prstGeom>
          <a:noFill/>
        </p:spPr>
      </p:pic>
      <p:pic>
        <p:nvPicPr>
          <p:cNvPr id="48139" name="Picture 11" descr="Figure_01_09b"/>
          <p:cNvPicPr>
            <a:picLocks noChangeAspect="1" noChangeArrowheads="1"/>
          </p:cNvPicPr>
          <p:nvPr/>
        </p:nvPicPr>
        <p:blipFill>
          <a:blip r:embed="rId5" cstate="print"/>
          <a:srcRect b="2621"/>
          <a:stretch>
            <a:fillRect/>
          </a:stretch>
        </p:blipFill>
        <p:spPr bwMode="auto">
          <a:xfrm>
            <a:off x="4876800" y="3733800"/>
            <a:ext cx="3886200" cy="2887663"/>
          </a:xfrm>
          <a:prstGeom prst="rect">
            <a:avLst/>
          </a:prstGeom>
          <a:noFill/>
        </p:spPr>
      </p:pic>
      <p:sp>
        <p:nvSpPr>
          <p:cNvPr id="48142" name="Rectangle 14"/>
          <p:cNvSpPr>
            <a:spLocks noChangeArrowheads="1"/>
          </p:cNvSpPr>
          <p:nvPr/>
        </p:nvSpPr>
        <p:spPr bwMode="auto">
          <a:xfrm>
            <a:off x="6553200" y="1295400"/>
            <a:ext cx="304800" cy="304800"/>
          </a:xfrm>
          <a:prstGeom prst="rect">
            <a:avLst/>
          </a:prstGeom>
          <a:solidFill>
            <a:schemeClr val="bg1"/>
          </a:solidFill>
          <a:ln w="9525">
            <a:noFill/>
            <a:miter lim="800000"/>
            <a:headEnd/>
            <a:tailEnd/>
          </a:ln>
          <a:effectLst/>
        </p:spPr>
        <p:txBody>
          <a:bodyPr wrap="none" anchor="ctr"/>
          <a:lstStyle/>
          <a:p>
            <a:endParaRPr lang="en-US"/>
          </a:p>
        </p:txBody>
      </p:sp>
      <p:sp>
        <p:nvSpPr>
          <p:cNvPr id="48144" name="Rectangle 16"/>
          <p:cNvSpPr>
            <a:spLocks noChangeArrowheads="1"/>
          </p:cNvSpPr>
          <p:nvPr/>
        </p:nvSpPr>
        <p:spPr bwMode="auto">
          <a:xfrm>
            <a:off x="6248400" y="4191000"/>
            <a:ext cx="457200" cy="381000"/>
          </a:xfrm>
          <a:prstGeom prst="rect">
            <a:avLst/>
          </a:prstGeom>
          <a:solidFill>
            <a:schemeClr val="bg1"/>
          </a:solidFill>
          <a:ln w="9525">
            <a:noFill/>
            <a:miter lim="800000"/>
            <a:headEnd/>
            <a:tailEnd/>
          </a:ln>
          <a:effectLst/>
        </p:spPr>
        <p:txBody>
          <a:bodyPr wrap="none" anchor="ctr"/>
          <a:lstStyle/>
          <a:p>
            <a:endParaRPr lang="en-US"/>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Copyright © 2009 Pearson Education, Inc.</a:t>
            </a:r>
            <a:endParaRPr lang="en-US"/>
          </a:p>
        </p:txBody>
      </p:sp>
      <p:pic>
        <p:nvPicPr>
          <p:cNvPr id="5123" name="Picture 3"/>
          <p:cNvPicPr>
            <a:picLocks noGrp="1" noChangeAspect="1" noChangeArrowheads="1"/>
          </p:cNvPicPr>
          <p:nvPr>
            <p:ph idx="1"/>
          </p:nvPr>
        </p:nvPicPr>
        <p:blipFill>
          <a:blip r:embed="rId3" cstate="print"/>
          <a:srcRect/>
          <a:stretch>
            <a:fillRect/>
          </a:stretch>
        </p:blipFill>
        <p:spPr bwMode="auto">
          <a:xfrm>
            <a:off x="228599" y="762000"/>
            <a:ext cx="8599327" cy="51054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852768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Copyright © 2009 Pearson Education, Inc.</a:t>
            </a:r>
          </a:p>
        </p:txBody>
      </p:sp>
      <p:sp>
        <p:nvSpPr>
          <p:cNvPr id="49154" name="Text Box 2"/>
          <p:cNvSpPr txBox="1">
            <a:spLocks noChangeArrowheads="1"/>
          </p:cNvSpPr>
          <p:nvPr/>
        </p:nvSpPr>
        <p:spPr bwMode="auto">
          <a:xfrm>
            <a:off x="228600" y="152400"/>
            <a:ext cx="8610600" cy="579438"/>
          </a:xfrm>
          <a:prstGeom prst="rect">
            <a:avLst/>
          </a:prstGeom>
          <a:noFill/>
          <a:ln w="9525">
            <a:noFill/>
            <a:miter lim="800000"/>
            <a:headEnd/>
            <a:tailEnd/>
          </a:ln>
          <a:effectLst/>
        </p:spPr>
        <p:txBody>
          <a:bodyPr>
            <a:spAutoFit/>
          </a:bodyPr>
          <a:lstStyle/>
          <a:p>
            <a:pPr algn="ctr">
              <a:spcBef>
                <a:spcPct val="50000"/>
              </a:spcBef>
            </a:pPr>
            <a:r>
              <a:rPr lang="en-US" sz="3200">
                <a:solidFill>
                  <a:schemeClr val="accent2"/>
                </a:solidFill>
              </a:rPr>
              <a:t>1-6 Order of Magnitude: Rapid Estimating</a:t>
            </a:r>
          </a:p>
        </p:txBody>
      </p:sp>
      <p:sp>
        <p:nvSpPr>
          <p:cNvPr id="49158" name="Text Box 6"/>
          <p:cNvSpPr txBox="1">
            <a:spLocks noChangeArrowheads="1"/>
          </p:cNvSpPr>
          <p:nvPr/>
        </p:nvSpPr>
        <p:spPr bwMode="auto">
          <a:xfrm>
            <a:off x="152400" y="990600"/>
            <a:ext cx="6705600" cy="5751513"/>
          </a:xfrm>
          <a:prstGeom prst="rect">
            <a:avLst/>
          </a:prstGeom>
          <a:noFill/>
          <a:ln w="9525">
            <a:noFill/>
            <a:miter lim="800000"/>
            <a:headEnd/>
            <a:tailEnd/>
          </a:ln>
          <a:effectLst/>
        </p:spPr>
        <p:txBody>
          <a:bodyPr>
            <a:spAutoFit/>
          </a:bodyPr>
          <a:lstStyle/>
          <a:p>
            <a:pPr>
              <a:spcBef>
                <a:spcPct val="50000"/>
              </a:spcBef>
            </a:pPr>
            <a:r>
              <a:rPr lang="en-US" sz="2400">
                <a:solidFill>
                  <a:schemeClr val="accent2"/>
                </a:solidFill>
              </a:rPr>
              <a:t>Example 1-8: </a:t>
            </a:r>
            <a:r>
              <a:rPr lang="en-US" sz="2400"/>
              <a:t>Estimating</a:t>
            </a:r>
            <a:r>
              <a:rPr lang="en-US" sz="2400">
                <a:solidFill>
                  <a:schemeClr val="accent2"/>
                </a:solidFill>
              </a:rPr>
              <a:t> the radius of Earth.</a:t>
            </a:r>
          </a:p>
          <a:p>
            <a:pPr>
              <a:spcBef>
                <a:spcPct val="50000"/>
              </a:spcBef>
            </a:pPr>
            <a:r>
              <a:rPr lang="en-US" sz="2400">
                <a:solidFill>
                  <a:schemeClr val="accent2"/>
                </a:solidFill>
              </a:rPr>
              <a:t>If you have ever been on the shore of a large lake, you may have noticed that you cannot see the beaches, piers, or rocks at water level across the lake on the opposite shore. The lake seems to bulge out between you and the opposite shore—a good clue that the Earth is round. Suppose you climb a stepladder and discover that when your eyes are 10 ft (3.0 m) above the water, you can just see the rocks at water level on the opposite shore. From a map, you estimate the distance to the opposite shore as </a:t>
            </a:r>
            <a:r>
              <a:rPr lang="en-US" sz="2400" i="1">
                <a:solidFill>
                  <a:schemeClr val="accent2"/>
                </a:solidFill>
                <a:latin typeface="Times New Roman" pitchFamily="48" charset="0"/>
              </a:rPr>
              <a:t>d</a:t>
            </a:r>
            <a:r>
              <a:rPr lang="en-US" sz="2400">
                <a:solidFill>
                  <a:schemeClr val="accent2"/>
                </a:solidFill>
              </a:rPr>
              <a:t> </a:t>
            </a:r>
            <a:r>
              <a:rPr lang="en-US" sz="2400">
                <a:solidFill>
                  <a:schemeClr val="accent2"/>
                </a:solidFill>
                <a:cs typeface="Arial" charset="0"/>
              </a:rPr>
              <a:t>≈ 6.1 km.</a:t>
            </a:r>
            <a:r>
              <a:rPr lang="en-US" sz="2400">
                <a:solidFill>
                  <a:schemeClr val="accent2"/>
                </a:solidFill>
              </a:rPr>
              <a:t> Use </a:t>
            </a:r>
            <a:r>
              <a:rPr lang="en-US" sz="2400" i="1">
                <a:solidFill>
                  <a:schemeClr val="accent2"/>
                </a:solidFill>
                <a:latin typeface="Times New Roman" pitchFamily="48" charset="0"/>
              </a:rPr>
              <a:t>h</a:t>
            </a:r>
            <a:r>
              <a:rPr lang="en-US" sz="2400">
                <a:solidFill>
                  <a:schemeClr val="accent2"/>
                </a:solidFill>
              </a:rPr>
              <a:t> = 3.0 m to estimate the radius </a:t>
            </a:r>
            <a:r>
              <a:rPr lang="en-US" sz="2400" i="1">
                <a:solidFill>
                  <a:schemeClr val="accent2"/>
                </a:solidFill>
              </a:rPr>
              <a:t>R</a:t>
            </a:r>
            <a:r>
              <a:rPr lang="en-US" sz="2400">
                <a:solidFill>
                  <a:schemeClr val="accent2"/>
                </a:solidFill>
              </a:rPr>
              <a:t> of the Earth.</a:t>
            </a:r>
          </a:p>
        </p:txBody>
      </p:sp>
      <p:pic>
        <p:nvPicPr>
          <p:cNvPr id="49162" name="Picture 10" descr="Figure_01_10"/>
          <p:cNvPicPr>
            <a:picLocks noChangeAspect="1" noChangeArrowheads="1"/>
          </p:cNvPicPr>
          <p:nvPr/>
        </p:nvPicPr>
        <p:blipFill>
          <a:blip r:embed="rId4" cstate="print"/>
          <a:srcRect b="3836"/>
          <a:stretch>
            <a:fillRect/>
          </a:stretch>
        </p:blipFill>
        <p:spPr bwMode="auto">
          <a:xfrm>
            <a:off x="6773863" y="2057400"/>
            <a:ext cx="2217737" cy="3429000"/>
          </a:xfrm>
          <a:prstGeom prst="rect">
            <a:avLst/>
          </a:prstGeom>
          <a:noFill/>
        </p:spPr>
      </p:pic>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Copyright © 2009 Pearson Education, Inc.</a:t>
            </a:r>
            <a:endParaRPr lang="en-US"/>
          </a:p>
        </p:txBody>
      </p:sp>
      <p:pic>
        <p:nvPicPr>
          <p:cNvPr id="6146" name="Picture 2"/>
          <p:cNvPicPr>
            <a:picLocks noGrp="1" noChangeAspect="1" noChangeArrowheads="1"/>
          </p:cNvPicPr>
          <p:nvPr>
            <p:ph idx="1"/>
          </p:nvPr>
        </p:nvPicPr>
        <p:blipFill>
          <a:blip r:embed="rId3" cstate="print"/>
          <a:srcRect/>
          <a:stretch>
            <a:fillRect/>
          </a:stretch>
        </p:blipFill>
        <p:spPr bwMode="auto">
          <a:xfrm>
            <a:off x="457200" y="685800"/>
            <a:ext cx="8229600" cy="5638800"/>
          </a:xfrm>
          <a:prstGeom prst="rect">
            <a:avLst/>
          </a:prstGeom>
          <a:noFill/>
          <a:ln w="9525">
            <a:noFill/>
            <a:miter lim="800000"/>
            <a:headEnd/>
            <a:tailEnd/>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Copyright © 2009 Pearson Education, Inc.</a:t>
            </a:r>
          </a:p>
        </p:txBody>
      </p:sp>
      <p:sp>
        <p:nvSpPr>
          <p:cNvPr id="25602" name="Text Box 2"/>
          <p:cNvSpPr txBox="1">
            <a:spLocks noChangeArrowheads="1"/>
          </p:cNvSpPr>
          <p:nvPr/>
        </p:nvSpPr>
        <p:spPr bwMode="auto">
          <a:xfrm>
            <a:off x="381000" y="152400"/>
            <a:ext cx="8382000" cy="579438"/>
          </a:xfrm>
          <a:prstGeom prst="rect">
            <a:avLst/>
          </a:prstGeom>
          <a:noFill/>
          <a:ln w="9525">
            <a:noFill/>
            <a:miter lim="800000"/>
            <a:headEnd/>
            <a:tailEnd/>
          </a:ln>
          <a:effectLst/>
        </p:spPr>
        <p:txBody>
          <a:bodyPr>
            <a:spAutoFit/>
          </a:bodyPr>
          <a:lstStyle/>
          <a:p>
            <a:pPr algn="ctr">
              <a:spcBef>
                <a:spcPct val="50000"/>
              </a:spcBef>
            </a:pPr>
            <a:r>
              <a:rPr lang="en-US" sz="3200">
                <a:solidFill>
                  <a:schemeClr val="accent2"/>
                </a:solidFill>
              </a:rPr>
              <a:t>1-1 The Nature of Science</a:t>
            </a:r>
          </a:p>
        </p:txBody>
      </p:sp>
      <p:sp>
        <p:nvSpPr>
          <p:cNvPr id="25603" name="Text Box 3"/>
          <p:cNvSpPr txBox="1">
            <a:spLocks noChangeArrowheads="1"/>
          </p:cNvSpPr>
          <p:nvPr/>
        </p:nvSpPr>
        <p:spPr bwMode="auto">
          <a:xfrm>
            <a:off x="457200" y="762000"/>
            <a:ext cx="8001000" cy="4792663"/>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How does a </a:t>
            </a:r>
            <a:r>
              <a:rPr lang="en-US"/>
              <a:t>new theory</a:t>
            </a:r>
            <a:r>
              <a:rPr lang="en-US">
                <a:solidFill>
                  <a:schemeClr val="accent2"/>
                </a:solidFill>
              </a:rPr>
              <a:t> get accepted?</a:t>
            </a:r>
          </a:p>
          <a:p>
            <a:pPr>
              <a:spcBef>
                <a:spcPct val="50000"/>
              </a:spcBef>
              <a:buFontTx/>
              <a:buChar char="•"/>
            </a:pPr>
            <a:r>
              <a:rPr lang="en-US">
                <a:solidFill>
                  <a:schemeClr val="accent2"/>
                </a:solidFill>
              </a:rPr>
              <a:t> </a:t>
            </a:r>
            <a:r>
              <a:rPr lang="en-US"/>
              <a:t>Predictions</a:t>
            </a:r>
            <a:r>
              <a:rPr lang="en-US">
                <a:solidFill>
                  <a:schemeClr val="accent2"/>
                </a:solidFill>
              </a:rPr>
              <a:t> agree better with data</a:t>
            </a:r>
          </a:p>
          <a:p>
            <a:pPr>
              <a:spcBef>
                <a:spcPct val="50000"/>
              </a:spcBef>
              <a:buFontTx/>
              <a:buChar char="•"/>
            </a:pPr>
            <a:r>
              <a:rPr lang="en-US">
                <a:solidFill>
                  <a:schemeClr val="accent2"/>
                </a:solidFill>
              </a:rPr>
              <a:t> </a:t>
            </a:r>
            <a:r>
              <a:rPr lang="en-US"/>
              <a:t>Explains</a:t>
            </a:r>
            <a:r>
              <a:rPr lang="en-US">
                <a:solidFill>
                  <a:schemeClr val="accent2"/>
                </a:solidFill>
              </a:rPr>
              <a:t> a greater range of phenomena</a:t>
            </a:r>
          </a:p>
          <a:p>
            <a:pPr>
              <a:spcBef>
                <a:spcPct val="50000"/>
              </a:spcBef>
            </a:pPr>
            <a:r>
              <a:rPr lang="en-US">
                <a:solidFill>
                  <a:schemeClr val="accent2"/>
                </a:solidFill>
              </a:rPr>
              <a:t>Example: </a:t>
            </a:r>
            <a:r>
              <a:rPr lang="en-US"/>
              <a:t>Aristotle</a:t>
            </a:r>
            <a:r>
              <a:rPr lang="en-US">
                <a:solidFill>
                  <a:schemeClr val="accent2"/>
                </a:solidFill>
              </a:rPr>
              <a:t> believed that objects would return to a </a:t>
            </a:r>
            <a:r>
              <a:rPr lang="en-US"/>
              <a:t>state of rest</a:t>
            </a:r>
            <a:r>
              <a:rPr lang="en-US">
                <a:solidFill>
                  <a:schemeClr val="accent2"/>
                </a:solidFill>
              </a:rPr>
              <a:t> once put in motion.</a:t>
            </a:r>
          </a:p>
          <a:p>
            <a:pPr>
              <a:spcBef>
                <a:spcPct val="50000"/>
              </a:spcBef>
            </a:pPr>
            <a:r>
              <a:rPr lang="en-US"/>
              <a:t>Galileo</a:t>
            </a:r>
            <a:r>
              <a:rPr lang="en-US">
                <a:solidFill>
                  <a:schemeClr val="accent2"/>
                </a:solidFill>
              </a:rPr>
              <a:t> realized that an object </a:t>
            </a:r>
            <a:r>
              <a:rPr lang="en-US"/>
              <a:t>put in motion</a:t>
            </a:r>
            <a:r>
              <a:rPr lang="en-US">
                <a:solidFill>
                  <a:schemeClr val="accent2"/>
                </a:solidFill>
              </a:rPr>
              <a:t> would </a:t>
            </a:r>
            <a:r>
              <a:rPr lang="en-US"/>
              <a:t>stay in motion</a:t>
            </a:r>
            <a:r>
              <a:rPr lang="en-US">
                <a:solidFill>
                  <a:schemeClr val="accent2"/>
                </a:solidFill>
              </a:rPr>
              <a:t> until some force stopped it. </a:t>
            </a: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Copyright © 2009 Pearson Education, Inc.</a:t>
            </a:r>
          </a:p>
        </p:txBody>
      </p:sp>
      <p:sp>
        <p:nvSpPr>
          <p:cNvPr id="11266" name="Text Box 2"/>
          <p:cNvSpPr txBox="1">
            <a:spLocks noChangeArrowheads="1"/>
          </p:cNvSpPr>
          <p:nvPr/>
        </p:nvSpPr>
        <p:spPr bwMode="auto">
          <a:xfrm>
            <a:off x="228600" y="152400"/>
            <a:ext cx="8610600" cy="579438"/>
          </a:xfrm>
          <a:prstGeom prst="rect">
            <a:avLst/>
          </a:prstGeom>
          <a:noFill/>
          <a:ln w="9525">
            <a:noFill/>
            <a:miter lim="800000"/>
            <a:headEnd/>
            <a:tailEnd/>
          </a:ln>
          <a:effectLst/>
        </p:spPr>
        <p:txBody>
          <a:bodyPr>
            <a:spAutoFit/>
          </a:bodyPr>
          <a:lstStyle/>
          <a:p>
            <a:pPr algn="ctr">
              <a:spcBef>
                <a:spcPct val="50000"/>
              </a:spcBef>
            </a:pPr>
            <a:r>
              <a:rPr lang="en-US" sz="3200">
                <a:solidFill>
                  <a:schemeClr val="accent2"/>
                </a:solidFill>
              </a:rPr>
              <a:t>1-7 Dimensions and Dimensional Analysis</a:t>
            </a:r>
          </a:p>
        </p:txBody>
      </p:sp>
      <p:sp>
        <p:nvSpPr>
          <p:cNvPr id="11267" name="Text Box 3"/>
          <p:cNvSpPr txBox="1">
            <a:spLocks noChangeArrowheads="1"/>
          </p:cNvSpPr>
          <p:nvPr/>
        </p:nvSpPr>
        <p:spPr bwMode="auto">
          <a:xfrm>
            <a:off x="381000" y="838200"/>
            <a:ext cx="8153400" cy="4578350"/>
          </a:xfrm>
          <a:prstGeom prst="rect">
            <a:avLst/>
          </a:prstGeom>
          <a:noFill/>
          <a:ln w="9525">
            <a:noFill/>
            <a:miter lim="800000"/>
            <a:headEnd/>
            <a:tailEnd/>
          </a:ln>
          <a:effectLst/>
        </p:spPr>
        <p:txBody>
          <a:bodyPr>
            <a:spAutoFit/>
          </a:bodyPr>
          <a:lstStyle/>
          <a:p>
            <a:pPr>
              <a:spcBef>
                <a:spcPct val="50000"/>
              </a:spcBef>
            </a:pPr>
            <a:r>
              <a:rPr lang="en-US"/>
              <a:t>Dimensions</a:t>
            </a:r>
            <a:r>
              <a:rPr lang="en-US">
                <a:solidFill>
                  <a:schemeClr val="accent2"/>
                </a:solidFill>
              </a:rPr>
              <a:t> of a quantity are the </a:t>
            </a:r>
            <a:r>
              <a:rPr lang="en-US"/>
              <a:t>base units</a:t>
            </a:r>
            <a:r>
              <a:rPr lang="en-US">
                <a:solidFill>
                  <a:schemeClr val="accent2"/>
                </a:solidFill>
              </a:rPr>
              <a:t> that make it up; they are generally written using square brackets.</a:t>
            </a:r>
          </a:p>
          <a:p>
            <a:pPr>
              <a:spcBef>
                <a:spcPct val="50000"/>
              </a:spcBef>
            </a:pPr>
            <a:r>
              <a:rPr lang="en-US">
                <a:solidFill>
                  <a:schemeClr val="accent2"/>
                </a:solidFill>
              </a:rPr>
              <a:t>Example: Speed = distance/time</a:t>
            </a:r>
          </a:p>
          <a:p>
            <a:pPr>
              <a:spcBef>
                <a:spcPct val="50000"/>
              </a:spcBef>
            </a:pPr>
            <a:r>
              <a:rPr lang="en-US"/>
              <a:t>Dimensions</a:t>
            </a:r>
            <a:r>
              <a:rPr lang="en-US">
                <a:solidFill>
                  <a:schemeClr val="accent2"/>
                </a:solidFill>
              </a:rPr>
              <a:t> of speed: [</a:t>
            </a:r>
            <a:r>
              <a:rPr lang="en-US" i="1">
                <a:solidFill>
                  <a:schemeClr val="accent2"/>
                </a:solidFill>
              </a:rPr>
              <a:t>L</a:t>
            </a:r>
            <a:r>
              <a:rPr lang="en-US">
                <a:solidFill>
                  <a:schemeClr val="accent2"/>
                </a:solidFill>
              </a:rPr>
              <a:t>/</a:t>
            </a:r>
            <a:r>
              <a:rPr lang="en-US" i="1">
                <a:solidFill>
                  <a:schemeClr val="accent2"/>
                </a:solidFill>
              </a:rPr>
              <a:t>T</a:t>
            </a:r>
            <a:r>
              <a:rPr lang="en-US">
                <a:solidFill>
                  <a:schemeClr val="accent2"/>
                </a:solidFill>
              </a:rPr>
              <a:t>]</a:t>
            </a:r>
          </a:p>
          <a:p>
            <a:pPr>
              <a:spcBef>
                <a:spcPct val="50000"/>
              </a:spcBef>
            </a:pPr>
            <a:r>
              <a:rPr lang="en-US">
                <a:solidFill>
                  <a:schemeClr val="accent2"/>
                </a:solidFill>
              </a:rPr>
              <a:t>Quantities that are being </a:t>
            </a:r>
            <a:r>
              <a:rPr lang="en-US"/>
              <a:t>added</a:t>
            </a:r>
            <a:r>
              <a:rPr lang="en-US">
                <a:solidFill>
                  <a:schemeClr val="accent2"/>
                </a:solidFill>
              </a:rPr>
              <a:t> or </a:t>
            </a:r>
            <a:r>
              <a:rPr lang="en-US"/>
              <a:t>subtracted</a:t>
            </a:r>
            <a:r>
              <a:rPr lang="en-US">
                <a:solidFill>
                  <a:schemeClr val="accent2"/>
                </a:solidFill>
              </a:rPr>
              <a:t> must have the same dimensions. In addition, a quantity calculated as the </a:t>
            </a:r>
            <a:r>
              <a:rPr lang="en-US"/>
              <a:t>solution</a:t>
            </a:r>
            <a:r>
              <a:rPr lang="en-US">
                <a:solidFill>
                  <a:schemeClr val="accent2"/>
                </a:solidFill>
              </a:rPr>
              <a:t> to a problem should have the correct dimensions.</a:t>
            </a: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a:t>Copyright © 2009 Pearson Education, Inc.</a:t>
            </a:r>
          </a:p>
        </p:txBody>
      </p:sp>
      <p:sp>
        <p:nvSpPr>
          <p:cNvPr id="54274" name="Text Box 2"/>
          <p:cNvSpPr txBox="1">
            <a:spLocks noChangeArrowheads="1"/>
          </p:cNvSpPr>
          <p:nvPr/>
        </p:nvSpPr>
        <p:spPr bwMode="auto">
          <a:xfrm>
            <a:off x="228600" y="152400"/>
            <a:ext cx="8610600" cy="579438"/>
          </a:xfrm>
          <a:prstGeom prst="rect">
            <a:avLst/>
          </a:prstGeom>
          <a:noFill/>
          <a:ln w="9525">
            <a:noFill/>
            <a:miter lim="800000"/>
            <a:headEnd/>
            <a:tailEnd/>
          </a:ln>
          <a:effectLst/>
        </p:spPr>
        <p:txBody>
          <a:bodyPr>
            <a:spAutoFit/>
          </a:bodyPr>
          <a:lstStyle/>
          <a:p>
            <a:pPr algn="ctr">
              <a:spcBef>
                <a:spcPct val="50000"/>
              </a:spcBef>
            </a:pPr>
            <a:r>
              <a:rPr lang="en-US" sz="3200">
                <a:solidFill>
                  <a:schemeClr val="accent2"/>
                </a:solidFill>
              </a:rPr>
              <a:t>1-7 Dimensions and Dimensional Analysis</a:t>
            </a:r>
          </a:p>
        </p:txBody>
      </p:sp>
      <p:sp>
        <p:nvSpPr>
          <p:cNvPr id="54276" name="Text Box 4"/>
          <p:cNvSpPr txBox="1">
            <a:spLocks noChangeArrowheads="1"/>
          </p:cNvSpPr>
          <p:nvPr/>
        </p:nvSpPr>
        <p:spPr bwMode="auto">
          <a:xfrm>
            <a:off x="152400" y="914400"/>
            <a:ext cx="8229600" cy="2868613"/>
          </a:xfrm>
          <a:prstGeom prst="rect">
            <a:avLst/>
          </a:prstGeom>
          <a:noFill/>
          <a:ln w="9525">
            <a:noFill/>
            <a:miter lim="800000"/>
            <a:headEnd/>
            <a:tailEnd/>
          </a:ln>
          <a:effectLst/>
        </p:spPr>
        <p:txBody>
          <a:bodyPr>
            <a:spAutoFit/>
          </a:bodyPr>
          <a:lstStyle/>
          <a:p>
            <a:pPr>
              <a:spcBef>
                <a:spcPct val="50000"/>
              </a:spcBef>
            </a:pPr>
            <a:r>
              <a:rPr lang="en-US"/>
              <a:t>Dimensional analysis</a:t>
            </a:r>
            <a:r>
              <a:rPr lang="en-US">
                <a:solidFill>
                  <a:schemeClr val="accent2"/>
                </a:solidFill>
              </a:rPr>
              <a:t> is the checking of dimensions of all quantities in an equation to ensure that those which are added, subtracted, or equated have the </a:t>
            </a:r>
            <a:r>
              <a:rPr lang="en-US"/>
              <a:t>same</a:t>
            </a:r>
            <a:r>
              <a:rPr lang="en-US">
                <a:solidFill>
                  <a:schemeClr val="accent2"/>
                </a:solidFill>
              </a:rPr>
              <a:t> dimensions.</a:t>
            </a:r>
          </a:p>
          <a:p>
            <a:pPr>
              <a:spcBef>
                <a:spcPct val="50000"/>
              </a:spcBef>
            </a:pPr>
            <a:r>
              <a:rPr lang="en-US">
                <a:solidFill>
                  <a:schemeClr val="accent2"/>
                </a:solidFill>
              </a:rPr>
              <a:t>Example: Is this the </a:t>
            </a:r>
            <a:r>
              <a:rPr lang="en-US"/>
              <a:t>correct</a:t>
            </a:r>
            <a:r>
              <a:rPr lang="en-US">
                <a:solidFill>
                  <a:schemeClr val="accent2"/>
                </a:solidFill>
              </a:rPr>
              <a:t> equation for velocity?</a:t>
            </a:r>
          </a:p>
        </p:txBody>
      </p:sp>
      <p:sp>
        <p:nvSpPr>
          <p:cNvPr id="54278" name="Text Box 6"/>
          <p:cNvSpPr txBox="1">
            <a:spLocks noChangeArrowheads="1"/>
          </p:cNvSpPr>
          <p:nvPr/>
        </p:nvSpPr>
        <p:spPr bwMode="auto">
          <a:xfrm>
            <a:off x="609600" y="4038600"/>
            <a:ext cx="7924800" cy="519113"/>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Check the dimensions: </a:t>
            </a:r>
          </a:p>
        </p:txBody>
      </p:sp>
      <p:pic>
        <p:nvPicPr>
          <p:cNvPr id="54279" name="Picture 7"/>
          <p:cNvPicPr>
            <a:picLocks noChangeAspect="1" noChangeArrowheads="1"/>
          </p:cNvPicPr>
          <p:nvPr/>
        </p:nvPicPr>
        <p:blipFill>
          <a:blip r:embed="rId3" cstate="print"/>
          <a:srcRect/>
          <a:stretch>
            <a:fillRect/>
          </a:stretch>
        </p:blipFill>
        <p:spPr bwMode="auto">
          <a:xfrm>
            <a:off x="685800" y="4572000"/>
            <a:ext cx="7772400" cy="1016000"/>
          </a:xfrm>
          <a:prstGeom prst="rect">
            <a:avLst/>
          </a:prstGeom>
          <a:noFill/>
          <a:ln w="9525">
            <a:noFill/>
            <a:miter lim="800000"/>
            <a:headEnd/>
            <a:tailEnd/>
          </a:ln>
          <a:effectLst/>
        </p:spPr>
      </p:pic>
      <p:sp>
        <p:nvSpPr>
          <p:cNvPr id="54280" name="Text Box 8"/>
          <p:cNvSpPr txBox="1">
            <a:spLocks noChangeArrowheads="1"/>
          </p:cNvSpPr>
          <p:nvPr/>
        </p:nvSpPr>
        <p:spPr bwMode="auto">
          <a:xfrm>
            <a:off x="1676400" y="5867400"/>
            <a:ext cx="3886200" cy="519113"/>
          </a:xfrm>
          <a:prstGeom prst="rect">
            <a:avLst/>
          </a:prstGeom>
          <a:noFill/>
          <a:ln w="9525">
            <a:noFill/>
            <a:miter lim="800000"/>
            <a:headEnd/>
            <a:tailEnd/>
          </a:ln>
          <a:effectLst/>
        </p:spPr>
        <p:txBody>
          <a:bodyPr>
            <a:spAutoFit/>
          </a:bodyPr>
          <a:lstStyle/>
          <a:p>
            <a:pPr>
              <a:spcBef>
                <a:spcPct val="50000"/>
              </a:spcBef>
            </a:pPr>
            <a:r>
              <a:rPr lang="en-US"/>
              <a:t>Wrong!</a:t>
            </a:r>
          </a:p>
        </p:txBody>
      </p:sp>
      <p:pic>
        <p:nvPicPr>
          <p:cNvPr id="54282" name="Picture 10" descr="eq_page_0012"/>
          <p:cNvPicPr>
            <a:picLocks noChangeAspect="1" noChangeArrowheads="1"/>
          </p:cNvPicPr>
          <p:nvPr/>
        </p:nvPicPr>
        <p:blipFill>
          <a:blip r:embed="rId4" cstate="print"/>
          <a:srcRect/>
          <a:stretch>
            <a:fillRect/>
          </a:stretch>
        </p:blipFill>
        <p:spPr bwMode="auto">
          <a:xfrm>
            <a:off x="2971800" y="3429000"/>
            <a:ext cx="2743200" cy="571500"/>
          </a:xfrm>
          <a:prstGeom prst="rect">
            <a:avLst/>
          </a:prstGeom>
          <a:noFill/>
        </p:spPr>
      </p:pic>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Copyright © 2009 Pearson Education, Inc.</a:t>
            </a: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7620000"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1100748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Copyright © 2009 Pearson Education, Inc.</a:t>
            </a:r>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24000"/>
            <a:ext cx="693420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8293464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525" y="6629400"/>
            <a:ext cx="3859213" cy="196850"/>
          </a:xfrm>
        </p:spPr>
        <p:txBody>
          <a:bodyPr/>
          <a:lstStyle/>
          <a:p>
            <a:r>
              <a:rPr lang="en-US" smtClean="0"/>
              <a:t>Copyright © 2009 Pearson Education, Inc.</a:t>
            </a:r>
            <a:endParaRPr lang="en-US"/>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981200"/>
            <a:ext cx="8229600" cy="3659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093133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Copyright © 2009 Pearson Education, Inc.</a:t>
            </a:r>
            <a:endParaRPr lang="en-US"/>
          </a:p>
        </p:txBody>
      </p:sp>
      <p:pic>
        <p:nvPicPr>
          <p:cNvPr id="7170" name="Picture 2"/>
          <p:cNvPicPr>
            <a:picLocks noGrp="1" noChangeAspect="1" noChangeArrowheads="1"/>
          </p:cNvPicPr>
          <p:nvPr>
            <p:ph idx="1"/>
          </p:nvPr>
        </p:nvPicPr>
        <p:blipFill>
          <a:blip r:embed="rId3" cstate="print"/>
          <a:srcRect/>
          <a:stretch>
            <a:fillRect/>
          </a:stretch>
        </p:blipFill>
        <p:spPr bwMode="auto">
          <a:xfrm>
            <a:off x="609600" y="762000"/>
            <a:ext cx="7238999" cy="2477294"/>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685800" y="3886200"/>
            <a:ext cx="7315200" cy="228600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Copyright © 2009 Pearson Education, Inc.</a:t>
            </a:r>
          </a:p>
        </p:txBody>
      </p:sp>
      <p:sp>
        <p:nvSpPr>
          <p:cNvPr id="10242" name="Text Box 2"/>
          <p:cNvSpPr txBox="1">
            <a:spLocks noChangeArrowheads="1"/>
          </p:cNvSpPr>
          <p:nvPr/>
        </p:nvSpPr>
        <p:spPr bwMode="auto">
          <a:xfrm>
            <a:off x="228600" y="152400"/>
            <a:ext cx="8610600" cy="579438"/>
          </a:xfrm>
          <a:prstGeom prst="rect">
            <a:avLst/>
          </a:prstGeom>
          <a:noFill/>
          <a:ln w="9525">
            <a:noFill/>
            <a:miter lim="800000"/>
            <a:headEnd/>
            <a:tailEnd/>
          </a:ln>
          <a:effectLst/>
        </p:spPr>
        <p:txBody>
          <a:bodyPr>
            <a:spAutoFit/>
          </a:bodyPr>
          <a:lstStyle/>
          <a:p>
            <a:pPr algn="ctr">
              <a:spcBef>
                <a:spcPct val="50000"/>
              </a:spcBef>
            </a:pPr>
            <a:r>
              <a:rPr lang="en-US" sz="3200">
                <a:solidFill>
                  <a:schemeClr val="accent2"/>
                </a:solidFill>
              </a:rPr>
              <a:t>Summary of Chapter 1</a:t>
            </a:r>
          </a:p>
        </p:txBody>
      </p:sp>
      <p:sp>
        <p:nvSpPr>
          <p:cNvPr id="10243" name="Text Box 3"/>
          <p:cNvSpPr txBox="1">
            <a:spLocks noChangeArrowheads="1"/>
          </p:cNvSpPr>
          <p:nvPr/>
        </p:nvSpPr>
        <p:spPr bwMode="auto">
          <a:xfrm>
            <a:off x="304800" y="762000"/>
            <a:ext cx="8534400" cy="5432425"/>
          </a:xfrm>
          <a:prstGeom prst="rect">
            <a:avLst/>
          </a:prstGeom>
          <a:noFill/>
          <a:ln w="9525">
            <a:noFill/>
            <a:miter lim="800000"/>
            <a:headEnd/>
            <a:tailEnd/>
          </a:ln>
          <a:effectLst/>
        </p:spPr>
        <p:txBody>
          <a:bodyPr>
            <a:spAutoFit/>
          </a:bodyPr>
          <a:lstStyle/>
          <a:p>
            <a:pPr>
              <a:spcBef>
                <a:spcPct val="50000"/>
              </a:spcBef>
              <a:buFontTx/>
              <a:buChar char="•"/>
            </a:pPr>
            <a:r>
              <a:rPr lang="en-US">
                <a:solidFill>
                  <a:schemeClr val="accent2"/>
                </a:solidFill>
              </a:rPr>
              <a:t> Theories are created to explain observations, and then tested based on their predictions.</a:t>
            </a:r>
          </a:p>
          <a:p>
            <a:pPr>
              <a:spcBef>
                <a:spcPct val="50000"/>
              </a:spcBef>
              <a:buFontTx/>
              <a:buChar char="•"/>
            </a:pPr>
            <a:r>
              <a:rPr lang="en-US">
                <a:solidFill>
                  <a:schemeClr val="accent2"/>
                </a:solidFill>
              </a:rPr>
              <a:t> A model is like an analogy; it is not intended to be a true picture, but to provide a familiar way of envisioning a quantity.</a:t>
            </a:r>
          </a:p>
          <a:p>
            <a:pPr>
              <a:spcBef>
                <a:spcPct val="50000"/>
              </a:spcBef>
              <a:buFontTx/>
              <a:buChar char="•"/>
            </a:pPr>
            <a:r>
              <a:rPr lang="en-US">
                <a:solidFill>
                  <a:schemeClr val="accent2"/>
                </a:solidFill>
              </a:rPr>
              <a:t> A theory is much more well developed, and can make testable predictions; a law is a theory that can be explained simply, and that is widely applicable.</a:t>
            </a:r>
          </a:p>
          <a:p>
            <a:pPr>
              <a:spcBef>
                <a:spcPct val="50000"/>
              </a:spcBef>
              <a:buFontTx/>
              <a:buChar char="•"/>
            </a:pPr>
            <a:r>
              <a:rPr lang="en-US">
                <a:solidFill>
                  <a:schemeClr val="accent2"/>
                </a:solidFill>
              </a:rPr>
              <a:t> Dimensional analysis is useful for checking calculations.</a:t>
            </a: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Copyright © 2009 Pearson Education, Inc.</a:t>
            </a:r>
          </a:p>
        </p:txBody>
      </p:sp>
      <p:sp>
        <p:nvSpPr>
          <p:cNvPr id="9218" name="Text Box 2"/>
          <p:cNvSpPr txBox="1">
            <a:spLocks noChangeArrowheads="1"/>
          </p:cNvSpPr>
          <p:nvPr/>
        </p:nvSpPr>
        <p:spPr bwMode="auto">
          <a:xfrm>
            <a:off x="228600" y="152400"/>
            <a:ext cx="8610600" cy="579438"/>
          </a:xfrm>
          <a:prstGeom prst="rect">
            <a:avLst/>
          </a:prstGeom>
          <a:noFill/>
          <a:ln w="9525">
            <a:noFill/>
            <a:miter lim="800000"/>
            <a:headEnd/>
            <a:tailEnd/>
          </a:ln>
          <a:effectLst/>
        </p:spPr>
        <p:txBody>
          <a:bodyPr>
            <a:spAutoFit/>
          </a:bodyPr>
          <a:lstStyle/>
          <a:p>
            <a:pPr algn="ctr">
              <a:spcBef>
                <a:spcPct val="50000"/>
              </a:spcBef>
            </a:pPr>
            <a:r>
              <a:rPr lang="en-US" sz="3200">
                <a:solidFill>
                  <a:schemeClr val="accent2"/>
                </a:solidFill>
              </a:rPr>
              <a:t>Summary of Chapter 1</a:t>
            </a:r>
          </a:p>
        </p:txBody>
      </p:sp>
      <p:sp>
        <p:nvSpPr>
          <p:cNvPr id="9219" name="Text Box 3"/>
          <p:cNvSpPr txBox="1">
            <a:spLocks noChangeArrowheads="1"/>
          </p:cNvSpPr>
          <p:nvPr/>
        </p:nvSpPr>
        <p:spPr bwMode="auto">
          <a:xfrm>
            <a:off x="457200" y="838200"/>
            <a:ext cx="8229600" cy="5432425"/>
          </a:xfrm>
          <a:prstGeom prst="rect">
            <a:avLst/>
          </a:prstGeom>
          <a:noFill/>
          <a:ln w="9525">
            <a:noFill/>
            <a:miter lim="800000"/>
            <a:headEnd/>
            <a:tailEnd/>
          </a:ln>
          <a:effectLst/>
        </p:spPr>
        <p:txBody>
          <a:bodyPr>
            <a:spAutoFit/>
          </a:bodyPr>
          <a:lstStyle/>
          <a:p>
            <a:pPr>
              <a:spcBef>
                <a:spcPct val="50000"/>
              </a:spcBef>
              <a:buFontTx/>
              <a:buChar char="•"/>
            </a:pPr>
            <a:r>
              <a:rPr lang="en-US">
                <a:solidFill>
                  <a:schemeClr val="accent2"/>
                </a:solidFill>
              </a:rPr>
              <a:t> Measurements can never be exact; there is always some uncertainty. It is important to write them, as well as other quantities, with the correct number of significant figures.</a:t>
            </a:r>
          </a:p>
          <a:p>
            <a:pPr>
              <a:spcBef>
                <a:spcPct val="50000"/>
              </a:spcBef>
              <a:buFontTx/>
              <a:buChar char="•"/>
            </a:pPr>
            <a:r>
              <a:rPr lang="en-US">
                <a:solidFill>
                  <a:schemeClr val="accent2"/>
                </a:solidFill>
              </a:rPr>
              <a:t> The most common system of units in the world is the SI system. </a:t>
            </a:r>
          </a:p>
          <a:p>
            <a:pPr>
              <a:spcBef>
                <a:spcPct val="50000"/>
              </a:spcBef>
              <a:buFontTx/>
              <a:buChar char="•"/>
            </a:pPr>
            <a:r>
              <a:rPr lang="en-US">
                <a:solidFill>
                  <a:schemeClr val="accent2"/>
                </a:solidFill>
              </a:rPr>
              <a:t> When converting units, check dimensions to see that the conversion has been done properly.</a:t>
            </a:r>
          </a:p>
          <a:p>
            <a:pPr>
              <a:spcBef>
                <a:spcPct val="50000"/>
              </a:spcBef>
              <a:buFontTx/>
              <a:buChar char="•"/>
            </a:pPr>
            <a:r>
              <a:rPr lang="en-US">
                <a:solidFill>
                  <a:schemeClr val="accent2"/>
                </a:solidFill>
              </a:rPr>
              <a:t> Order-of-magnitude estimates can be very helpful.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t>Copyright © 2009 Pearson Education, Inc.</a:t>
            </a:r>
          </a:p>
        </p:txBody>
      </p:sp>
      <p:sp>
        <p:nvSpPr>
          <p:cNvPr id="23554" name="Text Box 2"/>
          <p:cNvSpPr txBox="1">
            <a:spLocks noChangeArrowheads="1"/>
          </p:cNvSpPr>
          <p:nvPr/>
        </p:nvSpPr>
        <p:spPr bwMode="auto">
          <a:xfrm>
            <a:off x="228600" y="152400"/>
            <a:ext cx="8610600" cy="519113"/>
          </a:xfrm>
          <a:prstGeom prst="rect">
            <a:avLst/>
          </a:prstGeom>
          <a:noFill/>
          <a:ln w="9525">
            <a:noFill/>
            <a:miter lim="800000"/>
            <a:headEnd/>
            <a:tailEnd/>
          </a:ln>
          <a:effectLst/>
        </p:spPr>
        <p:txBody>
          <a:bodyPr>
            <a:spAutoFit/>
          </a:bodyPr>
          <a:lstStyle/>
          <a:p>
            <a:pPr algn="ctr">
              <a:spcBef>
                <a:spcPct val="50000"/>
              </a:spcBef>
            </a:pPr>
            <a:r>
              <a:rPr lang="en-US">
                <a:solidFill>
                  <a:schemeClr val="accent2"/>
                </a:solidFill>
              </a:rPr>
              <a:t>1-1 The Nature of Science</a:t>
            </a:r>
          </a:p>
        </p:txBody>
      </p:sp>
      <p:sp>
        <p:nvSpPr>
          <p:cNvPr id="23555" name="Text Box 3"/>
          <p:cNvSpPr txBox="1">
            <a:spLocks noChangeArrowheads="1"/>
          </p:cNvSpPr>
          <p:nvPr/>
        </p:nvSpPr>
        <p:spPr bwMode="auto">
          <a:xfrm>
            <a:off x="495300" y="685800"/>
            <a:ext cx="8153400" cy="2227263"/>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The principles of physics are used in many practical applications, including construction.</a:t>
            </a:r>
            <a:r>
              <a:rPr lang="en-US"/>
              <a:t> Communication</a:t>
            </a:r>
            <a:r>
              <a:rPr lang="en-US">
                <a:solidFill>
                  <a:schemeClr val="accent2"/>
                </a:solidFill>
              </a:rPr>
              <a:t> between architects and engineers is essential if disaster is to be avoided.</a:t>
            </a:r>
          </a:p>
        </p:txBody>
      </p:sp>
      <p:pic>
        <p:nvPicPr>
          <p:cNvPr id="23559" name="Picture 7" descr="Figure_01_01a"/>
          <p:cNvPicPr>
            <a:picLocks noChangeAspect="1" noChangeArrowheads="1"/>
          </p:cNvPicPr>
          <p:nvPr/>
        </p:nvPicPr>
        <p:blipFill>
          <a:blip r:embed="rId4" cstate="print"/>
          <a:srcRect b="12665"/>
          <a:stretch>
            <a:fillRect/>
          </a:stretch>
        </p:blipFill>
        <p:spPr bwMode="auto">
          <a:xfrm>
            <a:off x="152400" y="3133725"/>
            <a:ext cx="4648200" cy="3343275"/>
          </a:xfrm>
          <a:prstGeom prst="rect">
            <a:avLst/>
          </a:prstGeom>
          <a:noFill/>
        </p:spPr>
      </p:pic>
      <p:pic>
        <p:nvPicPr>
          <p:cNvPr id="23560" name="Picture 8" descr="Figure_01_01b"/>
          <p:cNvPicPr>
            <a:picLocks noChangeAspect="1" noChangeArrowheads="1"/>
          </p:cNvPicPr>
          <p:nvPr/>
        </p:nvPicPr>
        <p:blipFill>
          <a:blip r:embed="rId5" cstate="print"/>
          <a:srcRect b="12109"/>
          <a:stretch>
            <a:fillRect/>
          </a:stretch>
        </p:blipFill>
        <p:spPr bwMode="auto">
          <a:xfrm>
            <a:off x="4876800" y="3100388"/>
            <a:ext cx="4114800" cy="3376612"/>
          </a:xfrm>
          <a:prstGeom prst="rect">
            <a:avLst/>
          </a:prstGeom>
          <a:noFill/>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Copyright © 2009 Pearson Education, Inc.</a:t>
            </a:r>
          </a:p>
        </p:txBody>
      </p:sp>
      <p:sp>
        <p:nvSpPr>
          <p:cNvPr id="22530" name="Text Box 2"/>
          <p:cNvSpPr txBox="1">
            <a:spLocks noChangeArrowheads="1"/>
          </p:cNvSpPr>
          <p:nvPr/>
        </p:nvSpPr>
        <p:spPr bwMode="auto">
          <a:xfrm>
            <a:off x="228600" y="152400"/>
            <a:ext cx="8610600" cy="579438"/>
          </a:xfrm>
          <a:prstGeom prst="rect">
            <a:avLst/>
          </a:prstGeom>
          <a:noFill/>
          <a:ln w="9525">
            <a:noFill/>
            <a:miter lim="800000"/>
            <a:headEnd/>
            <a:tailEnd/>
          </a:ln>
          <a:effectLst/>
        </p:spPr>
        <p:txBody>
          <a:bodyPr>
            <a:spAutoFit/>
          </a:bodyPr>
          <a:lstStyle/>
          <a:p>
            <a:pPr algn="ctr">
              <a:spcBef>
                <a:spcPct val="50000"/>
              </a:spcBef>
            </a:pPr>
            <a:r>
              <a:rPr lang="en-US" sz="3200">
                <a:solidFill>
                  <a:schemeClr val="accent2"/>
                </a:solidFill>
              </a:rPr>
              <a:t>1-2 Models, Theories, and Laws</a:t>
            </a:r>
          </a:p>
        </p:txBody>
      </p:sp>
      <p:sp>
        <p:nvSpPr>
          <p:cNvPr id="22531" name="Text Box 3"/>
          <p:cNvSpPr txBox="1">
            <a:spLocks noChangeArrowheads="1"/>
          </p:cNvSpPr>
          <p:nvPr/>
        </p:nvSpPr>
        <p:spPr bwMode="auto">
          <a:xfrm>
            <a:off x="304800" y="914400"/>
            <a:ext cx="8610600" cy="5432425"/>
          </a:xfrm>
          <a:prstGeom prst="rect">
            <a:avLst/>
          </a:prstGeom>
          <a:noFill/>
          <a:ln w="9525">
            <a:noFill/>
            <a:miter lim="800000"/>
            <a:headEnd/>
            <a:tailEnd/>
          </a:ln>
          <a:effectLst/>
        </p:spPr>
        <p:txBody>
          <a:bodyPr>
            <a:spAutoFit/>
          </a:bodyPr>
          <a:lstStyle/>
          <a:p>
            <a:pPr>
              <a:spcBef>
                <a:spcPct val="50000"/>
              </a:spcBef>
            </a:pPr>
            <a:r>
              <a:rPr lang="en-US"/>
              <a:t>Models</a:t>
            </a:r>
            <a:r>
              <a:rPr lang="en-US">
                <a:solidFill>
                  <a:schemeClr val="accent2"/>
                </a:solidFill>
              </a:rPr>
              <a:t> are very useful during the process of understanding phenomena. A model creates </a:t>
            </a:r>
            <a:r>
              <a:rPr lang="en-US"/>
              <a:t>mental pictures</a:t>
            </a:r>
            <a:r>
              <a:rPr lang="en-US">
                <a:solidFill>
                  <a:schemeClr val="accent2"/>
                </a:solidFill>
              </a:rPr>
              <a:t>; care must be taken to understand the </a:t>
            </a:r>
            <a:r>
              <a:rPr lang="en-US"/>
              <a:t>limits</a:t>
            </a:r>
            <a:r>
              <a:rPr lang="en-US">
                <a:solidFill>
                  <a:schemeClr val="accent2"/>
                </a:solidFill>
              </a:rPr>
              <a:t> of the model and not take it too seriously.</a:t>
            </a:r>
          </a:p>
          <a:p>
            <a:pPr>
              <a:spcBef>
                <a:spcPct val="50000"/>
              </a:spcBef>
            </a:pPr>
            <a:r>
              <a:rPr lang="en-US">
                <a:solidFill>
                  <a:schemeClr val="accent2"/>
                </a:solidFill>
              </a:rPr>
              <a:t>A </a:t>
            </a:r>
            <a:r>
              <a:rPr lang="en-US"/>
              <a:t>theory</a:t>
            </a:r>
            <a:r>
              <a:rPr lang="en-US">
                <a:solidFill>
                  <a:schemeClr val="accent2"/>
                </a:solidFill>
              </a:rPr>
              <a:t> is </a:t>
            </a:r>
            <a:r>
              <a:rPr lang="en-US"/>
              <a:t>detailed</a:t>
            </a:r>
            <a:r>
              <a:rPr lang="en-US">
                <a:solidFill>
                  <a:schemeClr val="accent2"/>
                </a:solidFill>
              </a:rPr>
              <a:t> and can give testable </a:t>
            </a:r>
            <a:r>
              <a:rPr lang="en-US"/>
              <a:t>predictions</a:t>
            </a:r>
            <a:r>
              <a:rPr lang="en-US">
                <a:solidFill>
                  <a:schemeClr val="accent2"/>
                </a:solidFill>
              </a:rPr>
              <a:t>.</a:t>
            </a:r>
          </a:p>
          <a:p>
            <a:pPr>
              <a:spcBef>
                <a:spcPct val="50000"/>
              </a:spcBef>
            </a:pPr>
            <a:r>
              <a:rPr lang="en-US">
                <a:solidFill>
                  <a:schemeClr val="accent2"/>
                </a:solidFill>
              </a:rPr>
              <a:t>A </a:t>
            </a:r>
            <a:r>
              <a:rPr lang="en-US"/>
              <a:t>law</a:t>
            </a:r>
            <a:r>
              <a:rPr lang="en-US">
                <a:solidFill>
                  <a:schemeClr val="accent2"/>
                </a:solidFill>
              </a:rPr>
              <a:t> is a brief description of how nature behaves in a broad set of circumstances.</a:t>
            </a:r>
          </a:p>
          <a:p>
            <a:pPr>
              <a:spcBef>
                <a:spcPct val="50000"/>
              </a:spcBef>
            </a:pPr>
            <a:r>
              <a:rPr lang="en-US">
                <a:solidFill>
                  <a:schemeClr val="accent2"/>
                </a:solidFill>
              </a:rPr>
              <a:t>A </a:t>
            </a:r>
            <a:r>
              <a:rPr lang="en-US"/>
              <a:t>principle</a:t>
            </a:r>
            <a:r>
              <a:rPr lang="en-US">
                <a:solidFill>
                  <a:schemeClr val="accent2"/>
                </a:solidFill>
              </a:rPr>
              <a:t> is similar to a law, but applies to a narrower range of phenomena.</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t>Copyright © 2009 Pearson Education, Inc.</a:t>
            </a:r>
          </a:p>
        </p:txBody>
      </p:sp>
      <p:sp>
        <p:nvSpPr>
          <p:cNvPr id="21506" name="Text Box 2"/>
          <p:cNvSpPr txBox="1">
            <a:spLocks noChangeArrowheads="1"/>
          </p:cNvSpPr>
          <p:nvPr/>
        </p:nvSpPr>
        <p:spPr bwMode="auto">
          <a:xfrm>
            <a:off x="228600" y="152400"/>
            <a:ext cx="8610600" cy="1066800"/>
          </a:xfrm>
          <a:prstGeom prst="rect">
            <a:avLst/>
          </a:prstGeom>
          <a:noFill/>
          <a:ln w="9525">
            <a:noFill/>
            <a:miter lim="800000"/>
            <a:headEnd/>
            <a:tailEnd/>
          </a:ln>
          <a:effectLst/>
        </p:spPr>
        <p:txBody>
          <a:bodyPr>
            <a:spAutoFit/>
          </a:bodyPr>
          <a:lstStyle/>
          <a:p>
            <a:pPr algn="ctr">
              <a:spcBef>
                <a:spcPct val="50000"/>
              </a:spcBef>
            </a:pPr>
            <a:r>
              <a:rPr lang="en-US" sz="3200">
                <a:solidFill>
                  <a:schemeClr val="accent2"/>
                </a:solidFill>
              </a:rPr>
              <a:t>1-3 Measurement and Uncertainty; Significant Figures</a:t>
            </a:r>
          </a:p>
        </p:txBody>
      </p:sp>
      <p:sp>
        <p:nvSpPr>
          <p:cNvPr id="21507" name="Text Box 3"/>
          <p:cNvSpPr txBox="1">
            <a:spLocks noChangeArrowheads="1"/>
          </p:cNvSpPr>
          <p:nvPr/>
        </p:nvSpPr>
        <p:spPr bwMode="auto">
          <a:xfrm>
            <a:off x="838200" y="1295400"/>
            <a:ext cx="7696200" cy="1373188"/>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No measurement is exact; there is always some </a:t>
            </a:r>
            <a:r>
              <a:rPr lang="en-US"/>
              <a:t>uncertainty</a:t>
            </a:r>
            <a:r>
              <a:rPr lang="en-US">
                <a:solidFill>
                  <a:schemeClr val="accent2"/>
                </a:solidFill>
              </a:rPr>
              <a:t> due to limited instrument accuracy and difficulty reading results.</a:t>
            </a:r>
          </a:p>
        </p:txBody>
      </p:sp>
      <p:sp>
        <p:nvSpPr>
          <p:cNvPr id="21509" name="Text Box 5"/>
          <p:cNvSpPr txBox="1">
            <a:spLocks noChangeArrowheads="1"/>
          </p:cNvSpPr>
          <p:nvPr/>
        </p:nvSpPr>
        <p:spPr bwMode="auto">
          <a:xfrm>
            <a:off x="4724400" y="2895600"/>
            <a:ext cx="4419600" cy="2654300"/>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The photograph to the left illustrates this – it would be difficult to measure the width of this board more accurately than </a:t>
            </a:r>
            <a:r>
              <a:rPr lang="en-US">
                <a:cs typeface="Arial" charset="0"/>
              </a:rPr>
              <a:t>± 1 mm</a:t>
            </a:r>
            <a:r>
              <a:rPr lang="en-US">
                <a:solidFill>
                  <a:schemeClr val="accent2"/>
                </a:solidFill>
                <a:cs typeface="Arial" charset="0"/>
              </a:rPr>
              <a:t>.</a:t>
            </a:r>
          </a:p>
        </p:txBody>
      </p:sp>
      <p:pic>
        <p:nvPicPr>
          <p:cNvPr id="21511" name="Picture 7" descr="Figure_01_02"/>
          <p:cNvPicPr>
            <a:picLocks noChangeAspect="1" noChangeArrowheads="1"/>
          </p:cNvPicPr>
          <p:nvPr/>
        </p:nvPicPr>
        <p:blipFill>
          <a:blip r:embed="rId4" cstate="print"/>
          <a:srcRect b="6448"/>
          <a:stretch>
            <a:fillRect/>
          </a:stretch>
        </p:blipFill>
        <p:spPr bwMode="auto">
          <a:xfrm>
            <a:off x="152400" y="2779713"/>
            <a:ext cx="4572000" cy="3651250"/>
          </a:xfrm>
          <a:prstGeom prst="rect">
            <a:avLst/>
          </a:prstGeom>
          <a:noFill/>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Copyright © 2009 Pearson Education, Inc.</a:t>
            </a:r>
          </a:p>
        </p:txBody>
      </p:sp>
      <p:sp>
        <p:nvSpPr>
          <p:cNvPr id="20482" name="Text Box 2"/>
          <p:cNvSpPr txBox="1">
            <a:spLocks noChangeArrowheads="1"/>
          </p:cNvSpPr>
          <p:nvPr/>
        </p:nvSpPr>
        <p:spPr bwMode="auto">
          <a:xfrm>
            <a:off x="228600" y="152400"/>
            <a:ext cx="8610600" cy="1066800"/>
          </a:xfrm>
          <a:prstGeom prst="rect">
            <a:avLst/>
          </a:prstGeom>
          <a:noFill/>
          <a:ln w="9525">
            <a:noFill/>
            <a:miter lim="800000"/>
            <a:headEnd/>
            <a:tailEnd/>
          </a:ln>
          <a:effectLst/>
        </p:spPr>
        <p:txBody>
          <a:bodyPr>
            <a:spAutoFit/>
          </a:bodyPr>
          <a:lstStyle/>
          <a:p>
            <a:pPr algn="ctr">
              <a:spcBef>
                <a:spcPct val="50000"/>
              </a:spcBef>
            </a:pPr>
            <a:r>
              <a:rPr lang="en-US" sz="3200">
                <a:solidFill>
                  <a:schemeClr val="accent2"/>
                </a:solidFill>
              </a:rPr>
              <a:t>1-3 Measurement and Uncertainty; Significant Figures</a:t>
            </a:r>
          </a:p>
        </p:txBody>
      </p:sp>
      <p:sp>
        <p:nvSpPr>
          <p:cNvPr id="20483" name="Text Box 3"/>
          <p:cNvSpPr txBox="1">
            <a:spLocks noChangeArrowheads="1"/>
          </p:cNvSpPr>
          <p:nvPr/>
        </p:nvSpPr>
        <p:spPr bwMode="auto">
          <a:xfrm>
            <a:off x="228600" y="1828800"/>
            <a:ext cx="8610600" cy="2014538"/>
          </a:xfrm>
          <a:prstGeom prst="rect">
            <a:avLst/>
          </a:prstGeom>
          <a:noFill/>
          <a:ln w="9525">
            <a:noFill/>
            <a:miter lim="800000"/>
            <a:headEnd/>
            <a:tailEnd/>
          </a:ln>
          <a:effectLst/>
        </p:spPr>
        <p:txBody>
          <a:bodyPr>
            <a:spAutoFit/>
          </a:bodyPr>
          <a:lstStyle/>
          <a:p>
            <a:pPr>
              <a:spcBef>
                <a:spcPct val="50000"/>
              </a:spcBef>
            </a:pPr>
            <a:r>
              <a:rPr lang="en-US"/>
              <a:t>Estimated uncertainty</a:t>
            </a:r>
            <a:r>
              <a:rPr lang="en-US">
                <a:solidFill>
                  <a:schemeClr val="accent2"/>
                </a:solidFill>
              </a:rPr>
              <a:t> is written with a </a:t>
            </a:r>
            <a:r>
              <a:rPr lang="en-US">
                <a:solidFill>
                  <a:schemeClr val="accent2"/>
                </a:solidFill>
                <a:cs typeface="Arial" charset="0"/>
              </a:rPr>
              <a:t>± sign; for example:	</a:t>
            </a:r>
            <a:r>
              <a:rPr lang="en-US">
                <a:cs typeface="Arial" charset="0"/>
              </a:rPr>
              <a:t>8.8 ± 0.1 cm.</a:t>
            </a:r>
          </a:p>
          <a:p>
            <a:pPr>
              <a:spcBef>
                <a:spcPct val="50000"/>
              </a:spcBef>
            </a:pPr>
            <a:r>
              <a:rPr lang="en-US"/>
              <a:t>Percent uncertainty</a:t>
            </a:r>
            <a:r>
              <a:rPr lang="en-US">
                <a:solidFill>
                  <a:schemeClr val="accent2"/>
                </a:solidFill>
              </a:rPr>
              <a:t> is the ratio of the uncertainty to the measured value, multiplied by 100:</a:t>
            </a:r>
          </a:p>
        </p:txBody>
      </p:sp>
      <p:pic>
        <p:nvPicPr>
          <p:cNvPr id="20486" name="Picture 6" descr="eq_page_0003"/>
          <p:cNvPicPr>
            <a:picLocks noChangeAspect="1" noChangeArrowheads="1"/>
          </p:cNvPicPr>
          <p:nvPr/>
        </p:nvPicPr>
        <p:blipFill>
          <a:blip r:embed="rId3" cstate="print"/>
          <a:srcRect/>
          <a:stretch>
            <a:fillRect/>
          </a:stretch>
        </p:blipFill>
        <p:spPr bwMode="auto">
          <a:xfrm>
            <a:off x="2667000" y="4495800"/>
            <a:ext cx="4057650" cy="1171575"/>
          </a:xfrm>
          <a:prstGeom prst="rect">
            <a:avLst/>
          </a:prstGeom>
          <a:noFill/>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Copyright © 2009 Pearson Education, Inc.</a:t>
            </a:r>
          </a:p>
        </p:txBody>
      </p:sp>
      <p:sp>
        <p:nvSpPr>
          <p:cNvPr id="19458" name="Text Box 2"/>
          <p:cNvSpPr txBox="1">
            <a:spLocks noChangeArrowheads="1"/>
          </p:cNvSpPr>
          <p:nvPr/>
        </p:nvSpPr>
        <p:spPr bwMode="auto">
          <a:xfrm>
            <a:off x="228600" y="152400"/>
            <a:ext cx="8610600" cy="1066800"/>
          </a:xfrm>
          <a:prstGeom prst="rect">
            <a:avLst/>
          </a:prstGeom>
          <a:noFill/>
          <a:ln w="9525">
            <a:noFill/>
            <a:miter lim="800000"/>
            <a:headEnd/>
            <a:tailEnd/>
          </a:ln>
          <a:effectLst/>
        </p:spPr>
        <p:txBody>
          <a:bodyPr>
            <a:spAutoFit/>
          </a:bodyPr>
          <a:lstStyle/>
          <a:p>
            <a:pPr algn="ctr">
              <a:spcBef>
                <a:spcPct val="50000"/>
              </a:spcBef>
            </a:pPr>
            <a:r>
              <a:rPr lang="en-US" sz="3200">
                <a:solidFill>
                  <a:schemeClr val="accent2"/>
                </a:solidFill>
              </a:rPr>
              <a:t>1-3 Measurement and Uncertainty; Significant Figures</a:t>
            </a:r>
          </a:p>
        </p:txBody>
      </p:sp>
      <p:sp>
        <p:nvSpPr>
          <p:cNvPr id="19459" name="Text Box 3"/>
          <p:cNvSpPr txBox="1">
            <a:spLocks noChangeArrowheads="1"/>
          </p:cNvSpPr>
          <p:nvPr/>
        </p:nvSpPr>
        <p:spPr bwMode="auto">
          <a:xfrm>
            <a:off x="152400" y="1371600"/>
            <a:ext cx="8839200" cy="5005388"/>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The number of </a:t>
            </a:r>
            <a:r>
              <a:rPr lang="en-US"/>
              <a:t>significant figures</a:t>
            </a:r>
            <a:r>
              <a:rPr lang="en-US">
                <a:solidFill>
                  <a:schemeClr val="accent2"/>
                </a:solidFill>
              </a:rPr>
              <a:t> is the number of reliably known digits in a number. It is usually possible to tell the number of significant figures by the way the number is written:</a:t>
            </a:r>
          </a:p>
          <a:p>
            <a:pPr>
              <a:spcBef>
                <a:spcPct val="50000"/>
              </a:spcBef>
            </a:pPr>
            <a:r>
              <a:rPr lang="en-US">
                <a:solidFill>
                  <a:schemeClr val="accent2"/>
                </a:solidFill>
              </a:rPr>
              <a:t>23.21 cm has </a:t>
            </a:r>
            <a:r>
              <a:rPr lang="en-US"/>
              <a:t>four</a:t>
            </a:r>
            <a:r>
              <a:rPr lang="en-US">
                <a:solidFill>
                  <a:schemeClr val="accent2"/>
                </a:solidFill>
              </a:rPr>
              <a:t> significant figures.</a:t>
            </a:r>
          </a:p>
          <a:p>
            <a:pPr>
              <a:spcBef>
                <a:spcPct val="50000"/>
              </a:spcBef>
            </a:pPr>
            <a:r>
              <a:rPr lang="en-US">
                <a:solidFill>
                  <a:schemeClr val="accent2"/>
                </a:solidFill>
              </a:rPr>
              <a:t>0.062 cm has </a:t>
            </a:r>
            <a:r>
              <a:rPr lang="en-US"/>
              <a:t>two</a:t>
            </a:r>
            <a:r>
              <a:rPr lang="en-US">
                <a:solidFill>
                  <a:schemeClr val="accent2"/>
                </a:solidFill>
              </a:rPr>
              <a:t> significant figures (the initial zeroes don’t count).</a:t>
            </a:r>
          </a:p>
          <a:p>
            <a:pPr>
              <a:spcBef>
                <a:spcPct val="50000"/>
              </a:spcBef>
            </a:pPr>
            <a:r>
              <a:rPr lang="en-US">
                <a:solidFill>
                  <a:schemeClr val="accent2"/>
                </a:solidFill>
              </a:rPr>
              <a:t>80 km is ambiguous</a:t>
            </a:r>
            <a:r>
              <a:rPr lang="en-US">
                <a:solidFill>
                  <a:schemeClr val="accent2"/>
                </a:solidFill>
                <a:cs typeface="Arial" charset="0"/>
              </a:rPr>
              <a:t>—</a:t>
            </a:r>
            <a:r>
              <a:rPr lang="en-US">
                <a:solidFill>
                  <a:schemeClr val="accent2"/>
                </a:solidFill>
              </a:rPr>
              <a:t>it could have </a:t>
            </a:r>
            <a:r>
              <a:rPr lang="en-US"/>
              <a:t>one</a:t>
            </a:r>
            <a:r>
              <a:rPr lang="en-US">
                <a:solidFill>
                  <a:schemeClr val="accent2"/>
                </a:solidFill>
              </a:rPr>
              <a:t> or </a:t>
            </a:r>
            <a:r>
              <a:rPr lang="en-US"/>
              <a:t>two</a:t>
            </a:r>
            <a:r>
              <a:rPr lang="en-US">
                <a:solidFill>
                  <a:schemeClr val="accent2"/>
                </a:solidFill>
              </a:rPr>
              <a:t> significant figures. If it has </a:t>
            </a:r>
            <a:r>
              <a:rPr lang="en-US"/>
              <a:t>three</a:t>
            </a:r>
            <a:r>
              <a:rPr lang="en-US">
                <a:solidFill>
                  <a:schemeClr val="accent2"/>
                </a:solidFill>
              </a:rPr>
              <a:t>, it should be written 80.0 km.</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2730</Words>
  <Application>Microsoft Office PowerPoint</Application>
  <PresentationFormat>On-screen Show (4:3)</PresentationFormat>
  <Paragraphs>202</Paragraphs>
  <Slides>47</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47</vt:i4>
      </vt:variant>
    </vt:vector>
  </HeadingPairs>
  <TitlesOfParts>
    <vt:vector size="50" baseType="lpstr">
      <vt:lpstr>Arial</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Progressive Info.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dc:creator>
  <cp:lastModifiedBy>Ashok Kumar</cp:lastModifiedBy>
  <cp:revision>18</cp:revision>
  <dcterms:modified xsi:type="dcterms:W3CDTF">2016-06-06T22:50:33Z</dcterms:modified>
</cp:coreProperties>
</file>