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E6C1C-B37C-456E-AAA6-E20C00233548}" v="4" dt="2022-01-26T14:49:44.284"/>
    <p1510:client id="{FF9B6521-33D6-4620-AF4F-C523E9377961}" v="2" dt="2022-01-26T21:10:32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328" autoAdjust="0"/>
  </p:normalViewPr>
  <p:slideViewPr>
    <p:cSldViewPr showGuides="1">
      <p:cViewPr varScale="1">
        <p:scale>
          <a:sx n="120" d="100"/>
          <a:sy n="120" d="100"/>
        </p:scale>
        <p:origin x="10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30831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7"/>
          <p:cNvSpPr txBox="1"/>
          <p:nvPr userDrawn="1"/>
        </p:nvSpPr>
        <p:spPr>
          <a:xfrm flipH="1">
            <a:off x="5580112" y="44624"/>
            <a:ext cx="351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TPI 2021 </a:t>
            </a:r>
            <a:r>
              <a:rPr lang="fr-FR" sz="3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2022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4139952" y="632523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BSI, RFA &amp; SOI         Janvier 2022          # </a:t>
            </a:r>
            <a:fld id="{2641E3F7-23AD-404C-A46D-FB6347EB1013}" type="slidenum">
              <a:rPr lang="fr-CH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‹#›</a:t>
            </a:fld>
            <a:endParaRPr lang="fr-CH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7"/>
          <p:cNvSpPr txBox="1"/>
          <p:nvPr userDrawn="1"/>
        </p:nvSpPr>
        <p:spPr>
          <a:xfrm flipH="1">
            <a:off x="5580112" y="44624"/>
            <a:ext cx="351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TPI 2021 - 2022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4139952" y="632523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BSI, RFA &amp; SOI         Janvier 2022          # </a:t>
            </a:r>
            <a:fld id="{2641E3F7-23AD-404C-A46D-FB6347EB1013}" type="slidenum">
              <a:rPr lang="fr-CH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‹#›</a:t>
            </a:fld>
            <a:endParaRPr lang="fr-CH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VD_CriteresEvaluation.pdf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VD_CanevasDossierDeProjet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VD_Evaluation.pdf" TargetMode="External"/><Relationship Id="rId5" Type="http://schemas.openxmlformats.org/officeDocument/2006/relationships/hyperlink" Target="http://www.tpivd.ch/index.php/documentation-tpi-cfc-ordo-2014/pour-candidat" TargetMode="External"/><Relationship Id="rId4" Type="http://schemas.openxmlformats.org/officeDocument/2006/relationships/hyperlink" Target="http://www.tpivd.ch/" TargetMode="External"/><Relationship Id="rId9" Type="http://schemas.openxmlformats.org/officeDocument/2006/relationships/hyperlink" Target="VD_DeroulementTPI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900144" y="1033572"/>
            <a:ext cx="433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>
                <a:latin typeface="+mj-lt"/>
              </a:rPr>
              <a:t>Planning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491880" y="2095690"/>
            <a:ext cx="425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>
                <a:latin typeface="+mj-lt"/>
              </a:rPr>
              <a:t>Domaine – Chef de projet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3465569" y="4219926"/>
            <a:ext cx="267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>
                <a:latin typeface="+mj-lt"/>
              </a:rPr>
              <a:t>En entreprise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059832" y="5282044"/>
            <a:ext cx="497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>
                <a:latin typeface="+mj-lt"/>
              </a:rPr>
              <a:t>Communication - Coordination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483768" y="112436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59832" y="2179436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59832" y="428957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27784" y="534463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0" name="TextBox 8"/>
          <p:cNvSpPr txBox="1"/>
          <p:nvPr/>
        </p:nvSpPr>
        <p:spPr>
          <a:xfrm flipH="1">
            <a:off x="3707904" y="3157808"/>
            <a:ext cx="425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 dirty="0">
                <a:latin typeface="+mj-lt"/>
              </a:rPr>
              <a:t>Déroulement du TPI</a:t>
            </a:r>
          </a:p>
        </p:txBody>
      </p:sp>
      <p:sp>
        <p:nvSpPr>
          <p:cNvPr id="21" name="Oval 15"/>
          <p:cNvSpPr/>
          <p:nvPr/>
        </p:nvSpPr>
        <p:spPr>
          <a:xfrm>
            <a:off x="3300186" y="323450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>
            <a:normAutofit/>
          </a:bodyPr>
          <a:lstStyle/>
          <a:p>
            <a:r>
              <a:rPr lang="fr-CH" b="1" dirty="0">
                <a:latin typeface="+mn-lt"/>
              </a:rPr>
              <a:t>Planning semestriel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sz="2400" dirty="0"/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48428"/>
            <a:ext cx="8147248" cy="43728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363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fr-CH" b="1" dirty="0"/>
              <a:t>Domaine – Chef de projet</a:t>
            </a:r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r>
              <a:rPr lang="fr-CH" sz="2400" b="1" dirty="0"/>
              <a:t>Tâches des candidats:</a:t>
            </a:r>
          </a:p>
          <a:p>
            <a:pPr marL="803275" lvl="1" indent="-441325" defTabSz="985838">
              <a:buFont typeface="+mj-lt"/>
              <a:buAutoNum type="arabicPeriod"/>
            </a:pPr>
            <a:r>
              <a:rPr lang="fr-CH" sz="2000" dirty="0"/>
              <a:t>Observer le panneau d’affichage </a:t>
            </a:r>
            <a:r>
              <a:rPr lang="fr-CH" sz="2000" dirty="0">
                <a:sym typeface="Wingdings" panose="05000000000000000000" pitchFamily="2" charset="2"/>
              </a:rPr>
              <a:t>au 5</a:t>
            </a:r>
            <a:r>
              <a:rPr lang="fr-CH" sz="2000" baseline="30000" dirty="0">
                <a:sym typeface="Wingdings" panose="05000000000000000000" pitchFamily="2" charset="2"/>
              </a:rPr>
              <a:t>ème</a:t>
            </a:r>
            <a:r>
              <a:rPr lang="fr-CH" sz="2000" dirty="0">
                <a:sym typeface="Wingdings" panose="05000000000000000000" pitchFamily="2" charset="2"/>
              </a:rPr>
              <a:t>, dans le c</a:t>
            </a:r>
            <a:r>
              <a:rPr lang="fr-CH" sz="2000" dirty="0"/>
              <a:t>ouloir :</a:t>
            </a:r>
          </a:p>
          <a:p>
            <a:pPr marL="1252538" indent="-354013"/>
            <a:endParaRPr lang="fr-CH" sz="2400" dirty="0"/>
          </a:p>
          <a:p>
            <a:pPr marL="1252538" indent="-354013"/>
            <a:endParaRPr lang="fr-CH" sz="2400" dirty="0"/>
          </a:p>
          <a:p>
            <a:pPr marL="898525" indent="0">
              <a:buNone/>
            </a:pPr>
            <a:endParaRPr lang="fr-CH" sz="2400" dirty="0"/>
          </a:p>
          <a:p>
            <a:pPr marL="857250" lvl="1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fr-CH" sz="2000" dirty="0"/>
              <a:t>Discuter du/des domaines avec le chef de projet souhaité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fr-CH" sz="2000" dirty="0"/>
              <a:t>Obtenir l’accord de principe du chef de projet avant le </a:t>
            </a:r>
            <a:r>
              <a:rPr lang="fr-CH" sz="2000" b="1" dirty="0"/>
              <a:t>18.02.2022</a:t>
            </a:r>
            <a:endParaRPr lang="fr-CH" sz="2000" dirty="0"/>
          </a:p>
          <a:p>
            <a:pPr marL="360363" indent="-360363">
              <a:spcBef>
                <a:spcPts val="1200"/>
              </a:spcBef>
            </a:pPr>
            <a:r>
              <a:rPr lang="fr-CH" sz="2400" b="1" dirty="0"/>
              <a:t>Tâche du corps enseignant:</a:t>
            </a:r>
            <a:endParaRPr lang="fr-CH" sz="2400" dirty="0"/>
          </a:p>
          <a:p>
            <a:pPr marL="857250" lvl="1" indent="-457200">
              <a:buFont typeface="+mj-lt"/>
              <a:buAutoNum type="arabicPeriod"/>
            </a:pPr>
            <a:r>
              <a:rPr lang="fr-CH" sz="2000" dirty="0"/>
              <a:t>Répartir la charge de travail entre les chefs de projet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H" sz="2000" dirty="0"/>
              <a:t>Attribuer les apprentis sans chef de projet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H" sz="2000" dirty="0"/>
              <a:t>Valider auprès des apprentis dès le </a:t>
            </a:r>
            <a:r>
              <a:rPr lang="fr-CH" sz="2000" b="1" dirty="0"/>
              <a:t>1</a:t>
            </a:r>
            <a:r>
              <a:rPr lang="fr-CH" sz="2000" b="1" baseline="30000" dirty="0"/>
              <a:t>er</a:t>
            </a:r>
            <a:r>
              <a:rPr lang="fr-CH" sz="2000" b="1" dirty="0"/>
              <a:t> mars 2022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7920880" cy="13681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33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fr-FR" b="1" dirty="0"/>
              <a:t>Déroulement du TPI</a:t>
            </a:r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539552" y="6093296"/>
            <a:ext cx="806489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899592" y="5760571"/>
            <a:ext cx="4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/>
              <a:t>T1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40152" y="5760571"/>
            <a:ext cx="4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/>
              <a:t>T2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539552" y="1600199"/>
            <a:ext cx="8496944" cy="4709121"/>
          </a:xfrm>
        </p:spPr>
        <p:txBody>
          <a:bodyPr>
            <a:normAutofit/>
          </a:bodyPr>
          <a:lstStyle/>
          <a:p>
            <a:pPr marL="400050" lvl="1" indent="0">
              <a:spcBef>
                <a:spcPts val="0"/>
              </a:spcBef>
              <a:buNone/>
            </a:pPr>
            <a:r>
              <a:rPr lang="fr-CH" sz="1600" b="1" dirty="0"/>
              <a:t>Au minimum 2 semaines avant T1, votre chef de projet vous aiguillera sur un avant-projet.</a:t>
            </a:r>
          </a:p>
          <a:p>
            <a:pPr marL="400050" lvl="1" indent="0">
              <a:spcBef>
                <a:spcPts val="0"/>
              </a:spcBef>
              <a:buNone/>
            </a:pPr>
            <a:endParaRPr lang="fr-CH" sz="10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b="1" dirty="0"/>
              <a:t>T1	Démarrage du TPI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Votre chef de projet vous transmet le cahier des charges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Un expert vient vous visiter pour expliquer les aspects formels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Une communication régulière est définie et un suivi continu assuré</a:t>
            </a:r>
          </a:p>
          <a:p>
            <a:pPr marL="400050" lvl="1" indent="0">
              <a:spcBef>
                <a:spcPts val="0"/>
              </a:spcBef>
              <a:buNone/>
            </a:pPr>
            <a:endParaRPr lang="fr-CH" sz="1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</a:t>
            </a:r>
            <a:r>
              <a:rPr lang="fr-CH" sz="1600" i="1" dirty="0"/>
              <a:t>Vers le milieu du TPI, le second expert vient vous visiter !</a:t>
            </a:r>
          </a:p>
          <a:p>
            <a:pPr marL="400050" lvl="1" indent="0">
              <a:spcBef>
                <a:spcPts val="0"/>
              </a:spcBef>
              <a:buNone/>
            </a:pPr>
            <a:endParaRPr lang="fr-CH" sz="1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b="1" dirty="0"/>
              <a:t>T2 	Fin du TPI (89 heures de travail)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Vous livrez vos résultats aux experts et au chef de projet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Vous finalisez les rendus «papier» pour transmission postale</a:t>
            </a:r>
          </a:p>
          <a:p>
            <a:pPr marL="400050" lvl="1" indent="0">
              <a:spcBef>
                <a:spcPts val="0"/>
              </a:spcBef>
              <a:buNone/>
            </a:pPr>
            <a:endParaRPr lang="fr-CH" sz="1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</a:t>
            </a:r>
            <a:r>
              <a:rPr lang="fr-CH" sz="1600" i="1" dirty="0"/>
              <a:t>Entre T2 et T3, vous préparez la présentation de votre TPI</a:t>
            </a:r>
          </a:p>
          <a:p>
            <a:pPr marL="400050" lvl="1" indent="0">
              <a:spcBef>
                <a:spcPts val="0"/>
              </a:spcBef>
              <a:buNone/>
            </a:pPr>
            <a:endParaRPr lang="fr-CH" sz="1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b="1" dirty="0"/>
              <a:t>T3	Présentation du TPI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Vous disposez de 15 minutes pour présenter, puis 15 minutes pour les questions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fr-CH" sz="1600" dirty="0"/>
              <a:t>	La note définitive vous sera transmise ultérieurement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668344" y="5760571"/>
            <a:ext cx="4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2026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fr-CH" b="1" dirty="0"/>
              <a:t>En entreprise</a:t>
            </a:r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pPr marL="536575" indent="-361950">
              <a:spcBef>
                <a:spcPts val="1800"/>
              </a:spcBef>
            </a:pPr>
            <a:r>
              <a:rPr lang="fr-CH" sz="2400" dirty="0"/>
              <a:t>Début de la période « TPI » en entreprise : </a:t>
            </a:r>
            <a:r>
              <a:rPr lang="fr-CH" sz="2400" b="1" dirty="0"/>
              <a:t>01.04.2022</a:t>
            </a:r>
          </a:p>
          <a:p>
            <a:pPr marL="536575" indent="-361950">
              <a:spcBef>
                <a:spcPts val="1800"/>
              </a:spcBef>
            </a:pPr>
            <a:r>
              <a:rPr lang="fr-CH" sz="2400" dirty="0"/>
              <a:t>Fin de la période « TPI » en entreprise : </a:t>
            </a:r>
          </a:p>
          <a:p>
            <a:pPr marL="893763" lvl="1" indent="-361950">
              <a:spcBef>
                <a:spcPts val="600"/>
              </a:spcBef>
            </a:pPr>
            <a:r>
              <a:rPr lang="fr-CH" sz="2400" b="1" dirty="0"/>
              <a:t>CFC</a:t>
            </a:r>
            <a:r>
              <a:rPr lang="fr-CH" sz="2400" dirty="0"/>
              <a:t> </a:t>
            </a:r>
            <a:r>
              <a:rPr lang="fr-CH" sz="2400" dirty="0">
                <a:sym typeface="Wingdings" panose="05000000000000000000" pitchFamily="2" charset="2"/>
              </a:rPr>
              <a:t>: </a:t>
            </a:r>
            <a:r>
              <a:rPr lang="fr-CH" sz="2400" b="1" dirty="0">
                <a:sym typeface="Wingdings" panose="05000000000000000000" pitchFamily="2" charset="2"/>
              </a:rPr>
              <a:t>17.06.2022</a:t>
            </a:r>
            <a:endParaRPr lang="fr-CH" sz="2400" dirty="0">
              <a:sym typeface="Wingdings" panose="05000000000000000000" pitchFamily="2" charset="2"/>
            </a:endParaRPr>
          </a:p>
          <a:p>
            <a:pPr marL="893763" lvl="1" indent="-361950">
              <a:spcBef>
                <a:spcPts val="600"/>
              </a:spcBef>
            </a:pPr>
            <a:r>
              <a:rPr lang="fr-CH" sz="2400" b="1" dirty="0">
                <a:sym typeface="Wingdings" panose="05000000000000000000" pitchFamily="2" charset="2"/>
              </a:rPr>
              <a:t>MPT</a:t>
            </a:r>
            <a:r>
              <a:rPr lang="fr-CH" sz="2400" dirty="0">
                <a:sym typeface="Wingdings" panose="05000000000000000000" pitchFamily="2" charset="2"/>
              </a:rPr>
              <a:t> : </a:t>
            </a:r>
            <a:r>
              <a:rPr lang="fr-CH" sz="2400" b="1" dirty="0">
                <a:sym typeface="Wingdings" panose="05000000000000000000" pitchFamily="2" charset="2"/>
              </a:rPr>
              <a:t>10.06.2022</a:t>
            </a:r>
          </a:p>
          <a:p>
            <a:pPr marL="536575" indent="-361950">
              <a:spcBef>
                <a:spcPts val="1800"/>
              </a:spcBef>
            </a:pPr>
            <a:r>
              <a:rPr lang="fr-CH" sz="2400" dirty="0"/>
              <a:t>Contrat de stage court, sans rémunération</a:t>
            </a:r>
          </a:p>
          <a:p>
            <a:pPr marL="536575" indent="-361950">
              <a:spcBef>
                <a:spcPts val="1800"/>
              </a:spcBef>
            </a:pPr>
            <a:r>
              <a:rPr lang="fr-CH" sz="2400" dirty="0"/>
              <a:t>Durée du TPI entre 70 et 90h durant la période « TPI »</a:t>
            </a:r>
          </a:p>
          <a:p>
            <a:pPr marL="536575" indent="-361950">
              <a:spcBef>
                <a:spcPts val="1800"/>
              </a:spcBef>
            </a:pPr>
            <a:r>
              <a:rPr lang="fr-CH" sz="2400" dirty="0"/>
              <a:t>Organisation via Roberto Ferrari</a:t>
            </a:r>
          </a:p>
          <a:p>
            <a:pPr marL="536575" indent="-361950">
              <a:spcBef>
                <a:spcPts val="1800"/>
              </a:spcBef>
            </a:pPr>
            <a:r>
              <a:rPr lang="fr-CH" sz="2400" dirty="0"/>
              <a:t>Présence à l’ETML pour les cours de théorie, examens et etc.</a:t>
            </a:r>
          </a:p>
        </p:txBody>
      </p:sp>
    </p:spTree>
    <p:extLst>
      <p:ext uri="{BB962C8B-B14F-4D97-AF65-F5344CB8AC3E}">
        <p14:creationId xmlns:p14="http://schemas.microsoft.com/office/powerpoint/2010/main" val="20521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fr-CH" b="1" dirty="0"/>
              <a:t>Communication - Coordination</a:t>
            </a:r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307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pPr marL="450850" indent="-357188">
              <a:spcBef>
                <a:spcPts val="1800"/>
              </a:spcBef>
            </a:pPr>
            <a:r>
              <a:rPr lang="fr-CH" sz="2400" b="1" dirty="0"/>
              <a:t>RFA (SPOC)</a:t>
            </a:r>
          </a:p>
          <a:p>
            <a:pPr marL="450850" indent="-361950">
              <a:spcBef>
                <a:spcPts val="1800"/>
              </a:spcBef>
            </a:pPr>
            <a:r>
              <a:rPr lang="fr-CH" sz="2400" dirty="0"/>
              <a:t>SOI (organisation interne)</a:t>
            </a:r>
          </a:p>
          <a:p>
            <a:pPr marL="450850" indent="-361950">
              <a:spcBef>
                <a:spcPts val="1800"/>
              </a:spcBef>
            </a:pPr>
            <a:r>
              <a:rPr lang="fr-CH" sz="2400" dirty="0"/>
              <a:t>BSI (en soutien)</a:t>
            </a:r>
          </a:p>
          <a:p>
            <a:pPr marL="450850" indent="-361950">
              <a:spcBef>
                <a:spcPts val="1800"/>
              </a:spcBef>
            </a:pPr>
            <a:r>
              <a:rPr lang="fr-CH" sz="2400" dirty="0"/>
              <a:t>Informations supplémentaires: </a:t>
            </a:r>
            <a:br>
              <a:rPr lang="fr-CH" sz="2400" dirty="0"/>
            </a:br>
            <a:r>
              <a:rPr lang="fr-CH" sz="2400" dirty="0">
                <a:hlinkClick r:id="rId4"/>
              </a:rPr>
              <a:t>http://www.tpivd.ch/</a:t>
            </a:r>
            <a:br>
              <a:rPr lang="fr-CH" sz="2400" dirty="0"/>
            </a:br>
            <a:r>
              <a:rPr lang="fr-CH" sz="1600" dirty="0"/>
              <a:t>(</a:t>
            </a:r>
            <a:r>
              <a:rPr lang="fr-CH" sz="1600" dirty="0">
                <a:hlinkClick r:id="rId5"/>
              </a:rPr>
              <a:t>http://www.tpivd.ch/ ... ordo-2014/pour-candidat</a:t>
            </a:r>
            <a:r>
              <a:rPr lang="fr-CH" sz="1600" dirty="0"/>
              <a:t>)</a:t>
            </a:r>
          </a:p>
          <a:p>
            <a:pPr marL="450850" indent="-361950">
              <a:spcBef>
                <a:spcPts val="1800"/>
              </a:spcBef>
            </a:pPr>
            <a:r>
              <a:rPr lang="fr-CH" sz="2400" dirty="0"/>
              <a:t>Annexes:</a:t>
            </a:r>
            <a:br>
              <a:rPr lang="fr-CH" sz="2400" dirty="0"/>
            </a:br>
            <a:endParaRPr lang="fr-CH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691680" y="569260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Grille d’</a:t>
            </a:r>
            <a:r>
              <a:rPr lang="fr-CH" dirty="0" err="1"/>
              <a:t>éval</a:t>
            </a:r>
            <a:r>
              <a:rPr lang="fr-CH" dirty="0"/>
              <a:t>.          	Critères d’</a:t>
            </a:r>
            <a:r>
              <a:rPr lang="fr-CH" dirty="0" err="1"/>
              <a:t>éval</a:t>
            </a:r>
            <a:r>
              <a:rPr lang="fr-CH" dirty="0"/>
              <a:t>	Canevas rapport          Déroulement</a:t>
            </a:r>
          </a:p>
        </p:txBody>
      </p:sp>
      <p:pic>
        <p:nvPicPr>
          <p:cNvPr id="13" name="Picture 5" descr="C:\Users\zfpbsi.ETMLNET\AppData\Local\Microsoft\Windows\Temporary Internet Files\Content.IE5\JMJNZQVS\pdf_icon[1].png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zfpbsi.ETMLNET\AppData\Local\Microsoft\Windows\Temporary Internet Files\Content.IE5\JMJNZQVS\pdf_icon[1].png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332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zfpbsi.ETMLNET\AppData\Local\Microsoft\Windows\Temporary Internet Files\Content.IE5\JMJNZQVS\pdf_icon[1].png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44" y="50851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0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16835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fr-CH" sz="20000" b="1" dirty="0"/>
              <a:t>?</a:t>
            </a:r>
          </a:p>
        </p:txBody>
      </p:sp>
      <p:sp>
        <p:nvSpPr>
          <p:cNvPr id="4" name="Arc 3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396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_pointer_and_light-up_text.pot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Animated_pointer_and_light-up_text.potx</Template>
  <TotalTime>0</TotalTime>
  <Words>351</Words>
  <Application>Microsoft Office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Animated_pointer_and_light-up_text.potx</vt:lpstr>
      <vt:lpstr>PowerPoint Presentation</vt:lpstr>
      <vt:lpstr>Planning semestriel</vt:lpstr>
      <vt:lpstr>Domaine – Chef de projet</vt:lpstr>
      <vt:lpstr>Déroulement du TPI</vt:lpstr>
      <vt:lpstr>En entreprise</vt:lpstr>
      <vt:lpstr>Communication - Coordination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</cp:revision>
  <dcterms:created xsi:type="dcterms:W3CDTF">2015-01-27T13:37:18Z</dcterms:created>
  <dcterms:modified xsi:type="dcterms:W3CDTF">2022-01-26T21:10:36Z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