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0" r:id="rId18"/>
    <p:sldId id="274" r:id="rId19"/>
    <p:sldId id="271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6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5" y="682581"/>
            <a:ext cx="11311650" cy="58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6152" y="2669146"/>
            <a:ext cx="9601200" cy="14859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DIFFERENT ERAS OF WEB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3281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Evolution of Web Design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sites were </a:t>
            </a:r>
            <a:r>
              <a:rPr lang="en-US" dirty="0" smtClean="0"/>
              <a:t>entirely</a:t>
            </a:r>
          </a:p>
          <a:p>
            <a:pPr lvl="1"/>
            <a:r>
              <a:rPr lang="en-US" dirty="0"/>
              <a:t> text-based</a:t>
            </a:r>
          </a:p>
          <a:p>
            <a:pPr lvl="1"/>
            <a:r>
              <a:rPr lang="en-US" i="0" dirty="0"/>
              <a:t>with minimal images</a:t>
            </a:r>
          </a:p>
          <a:p>
            <a:pPr lvl="1"/>
            <a:r>
              <a:rPr lang="en-US" i="0" dirty="0"/>
              <a:t>no real layout to speak of other than headings and </a:t>
            </a:r>
            <a:r>
              <a:rPr lang="en-US" i="0" dirty="0" smtClean="0"/>
              <a:t>paragraphs</a:t>
            </a:r>
            <a:endParaRPr lang="en-US" dirty="0"/>
          </a:p>
          <a:p>
            <a:r>
              <a:rPr lang="en-US" dirty="0"/>
              <a:t>the industry progressed, eventually bringing us table-based designs, then Flash, and finally CSS-based designs.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17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1.0</a:t>
            </a:r>
            <a:br>
              <a:rPr lang="en-US" dirty="0" smtClean="0"/>
            </a:br>
            <a:r>
              <a:rPr lang="en-US" b="1" dirty="0"/>
              <a:t>The shopping carts &amp; static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890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1.0 can be associated with the era of static websites. </a:t>
            </a:r>
            <a:endParaRPr lang="en-US" dirty="0" smtClean="0"/>
          </a:p>
          <a:p>
            <a:r>
              <a:rPr lang="en-US" dirty="0"/>
              <a:t>used in order to display some information. </a:t>
            </a:r>
            <a:endParaRPr lang="en-US" dirty="0" smtClean="0"/>
          </a:p>
          <a:p>
            <a:r>
              <a:rPr lang="en-US" dirty="0" smtClean="0"/>
              <a:t>No interaction capabilities</a:t>
            </a:r>
          </a:p>
          <a:p>
            <a:r>
              <a:rPr lang="en-US" dirty="0"/>
              <a:t>During this period, only text mails could be written and sent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picture upload</a:t>
            </a:r>
          </a:p>
          <a:p>
            <a:r>
              <a:rPr lang="en-US" dirty="0"/>
              <a:t>Experts call the Internet before 1999 “Read-Only” web. </a:t>
            </a:r>
            <a:endParaRPr lang="en-US" dirty="0" smtClean="0"/>
          </a:p>
          <a:p>
            <a:r>
              <a:rPr lang="en-US" dirty="0"/>
              <a:t>There was no active communication or information flow from consumer (of the information) to producer (of the information</a:t>
            </a:r>
            <a:r>
              <a:rPr lang="en-US" dirty="0" smtClean="0"/>
              <a:t>).</a:t>
            </a:r>
          </a:p>
          <a:p>
            <a:r>
              <a:rPr lang="en-US" dirty="0"/>
              <a:t>e-commerce website owners use in some shape or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Goal was </a:t>
            </a:r>
            <a:r>
              <a:rPr lang="en-US" dirty="0"/>
              <a:t>to present products to potential customers, much as a catalog or a brochure does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1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42" y="772733"/>
            <a:ext cx="9286740" cy="55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8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</a:t>
            </a:r>
            <a:br>
              <a:rPr lang="en-US" dirty="0" smtClean="0"/>
            </a:br>
            <a:r>
              <a:rPr lang="en-US" b="1" dirty="0"/>
              <a:t>The writing and participating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this stage, websites grew in terms of interaction capabilities</a:t>
            </a:r>
            <a:r>
              <a:rPr lang="en-US" dirty="0" smtClean="0"/>
              <a:t>.</a:t>
            </a:r>
          </a:p>
          <a:p>
            <a:r>
              <a:rPr lang="en-US" dirty="0"/>
              <a:t>like YouTube and Blogger. </a:t>
            </a:r>
            <a:endParaRPr lang="en-US" dirty="0" smtClean="0"/>
          </a:p>
          <a:p>
            <a:r>
              <a:rPr lang="en-US" dirty="0" err="1"/>
              <a:t>Berner</a:t>
            </a:r>
            <a:r>
              <a:rPr lang="en-US" dirty="0"/>
              <a:t> Lee has also described it as a “read write” web. </a:t>
            </a:r>
            <a:endParaRPr lang="en-US" dirty="0" smtClean="0"/>
          </a:p>
          <a:p>
            <a:r>
              <a:rPr lang="en-US" dirty="0"/>
              <a:t>like Blogs, social-media and video streaming </a:t>
            </a:r>
            <a:endParaRPr lang="en-US" dirty="0" smtClean="0"/>
          </a:p>
          <a:p>
            <a:r>
              <a:rPr lang="en-US" dirty="0"/>
              <a:t>easy exchange of music and video clips</a:t>
            </a:r>
            <a:r>
              <a:rPr lang="en-US" dirty="0" smtClean="0"/>
              <a:t>.</a:t>
            </a:r>
          </a:p>
          <a:p>
            <a:r>
              <a:rPr lang="en-US" dirty="0"/>
              <a:t>Search engine browsers also entered into an advanced </a:t>
            </a:r>
            <a:r>
              <a:rPr lang="en-US" dirty="0" smtClean="0"/>
              <a:t>form</a:t>
            </a:r>
          </a:p>
          <a:p>
            <a:r>
              <a:rPr lang="en-US" dirty="0"/>
              <a:t>capable of managing a large number of users at the same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73" y="637504"/>
            <a:ext cx="9304987" cy="5582992"/>
          </a:xfrm>
        </p:spPr>
      </p:pic>
    </p:spTree>
    <p:extLst>
      <p:ext uri="{BB962C8B-B14F-4D97-AF65-F5344CB8AC3E}">
        <p14:creationId xmlns:p14="http://schemas.microsoft.com/office/powerpoint/2010/main" val="337947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Web </a:t>
            </a:r>
            <a:r>
              <a:rPr lang="en-US" b="1" dirty="0" smtClean="0"/>
              <a:t>3.0 </a:t>
            </a:r>
            <a:r>
              <a:rPr lang="en-US" dirty="0"/>
              <a:t>how, why and when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semantic executing web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3.0 can be described as a “read- write-execute” web</a:t>
            </a:r>
            <a:r>
              <a:rPr lang="en-US" dirty="0" smtClean="0"/>
              <a:t>.</a:t>
            </a:r>
          </a:p>
          <a:p>
            <a:r>
              <a:rPr lang="en-US" dirty="0"/>
              <a:t>The two key terms associated with this phase are semantic markup and web services. </a:t>
            </a:r>
            <a:endParaRPr lang="en-US" dirty="0" smtClean="0"/>
          </a:p>
          <a:p>
            <a:pPr lvl="1"/>
            <a:r>
              <a:rPr lang="en-US" dirty="0"/>
              <a:t>A </a:t>
            </a:r>
            <a:r>
              <a:rPr lang="en-US" i="1" dirty="0"/>
              <a:t>web service </a:t>
            </a:r>
            <a:r>
              <a:rPr lang="en-US" dirty="0"/>
              <a:t>is a software system designed to support computer-to-computer interaction over the Internet.</a:t>
            </a:r>
            <a:endParaRPr lang="en-US" dirty="0" smtClean="0"/>
          </a:p>
          <a:p>
            <a:pPr lvl="1"/>
            <a:r>
              <a:rPr lang="en-US" dirty="0"/>
              <a:t>Semantic markup </a:t>
            </a:r>
            <a:r>
              <a:rPr lang="en-US" i="0" dirty="0"/>
              <a:t>refers to the communication gap between human web users and computerized applications. </a:t>
            </a:r>
            <a:endParaRPr lang="en-US" dirty="0" smtClean="0"/>
          </a:p>
          <a:p>
            <a:pPr lvl="1"/>
            <a:r>
              <a:rPr lang="en-US" dirty="0" smtClean="0"/>
              <a:t>Semantic </a:t>
            </a:r>
            <a:r>
              <a:rPr lang="en-US" dirty="0"/>
              <a:t>mark up helps in describing an item apart from defining its appearance</a:t>
            </a:r>
            <a:r>
              <a:rPr lang="en-US" dirty="0" smtClean="0"/>
              <a:t>. </a:t>
            </a:r>
            <a:r>
              <a:rPr lang="en-US" i="0" dirty="0"/>
              <a:t>It helps in searching the other matched items on the basis of similar attributes</a:t>
            </a:r>
            <a:r>
              <a:rPr lang="en-US" i="0" dirty="0" smtClean="0"/>
              <a:t>.</a:t>
            </a:r>
          </a:p>
          <a:p>
            <a:pPr marL="530352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671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70" y="540913"/>
            <a:ext cx="9741791" cy="58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4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783" y="2685245"/>
            <a:ext cx="9601200" cy="13458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/>
              <a:t>Difference between All eras of web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9425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operating </a:t>
            </a:r>
            <a:r>
              <a:rPr lang="en-US" dirty="0" smtClean="0"/>
              <a:t>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users of a batch operating system do not interact with the computer </a:t>
            </a:r>
            <a:r>
              <a:rPr lang="en-US" dirty="0" smtClean="0"/>
              <a:t>directly.</a:t>
            </a:r>
          </a:p>
          <a:p>
            <a:r>
              <a:rPr lang="en-US" dirty="0" smtClean="0"/>
              <a:t>Each </a:t>
            </a:r>
            <a:r>
              <a:rPr lang="en-US" dirty="0"/>
              <a:t>user prepares his job on an off-line device like punch cards and submits it to the computer operator. </a:t>
            </a:r>
            <a:endParaRPr lang="en-US" dirty="0" smtClean="0"/>
          </a:p>
          <a:p>
            <a:r>
              <a:rPr lang="en-US" dirty="0"/>
              <a:t>To speed up processing, jobs with similar needs are batched together and run as a group. </a:t>
            </a:r>
            <a:endParaRPr lang="en-US" dirty="0" smtClean="0"/>
          </a:p>
          <a:p>
            <a:r>
              <a:rPr lang="en-US" dirty="0"/>
              <a:t>The programmers leave their programs with the operator and the operator then sorts the programs with similar requirements into batches.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2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99" y="128790"/>
            <a:ext cx="6580030" cy="65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1111" y="3013656"/>
            <a:ext cx="8921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COMPARE STATIC AND DYNAMIC WEBSITES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9328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static site is one that is usually written in plain HTML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what is in the code of the page is what is displayed to the user.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dynamic site is one that is written using a server-side scripting language such as PHP, ASP, </a:t>
            </a:r>
            <a:r>
              <a:rPr lang="en-US" dirty="0" smtClean="0"/>
              <a:t>JSP. </a:t>
            </a:r>
          </a:p>
          <a:p>
            <a:r>
              <a:rPr lang="en-US" dirty="0" smtClean="0"/>
              <a:t>In </a:t>
            </a:r>
            <a:r>
              <a:rPr lang="en-US" dirty="0"/>
              <a:t>such a site the content is called in by the scripting language from other files or from a database depending on actions taken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55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pPr lvl="1"/>
            <a:r>
              <a:rPr lang="en-US" i="0" dirty="0"/>
              <a:t>every page can be different if desired</a:t>
            </a:r>
            <a:endParaRPr lang="en-US" dirty="0"/>
          </a:p>
          <a:p>
            <a:r>
              <a:rPr lang="en-US" dirty="0"/>
              <a:t>Quick to develop</a:t>
            </a:r>
          </a:p>
          <a:p>
            <a:r>
              <a:rPr lang="en-US" dirty="0"/>
              <a:t>Cheap to develop</a:t>
            </a:r>
          </a:p>
          <a:p>
            <a:r>
              <a:rPr lang="en-US" dirty="0"/>
              <a:t>Cheap to host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Much more functional website</a:t>
            </a:r>
          </a:p>
          <a:p>
            <a:r>
              <a:rPr lang="en-US" dirty="0"/>
              <a:t>Much easier to update</a:t>
            </a:r>
          </a:p>
          <a:p>
            <a:r>
              <a:rPr lang="en-US" dirty="0"/>
              <a:t>New content brings people back to the site and helps in the search engines</a:t>
            </a:r>
          </a:p>
          <a:p>
            <a:r>
              <a:rPr lang="en-US" dirty="0"/>
              <a:t>Can work as a system to allow staff or users to collaborate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Requires web development expertise to update site</a:t>
            </a:r>
          </a:p>
          <a:p>
            <a:r>
              <a:rPr lang="en-US" dirty="0"/>
              <a:t>Site not as useful for the user</a:t>
            </a:r>
          </a:p>
          <a:p>
            <a:r>
              <a:rPr lang="en-US" dirty="0"/>
              <a:t>Content can get </a:t>
            </a:r>
            <a:r>
              <a:rPr lang="en-US" dirty="0" smtClean="0"/>
              <a:t>stationary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Slower / more expensive to develop</a:t>
            </a:r>
          </a:p>
          <a:p>
            <a:r>
              <a:rPr lang="en-US" dirty="0"/>
              <a:t>Hosting costs a little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8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sites from the last decade are static, but more and more people are </a:t>
            </a:r>
            <a:r>
              <a:rPr lang="en-US" dirty="0" err="1"/>
              <a:t>realising</a:t>
            </a:r>
            <a:r>
              <a:rPr lang="en-US" dirty="0"/>
              <a:t> the advantages of having a dynamic website.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websites can make the most of your site and either use it as a tool or create a professional, interesting experience for your visitors.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08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problems with Batch </a:t>
            </a:r>
            <a:r>
              <a:rPr lang="en-US" dirty="0" smtClean="0"/>
              <a:t>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</a:t>
            </a:r>
            <a:r>
              <a:rPr lang="en-US" dirty="0"/>
              <a:t>of interaction between the user and the job.</a:t>
            </a:r>
          </a:p>
          <a:p>
            <a:r>
              <a:rPr lang="en-US" dirty="0"/>
              <a:t>CPU is often idle, because the speed of the mechanical I/O devices is slower than the CPU.</a:t>
            </a:r>
          </a:p>
          <a:p>
            <a:r>
              <a:rPr lang="en-US" dirty="0"/>
              <a:t>Difficult to provide the desired priority.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0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Time-sharing operating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very similar to Multiprogramming batch systems.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fact time sharing systems are an extension of multiprogramming systems</a:t>
            </a:r>
            <a:r>
              <a:rPr lang="en-US" dirty="0" smtClean="0"/>
              <a:t>.</a:t>
            </a:r>
          </a:p>
          <a:p>
            <a:r>
              <a:rPr lang="en-US" dirty="0"/>
              <a:t>the prime focus is on minimizing the response </a:t>
            </a:r>
            <a:r>
              <a:rPr lang="en-US" dirty="0" smtClean="0"/>
              <a:t>time</a:t>
            </a:r>
          </a:p>
          <a:p>
            <a:r>
              <a:rPr lang="en-US" dirty="0"/>
              <a:t>in multiprogramming the prime focus is to maximize the CPU usage.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5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operating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 use multiple central processors to serve multiple real-time applications and multiple users.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processing jobs are distributed among the processors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0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Operating System runs on a server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provides the server the capability to manage data, users, groups, security, applications, and other networking functions.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purpose of the network operating system is to allow shared file and printer access among multiple computers in a network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typically a local area network (LAN), a private network or to other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9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Time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defined as an operating system known to give maximum time for each of the critical operations that it performs</a:t>
            </a:r>
            <a:r>
              <a:rPr lang="en-US" dirty="0" smtClean="0"/>
              <a:t>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1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lan</a:t>
            </a:r>
            <a:r>
              <a:rPr lang="en-US" dirty="0" smtClean="0"/>
              <a:t> wan and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0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84438"/>
              </p:ext>
            </p:extLst>
          </p:nvPr>
        </p:nvGraphicFramePr>
        <p:xfrm>
          <a:off x="6323525" y="128788"/>
          <a:ext cx="5625732" cy="6279524"/>
        </p:xfrm>
        <a:graphic>
          <a:graphicData uri="http://schemas.openxmlformats.org/drawingml/2006/table">
            <a:tbl>
              <a:tblPr/>
              <a:tblGrid>
                <a:gridCol w="1406433"/>
                <a:gridCol w="1406433"/>
                <a:gridCol w="1406433"/>
                <a:gridCol w="1406433"/>
              </a:tblGrid>
              <a:tr h="11196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Design and maintenance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Easy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Difficult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Difficult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196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Propagation Delay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Short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Moderate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Long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14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Speed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High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Moderate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Low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1960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Fault Tolerance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More Tolerant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Less Tolerant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Less Tolerant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14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Congestion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Less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More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More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  <a:tr h="1557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Used for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College, School, Hospital.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Small towns, City.</a:t>
                      </a:r>
                    </a:p>
                  </a:txBody>
                  <a:tcPr marL="69407" marR="69407" marT="69407" marB="6940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3288" marR="83288" marT="41644" marB="41644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42068"/>
              </p:ext>
            </p:extLst>
          </p:nvPr>
        </p:nvGraphicFramePr>
        <p:xfrm>
          <a:off x="763324" y="128788"/>
          <a:ext cx="5444292" cy="6279525"/>
        </p:xfrm>
        <a:graphic>
          <a:graphicData uri="http://schemas.openxmlformats.org/drawingml/2006/table">
            <a:tbl>
              <a:tblPr/>
              <a:tblGrid>
                <a:gridCol w="1361073"/>
                <a:gridCol w="1361073"/>
                <a:gridCol w="1361073"/>
                <a:gridCol w="1361073"/>
              </a:tblGrid>
              <a:tr h="1054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cap="all">
                          <a:effectLst/>
                        </a:rPr>
                        <a:t>BASIS OF COMPARISON</a:t>
                      </a:r>
                    </a:p>
                  </a:txBody>
                  <a:tcPr marL="65354" marR="65354" marT="65354" marB="65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cap="all">
                          <a:effectLst/>
                        </a:rPr>
                        <a:t>LAN</a:t>
                      </a:r>
                    </a:p>
                  </a:txBody>
                  <a:tcPr marL="65354" marR="65354" marT="65354" marB="65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cap="all">
                          <a:effectLst/>
                        </a:rPr>
                        <a:t>MAN</a:t>
                      </a:r>
                    </a:p>
                  </a:txBody>
                  <a:tcPr marL="65354" marR="65354" marT="65354" marB="65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cap="all">
                          <a:effectLst/>
                        </a:rPr>
                        <a:t>WAN</a:t>
                      </a:r>
                    </a:p>
                  </a:txBody>
                  <a:tcPr marL="65354" marR="65354" marT="65354" marB="65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105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Expands to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Local Area Network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Metropolitan Area Network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Wide Area Network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168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Meaning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network that connects a group of computers in a small geographical area.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It covers relatively large region such as cities, towns.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It spans large locality and connects countries together. Example Internet.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1054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Ownership of Network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Private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Private or Public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Private or Public</a:t>
                      </a:r>
                    </a:p>
                  </a:txBody>
                  <a:tcPr marL="65354" marR="65354" marT="65354" marB="6535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0100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</TotalTime>
  <Words>707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Franklin Gothic Book</vt:lpstr>
      <vt:lpstr>Crop</vt:lpstr>
      <vt:lpstr>Types of operating system</vt:lpstr>
      <vt:lpstr>Batch operating system</vt:lpstr>
      <vt:lpstr>The problems with Batch Systems </vt:lpstr>
      <vt:lpstr>Time-sharing operating systems</vt:lpstr>
      <vt:lpstr>Distributed operating System</vt:lpstr>
      <vt:lpstr>Network operating System</vt:lpstr>
      <vt:lpstr>Real Time operating System</vt:lpstr>
      <vt:lpstr>Difference between lan wan and man</vt:lpstr>
      <vt:lpstr>PowerPoint Presentation</vt:lpstr>
      <vt:lpstr>PowerPoint Presentation</vt:lpstr>
      <vt:lpstr>DIFFERENT ERAS OF WEB</vt:lpstr>
      <vt:lpstr>The Evolution of Web Design  </vt:lpstr>
      <vt:lpstr>Web 1.0 The shopping carts &amp; static web</vt:lpstr>
      <vt:lpstr>PowerPoint Presentation</vt:lpstr>
      <vt:lpstr>Web 2.0 The writing and participating web</vt:lpstr>
      <vt:lpstr>PowerPoint Presentation</vt:lpstr>
      <vt:lpstr>Web 3.0 how, why and when The semantic executing web  </vt:lpstr>
      <vt:lpstr>PowerPoint Presentation</vt:lpstr>
      <vt:lpstr>PowerPoint Presentation</vt:lpstr>
      <vt:lpstr>PowerPoint Presentation</vt:lpstr>
      <vt:lpstr>PowerPoint Presentation</vt:lpstr>
      <vt:lpstr>Static vs Dynamic</vt:lpstr>
      <vt:lpstr>Advantages</vt:lpstr>
      <vt:lpstr>Disadvantages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operating system</dc:title>
  <dc:creator>Abida Rehman</dc:creator>
  <cp:lastModifiedBy>Abida Rehman</cp:lastModifiedBy>
  <cp:revision>5</cp:revision>
  <dcterms:created xsi:type="dcterms:W3CDTF">2017-11-03T07:15:42Z</dcterms:created>
  <dcterms:modified xsi:type="dcterms:W3CDTF">2017-11-03T08:07:21Z</dcterms:modified>
</cp:coreProperties>
</file>