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3"/>
  </p:notesMasterIdLst>
  <p:handoutMasterIdLst>
    <p:handoutMasterId r:id="rId4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11/6/2017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13" name="Rectangle 12"/>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72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47764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849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920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5752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13687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44399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25983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42782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66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6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3324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984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236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9518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482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17266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7CC0096-1860-4642-9CD2-0079EA5E7CD1}" type="datetimeFigureOut">
              <a:rPr lang="en-US" smtClean="0"/>
              <a:pPr/>
              <a:t>11/6/2017</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8848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threats</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measures for web threats</a:t>
            </a:r>
          </a:p>
        </p:txBody>
      </p:sp>
      <p:sp>
        <p:nvSpPr>
          <p:cNvPr id="3" name="Content Placeholder 2"/>
          <p:cNvSpPr>
            <a:spLocks noGrp="1"/>
          </p:cNvSpPr>
          <p:nvPr>
            <p:ph sz="quarter" idx="13"/>
          </p:nvPr>
        </p:nvSpPr>
        <p:spPr/>
        <p:txBody>
          <a:bodyPr>
            <a:normAutofit fontScale="62500" lnSpcReduction="20000"/>
          </a:bodyPr>
          <a:lstStyle/>
          <a:p>
            <a:pPr marL="0" indent="0">
              <a:buNone/>
            </a:pPr>
            <a:r>
              <a:rPr lang="en-US" sz="3000" b="1" cap="none" dirty="0" smtClean="0">
                <a:latin typeface="Lato" panose="020F0502020204030203" pitchFamily="34" charset="0"/>
              </a:rPr>
              <a:t>For Web Surﬁng And Downloading Online Programs  </a:t>
            </a:r>
          </a:p>
          <a:p>
            <a:r>
              <a:rPr lang="en-US" sz="3000" cap="none" dirty="0" smtClean="0">
                <a:latin typeface="Lato" panose="020F0502020204030203" pitchFamily="34" charset="0"/>
              </a:rPr>
              <a:t>Use A Web Reputation Service To Make Sure The Website You Are Going To Visit Is Safe From Web Threats.  </a:t>
            </a:r>
          </a:p>
          <a:p>
            <a:r>
              <a:rPr lang="en-US" sz="3000" cap="none" dirty="0" smtClean="0">
                <a:latin typeface="Lato" panose="020F0502020204030203" pitchFamily="34" charset="0"/>
              </a:rPr>
              <a:t>Beware Of Web Pages That Require Software Installation. Scan All Programs Downloaded From The Internet With An Up-to-date Security Solution.</a:t>
            </a:r>
          </a:p>
          <a:p>
            <a:r>
              <a:rPr lang="en-US" sz="3000" cap="none" dirty="0" smtClean="0">
                <a:latin typeface="Lato" panose="020F0502020204030203" pitchFamily="34" charset="0"/>
              </a:rPr>
              <a:t>Always Read The End User License Agreement And Cancel The Installation Process If Other “Programs” Are Going To Be Installed In Addition To The Desired Program.</a:t>
            </a:r>
          </a:p>
          <a:p>
            <a:r>
              <a:rPr lang="en-US" sz="3000" cap="none" dirty="0" smtClean="0">
                <a:latin typeface="Lato" panose="020F0502020204030203" pitchFamily="34" charset="0"/>
              </a:rPr>
              <a:t>Do Not Provide Personal Information To Unsolicited Requests For Information. Only Provide Personal Information On Sites That Display A Lock Icon At The Bottom Of Your Browser. </a:t>
            </a:r>
            <a:endParaRPr lang="en-US" cap="none" dirty="0">
              <a:latin typeface="Lato" panose="020F0502020204030203" pitchFamily="34" charset="0"/>
            </a:endParaRPr>
          </a:p>
        </p:txBody>
      </p:sp>
    </p:spTree>
    <p:extLst>
      <p:ext uri="{BB962C8B-B14F-4D97-AF65-F5344CB8AC3E}">
        <p14:creationId xmlns:p14="http://schemas.microsoft.com/office/powerpoint/2010/main" val="394360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Basics of web designing</a:t>
            </a:r>
            <a:endParaRPr lang="en-US" dirty="0"/>
          </a:p>
        </p:txBody>
      </p:sp>
    </p:spTree>
    <p:extLst>
      <p:ext uri="{BB962C8B-B14F-4D97-AF65-F5344CB8AC3E}">
        <p14:creationId xmlns:p14="http://schemas.microsoft.com/office/powerpoint/2010/main" val="420323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Web Components</a:t>
            </a:r>
          </a:p>
        </p:txBody>
      </p:sp>
      <p:sp>
        <p:nvSpPr>
          <p:cNvPr id="3075" name="Rectangle 3"/>
          <p:cNvSpPr>
            <a:spLocks noGrp="1" noChangeArrowheads="1"/>
          </p:cNvSpPr>
          <p:nvPr>
            <p:ph type="body" idx="4294967295"/>
          </p:nvPr>
        </p:nvSpPr>
        <p:spPr>
          <a:xfrm>
            <a:off x="685801" y="1676400"/>
            <a:ext cx="8229600" cy="3657599"/>
          </a:xfrm>
          <a:prstGeom prst="rect">
            <a:avLst/>
          </a:prstGeom>
        </p:spPr>
        <p:txBody>
          <a:bodyPr/>
          <a:lstStyle/>
          <a:p>
            <a:r>
              <a:rPr lang="en-US" altLang="en-US" b="1" dirty="0">
                <a:latin typeface="Lato" panose="020F0502020204030203" pitchFamily="34" charset="0"/>
              </a:rPr>
              <a:t>Clients and Servers</a:t>
            </a:r>
            <a:endParaRPr lang="en-US" altLang="en-US" b="1" dirty="0">
              <a:solidFill>
                <a:schemeClr val="bg2"/>
              </a:solidFill>
              <a:latin typeface="Lato" panose="020F0502020204030203" pitchFamily="34" charset="0"/>
            </a:endParaRPr>
          </a:p>
          <a:p>
            <a:r>
              <a:rPr lang="en-US" altLang="en-US" b="1" dirty="0">
                <a:solidFill>
                  <a:schemeClr val="bg2"/>
                </a:solidFill>
                <a:latin typeface="Lato" panose="020F0502020204030203" pitchFamily="34" charset="0"/>
              </a:rPr>
              <a:t>Internet Service Providers</a:t>
            </a:r>
          </a:p>
          <a:p>
            <a:r>
              <a:rPr lang="en-US" altLang="en-US" b="1" dirty="0">
                <a:solidFill>
                  <a:schemeClr val="bg2"/>
                </a:solidFill>
                <a:latin typeface="Lato" panose="020F0502020204030203" pitchFamily="34" charset="0"/>
              </a:rPr>
              <a:t>Web Site Hosting Services</a:t>
            </a:r>
          </a:p>
          <a:p>
            <a:r>
              <a:rPr lang="en-US" altLang="en-US" b="1" dirty="0">
                <a:solidFill>
                  <a:schemeClr val="bg2"/>
                </a:solidFill>
                <a:latin typeface="Lato" panose="020F0502020204030203" pitchFamily="34" charset="0"/>
              </a:rPr>
              <a:t>Domains Names, URL’s and </a:t>
            </a:r>
            <a:r>
              <a:rPr lang="en-US" altLang="en-US" b="1" dirty="0" err="1">
                <a:solidFill>
                  <a:schemeClr val="bg2"/>
                </a:solidFill>
                <a:latin typeface="Lato" panose="020F0502020204030203" pitchFamily="34" charset="0"/>
              </a:rPr>
              <a:t>Ips</a:t>
            </a:r>
            <a:endParaRPr lang="en-US" altLang="en-US" b="1" dirty="0">
              <a:solidFill>
                <a:schemeClr val="bg2"/>
              </a:solidFill>
              <a:latin typeface="Lato" panose="020F0502020204030203" pitchFamily="34" charset="0"/>
            </a:endParaRPr>
          </a:p>
          <a:p>
            <a:r>
              <a:rPr lang="en-US" altLang="en-US" b="1" dirty="0">
                <a:solidFill>
                  <a:schemeClr val="bg2"/>
                </a:solidFill>
                <a:latin typeface="Lato" panose="020F0502020204030203" pitchFamily="34" charset="0"/>
              </a:rPr>
              <a:t>Registrars</a:t>
            </a:r>
          </a:p>
          <a:p>
            <a:pPr>
              <a:buFont typeface="Wingdings" panose="05000000000000000000" pitchFamily="2" charset="2"/>
              <a:buNone/>
            </a:pPr>
            <a:endParaRPr lang="en-US" altLang="en-US" dirty="0">
              <a:solidFill>
                <a:schemeClr val="bg2"/>
              </a:solidFill>
              <a:latin typeface="Lato" panose="020F0502020204030203" pitchFamily="34" charset="0"/>
            </a:endParaRPr>
          </a:p>
        </p:txBody>
      </p:sp>
    </p:spTree>
    <p:extLst>
      <p:ext uri="{BB962C8B-B14F-4D97-AF65-F5344CB8AC3E}">
        <p14:creationId xmlns:p14="http://schemas.microsoft.com/office/powerpoint/2010/main" val="178423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Clients &amp; Servers</a:t>
            </a:r>
          </a:p>
        </p:txBody>
      </p:sp>
      <p:sp>
        <p:nvSpPr>
          <p:cNvPr id="8195" name="Rectangle 3"/>
          <p:cNvSpPr>
            <a:spLocks noGrp="1" noChangeArrowheads="1"/>
          </p:cNvSpPr>
          <p:nvPr>
            <p:ph type="body" sz="half" idx="4294967295"/>
          </p:nvPr>
        </p:nvSpPr>
        <p:spPr>
          <a:xfrm>
            <a:off x="838200" y="1603423"/>
            <a:ext cx="4038600" cy="3959178"/>
          </a:xfrm>
          <a:prstGeom prst="rect">
            <a:avLst/>
          </a:prstGeom>
        </p:spPr>
        <p:txBody>
          <a:bodyPr/>
          <a:lstStyle/>
          <a:p>
            <a:pPr algn="ctr">
              <a:lnSpc>
                <a:spcPct val="90000"/>
              </a:lnSpc>
              <a:buFont typeface="Wingdings" panose="05000000000000000000" pitchFamily="2" charset="2"/>
              <a:buNone/>
            </a:pPr>
            <a:r>
              <a:rPr lang="en-US" altLang="en-US" sz="2400" b="1" u="sng" cap="none" dirty="0" smtClean="0">
                <a:latin typeface="Lato" panose="020F0502020204030203" pitchFamily="34" charset="0"/>
              </a:rPr>
              <a:t>Clients (Browser)</a:t>
            </a:r>
          </a:p>
          <a:p>
            <a:pPr>
              <a:lnSpc>
                <a:spcPct val="90000"/>
              </a:lnSpc>
            </a:pPr>
            <a:r>
              <a:rPr lang="en-US" altLang="en-US" cap="none" dirty="0" smtClean="0">
                <a:latin typeface="Lato" panose="020F0502020204030203" pitchFamily="34" charset="0"/>
              </a:rPr>
              <a:t>Internet Explorer</a:t>
            </a:r>
          </a:p>
          <a:p>
            <a:pPr>
              <a:lnSpc>
                <a:spcPct val="90000"/>
              </a:lnSpc>
            </a:pPr>
            <a:r>
              <a:rPr lang="en-US" altLang="en-US" cap="none" dirty="0" smtClean="0">
                <a:latin typeface="Lato" panose="020F0502020204030203" pitchFamily="34" charset="0"/>
              </a:rPr>
              <a:t>Firefox</a:t>
            </a:r>
          </a:p>
          <a:p>
            <a:pPr>
              <a:lnSpc>
                <a:spcPct val="90000"/>
              </a:lnSpc>
            </a:pPr>
            <a:r>
              <a:rPr lang="en-US" altLang="en-US" cap="none" dirty="0" smtClean="0">
                <a:latin typeface="Lato" panose="020F0502020204030203" pitchFamily="34" charset="0"/>
              </a:rPr>
              <a:t>Mozilla</a:t>
            </a:r>
          </a:p>
          <a:p>
            <a:pPr>
              <a:lnSpc>
                <a:spcPct val="90000"/>
              </a:lnSpc>
            </a:pPr>
            <a:r>
              <a:rPr lang="en-US" altLang="en-US" cap="none" dirty="0" smtClean="0">
                <a:latin typeface="Lato" panose="020F0502020204030203" pitchFamily="34" charset="0"/>
              </a:rPr>
              <a:t>Netscape</a:t>
            </a:r>
          </a:p>
          <a:p>
            <a:pPr>
              <a:lnSpc>
                <a:spcPct val="90000"/>
              </a:lnSpc>
            </a:pPr>
            <a:r>
              <a:rPr lang="en-US" altLang="en-US" cap="none" dirty="0" smtClean="0">
                <a:latin typeface="Lato" panose="020F0502020204030203" pitchFamily="34" charset="0"/>
              </a:rPr>
              <a:t>Opera</a:t>
            </a:r>
          </a:p>
          <a:p>
            <a:pPr>
              <a:lnSpc>
                <a:spcPct val="90000"/>
              </a:lnSpc>
            </a:pPr>
            <a:r>
              <a:rPr lang="en-US" altLang="en-US" cap="none" dirty="0" smtClean="0">
                <a:latin typeface="Lato" panose="020F0502020204030203" pitchFamily="34" charset="0"/>
              </a:rPr>
              <a:t>Amaya</a:t>
            </a:r>
          </a:p>
          <a:p>
            <a:pPr>
              <a:lnSpc>
                <a:spcPct val="90000"/>
              </a:lnSpc>
            </a:pPr>
            <a:r>
              <a:rPr lang="en-US" altLang="en-US" cap="none" dirty="0" err="1" smtClean="0">
                <a:latin typeface="Lato" panose="020F0502020204030203" pitchFamily="34" charset="0"/>
              </a:rPr>
              <a:t>Aol</a:t>
            </a:r>
            <a:endParaRPr lang="en-US" altLang="en-US" cap="none" dirty="0" smtClean="0">
              <a:latin typeface="Lato" panose="020F0502020204030203" pitchFamily="34" charset="0"/>
            </a:endParaRPr>
          </a:p>
          <a:p>
            <a:pPr>
              <a:lnSpc>
                <a:spcPct val="90000"/>
              </a:lnSpc>
            </a:pPr>
            <a:r>
              <a:rPr lang="en-US" altLang="en-US" cap="none" dirty="0" smtClean="0">
                <a:latin typeface="Lato" panose="020F0502020204030203" pitchFamily="34" charset="0"/>
              </a:rPr>
              <a:t>Msn</a:t>
            </a:r>
            <a:endParaRPr lang="en-US" altLang="en-US" cap="none" dirty="0">
              <a:latin typeface="Lato" panose="020F0502020204030203" pitchFamily="34" charset="0"/>
            </a:endParaRPr>
          </a:p>
        </p:txBody>
      </p:sp>
      <p:sp>
        <p:nvSpPr>
          <p:cNvPr id="8196" name="Rectangle 4"/>
          <p:cNvSpPr>
            <a:spLocks noGrp="1" noChangeArrowheads="1"/>
          </p:cNvSpPr>
          <p:nvPr>
            <p:ph type="body" sz="half" idx="4294967295"/>
          </p:nvPr>
        </p:nvSpPr>
        <p:spPr>
          <a:xfrm>
            <a:off x="6172200" y="1600202"/>
            <a:ext cx="4038600" cy="3962400"/>
          </a:xfrm>
          <a:prstGeom prst="rect">
            <a:avLst/>
          </a:prstGeom>
        </p:spPr>
        <p:txBody>
          <a:bodyPr/>
          <a:lstStyle/>
          <a:p>
            <a:pPr algn="ctr">
              <a:lnSpc>
                <a:spcPct val="90000"/>
              </a:lnSpc>
              <a:buFont typeface="Wingdings" panose="05000000000000000000" pitchFamily="2" charset="2"/>
              <a:buNone/>
            </a:pPr>
            <a:r>
              <a:rPr lang="en-US" altLang="en-US" sz="2800" b="1" u="sng" cap="none" dirty="0" smtClean="0">
                <a:latin typeface="Lato" panose="020F0502020204030203" pitchFamily="34" charset="0"/>
              </a:rPr>
              <a:t>Servers</a:t>
            </a:r>
          </a:p>
          <a:p>
            <a:pPr>
              <a:lnSpc>
                <a:spcPct val="90000"/>
              </a:lnSpc>
            </a:pPr>
            <a:r>
              <a:rPr lang="en-US" altLang="en-US" cap="none" dirty="0" smtClean="0">
                <a:latin typeface="Lato" panose="020F0502020204030203" pitchFamily="34" charset="0"/>
              </a:rPr>
              <a:t>Apache</a:t>
            </a:r>
          </a:p>
          <a:p>
            <a:pPr>
              <a:lnSpc>
                <a:spcPct val="90000"/>
              </a:lnSpc>
            </a:pPr>
            <a:r>
              <a:rPr lang="en-US" altLang="en-US" cap="none" dirty="0" smtClean="0">
                <a:latin typeface="Lato" panose="020F0502020204030203" pitchFamily="34" charset="0"/>
              </a:rPr>
              <a:t>Microsoft</a:t>
            </a:r>
          </a:p>
          <a:p>
            <a:pPr>
              <a:lnSpc>
                <a:spcPct val="90000"/>
              </a:lnSpc>
            </a:pPr>
            <a:r>
              <a:rPr lang="en-US" altLang="en-US" cap="none" dirty="0" smtClean="0">
                <a:latin typeface="Lato" panose="020F0502020204030203" pitchFamily="34" charset="0"/>
              </a:rPr>
              <a:t>Netscape</a:t>
            </a:r>
          </a:p>
          <a:p>
            <a:pPr>
              <a:lnSpc>
                <a:spcPct val="90000"/>
              </a:lnSpc>
            </a:pPr>
            <a:r>
              <a:rPr lang="en-US" altLang="en-US" cap="none" dirty="0" smtClean="0">
                <a:latin typeface="Lato" panose="020F0502020204030203" pitchFamily="34" charset="0"/>
              </a:rPr>
              <a:t>Zeus</a:t>
            </a:r>
          </a:p>
          <a:p>
            <a:pPr>
              <a:lnSpc>
                <a:spcPct val="90000"/>
              </a:lnSpc>
            </a:pPr>
            <a:r>
              <a:rPr lang="en-US" altLang="en-US" cap="none" dirty="0" err="1" smtClean="0">
                <a:latin typeface="Lato" panose="020F0502020204030203" pitchFamily="34" charset="0"/>
              </a:rPr>
              <a:t>Aolserver</a:t>
            </a:r>
            <a:endParaRPr lang="en-US" altLang="en-US" cap="none" dirty="0" smtClean="0">
              <a:latin typeface="Lato" panose="020F0502020204030203" pitchFamily="34" charset="0"/>
            </a:endParaRPr>
          </a:p>
          <a:p>
            <a:pPr>
              <a:lnSpc>
                <a:spcPct val="90000"/>
              </a:lnSpc>
            </a:pPr>
            <a:r>
              <a:rPr lang="en-US" altLang="en-US" cap="none" dirty="0" smtClean="0">
                <a:latin typeface="Lato" panose="020F0502020204030203" pitchFamily="34" charset="0"/>
              </a:rPr>
              <a:t>Av</a:t>
            </a:r>
          </a:p>
          <a:p>
            <a:pPr>
              <a:lnSpc>
                <a:spcPct val="90000"/>
              </a:lnSpc>
            </a:pPr>
            <a:r>
              <a:rPr lang="en-US" altLang="en-US" cap="none" dirty="0" err="1" smtClean="0">
                <a:latin typeface="Lato" panose="020F0502020204030203" pitchFamily="34" charset="0"/>
              </a:rPr>
              <a:t>Javawebserver</a:t>
            </a:r>
            <a:endParaRPr lang="en-US" altLang="en-US" cap="none" dirty="0" smtClean="0">
              <a:latin typeface="Lato" panose="020F0502020204030203" pitchFamily="34" charset="0"/>
            </a:endParaRPr>
          </a:p>
          <a:p>
            <a:pPr>
              <a:lnSpc>
                <a:spcPct val="90000"/>
              </a:lnSpc>
            </a:pPr>
            <a:r>
              <a:rPr lang="en-US" altLang="en-US" cap="none" dirty="0" smtClean="0">
                <a:latin typeface="Lato" panose="020F0502020204030203" pitchFamily="34" charset="0"/>
              </a:rPr>
              <a:t>Oracle</a:t>
            </a:r>
            <a:endParaRPr lang="en-US" altLang="en-US" cap="none" dirty="0">
              <a:latin typeface="Lato" panose="020F0502020204030203" pitchFamily="34" charset="0"/>
            </a:endParaRPr>
          </a:p>
        </p:txBody>
      </p:sp>
    </p:spTree>
    <p:extLst>
      <p:ext uri="{BB962C8B-B14F-4D97-AF65-F5344CB8AC3E}">
        <p14:creationId xmlns:p14="http://schemas.microsoft.com/office/powerpoint/2010/main" val="2454178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Web Components</a:t>
            </a:r>
          </a:p>
        </p:txBody>
      </p:sp>
      <p:sp>
        <p:nvSpPr>
          <p:cNvPr id="67587" name="Rectangle 3"/>
          <p:cNvSpPr>
            <a:spLocks noGrp="1" noChangeArrowheads="1"/>
          </p:cNvSpPr>
          <p:nvPr>
            <p:ph type="body" idx="4294967295"/>
          </p:nvPr>
        </p:nvSpPr>
        <p:spPr>
          <a:xfrm>
            <a:off x="685801" y="1853865"/>
            <a:ext cx="8229600" cy="3632536"/>
          </a:xfrm>
          <a:prstGeom prst="rect">
            <a:avLst/>
          </a:prstGeom>
        </p:spPr>
        <p:txBody>
          <a:bodyPr/>
          <a:lstStyle/>
          <a:p>
            <a:r>
              <a:rPr lang="en-US" altLang="en-US" b="1" dirty="0">
                <a:solidFill>
                  <a:schemeClr val="bg2"/>
                </a:solidFill>
                <a:latin typeface="Lato" panose="020F0502020204030203" pitchFamily="34" charset="0"/>
              </a:rPr>
              <a:t>Clients and Servers</a:t>
            </a:r>
          </a:p>
          <a:p>
            <a:r>
              <a:rPr lang="en-US" altLang="en-US" b="1" dirty="0">
                <a:latin typeface="Lato" panose="020F0502020204030203" pitchFamily="34" charset="0"/>
              </a:rPr>
              <a:t>Internet Service Providers</a:t>
            </a:r>
          </a:p>
          <a:p>
            <a:r>
              <a:rPr lang="en-US" altLang="en-US" b="1" dirty="0">
                <a:solidFill>
                  <a:schemeClr val="bg2"/>
                </a:solidFill>
                <a:latin typeface="Lato" panose="020F0502020204030203" pitchFamily="34" charset="0"/>
              </a:rPr>
              <a:t>Web Site Hosting Services</a:t>
            </a:r>
          </a:p>
          <a:p>
            <a:r>
              <a:rPr lang="en-US" altLang="en-US" b="1" dirty="0">
                <a:solidFill>
                  <a:schemeClr val="bg2"/>
                </a:solidFill>
                <a:latin typeface="Lato" panose="020F0502020204030203" pitchFamily="34" charset="0"/>
              </a:rPr>
              <a:t>Domains Names, URL’s and </a:t>
            </a:r>
            <a:r>
              <a:rPr lang="en-US" altLang="en-US" b="1" dirty="0" err="1">
                <a:solidFill>
                  <a:schemeClr val="bg2"/>
                </a:solidFill>
                <a:latin typeface="Lato" panose="020F0502020204030203" pitchFamily="34" charset="0"/>
              </a:rPr>
              <a:t>Ips</a:t>
            </a:r>
            <a:endParaRPr lang="en-US" altLang="en-US" b="1" dirty="0">
              <a:solidFill>
                <a:schemeClr val="bg2"/>
              </a:solidFill>
              <a:latin typeface="Lato" panose="020F0502020204030203" pitchFamily="34" charset="0"/>
            </a:endParaRPr>
          </a:p>
          <a:p>
            <a:r>
              <a:rPr lang="en-US" altLang="en-US" b="1" dirty="0">
                <a:solidFill>
                  <a:schemeClr val="bg2"/>
                </a:solidFill>
                <a:latin typeface="Lato" panose="020F0502020204030203" pitchFamily="34" charset="0"/>
              </a:rPr>
              <a:t>Registrars</a:t>
            </a:r>
          </a:p>
          <a:p>
            <a:pPr>
              <a:buFont typeface="Wingdings" panose="05000000000000000000" pitchFamily="2" charset="2"/>
              <a:buNone/>
            </a:pPr>
            <a:endParaRPr lang="en-US" altLang="en-US" dirty="0">
              <a:solidFill>
                <a:schemeClr val="bg2"/>
              </a:solidFill>
              <a:latin typeface="Lato" panose="020F0502020204030203" pitchFamily="34" charset="0"/>
            </a:endParaRPr>
          </a:p>
        </p:txBody>
      </p:sp>
    </p:spTree>
    <p:extLst>
      <p:ext uri="{BB962C8B-B14F-4D97-AF65-F5344CB8AC3E}">
        <p14:creationId xmlns:p14="http://schemas.microsoft.com/office/powerpoint/2010/main" val="2864390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400"/>
              <a:t>Internet Service Providers</a:t>
            </a:r>
            <a:br>
              <a:rPr lang="en-US" altLang="en-US" sz="3400"/>
            </a:br>
            <a:r>
              <a:rPr lang="en-US" altLang="en-US" sz="3400"/>
              <a:t> </a:t>
            </a:r>
            <a:r>
              <a:rPr lang="en-US" altLang="en-US" sz="2000"/>
              <a:t>Connect Clients to the Internet</a:t>
            </a:r>
          </a:p>
        </p:txBody>
      </p:sp>
      <p:sp>
        <p:nvSpPr>
          <p:cNvPr id="10243" name="Rectangle 3"/>
          <p:cNvSpPr>
            <a:spLocks noGrp="1" noChangeArrowheads="1"/>
          </p:cNvSpPr>
          <p:nvPr>
            <p:ph type="body" sz="half" idx="4294967295"/>
          </p:nvPr>
        </p:nvSpPr>
        <p:spPr>
          <a:xfrm>
            <a:off x="685801" y="2133601"/>
            <a:ext cx="4038600" cy="3276600"/>
          </a:xfrm>
          <a:prstGeom prst="rect">
            <a:avLst/>
          </a:prstGeom>
        </p:spPr>
        <p:txBody>
          <a:bodyPr/>
          <a:lstStyle/>
          <a:p>
            <a:r>
              <a:rPr lang="en-US" altLang="en-US" sz="2800" cap="none" dirty="0" smtClean="0">
                <a:latin typeface="Lato" panose="020F0502020204030203" pitchFamily="34" charset="0"/>
              </a:rPr>
              <a:t>Phone Company</a:t>
            </a:r>
          </a:p>
          <a:p>
            <a:r>
              <a:rPr lang="en-US" altLang="en-US" sz="2800" cap="none" dirty="0" err="1" smtClean="0">
                <a:latin typeface="Lato" panose="020F0502020204030203" pitchFamily="34" charset="0"/>
              </a:rPr>
              <a:t>Aol</a:t>
            </a:r>
            <a:endParaRPr lang="en-US" altLang="en-US" sz="2800" cap="none" dirty="0" smtClean="0">
              <a:latin typeface="Lato" panose="020F0502020204030203" pitchFamily="34" charset="0"/>
            </a:endParaRPr>
          </a:p>
          <a:p>
            <a:r>
              <a:rPr lang="en-US" altLang="en-US" sz="2800" cap="none" dirty="0" err="1" smtClean="0">
                <a:latin typeface="Lato" panose="020F0502020204030203" pitchFamily="34" charset="0"/>
              </a:rPr>
              <a:t>Earthlink</a:t>
            </a:r>
            <a:endParaRPr lang="en-US" altLang="en-US" sz="2800" cap="none" dirty="0" smtClean="0">
              <a:latin typeface="Lato" panose="020F0502020204030203" pitchFamily="34" charset="0"/>
            </a:endParaRPr>
          </a:p>
          <a:p>
            <a:r>
              <a:rPr lang="en-US" altLang="en-US" sz="2800" cap="none" dirty="0" err="1" smtClean="0">
                <a:latin typeface="Lato" panose="020F0502020204030203" pitchFamily="34" charset="0"/>
              </a:rPr>
              <a:t>Verizone</a:t>
            </a:r>
            <a:endParaRPr lang="en-US" altLang="en-US" sz="2800" cap="none" dirty="0" smtClean="0">
              <a:latin typeface="Lato" panose="020F0502020204030203" pitchFamily="34" charset="0"/>
            </a:endParaRPr>
          </a:p>
          <a:p>
            <a:r>
              <a:rPr lang="en-US" altLang="en-US" sz="2800" cap="none" dirty="0" err="1" smtClean="0">
                <a:latin typeface="Lato" panose="020F0502020204030203" pitchFamily="34" charset="0"/>
              </a:rPr>
              <a:t>Netzero</a:t>
            </a:r>
            <a:endParaRPr lang="en-US" altLang="en-US" sz="2800" cap="none" dirty="0">
              <a:latin typeface="Lato" panose="020F0502020204030203" pitchFamily="34" charset="0"/>
            </a:endParaRPr>
          </a:p>
        </p:txBody>
      </p:sp>
      <p:sp>
        <p:nvSpPr>
          <p:cNvPr id="10244" name="Rectangle 4"/>
          <p:cNvSpPr>
            <a:spLocks noGrp="1" noChangeArrowheads="1"/>
          </p:cNvSpPr>
          <p:nvPr>
            <p:ph type="body" sz="half" idx="4294967295"/>
          </p:nvPr>
        </p:nvSpPr>
        <p:spPr>
          <a:xfrm>
            <a:off x="4876801" y="2133601"/>
            <a:ext cx="4038600" cy="3276600"/>
          </a:xfrm>
          <a:prstGeom prst="rect">
            <a:avLst/>
          </a:prstGeom>
        </p:spPr>
        <p:txBody>
          <a:bodyPr/>
          <a:lstStyle/>
          <a:p>
            <a:r>
              <a:rPr lang="en-US" altLang="en-US" sz="2800" cap="none" dirty="0" smtClean="0">
                <a:latin typeface="Lato" panose="020F0502020204030203" pitchFamily="34" charset="0"/>
              </a:rPr>
              <a:t>Basic Internet Connection</a:t>
            </a:r>
          </a:p>
          <a:p>
            <a:r>
              <a:rPr lang="en-US" altLang="en-US" sz="2800" cap="none" dirty="0" smtClean="0">
                <a:latin typeface="Lato" panose="020F0502020204030203" pitchFamily="34" charset="0"/>
              </a:rPr>
              <a:t>Dialup/DSL/Cable/Sat</a:t>
            </a:r>
          </a:p>
          <a:p>
            <a:r>
              <a:rPr lang="en-US" altLang="en-US" sz="2800" cap="none" dirty="0" smtClean="0">
                <a:latin typeface="Lato" panose="020F0502020204030203" pitchFamily="34" charset="0"/>
              </a:rPr>
              <a:t>Email</a:t>
            </a:r>
            <a:endParaRPr lang="en-US" altLang="en-US" sz="2800" cap="none" dirty="0">
              <a:latin typeface="Lato" panose="020F0502020204030203" pitchFamily="34" charset="0"/>
            </a:endParaRPr>
          </a:p>
        </p:txBody>
      </p:sp>
    </p:spTree>
    <p:extLst>
      <p:ext uri="{BB962C8B-B14F-4D97-AF65-F5344CB8AC3E}">
        <p14:creationId xmlns:p14="http://schemas.microsoft.com/office/powerpoint/2010/main" val="3404900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Web Components</a:t>
            </a:r>
          </a:p>
        </p:txBody>
      </p:sp>
      <p:sp>
        <p:nvSpPr>
          <p:cNvPr id="68611" name="Rectangle 3"/>
          <p:cNvSpPr>
            <a:spLocks noGrp="1" noChangeArrowheads="1"/>
          </p:cNvSpPr>
          <p:nvPr>
            <p:ph type="body" idx="4294967295"/>
          </p:nvPr>
        </p:nvSpPr>
        <p:spPr>
          <a:xfrm>
            <a:off x="685801" y="1752601"/>
            <a:ext cx="8229600" cy="3657600"/>
          </a:xfrm>
          <a:prstGeom prst="rect">
            <a:avLst/>
          </a:prstGeom>
        </p:spPr>
        <p:txBody>
          <a:bodyPr/>
          <a:lstStyle/>
          <a:p>
            <a:r>
              <a:rPr lang="en-US" altLang="en-US" b="1" dirty="0">
                <a:solidFill>
                  <a:schemeClr val="bg2"/>
                </a:solidFill>
                <a:latin typeface="Lato" panose="020F0502020204030203" pitchFamily="34" charset="0"/>
              </a:rPr>
              <a:t>Clients and Servers</a:t>
            </a:r>
          </a:p>
          <a:p>
            <a:r>
              <a:rPr lang="en-US" altLang="en-US" b="1" dirty="0">
                <a:solidFill>
                  <a:schemeClr val="bg2"/>
                </a:solidFill>
                <a:latin typeface="Lato" panose="020F0502020204030203" pitchFamily="34" charset="0"/>
              </a:rPr>
              <a:t>Internet Service Providers</a:t>
            </a:r>
          </a:p>
          <a:p>
            <a:r>
              <a:rPr lang="en-US" altLang="en-US" b="1" dirty="0">
                <a:latin typeface="Lato" panose="020F0502020204030203" pitchFamily="34" charset="0"/>
              </a:rPr>
              <a:t>Web Site Hosting Services</a:t>
            </a:r>
          </a:p>
          <a:p>
            <a:r>
              <a:rPr lang="en-US" altLang="en-US" b="1" dirty="0">
                <a:solidFill>
                  <a:schemeClr val="bg2"/>
                </a:solidFill>
                <a:latin typeface="Lato" panose="020F0502020204030203" pitchFamily="34" charset="0"/>
              </a:rPr>
              <a:t>Domains Names, URL’s and </a:t>
            </a:r>
            <a:r>
              <a:rPr lang="en-US" altLang="en-US" b="1" dirty="0" err="1">
                <a:solidFill>
                  <a:schemeClr val="bg2"/>
                </a:solidFill>
                <a:latin typeface="Lato" panose="020F0502020204030203" pitchFamily="34" charset="0"/>
              </a:rPr>
              <a:t>Ips</a:t>
            </a:r>
            <a:endParaRPr lang="en-US" altLang="en-US" b="1" dirty="0">
              <a:solidFill>
                <a:schemeClr val="bg2"/>
              </a:solidFill>
              <a:latin typeface="Lato" panose="020F0502020204030203" pitchFamily="34" charset="0"/>
            </a:endParaRPr>
          </a:p>
          <a:p>
            <a:r>
              <a:rPr lang="en-US" altLang="en-US" b="1" dirty="0">
                <a:solidFill>
                  <a:schemeClr val="bg2"/>
                </a:solidFill>
                <a:latin typeface="Lato" panose="020F0502020204030203" pitchFamily="34" charset="0"/>
              </a:rPr>
              <a:t>Registrars</a:t>
            </a:r>
          </a:p>
          <a:p>
            <a:pPr>
              <a:buFont typeface="Wingdings" panose="05000000000000000000" pitchFamily="2" charset="2"/>
              <a:buNone/>
            </a:pPr>
            <a:endParaRPr lang="en-US" altLang="en-US" dirty="0">
              <a:solidFill>
                <a:schemeClr val="bg2"/>
              </a:solidFill>
              <a:latin typeface="Lato" panose="020F0502020204030203" pitchFamily="34" charset="0"/>
            </a:endParaRPr>
          </a:p>
        </p:txBody>
      </p:sp>
    </p:spTree>
    <p:extLst>
      <p:ext uri="{BB962C8B-B14F-4D97-AF65-F5344CB8AC3E}">
        <p14:creationId xmlns:p14="http://schemas.microsoft.com/office/powerpoint/2010/main" val="702112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3400" dirty="0"/>
              <a:t>Web Hosting Services</a:t>
            </a:r>
            <a:br>
              <a:rPr lang="en-US" altLang="en-US" sz="3400" dirty="0"/>
            </a:br>
            <a:r>
              <a:rPr lang="en-US" altLang="en-US" sz="3400" dirty="0"/>
              <a:t> </a:t>
            </a:r>
            <a:r>
              <a:rPr lang="en-US" altLang="en-US" sz="2000" dirty="0"/>
              <a:t>Connects Web Sites to the Internet</a:t>
            </a:r>
          </a:p>
        </p:txBody>
      </p:sp>
      <p:sp>
        <p:nvSpPr>
          <p:cNvPr id="12291" name="Rectangle 3"/>
          <p:cNvSpPr>
            <a:spLocks noGrp="1" noChangeArrowheads="1"/>
          </p:cNvSpPr>
          <p:nvPr>
            <p:ph type="body" idx="4294967295"/>
          </p:nvPr>
        </p:nvSpPr>
        <p:spPr>
          <a:xfrm>
            <a:off x="838200" y="1866743"/>
            <a:ext cx="8229600" cy="3695858"/>
          </a:xfrm>
          <a:prstGeom prst="rect">
            <a:avLst/>
          </a:prstGeom>
        </p:spPr>
        <p:txBody>
          <a:bodyPr/>
          <a:lstStyle/>
          <a:p>
            <a:r>
              <a:rPr lang="en-US" altLang="en-US" sz="1600" dirty="0">
                <a:latin typeface="Lato" panose="020F0502020204030203" pitchFamily="34" charset="0"/>
              </a:rPr>
              <a:t>Computer (server) farm</a:t>
            </a:r>
          </a:p>
          <a:p>
            <a:r>
              <a:rPr lang="en-US" altLang="en-US" sz="1600" dirty="0">
                <a:latin typeface="Lato" panose="020F0502020204030203" pitchFamily="34" charset="0"/>
              </a:rPr>
              <a:t>Web server software</a:t>
            </a:r>
          </a:p>
          <a:p>
            <a:r>
              <a:rPr lang="en-US" altLang="en-US" sz="1600" dirty="0">
                <a:latin typeface="Lato" panose="020F0502020204030203" pitchFamily="34" charset="0"/>
              </a:rPr>
              <a:t>Firewall hardware and software</a:t>
            </a:r>
          </a:p>
          <a:p>
            <a:r>
              <a:rPr lang="en-US" altLang="en-US" sz="1600" dirty="0">
                <a:latin typeface="Lato" panose="020F0502020204030203" pitchFamily="34" charset="0"/>
              </a:rPr>
              <a:t>IT services </a:t>
            </a:r>
          </a:p>
          <a:p>
            <a:pPr lvl="1"/>
            <a:r>
              <a:rPr lang="en-US" altLang="en-US" sz="1600" dirty="0">
                <a:latin typeface="Lato" panose="020F0502020204030203" pitchFamily="34" charset="0"/>
              </a:rPr>
              <a:t>	(Backup, troubleshooting, hardware repair)</a:t>
            </a:r>
          </a:p>
          <a:p>
            <a:r>
              <a:rPr lang="en-US" altLang="en-US" sz="1600" dirty="0">
                <a:latin typeface="Lato" panose="020F0502020204030203" pitchFamily="34" charset="0"/>
              </a:rPr>
              <a:t>Disk space</a:t>
            </a:r>
          </a:p>
          <a:p>
            <a:r>
              <a:rPr lang="en-US" altLang="en-US" sz="1600" dirty="0">
                <a:latin typeface="Lato" panose="020F0502020204030203" pitchFamily="34" charset="0"/>
              </a:rPr>
              <a:t>Bandwidth / connection to internet</a:t>
            </a:r>
          </a:p>
          <a:p>
            <a:r>
              <a:rPr lang="en-US" altLang="en-US" sz="1600" dirty="0">
                <a:latin typeface="Lato" panose="020F0502020204030203" pitchFamily="34" charset="0"/>
              </a:rPr>
              <a:t>Routers and switchers</a:t>
            </a:r>
          </a:p>
          <a:p>
            <a:r>
              <a:rPr lang="en-US" altLang="en-US" sz="1600" dirty="0">
                <a:latin typeface="Lato" panose="020F0502020204030203" pitchFamily="34" charset="0"/>
              </a:rPr>
              <a:t>Email server / storage</a:t>
            </a:r>
          </a:p>
          <a:p>
            <a:pPr>
              <a:buFont typeface="Wingdings" panose="05000000000000000000" pitchFamily="2" charset="2"/>
              <a:buNone/>
            </a:pPr>
            <a:endParaRPr lang="en-US" altLang="en-US" sz="1600" dirty="0">
              <a:latin typeface="Lato" panose="020F0502020204030203" pitchFamily="34" charset="0"/>
            </a:endParaRPr>
          </a:p>
        </p:txBody>
      </p:sp>
    </p:spTree>
    <p:extLst>
      <p:ext uri="{BB962C8B-B14F-4D97-AF65-F5344CB8AC3E}">
        <p14:creationId xmlns:p14="http://schemas.microsoft.com/office/powerpoint/2010/main" val="386735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dirty="0"/>
              <a:t>Web Components</a:t>
            </a:r>
          </a:p>
        </p:txBody>
      </p:sp>
      <p:sp>
        <p:nvSpPr>
          <p:cNvPr id="69635" name="Rectangle 3"/>
          <p:cNvSpPr>
            <a:spLocks noGrp="1" noChangeArrowheads="1"/>
          </p:cNvSpPr>
          <p:nvPr>
            <p:ph type="body" idx="4294967295"/>
          </p:nvPr>
        </p:nvSpPr>
        <p:spPr>
          <a:xfrm>
            <a:off x="685801" y="1676401"/>
            <a:ext cx="8229600" cy="3505200"/>
          </a:xfrm>
          <a:prstGeom prst="rect">
            <a:avLst/>
          </a:prstGeom>
        </p:spPr>
        <p:txBody>
          <a:bodyPr/>
          <a:lstStyle/>
          <a:p>
            <a:r>
              <a:rPr lang="en-US" altLang="en-US" b="1" dirty="0">
                <a:solidFill>
                  <a:schemeClr val="bg2"/>
                </a:solidFill>
                <a:latin typeface="Lato" panose="020F0502020204030203" pitchFamily="34" charset="0"/>
              </a:rPr>
              <a:t>Clients and Servers</a:t>
            </a:r>
          </a:p>
          <a:p>
            <a:r>
              <a:rPr lang="en-US" altLang="en-US" b="1" dirty="0">
                <a:solidFill>
                  <a:schemeClr val="bg2"/>
                </a:solidFill>
                <a:latin typeface="Lato" panose="020F0502020204030203" pitchFamily="34" charset="0"/>
              </a:rPr>
              <a:t>Internet Service Providers</a:t>
            </a:r>
          </a:p>
          <a:p>
            <a:r>
              <a:rPr lang="en-US" altLang="en-US" b="1" dirty="0">
                <a:solidFill>
                  <a:schemeClr val="bg2"/>
                </a:solidFill>
                <a:latin typeface="Lato" panose="020F0502020204030203" pitchFamily="34" charset="0"/>
              </a:rPr>
              <a:t>Web Site Hosting Services</a:t>
            </a:r>
          </a:p>
          <a:p>
            <a:r>
              <a:rPr lang="en-US" altLang="en-US" b="1" dirty="0">
                <a:latin typeface="Lato" panose="020F0502020204030203" pitchFamily="34" charset="0"/>
              </a:rPr>
              <a:t>Domains Names, URL’s and </a:t>
            </a:r>
            <a:r>
              <a:rPr lang="en-US" altLang="en-US" b="1" dirty="0" err="1">
                <a:latin typeface="Lato" panose="020F0502020204030203" pitchFamily="34" charset="0"/>
              </a:rPr>
              <a:t>Ips</a:t>
            </a:r>
            <a:endParaRPr lang="en-US" altLang="en-US" b="1" dirty="0">
              <a:latin typeface="Lato" panose="020F0502020204030203" pitchFamily="34" charset="0"/>
            </a:endParaRPr>
          </a:p>
          <a:p>
            <a:r>
              <a:rPr lang="en-US" altLang="en-US" b="1" dirty="0">
                <a:solidFill>
                  <a:schemeClr val="bg2"/>
                </a:solidFill>
                <a:latin typeface="Lato" panose="020F0502020204030203" pitchFamily="34" charset="0"/>
              </a:rPr>
              <a:t>Registrars</a:t>
            </a:r>
          </a:p>
          <a:p>
            <a:pPr>
              <a:buFont typeface="Wingdings" panose="05000000000000000000" pitchFamily="2" charset="2"/>
              <a:buNone/>
            </a:pPr>
            <a:endParaRPr lang="en-US" altLang="en-US" dirty="0">
              <a:solidFill>
                <a:schemeClr val="bg2"/>
              </a:solidFill>
              <a:latin typeface="Lato" panose="020F0502020204030203" pitchFamily="34" charset="0"/>
            </a:endParaRPr>
          </a:p>
        </p:txBody>
      </p:sp>
    </p:spTree>
    <p:extLst>
      <p:ext uri="{BB962C8B-B14F-4D97-AF65-F5344CB8AC3E}">
        <p14:creationId xmlns:p14="http://schemas.microsoft.com/office/powerpoint/2010/main" val="227881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Domain’s URL’s and IPs</a:t>
            </a:r>
          </a:p>
        </p:txBody>
      </p:sp>
      <p:sp>
        <p:nvSpPr>
          <p:cNvPr id="13315" name="Rectangle 3"/>
          <p:cNvSpPr>
            <a:spLocks noGrp="1" noChangeArrowheads="1"/>
          </p:cNvSpPr>
          <p:nvPr>
            <p:ph type="body" idx="4294967295"/>
          </p:nvPr>
        </p:nvSpPr>
        <p:spPr>
          <a:xfrm>
            <a:off x="685800" y="1600201"/>
            <a:ext cx="9601199" cy="3810000"/>
          </a:xfrm>
          <a:prstGeom prst="rect">
            <a:avLst/>
          </a:prstGeom>
        </p:spPr>
        <p:txBody>
          <a:bodyPr/>
          <a:lstStyle/>
          <a:p>
            <a:r>
              <a:rPr lang="en-US" altLang="en-US" cap="none" dirty="0" smtClean="0">
                <a:latin typeface="Lato" panose="020F0502020204030203" pitchFamily="34" charset="0"/>
              </a:rPr>
              <a:t>Domain Name: The Specific Address Of A Computer On The Internet </a:t>
            </a:r>
          </a:p>
          <a:p>
            <a:pPr lvl="1"/>
            <a:r>
              <a:rPr lang="en-US" altLang="en-US" cap="none" dirty="0" err="1" smtClean="0">
                <a:latin typeface="Lato" panose="020F0502020204030203" pitchFamily="34" charset="0"/>
              </a:rPr>
              <a:t>Microsoft.Com</a:t>
            </a:r>
            <a:endParaRPr lang="en-US" altLang="en-US" cap="none" dirty="0" smtClean="0">
              <a:latin typeface="Lato" panose="020F0502020204030203" pitchFamily="34" charset="0"/>
            </a:endParaRPr>
          </a:p>
          <a:p>
            <a:r>
              <a:rPr lang="en-US" altLang="en-US" cap="none" dirty="0" smtClean="0">
                <a:latin typeface="Lato" panose="020F0502020204030203" pitchFamily="34" charset="0"/>
              </a:rPr>
              <a:t>Uniform Resource Locator (URL): </a:t>
            </a:r>
          </a:p>
          <a:p>
            <a:pPr lvl="1"/>
            <a:r>
              <a:rPr lang="en-US" altLang="en-US" cap="none" dirty="0" smtClean="0">
                <a:latin typeface="Lato" panose="020F0502020204030203" pitchFamily="34" charset="0"/>
              </a:rPr>
              <a:t>Http://Www.Microsoft.Com/Faqs.Html</a:t>
            </a:r>
          </a:p>
          <a:p>
            <a:r>
              <a:rPr lang="en-US" altLang="en-US" cap="none" dirty="0" smtClean="0">
                <a:latin typeface="Lato" panose="020F0502020204030203" pitchFamily="34" charset="0"/>
              </a:rPr>
              <a:t>Internet Protocol (IP) Address</a:t>
            </a:r>
          </a:p>
          <a:p>
            <a:pPr lvl="1"/>
            <a:r>
              <a:rPr lang="en-US" altLang="en-US" cap="none" dirty="0" smtClean="0">
                <a:latin typeface="Lato" panose="020F0502020204030203" pitchFamily="34" charset="0"/>
              </a:rPr>
              <a:t>192.168.1.1</a:t>
            </a:r>
            <a:endParaRPr lang="en-US" altLang="en-US" cap="none" dirty="0">
              <a:latin typeface="Lato" panose="020F0502020204030203" pitchFamily="34" charset="0"/>
            </a:endParaRPr>
          </a:p>
        </p:txBody>
      </p:sp>
    </p:spTree>
    <p:extLst>
      <p:ext uri="{BB962C8B-B14F-4D97-AF65-F5344CB8AC3E}">
        <p14:creationId xmlns:p14="http://schemas.microsoft.com/office/powerpoint/2010/main" val="121213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499"/>
                                          </p:stCondLst>
                                        </p:cTn>
                                        <p:tgtEl>
                                          <p:spTgt spid="133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2" end="2"/>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499"/>
                                          </p:stCondLst>
                                        </p:cTn>
                                        <p:tgtEl>
                                          <p:spTgt spid="1331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4" end="4"/>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499"/>
                                          </p:stCondLst>
                                        </p:cTn>
                                        <p:tgtEl>
                                          <p:spTgt spid="1331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3315">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threats</a:t>
            </a:r>
          </a:p>
        </p:txBody>
      </p:sp>
      <p:sp>
        <p:nvSpPr>
          <p:cNvPr id="3" name="Content Placeholder 2"/>
          <p:cNvSpPr>
            <a:spLocks noGrp="1"/>
          </p:cNvSpPr>
          <p:nvPr>
            <p:ph sz="quarter" idx="13"/>
          </p:nvPr>
        </p:nvSpPr>
        <p:spPr/>
        <p:txBody>
          <a:bodyPr/>
          <a:lstStyle/>
          <a:p>
            <a:r>
              <a:rPr lang="en-US" cap="none" dirty="0" smtClean="0">
                <a:latin typeface="Lato" panose="020F0502020204030203" pitchFamily="34" charset="0"/>
              </a:rPr>
              <a:t>Web Threats Are Malicious Software Programs </a:t>
            </a:r>
          </a:p>
          <a:p>
            <a:r>
              <a:rPr lang="en-US" cap="none" dirty="0" smtClean="0">
                <a:latin typeface="Lato" panose="020F0502020204030203" pitchFamily="34" charset="0"/>
              </a:rPr>
              <a:t>Such As Spyware, Adware, Trojan Horse Programs, Bots, Viruses, Or Worms, Etc.</a:t>
            </a:r>
          </a:p>
          <a:p>
            <a:r>
              <a:rPr lang="en-US" cap="none" dirty="0" smtClean="0">
                <a:latin typeface="Lato" panose="020F0502020204030203" pitchFamily="34" charset="0"/>
              </a:rPr>
              <a:t>Are Installed On Your Computer Without Your Knowledge Or Permission. </a:t>
            </a:r>
          </a:p>
          <a:p>
            <a:r>
              <a:rPr lang="en-US" cap="none" dirty="0" smtClean="0">
                <a:latin typeface="Lato" panose="020F0502020204030203" pitchFamily="34" charset="0"/>
              </a:rPr>
              <a:t>These Programs Utilize The Web To Spread, Hide, Update Themselves And Send Stolen Data Back To Criminals.</a:t>
            </a:r>
          </a:p>
          <a:p>
            <a:endParaRPr lang="en-US" cap="none" dirty="0">
              <a:latin typeface="Lato" panose="020F0502020204030203" pitchFamily="34" charset="0"/>
            </a:endParaRPr>
          </a:p>
        </p:txBody>
      </p:sp>
    </p:spTree>
    <p:extLst>
      <p:ext uri="{BB962C8B-B14F-4D97-AF65-F5344CB8AC3E}">
        <p14:creationId xmlns:p14="http://schemas.microsoft.com/office/powerpoint/2010/main" val="3749912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Web Components</a:t>
            </a:r>
          </a:p>
        </p:txBody>
      </p:sp>
      <p:sp>
        <p:nvSpPr>
          <p:cNvPr id="70659" name="Rectangle 3"/>
          <p:cNvSpPr>
            <a:spLocks noGrp="1" noChangeArrowheads="1"/>
          </p:cNvSpPr>
          <p:nvPr>
            <p:ph type="body" idx="4294967295"/>
          </p:nvPr>
        </p:nvSpPr>
        <p:spPr>
          <a:xfrm>
            <a:off x="685801" y="1837765"/>
            <a:ext cx="8229600" cy="3648635"/>
          </a:xfrm>
          <a:prstGeom prst="rect">
            <a:avLst/>
          </a:prstGeom>
        </p:spPr>
        <p:txBody>
          <a:bodyPr/>
          <a:lstStyle/>
          <a:p>
            <a:r>
              <a:rPr lang="en-US" altLang="en-US" b="1" dirty="0">
                <a:solidFill>
                  <a:schemeClr val="bg2"/>
                </a:solidFill>
                <a:latin typeface="Lato" panose="020F0502020204030203" pitchFamily="34" charset="0"/>
              </a:rPr>
              <a:t>Clients and Servers</a:t>
            </a:r>
          </a:p>
          <a:p>
            <a:r>
              <a:rPr lang="en-US" altLang="en-US" b="1" dirty="0">
                <a:solidFill>
                  <a:schemeClr val="bg2"/>
                </a:solidFill>
                <a:latin typeface="Lato" panose="020F0502020204030203" pitchFamily="34" charset="0"/>
              </a:rPr>
              <a:t>Internet Service Providers</a:t>
            </a:r>
          </a:p>
          <a:p>
            <a:r>
              <a:rPr lang="en-US" altLang="en-US" b="1" dirty="0">
                <a:solidFill>
                  <a:schemeClr val="bg2"/>
                </a:solidFill>
                <a:latin typeface="Lato" panose="020F0502020204030203" pitchFamily="34" charset="0"/>
              </a:rPr>
              <a:t>Web Site Hosting Services</a:t>
            </a:r>
          </a:p>
          <a:p>
            <a:r>
              <a:rPr lang="en-US" altLang="en-US" b="1" dirty="0">
                <a:solidFill>
                  <a:schemeClr val="bg2"/>
                </a:solidFill>
                <a:latin typeface="Lato" panose="020F0502020204030203" pitchFamily="34" charset="0"/>
              </a:rPr>
              <a:t>Domains Names, URL’s and </a:t>
            </a:r>
            <a:r>
              <a:rPr lang="en-US" altLang="en-US" b="1" dirty="0" err="1">
                <a:solidFill>
                  <a:schemeClr val="bg2"/>
                </a:solidFill>
                <a:latin typeface="Lato" panose="020F0502020204030203" pitchFamily="34" charset="0"/>
              </a:rPr>
              <a:t>Ips</a:t>
            </a:r>
            <a:endParaRPr lang="en-US" altLang="en-US" b="1" dirty="0">
              <a:solidFill>
                <a:schemeClr val="bg2"/>
              </a:solidFill>
              <a:latin typeface="Lato" panose="020F0502020204030203" pitchFamily="34" charset="0"/>
            </a:endParaRPr>
          </a:p>
          <a:p>
            <a:r>
              <a:rPr lang="en-US" altLang="en-US" b="1" dirty="0">
                <a:latin typeface="Lato" panose="020F0502020204030203" pitchFamily="34" charset="0"/>
              </a:rPr>
              <a:t>Registrars</a:t>
            </a:r>
          </a:p>
          <a:p>
            <a:pPr>
              <a:buFont typeface="Wingdings" panose="05000000000000000000" pitchFamily="2" charset="2"/>
              <a:buNone/>
            </a:pPr>
            <a:endParaRPr lang="en-US" altLang="en-US" dirty="0">
              <a:solidFill>
                <a:schemeClr val="bg2"/>
              </a:solidFill>
              <a:latin typeface="Lato" panose="020F0502020204030203" pitchFamily="34" charset="0"/>
            </a:endParaRPr>
          </a:p>
        </p:txBody>
      </p:sp>
    </p:spTree>
    <p:extLst>
      <p:ext uri="{BB962C8B-B14F-4D97-AF65-F5344CB8AC3E}">
        <p14:creationId xmlns:p14="http://schemas.microsoft.com/office/powerpoint/2010/main" val="1947830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Domain Registrar</a:t>
            </a:r>
          </a:p>
        </p:txBody>
      </p:sp>
      <p:sp>
        <p:nvSpPr>
          <p:cNvPr id="14339" name="Rectangle 3"/>
          <p:cNvSpPr>
            <a:spLocks noGrp="1" noChangeArrowheads="1"/>
          </p:cNvSpPr>
          <p:nvPr>
            <p:ph type="body" idx="4294967295"/>
          </p:nvPr>
        </p:nvSpPr>
        <p:spPr>
          <a:xfrm>
            <a:off x="685801" y="1676401"/>
            <a:ext cx="8229600" cy="3429000"/>
          </a:xfrm>
          <a:prstGeom prst="rect">
            <a:avLst/>
          </a:prstGeom>
        </p:spPr>
        <p:txBody>
          <a:bodyPr/>
          <a:lstStyle/>
          <a:p>
            <a:r>
              <a:rPr lang="en-US" altLang="en-US" cap="none" dirty="0" smtClean="0">
                <a:latin typeface="Lato" panose="020F0502020204030203" pitchFamily="34" charset="0"/>
              </a:rPr>
              <a:t>A Company That Provides Domain Name Registration Services For A Fee. </a:t>
            </a:r>
          </a:p>
          <a:p>
            <a:r>
              <a:rPr lang="en-US" altLang="en-US" cap="none" dirty="0" smtClean="0">
                <a:latin typeface="Lato" panose="020F0502020204030203" pitchFamily="34" charset="0"/>
              </a:rPr>
              <a:t>Maintain Database Which Maps Domain Names To </a:t>
            </a:r>
            <a:r>
              <a:rPr lang="en-US" altLang="en-US" cap="none" dirty="0" err="1" smtClean="0">
                <a:latin typeface="Lato" panose="020F0502020204030203" pitchFamily="34" charset="0"/>
              </a:rPr>
              <a:t>Ip’s</a:t>
            </a:r>
            <a:endParaRPr lang="en-US" altLang="en-US" cap="none" dirty="0" smtClean="0">
              <a:latin typeface="Lato" panose="020F0502020204030203" pitchFamily="34" charset="0"/>
            </a:endParaRPr>
          </a:p>
          <a:p>
            <a:r>
              <a:rPr lang="en-US" altLang="en-US" cap="none" dirty="0" smtClean="0">
                <a:latin typeface="Lato" panose="020F0502020204030203" pitchFamily="34" charset="0"/>
              </a:rPr>
              <a:t>Propagate New Domain Name/IP Address Information Across The Internet</a:t>
            </a:r>
            <a:endParaRPr lang="en-US" altLang="en-US" cap="none" dirty="0">
              <a:latin typeface="Lato" panose="020F0502020204030203" pitchFamily="34" charset="0"/>
            </a:endParaRPr>
          </a:p>
        </p:txBody>
      </p:sp>
    </p:spTree>
    <p:extLst>
      <p:ext uri="{BB962C8B-B14F-4D97-AF65-F5344CB8AC3E}">
        <p14:creationId xmlns:p14="http://schemas.microsoft.com/office/powerpoint/2010/main" val="2191457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Creating a Web Site</a:t>
            </a:r>
          </a:p>
        </p:txBody>
      </p:sp>
      <p:sp>
        <p:nvSpPr>
          <p:cNvPr id="71683" name="Rectangle 3"/>
          <p:cNvSpPr>
            <a:spLocks noGrp="1" noChangeArrowheads="1"/>
          </p:cNvSpPr>
          <p:nvPr>
            <p:ph type="body" idx="4294967295"/>
          </p:nvPr>
        </p:nvSpPr>
        <p:spPr>
          <a:xfrm>
            <a:off x="685801" y="1676401"/>
            <a:ext cx="8229600" cy="3581400"/>
          </a:xfrm>
          <a:prstGeom prst="rect">
            <a:avLst/>
          </a:prstGeom>
        </p:spPr>
        <p:txBody>
          <a:bodyPr/>
          <a:lstStyle/>
          <a:p>
            <a:pPr marL="609600" indent="-609600">
              <a:buFontTx/>
              <a:buAutoNum type="arabicPeriod"/>
            </a:pPr>
            <a:r>
              <a:rPr lang="en-US" altLang="en-US" cap="none" dirty="0" smtClean="0">
                <a:latin typeface="Lato" panose="020F0502020204030203" pitchFamily="34" charset="0"/>
              </a:rPr>
              <a:t>Choose A Domain Name</a:t>
            </a:r>
          </a:p>
          <a:p>
            <a:pPr marL="609600" indent="-609600">
              <a:buFontTx/>
              <a:buAutoNum type="arabicPeriod"/>
            </a:pPr>
            <a:r>
              <a:rPr lang="en-US" altLang="en-US" cap="none" dirty="0" smtClean="0">
                <a:latin typeface="Lato" panose="020F0502020204030203" pitchFamily="34" charset="0"/>
              </a:rPr>
              <a:t>Register With A Registrar</a:t>
            </a:r>
          </a:p>
          <a:p>
            <a:pPr marL="609600" indent="-609600">
              <a:buFontTx/>
              <a:buAutoNum type="arabicPeriod"/>
            </a:pPr>
            <a:r>
              <a:rPr lang="en-US" altLang="en-US" cap="none" dirty="0" smtClean="0">
                <a:latin typeface="Lato" panose="020F0502020204030203" pitchFamily="34" charset="0"/>
              </a:rPr>
              <a:t>Choose A Hosting Service</a:t>
            </a:r>
          </a:p>
          <a:p>
            <a:pPr marL="609600" indent="-609600">
              <a:buFontTx/>
              <a:buAutoNum type="arabicPeriod"/>
            </a:pPr>
            <a:r>
              <a:rPr lang="en-US" altLang="en-US" cap="none" dirty="0" smtClean="0">
                <a:latin typeface="Lato" panose="020F0502020204030203" pitchFamily="34" charset="0"/>
              </a:rPr>
              <a:t>Tell Registrar The IP Address</a:t>
            </a:r>
          </a:p>
          <a:p>
            <a:pPr marL="609600" indent="-609600">
              <a:buFontTx/>
              <a:buAutoNum type="arabicPeriod"/>
            </a:pPr>
            <a:r>
              <a:rPr lang="en-US" altLang="en-US" cap="none" dirty="0" smtClean="0">
                <a:latin typeface="Lato" panose="020F0502020204030203" pitchFamily="34" charset="0"/>
              </a:rPr>
              <a:t>Create Web Content</a:t>
            </a:r>
          </a:p>
          <a:p>
            <a:pPr marL="609600" indent="-609600">
              <a:buFontTx/>
              <a:buAutoNum type="arabicPeriod"/>
            </a:pPr>
            <a:r>
              <a:rPr lang="en-US" altLang="en-US" cap="none" dirty="0" smtClean="0">
                <a:latin typeface="Lato" panose="020F0502020204030203" pitchFamily="34" charset="0"/>
              </a:rPr>
              <a:t>Store (Publish) Onto Hosting Server (FTP)</a:t>
            </a:r>
          </a:p>
          <a:p>
            <a:pPr marL="609600" indent="-609600">
              <a:buFontTx/>
              <a:buAutoNum type="arabicPeriod"/>
            </a:pPr>
            <a:r>
              <a:rPr lang="en-US" altLang="en-US" cap="none" dirty="0" smtClean="0">
                <a:latin typeface="Lato" panose="020F0502020204030203" pitchFamily="34" charset="0"/>
              </a:rPr>
              <a:t>Submit New Site To Search Engines</a:t>
            </a:r>
            <a:endParaRPr lang="en-US" altLang="en-US" cap="none" dirty="0">
              <a:latin typeface="Lato" panose="020F0502020204030203" pitchFamily="34" charset="0"/>
            </a:endParaRPr>
          </a:p>
        </p:txBody>
      </p:sp>
    </p:spTree>
    <p:extLst>
      <p:ext uri="{BB962C8B-B14F-4D97-AF65-F5344CB8AC3E}">
        <p14:creationId xmlns:p14="http://schemas.microsoft.com/office/powerpoint/2010/main" val="210437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2" end="2"/>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additive="base">
                                        <p:cTn id="25"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additive="base">
                                        <p:cTn id="31"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4" end="4"/>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3">
                                            <p:txEl>
                                              <p:pRg st="5" end="5"/>
                                            </p:txEl>
                                          </p:spTgt>
                                        </p:tgtEl>
                                        <p:attrNameLst>
                                          <p:attrName>style.visibility</p:attrName>
                                        </p:attrNameLst>
                                      </p:cBhvr>
                                      <p:to>
                                        <p:strVal val="visible"/>
                                      </p:to>
                                    </p:set>
                                    <p:anim calcmode="lin" valueType="num">
                                      <p:cBhvr additive="base">
                                        <p:cTn id="37"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683">
                                            <p:txEl>
                                              <p:pRg st="6" end="6"/>
                                            </p:txEl>
                                          </p:spTgt>
                                        </p:tgtEl>
                                        <p:attrNameLst>
                                          <p:attrName>style.visibility</p:attrName>
                                        </p:attrNameLst>
                                      </p:cBhvr>
                                      <p:to>
                                        <p:strVal val="visible"/>
                                      </p:to>
                                    </p:set>
                                    <p:anim calcmode="lin" valueType="num">
                                      <p:cBhvr additive="base">
                                        <p:cTn id="43" dur="500" fill="hold"/>
                                        <p:tgtEl>
                                          <p:spTgt spid="716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68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057400"/>
            <a:ext cx="10396882" cy="1151965"/>
          </a:xfrm>
        </p:spPr>
        <p:txBody>
          <a:bodyPr/>
          <a:lstStyle/>
          <a:p>
            <a:pPr algn="ctr"/>
            <a:r>
              <a:rPr lang="en-US" dirty="0"/>
              <a:t>What is web design?</a:t>
            </a:r>
          </a:p>
        </p:txBody>
      </p:sp>
    </p:spTree>
    <p:extLst>
      <p:ext uri="{BB962C8B-B14F-4D97-AF65-F5344CB8AC3E}">
        <p14:creationId xmlns:p14="http://schemas.microsoft.com/office/powerpoint/2010/main" val="408107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34800" cy="5638800"/>
          </a:xfrm>
          <a:prstGeom prst="rect">
            <a:avLst/>
          </a:prstGeom>
        </p:spPr>
      </p:pic>
    </p:spTree>
    <p:extLst>
      <p:ext uri="{BB962C8B-B14F-4D97-AF65-F5344CB8AC3E}">
        <p14:creationId xmlns:p14="http://schemas.microsoft.com/office/powerpoint/2010/main" val="349468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fontScale="90000"/>
          </a:bodyPr>
          <a:lstStyle/>
          <a:p>
            <a:pPr algn="ctr"/>
            <a:r>
              <a:rPr lang="en-US" cap="none" dirty="0" smtClean="0">
                <a:latin typeface="Arial" panose="020B0604020202020204" pitchFamily="34" charset="0"/>
                <a:cs typeface="Arial" panose="020B0604020202020204" pitchFamily="34" charset="0"/>
              </a:rPr>
              <a:t>Create an effective web design by applying </a:t>
            </a:r>
            <a:r>
              <a:rPr lang="en-US" sz="6000" b="1" cap="none" dirty="0" smtClean="0">
                <a:solidFill>
                  <a:schemeClr val="tx1"/>
                </a:solidFill>
                <a:latin typeface="Arial" panose="020B0604020202020204" pitchFamily="34" charset="0"/>
                <a:cs typeface="Arial" panose="020B0604020202020204" pitchFamily="34" charset="0"/>
              </a:rPr>
              <a:t>key visual elements </a:t>
            </a:r>
            <a:endParaRPr lang="en-US"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46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1:</a:t>
            </a:r>
            <a:br>
              <a:rPr lang="en-US" dirty="0"/>
            </a:br>
            <a:r>
              <a:rPr lang="en-US" dirty="0" smtClean="0">
                <a:latin typeface="Lato" panose="020F0502020204030203" pitchFamily="34" charset="0"/>
              </a:rPr>
              <a:t>LAYOUT</a:t>
            </a:r>
            <a:endParaRPr lang="en-US" dirty="0">
              <a:latin typeface="Lato" panose="020F0502020204030203" pitchFamily="34" charset="0"/>
            </a:endParaRPr>
          </a:p>
        </p:txBody>
      </p:sp>
      <p:sp>
        <p:nvSpPr>
          <p:cNvPr id="4" name="Content Placeholder 3"/>
          <p:cNvSpPr>
            <a:spLocks noGrp="1"/>
          </p:cNvSpPr>
          <p:nvPr>
            <p:ph sz="quarter" idx="13"/>
          </p:nvPr>
        </p:nvSpPr>
        <p:spPr/>
        <p:txBody>
          <a:bodyPr/>
          <a:lstStyle/>
          <a:p>
            <a:r>
              <a:rPr lang="en-US" cap="none" dirty="0" smtClean="0">
                <a:latin typeface="Lato" panose="020F0502020204030203" pitchFamily="34" charset="0"/>
              </a:rPr>
              <a:t>Maintain balance, consistency and the integrity of the design.</a:t>
            </a:r>
            <a:endParaRPr lang="en-US" cap="none" dirty="0">
              <a:latin typeface="Lato" panose="020F0502020204030203" pitchFamily="34" charset="0"/>
            </a:endParaRPr>
          </a:p>
        </p:txBody>
      </p:sp>
    </p:spTree>
    <p:extLst>
      <p:ext uri="{BB962C8B-B14F-4D97-AF65-F5344CB8AC3E}">
        <p14:creationId xmlns:p14="http://schemas.microsoft.com/office/powerpoint/2010/main" val="2501708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a:t>
            </a:r>
            <a:r>
              <a:rPr lang="en-US" dirty="0" smtClean="0"/>
              <a:t>2:</a:t>
            </a:r>
            <a:r>
              <a:rPr lang="en-US" dirty="0"/>
              <a:t/>
            </a:r>
            <a:br>
              <a:rPr lang="en-US" dirty="0"/>
            </a:br>
            <a:r>
              <a:rPr lang="en-US" dirty="0" smtClean="0">
                <a:latin typeface="Lato" panose="020F0502020204030203" pitchFamily="34" charset="0"/>
              </a:rPr>
              <a:t>COLOR</a:t>
            </a:r>
            <a:endParaRPr lang="en-US" dirty="0">
              <a:latin typeface="Lato" panose="020F0502020204030203" pitchFamily="34" charset="0"/>
            </a:endParaRPr>
          </a:p>
        </p:txBody>
      </p:sp>
      <p:sp>
        <p:nvSpPr>
          <p:cNvPr id="4" name="Content Placeholder 3"/>
          <p:cNvSpPr>
            <a:spLocks noGrp="1"/>
          </p:cNvSpPr>
          <p:nvPr>
            <p:ph sz="quarter" idx="13"/>
          </p:nvPr>
        </p:nvSpPr>
        <p:spPr/>
        <p:txBody>
          <a:bodyPr/>
          <a:lstStyle/>
          <a:p>
            <a:r>
              <a:rPr lang="en-US" cap="none" dirty="0" smtClean="0">
                <a:latin typeface="Lato" panose="020F0502020204030203" pitchFamily="34" charset="0"/>
              </a:rPr>
              <a:t>should </a:t>
            </a:r>
            <a:r>
              <a:rPr lang="en-US" cap="none" dirty="0">
                <a:latin typeface="Lato" panose="020F0502020204030203" pitchFamily="34" charset="0"/>
              </a:rPr>
              <a:t>represent your personality or the brand of an organization. COLOR</a:t>
            </a:r>
          </a:p>
        </p:txBody>
      </p:sp>
    </p:spTree>
    <p:extLst>
      <p:ext uri="{BB962C8B-B14F-4D97-AF65-F5344CB8AC3E}">
        <p14:creationId xmlns:p14="http://schemas.microsoft.com/office/powerpoint/2010/main" val="126250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3</a:t>
            </a:r>
            <a:r>
              <a:rPr lang="en-US" dirty="0" smtClean="0"/>
              <a:t>:</a:t>
            </a:r>
            <a:r>
              <a:rPr lang="en-US" dirty="0"/>
              <a:t/>
            </a:r>
            <a:br>
              <a:rPr lang="en-US" dirty="0"/>
            </a:br>
            <a:r>
              <a:rPr lang="en-US" dirty="0" smtClean="0">
                <a:latin typeface="Lato" panose="020F0502020204030203" pitchFamily="34" charset="0"/>
              </a:rPr>
              <a:t>graphics</a:t>
            </a:r>
            <a:endParaRPr lang="en-US" dirty="0">
              <a:latin typeface="Lato" panose="020F0502020204030203" pitchFamily="34" charset="0"/>
            </a:endParaRPr>
          </a:p>
        </p:txBody>
      </p:sp>
      <p:sp>
        <p:nvSpPr>
          <p:cNvPr id="4" name="Content Placeholder 3"/>
          <p:cNvSpPr>
            <a:spLocks noGrp="1"/>
          </p:cNvSpPr>
          <p:nvPr>
            <p:ph sz="quarter" idx="13"/>
          </p:nvPr>
        </p:nvSpPr>
        <p:spPr/>
        <p:txBody>
          <a:bodyPr/>
          <a:lstStyle/>
          <a:p>
            <a:r>
              <a:rPr lang="en-US" cap="none" dirty="0">
                <a:latin typeface="Lato" panose="020F0502020204030203" pitchFamily="34" charset="0"/>
              </a:rPr>
              <a:t>Logos, images, and graphics that can help enhance your design. GRAPHICS</a:t>
            </a:r>
          </a:p>
          <a:p>
            <a:r>
              <a:rPr lang="en-US" cap="none" dirty="0">
                <a:latin typeface="Lato" panose="020F0502020204030203" pitchFamily="34" charset="0"/>
              </a:rPr>
              <a:t>Make sure to place them strategically.</a:t>
            </a:r>
          </a:p>
          <a:p>
            <a:r>
              <a:rPr lang="en-US" cap="none" dirty="0">
                <a:latin typeface="Lato" panose="020F0502020204030203" pitchFamily="34" charset="0"/>
              </a:rPr>
              <a:t>Use graphics wisely!</a:t>
            </a:r>
          </a:p>
        </p:txBody>
      </p:sp>
    </p:spTree>
    <p:extLst>
      <p:ext uri="{BB962C8B-B14F-4D97-AF65-F5344CB8AC3E}">
        <p14:creationId xmlns:p14="http://schemas.microsoft.com/office/powerpoint/2010/main" val="339357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a:t>
            </a:r>
            <a:r>
              <a:rPr lang="en-US" dirty="0" smtClean="0"/>
              <a:t>4:</a:t>
            </a:r>
            <a:r>
              <a:rPr lang="en-US" dirty="0"/>
              <a:t/>
            </a:r>
            <a:br>
              <a:rPr lang="en-US" dirty="0"/>
            </a:br>
            <a:r>
              <a:rPr lang="en-US" dirty="0" smtClean="0">
                <a:latin typeface="Lato" panose="020F0502020204030203" pitchFamily="34" charset="0"/>
              </a:rPr>
              <a:t>fonts</a:t>
            </a:r>
            <a:endParaRPr lang="en-US" dirty="0">
              <a:latin typeface="Lato" panose="020F0502020204030203" pitchFamily="34" charset="0"/>
            </a:endParaRPr>
          </a:p>
        </p:txBody>
      </p:sp>
      <p:sp>
        <p:nvSpPr>
          <p:cNvPr id="4" name="Content Placeholder 3"/>
          <p:cNvSpPr>
            <a:spLocks noGrp="1"/>
          </p:cNvSpPr>
          <p:nvPr>
            <p:ph sz="quarter" idx="13"/>
          </p:nvPr>
        </p:nvSpPr>
        <p:spPr/>
        <p:txBody>
          <a:bodyPr/>
          <a:lstStyle/>
          <a:p>
            <a:r>
              <a:rPr lang="en-US" cap="none" dirty="0">
                <a:latin typeface="Lato" panose="020F0502020204030203" pitchFamily="34" charset="0"/>
              </a:rPr>
              <a:t>Typography can enhance your design… when used wisely. </a:t>
            </a:r>
          </a:p>
        </p:txBody>
      </p:sp>
    </p:spTree>
    <p:extLst>
      <p:ext uri="{BB962C8B-B14F-4D97-AF65-F5344CB8AC3E}">
        <p14:creationId xmlns:p14="http://schemas.microsoft.com/office/powerpoint/2010/main" val="34644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threats</a:t>
            </a:r>
            <a:endParaRPr lang="en-US" dirty="0"/>
          </a:p>
        </p:txBody>
      </p:sp>
      <p:sp>
        <p:nvSpPr>
          <p:cNvPr id="3" name="Content Placeholder 2"/>
          <p:cNvSpPr>
            <a:spLocks noGrp="1"/>
          </p:cNvSpPr>
          <p:nvPr>
            <p:ph sz="quarter" idx="13"/>
          </p:nvPr>
        </p:nvSpPr>
        <p:spPr/>
        <p:txBody>
          <a:bodyPr>
            <a:noAutofit/>
          </a:bodyPr>
          <a:lstStyle/>
          <a:p>
            <a:r>
              <a:rPr lang="en-US" sz="1800" cap="none" dirty="0" smtClean="0">
                <a:latin typeface="Lato" panose="020F0502020204030203" pitchFamily="34" charset="0"/>
              </a:rPr>
              <a:t>Malware A Software Program That Is Secretly Placed On Your Computer To Do Unexpected Or Unauthorized, But Always Malicious Actions.</a:t>
            </a:r>
          </a:p>
          <a:p>
            <a:r>
              <a:rPr lang="en-US" sz="1800" cap="none" dirty="0" smtClean="0">
                <a:latin typeface="Lato" panose="020F0502020204030203" pitchFamily="34" charset="0"/>
              </a:rPr>
              <a:t>Virus A Program That Can Copy Itself And, Like Real-life Viruses, Spread Quickly. Viruses Are Designed To Damage Your Computer, Display Unexpected Messages Or Images, Destroy ﬁ Les, Reformat Your Hard Drive, Or Take Up Storage Space And Memory In Your Computer Which May Slow It Down.</a:t>
            </a:r>
          </a:p>
          <a:p>
            <a:r>
              <a:rPr lang="en-US" sz="1800" cap="none" dirty="0" smtClean="0">
                <a:latin typeface="Lato" panose="020F0502020204030203" pitchFamily="34" charset="0"/>
              </a:rPr>
              <a:t>Worm A Self-contained Program That Can Spread Copies Of Itself To Other Computer Systems Through Network Connections, Email Attachments, Instant Messages (Via ﬁ Le-sharing Applications), And By Working With Other Malware. </a:t>
            </a:r>
            <a:endParaRPr lang="en-US" sz="1800" cap="none" dirty="0">
              <a:latin typeface="Lato" panose="020F0502020204030203" pitchFamily="34" charset="0"/>
            </a:endParaRPr>
          </a:p>
        </p:txBody>
      </p:sp>
    </p:spTree>
    <p:extLst>
      <p:ext uri="{BB962C8B-B14F-4D97-AF65-F5344CB8AC3E}">
        <p14:creationId xmlns:p14="http://schemas.microsoft.com/office/powerpoint/2010/main" val="1703280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5</a:t>
            </a:r>
            <a:r>
              <a:rPr lang="en-US" dirty="0" smtClean="0"/>
              <a:t>:</a:t>
            </a:r>
            <a:r>
              <a:rPr lang="en-US" dirty="0"/>
              <a:t/>
            </a:r>
            <a:br>
              <a:rPr lang="en-US" dirty="0"/>
            </a:br>
            <a:r>
              <a:rPr lang="en-US" dirty="0" smtClean="0">
                <a:latin typeface="Lato" panose="020F0502020204030203" pitchFamily="34" charset="0"/>
              </a:rPr>
              <a:t>Content</a:t>
            </a:r>
            <a:endParaRPr lang="en-US" dirty="0">
              <a:latin typeface="Lato" panose="020F0502020204030203" pitchFamily="34" charset="0"/>
            </a:endParaRPr>
          </a:p>
        </p:txBody>
      </p:sp>
      <p:sp>
        <p:nvSpPr>
          <p:cNvPr id="4" name="Content Placeholder 3"/>
          <p:cNvSpPr>
            <a:spLocks noGrp="1"/>
          </p:cNvSpPr>
          <p:nvPr>
            <p:ph sz="quarter" idx="13"/>
          </p:nvPr>
        </p:nvSpPr>
        <p:spPr/>
        <p:txBody>
          <a:bodyPr/>
          <a:lstStyle/>
          <a:p>
            <a:r>
              <a:rPr lang="en-US" cap="none" dirty="0">
                <a:latin typeface="Lato" panose="020F0502020204030203" pitchFamily="34" charset="0"/>
              </a:rPr>
              <a:t>Should be useful and relevant</a:t>
            </a:r>
            <a:r>
              <a:rPr lang="en-US" cap="none" dirty="0" smtClean="0">
                <a:latin typeface="Lato" panose="020F0502020204030203" pitchFamily="34" charset="0"/>
              </a:rPr>
              <a:t>.</a:t>
            </a:r>
            <a:endParaRPr lang="en-US" cap="none" dirty="0">
              <a:latin typeface="Lato" panose="020F0502020204030203" pitchFamily="34" charset="0"/>
            </a:endParaRPr>
          </a:p>
          <a:p>
            <a:r>
              <a:rPr lang="en-US" cap="none" dirty="0">
                <a:latin typeface="Lato" panose="020F0502020204030203" pitchFamily="34" charset="0"/>
              </a:rPr>
              <a:t>Optimize for search engines.</a:t>
            </a:r>
          </a:p>
        </p:txBody>
      </p:sp>
    </p:spTree>
    <p:extLst>
      <p:ext uri="{BB962C8B-B14F-4D97-AF65-F5344CB8AC3E}">
        <p14:creationId xmlns:p14="http://schemas.microsoft.com/office/powerpoint/2010/main" val="532839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a:bodyPr>
          <a:lstStyle/>
          <a:p>
            <a:pPr algn="ctr"/>
            <a:r>
              <a:rPr lang="en-US" cap="none" dirty="0">
                <a:latin typeface="Arial" panose="020B0604020202020204" pitchFamily="34" charset="0"/>
                <a:cs typeface="Arial" panose="020B0604020202020204" pitchFamily="34" charset="0"/>
              </a:rPr>
              <a:t>Is your website user friendly?</a:t>
            </a:r>
            <a:endParaRPr lang="en-US"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32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10396882" cy="1151965"/>
          </a:xfrm>
        </p:spPr>
        <p:txBody>
          <a:bodyPr>
            <a:normAutofit fontScale="90000"/>
          </a:bodyPr>
          <a:lstStyle/>
          <a:p>
            <a:pPr algn="ctr"/>
            <a:r>
              <a:rPr lang="en-US" dirty="0"/>
              <a:t> USER-FRIENDLY DESIGN ELEMENT 1</a:t>
            </a:r>
            <a:r>
              <a:rPr lang="en-US" dirty="0" smtClean="0"/>
              <a:t>:</a:t>
            </a:r>
            <a:r>
              <a:rPr lang="en-US" dirty="0"/>
              <a:t/>
            </a:r>
            <a:br>
              <a:rPr lang="en-US" dirty="0"/>
            </a:br>
            <a:r>
              <a:rPr lang="en-US" dirty="0" smtClean="0">
                <a:solidFill>
                  <a:schemeClr val="tx1"/>
                </a:solidFill>
                <a:latin typeface="Lato" panose="020F0502020204030203" pitchFamily="34" charset="0"/>
              </a:rPr>
              <a:t>navigation</a:t>
            </a:r>
            <a:endParaRPr lang="en-US" dirty="0">
              <a:solidFill>
                <a:schemeClr val="tx1"/>
              </a:solidFill>
              <a:latin typeface="Lato" panose="020F0502020204030203" pitchFamily="34" charset="0"/>
            </a:endParaRPr>
          </a:p>
        </p:txBody>
      </p:sp>
    </p:spTree>
    <p:extLst>
      <p:ext uri="{BB962C8B-B14F-4D97-AF65-F5344CB8AC3E}">
        <p14:creationId xmlns:p14="http://schemas.microsoft.com/office/powerpoint/2010/main" val="1722191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10396882" cy="1151965"/>
          </a:xfrm>
        </p:spPr>
        <p:txBody>
          <a:bodyPr>
            <a:normAutofit fontScale="90000"/>
          </a:bodyPr>
          <a:lstStyle/>
          <a:p>
            <a:pPr algn="ctr"/>
            <a:r>
              <a:rPr lang="en-US" dirty="0"/>
              <a:t> USER-FRIENDLY DESIGN ELEMENT 2</a:t>
            </a:r>
            <a:r>
              <a:rPr lang="en-US" dirty="0" smtClean="0"/>
              <a:t>:</a:t>
            </a:r>
            <a:r>
              <a:rPr lang="en-US" dirty="0"/>
              <a:t/>
            </a:r>
            <a:br>
              <a:rPr lang="en-US" dirty="0"/>
            </a:br>
            <a:r>
              <a:rPr lang="en-US" dirty="0" smtClean="0">
                <a:solidFill>
                  <a:schemeClr val="tx1"/>
                </a:solidFill>
                <a:latin typeface="Lato" panose="020F0502020204030203" pitchFamily="34" charset="0"/>
              </a:rPr>
              <a:t>compatibility</a:t>
            </a:r>
            <a:endParaRPr lang="en-US" dirty="0">
              <a:solidFill>
                <a:schemeClr val="tx1"/>
              </a:solidFill>
              <a:latin typeface="Lato" panose="020F0502020204030203" pitchFamily="34" charset="0"/>
            </a:endParaRPr>
          </a:p>
        </p:txBody>
      </p:sp>
    </p:spTree>
    <p:extLst>
      <p:ext uri="{BB962C8B-B14F-4D97-AF65-F5344CB8AC3E}">
        <p14:creationId xmlns:p14="http://schemas.microsoft.com/office/powerpoint/2010/main" val="180798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10396882" cy="2209800"/>
          </a:xfrm>
        </p:spPr>
        <p:txBody>
          <a:bodyPr>
            <a:normAutofit/>
          </a:bodyPr>
          <a:lstStyle/>
          <a:p>
            <a:pPr algn="ctr"/>
            <a:r>
              <a:rPr lang="en-US" dirty="0"/>
              <a:t> USER-FRIENDLY DESIGN ELEMENT </a:t>
            </a:r>
            <a:r>
              <a:rPr lang="en-US" dirty="0" smtClean="0"/>
              <a:t>3:</a:t>
            </a:r>
            <a:r>
              <a:rPr lang="en-US" dirty="0"/>
              <a:t/>
            </a:r>
            <a:br>
              <a:rPr lang="en-US" dirty="0"/>
            </a:br>
            <a:r>
              <a:rPr lang="en-US" b="1" dirty="0">
                <a:solidFill>
                  <a:schemeClr val="tx1"/>
                </a:solidFill>
                <a:latin typeface="Lato" panose="020F0502020204030203" pitchFamily="34" charset="0"/>
              </a:rPr>
              <a:t>EASY </a:t>
            </a:r>
            <a:r>
              <a:rPr lang="en-US" b="1" dirty="0" smtClean="0">
                <a:solidFill>
                  <a:schemeClr val="tx1"/>
                </a:solidFill>
                <a:latin typeface="Lato" panose="020F0502020204030203" pitchFamily="34" charset="0"/>
              </a:rPr>
              <a:t>ACCESSIBILITY</a:t>
            </a:r>
            <a:endParaRPr lang="en-US" b="1" dirty="0">
              <a:solidFill>
                <a:schemeClr val="tx1"/>
              </a:solidFill>
              <a:latin typeface="Lato" panose="020F0502020204030203" pitchFamily="34" charset="0"/>
            </a:endParaRPr>
          </a:p>
        </p:txBody>
      </p:sp>
    </p:spTree>
    <p:extLst>
      <p:ext uri="{BB962C8B-B14F-4D97-AF65-F5344CB8AC3E}">
        <p14:creationId xmlns:p14="http://schemas.microsoft.com/office/powerpoint/2010/main" val="3235025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10396882" cy="2209800"/>
          </a:xfrm>
        </p:spPr>
        <p:txBody>
          <a:bodyPr>
            <a:normAutofit/>
          </a:bodyPr>
          <a:lstStyle/>
          <a:p>
            <a:pPr algn="ctr"/>
            <a:r>
              <a:rPr lang="en-US" dirty="0"/>
              <a:t> USER-FRIENDLY DESIGN ELEMENT </a:t>
            </a:r>
            <a:r>
              <a:rPr lang="en-US" dirty="0" smtClean="0"/>
              <a:t>4:</a:t>
            </a:r>
            <a:r>
              <a:rPr lang="en-US" dirty="0"/>
              <a:t/>
            </a:r>
            <a:br>
              <a:rPr lang="en-US" dirty="0"/>
            </a:br>
            <a:r>
              <a:rPr lang="en-US" b="1" dirty="0">
                <a:solidFill>
                  <a:schemeClr val="tx1"/>
                </a:solidFill>
                <a:latin typeface="Lato" panose="020F0502020204030203" pitchFamily="34" charset="0"/>
              </a:rPr>
              <a:t>WELL-FORMATTED CONTENT</a:t>
            </a:r>
          </a:p>
        </p:txBody>
      </p:sp>
    </p:spTree>
    <p:extLst>
      <p:ext uri="{BB962C8B-B14F-4D97-AF65-F5344CB8AC3E}">
        <p14:creationId xmlns:p14="http://schemas.microsoft.com/office/powerpoint/2010/main" val="735616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fontScale="90000"/>
          </a:bodyPr>
          <a:lstStyle/>
          <a:p>
            <a:pPr algn="ctr"/>
            <a:r>
              <a:rPr lang="en-US" cap="none" dirty="0">
                <a:latin typeface="Arial" panose="020B0604020202020204" pitchFamily="34" charset="0"/>
                <a:cs typeface="Arial" panose="020B0604020202020204" pitchFamily="34" charset="0"/>
              </a:rPr>
              <a:t>Keep yourself updated by knowing the different web design trends.</a:t>
            </a:r>
            <a:endParaRPr lang="en-US"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530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a:bodyPr>
          <a:lstStyle/>
          <a:p>
            <a:pPr algn="ctr"/>
            <a:r>
              <a:rPr lang="en-US" cap="none" dirty="0" smtClean="0">
                <a:latin typeface="Arial" panose="020B0604020202020204" pitchFamily="34" charset="0"/>
                <a:cs typeface="Arial" panose="020B0604020202020204" pitchFamily="34" charset="0"/>
              </a:rPr>
              <a:t>ASSIGNMENT</a:t>
            </a:r>
            <a:endParaRPr lang="en-US"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738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a:bodyPr>
          <a:lstStyle/>
          <a:p>
            <a:pPr algn="ctr"/>
            <a:r>
              <a:rPr lang="en-US" sz="3600" cap="none" dirty="0" smtClean="0">
                <a:latin typeface="Arial" panose="020B0604020202020204" pitchFamily="34" charset="0"/>
                <a:cs typeface="Arial" panose="020B0604020202020204" pitchFamily="34" charset="0"/>
              </a:rPr>
              <a:t>What software will be used for web designing?</a:t>
            </a:r>
            <a:endParaRPr lang="en-US" sz="3600"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54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a:bodyPr>
          <a:lstStyle/>
          <a:p>
            <a:pPr algn="ctr"/>
            <a:r>
              <a:rPr lang="en-US" sz="3600" cap="none" dirty="0" smtClean="0">
                <a:latin typeface="Arial" panose="020B0604020202020204" pitchFamily="34" charset="0"/>
                <a:cs typeface="Arial" panose="020B0604020202020204" pitchFamily="34" charset="0"/>
              </a:rPr>
              <a:t>What are web design latest trends?</a:t>
            </a:r>
            <a:endParaRPr lang="en-US" sz="3600"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63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threats</a:t>
            </a:r>
          </a:p>
        </p:txBody>
      </p:sp>
      <p:sp>
        <p:nvSpPr>
          <p:cNvPr id="3" name="Content Placeholder 2"/>
          <p:cNvSpPr>
            <a:spLocks noGrp="1"/>
          </p:cNvSpPr>
          <p:nvPr>
            <p:ph sz="quarter" idx="13"/>
          </p:nvPr>
        </p:nvSpPr>
        <p:spPr/>
        <p:txBody>
          <a:bodyPr>
            <a:normAutofit fontScale="92500" lnSpcReduction="20000"/>
          </a:bodyPr>
          <a:lstStyle/>
          <a:p>
            <a:r>
              <a:rPr lang="en-US" cap="none" dirty="0" smtClean="0">
                <a:latin typeface="Lato" panose="020F0502020204030203" pitchFamily="34" charset="0"/>
              </a:rPr>
              <a:t>Trojan Horse A Program That Performs A Malicious Action But Cannot Replicate Itself. It May Arrive As A Harmless ﬁ Le Or Application With Hidden, Malicious Code. When It Is Executed, You May Experience Unwanted System Problems And Might Sometimes Lose Information From Your Computer.</a:t>
            </a:r>
          </a:p>
          <a:p>
            <a:r>
              <a:rPr lang="en-US" cap="none" dirty="0" smtClean="0">
                <a:latin typeface="Lato" panose="020F0502020204030203" pitchFamily="34" charset="0"/>
              </a:rPr>
              <a:t>Spam Any Message Sent By Email Or Instant Message (</a:t>
            </a:r>
            <a:r>
              <a:rPr lang="en-US" cap="none" dirty="0" err="1" smtClean="0">
                <a:latin typeface="Lato" panose="020F0502020204030203" pitchFamily="34" charset="0"/>
              </a:rPr>
              <a:t>Im</a:t>
            </a:r>
            <a:r>
              <a:rPr lang="en-US" cap="none" dirty="0" smtClean="0">
                <a:latin typeface="Lato" panose="020F0502020204030203" pitchFamily="34" charset="0"/>
              </a:rPr>
              <a:t>) That You Did Not Request And—is Designed To Make Money For The Sender.</a:t>
            </a:r>
          </a:p>
          <a:p>
            <a:r>
              <a:rPr lang="en-US" cap="none" dirty="0" smtClean="0">
                <a:latin typeface="Lato" panose="020F0502020204030203" pitchFamily="34" charset="0"/>
              </a:rPr>
              <a:t>Phishing Any Attempt By Phone, Email, Instant Message, Or Fax To Get Your Personal Information In Order To Steal Your Identity (And Your Money). Most Phishing Attempts Look Like They Are Designed For A Legitimate Purpose, But They Are Actually Intended To Be Used For Criminal Activity. </a:t>
            </a:r>
          </a:p>
        </p:txBody>
      </p:sp>
    </p:spTree>
    <p:extLst>
      <p:ext uri="{BB962C8B-B14F-4D97-AF65-F5344CB8AC3E}">
        <p14:creationId xmlns:p14="http://schemas.microsoft.com/office/powerpoint/2010/main" val="100547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396882" cy="1151965"/>
          </a:xfrm>
        </p:spPr>
        <p:txBody>
          <a:bodyPr>
            <a:normAutofit fontScale="90000"/>
          </a:bodyPr>
          <a:lstStyle/>
          <a:p>
            <a:pPr algn="ctr"/>
            <a:r>
              <a:rPr lang="en-US" sz="3600" cap="none" dirty="0" smtClean="0">
                <a:latin typeface="Arial" panose="020B0604020202020204" pitchFamily="34" charset="0"/>
                <a:cs typeface="Arial" panose="020B0604020202020204" pitchFamily="34" charset="0"/>
              </a:rPr>
              <a:t>What are website templates?</a:t>
            </a:r>
            <a:br>
              <a:rPr lang="en-US" sz="3600" cap="none" dirty="0" smtClean="0">
                <a:latin typeface="Arial" panose="020B0604020202020204" pitchFamily="34" charset="0"/>
                <a:cs typeface="Arial" panose="020B0604020202020204" pitchFamily="34" charset="0"/>
              </a:rPr>
            </a:br>
            <a:r>
              <a:rPr lang="en-US" sz="3600" cap="none" dirty="0" smtClean="0">
                <a:latin typeface="Arial" panose="020B0604020202020204" pitchFamily="34" charset="0"/>
                <a:cs typeface="Arial" panose="020B0604020202020204" pitchFamily="34" charset="0"/>
              </a:rPr>
              <a:t>And how can we use website templates in </a:t>
            </a:r>
            <a:r>
              <a:rPr lang="en-US" sz="3600" cap="none" smtClean="0">
                <a:latin typeface="Arial" panose="020B0604020202020204" pitchFamily="34" charset="0"/>
                <a:cs typeface="Arial" panose="020B0604020202020204" pitchFamily="34" charset="0"/>
              </a:rPr>
              <a:t>our website?</a:t>
            </a:r>
            <a:endParaRPr lang="en-US" sz="3600" b="1" cap="none"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03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threats</a:t>
            </a:r>
          </a:p>
        </p:txBody>
      </p:sp>
      <p:sp>
        <p:nvSpPr>
          <p:cNvPr id="3" name="Content Placeholder 2"/>
          <p:cNvSpPr>
            <a:spLocks noGrp="1"/>
          </p:cNvSpPr>
          <p:nvPr>
            <p:ph sz="quarter" idx="13"/>
          </p:nvPr>
        </p:nvSpPr>
        <p:spPr/>
        <p:txBody>
          <a:bodyPr>
            <a:normAutofit lnSpcReduction="10000"/>
          </a:bodyPr>
          <a:lstStyle/>
          <a:p>
            <a:r>
              <a:rPr lang="en-US" cap="none" dirty="0" smtClean="0">
                <a:latin typeface="Lato" panose="020F0502020204030203" pitchFamily="34" charset="0"/>
              </a:rPr>
              <a:t>Spyware Software That Is Installed Or Executed On Your Computer (Without Your Knowledge) That Monitors, Tracks, And Reports Your Electronic Movements To The Spyware Author.  It Is Usually Installed On Computers Through Trojans Or As Part Of Legitimate Software That You Choose To Download And Install. </a:t>
            </a:r>
            <a:endParaRPr lang="en-US" cap="none" dirty="0" smtClean="0">
              <a:latin typeface="Lato" panose="020F0502020204030203" pitchFamily="34" charset="0"/>
            </a:endParaRPr>
          </a:p>
          <a:p>
            <a:r>
              <a:rPr lang="en-US" cap="none" dirty="0" smtClean="0">
                <a:latin typeface="Lato" panose="020F0502020204030203" pitchFamily="34" charset="0"/>
              </a:rPr>
              <a:t>Adware </a:t>
            </a:r>
            <a:r>
              <a:rPr lang="en-US" cap="none" dirty="0" smtClean="0">
                <a:latin typeface="Lato" panose="020F0502020204030203" pitchFamily="34" charset="0"/>
              </a:rPr>
              <a:t>A Piece Of Software That Delivers Advertisements – Such As Pop-ups Or Web Links – To You Without Your Permission.  It Is Usually Installed Secretly Through Trojans Or As Part Of Legitimate Software That You Choose To Download And Install.  Adware Can Display Highly-targeted Ads Based On Data Collected By Spyware That Was Already On Your Computer That Tracked Your Internet </a:t>
            </a:r>
            <a:r>
              <a:rPr lang="en-US" cap="none" dirty="0" err="1" smtClean="0">
                <a:latin typeface="Lato" panose="020F0502020204030203" pitchFamily="34" charset="0"/>
              </a:rPr>
              <a:t>Surﬁ</a:t>
            </a:r>
            <a:r>
              <a:rPr lang="en-US" cap="none" dirty="0" smtClean="0">
                <a:latin typeface="Lato" panose="020F0502020204030203" pitchFamily="34" charset="0"/>
              </a:rPr>
              <a:t> Ng Habits.</a:t>
            </a:r>
            <a:endParaRPr lang="en-US" cap="none" dirty="0">
              <a:latin typeface="Lato" panose="020F0502020204030203" pitchFamily="34" charset="0"/>
            </a:endParaRPr>
          </a:p>
        </p:txBody>
      </p:sp>
    </p:spTree>
    <p:extLst>
      <p:ext uri="{BB962C8B-B14F-4D97-AF65-F5344CB8AC3E}">
        <p14:creationId xmlns:p14="http://schemas.microsoft.com/office/powerpoint/2010/main" val="54244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threats</a:t>
            </a:r>
          </a:p>
        </p:txBody>
      </p:sp>
      <p:sp>
        <p:nvSpPr>
          <p:cNvPr id="3" name="Content Placeholder 2"/>
          <p:cNvSpPr>
            <a:spLocks noGrp="1"/>
          </p:cNvSpPr>
          <p:nvPr>
            <p:ph sz="quarter" idx="13"/>
          </p:nvPr>
        </p:nvSpPr>
        <p:spPr/>
        <p:txBody>
          <a:bodyPr/>
          <a:lstStyle/>
          <a:p>
            <a:r>
              <a:rPr lang="en-US" cap="none" dirty="0" smtClean="0">
                <a:latin typeface="Lato" panose="020F0502020204030203" pitchFamily="34" charset="0"/>
              </a:rPr>
              <a:t>Ransomware Software That Encrypts Documents For The Purposes Of Extortion. Documents Are Held Ransom Until Victims Buy A Decryption Key</a:t>
            </a:r>
          </a:p>
          <a:p>
            <a:r>
              <a:rPr lang="en-US" cap="none" dirty="0">
                <a:latin typeface="Lato" panose="020F0502020204030203" pitchFamily="34" charset="0"/>
              </a:rPr>
              <a:t>Pharming The Act Of Hijacking Legitimate Website Addresses Or </a:t>
            </a:r>
            <a:r>
              <a:rPr lang="en-US" cap="none" dirty="0" err="1">
                <a:latin typeface="Lato" panose="020F0502020204030203" pitchFamily="34" charset="0"/>
              </a:rPr>
              <a:t>Urls</a:t>
            </a:r>
            <a:r>
              <a:rPr lang="en-US" cap="none" dirty="0">
                <a:latin typeface="Lato" panose="020F0502020204030203" pitchFamily="34" charset="0"/>
              </a:rPr>
              <a:t> – E.G. “</a:t>
            </a:r>
            <a:r>
              <a:rPr lang="en-US" cap="none" dirty="0" err="1">
                <a:latin typeface="Lato" panose="020F0502020204030203" pitchFamily="34" charset="0"/>
              </a:rPr>
              <a:t>Www.Mybank.Com</a:t>
            </a:r>
            <a:r>
              <a:rPr lang="en-US" cap="none" dirty="0">
                <a:latin typeface="Lato" panose="020F0502020204030203" pitchFamily="34" charset="0"/>
              </a:rPr>
              <a:t>” – To Redirect You To A Fake Website That Looks Like The Original.  The Spoofed Website Secretly Collects Your Personal Information After You Enter It, And Could Be Used For Any Number Of Criminal Activities.</a:t>
            </a:r>
          </a:p>
          <a:p>
            <a:pPr marL="0" indent="0">
              <a:buNone/>
            </a:pPr>
            <a:endParaRPr lang="en-US" cap="none" dirty="0" smtClean="0">
              <a:latin typeface="Lato" panose="020F0502020204030203" pitchFamily="34" charset="0"/>
            </a:endParaRPr>
          </a:p>
          <a:p>
            <a:endParaRPr lang="en-US" cap="none" dirty="0">
              <a:latin typeface="Lato" panose="020F0502020204030203" pitchFamily="34" charset="0"/>
            </a:endParaRPr>
          </a:p>
        </p:txBody>
      </p:sp>
    </p:spTree>
    <p:extLst>
      <p:ext uri="{BB962C8B-B14F-4D97-AF65-F5344CB8AC3E}">
        <p14:creationId xmlns:p14="http://schemas.microsoft.com/office/powerpoint/2010/main" val="242705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measures for web threats</a:t>
            </a:r>
          </a:p>
        </p:txBody>
      </p:sp>
      <p:sp>
        <p:nvSpPr>
          <p:cNvPr id="3" name="Content Placeholder 2"/>
          <p:cNvSpPr>
            <a:spLocks noGrp="1"/>
          </p:cNvSpPr>
          <p:nvPr>
            <p:ph sz="quarter" idx="13"/>
          </p:nvPr>
        </p:nvSpPr>
        <p:spPr/>
        <p:txBody>
          <a:bodyPr>
            <a:normAutofit fontScale="77500" lnSpcReduction="20000"/>
          </a:bodyPr>
          <a:lstStyle/>
          <a:p>
            <a:r>
              <a:rPr lang="en-US" cap="none" dirty="0" smtClean="0">
                <a:latin typeface="Lato" panose="020F0502020204030203" pitchFamily="34" charset="0"/>
              </a:rPr>
              <a:t>Below Are Some Internet Security Tips To Keep Your Computer And Your Family Safe From Web Threats: General Security Tips </a:t>
            </a:r>
          </a:p>
          <a:p>
            <a:r>
              <a:rPr lang="en-US" cap="none" dirty="0" smtClean="0">
                <a:latin typeface="Lato" panose="020F0502020204030203" pitchFamily="34" charset="0"/>
              </a:rPr>
              <a:t>Always Keep Your Security Software Working And Up-to-date. Especially If You Use A Laptop On Unprotected Wireless Networks In Airports, Cafes And Other Locations.    </a:t>
            </a:r>
          </a:p>
          <a:p>
            <a:r>
              <a:rPr lang="en-US" cap="none" dirty="0" smtClean="0">
                <a:latin typeface="Lato" panose="020F0502020204030203" pitchFamily="34" charset="0"/>
              </a:rPr>
              <a:t>Install Products And Solutions That Protect You Whether You’re </a:t>
            </a:r>
            <a:r>
              <a:rPr lang="en-US" cap="none" dirty="0" err="1" smtClean="0">
                <a:latin typeface="Lato" panose="020F0502020204030203" pitchFamily="34" charset="0"/>
              </a:rPr>
              <a:t>Surﬁ</a:t>
            </a:r>
            <a:r>
              <a:rPr lang="en-US" cap="none" dirty="0" smtClean="0">
                <a:latin typeface="Lato" panose="020F0502020204030203" pitchFamily="34" charset="0"/>
              </a:rPr>
              <a:t> Ng The Internet Or Downloading ﬁ Les Directly To Your Computer. Ensure That Web Protection Software Extends Beyond Email Protection To Encompass Peer-to-peer Networks And The Entire Range Of Home Computing Applications, And Can Provide Warnings About </a:t>
            </a:r>
            <a:r>
              <a:rPr lang="en-US" cap="none" dirty="0" err="1" smtClean="0">
                <a:latin typeface="Lato" panose="020F0502020204030203" pitchFamily="34" charset="0"/>
              </a:rPr>
              <a:t>TrafﬁC</a:t>
            </a:r>
            <a:r>
              <a:rPr lang="en-US" cap="none" dirty="0" smtClean="0">
                <a:latin typeface="Lato" panose="020F0502020204030203" pitchFamily="34" charset="0"/>
              </a:rPr>
              <a:t> That Is Incoming And Outgoing From Your Computer In Real-time.</a:t>
            </a:r>
          </a:p>
          <a:p>
            <a:r>
              <a:rPr lang="en-US" cap="none" dirty="0" smtClean="0">
                <a:latin typeface="Lato" panose="020F0502020204030203" pitchFamily="34" charset="0"/>
              </a:rPr>
              <a:t>Employ The Latest Technologies, Such As Web Reputation, Which Can Measure The Trustworthiness And Safety Of A Website Before You Visit It. Use Web Reputation Technology  Combined With Existing URL ﬁ </a:t>
            </a:r>
            <a:r>
              <a:rPr lang="en-US" cap="none" dirty="0" err="1" smtClean="0">
                <a:latin typeface="Lato" panose="020F0502020204030203" pitchFamily="34" charset="0"/>
              </a:rPr>
              <a:t>Ltering</a:t>
            </a:r>
            <a:r>
              <a:rPr lang="en-US" cap="none" dirty="0" smtClean="0">
                <a:latin typeface="Lato" panose="020F0502020204030203" pitchFamily="34" charset="0"/>
              </a:rPr>
              <a:t> And Content Scanning Technologies. </a:t>
            </a:r>
          </a:p>
          <a:p>
            <a:endParaRPr lang="en-US" cap="none" dirty="0">
              <a:latin typeface="Lato" panose="020F0502020204030203" pitchFamily="34" charset="0"/>
            </a:endParaRPr>
          </a:p>
        </p:txBody>
      </p:sp>
    </p:spTree>
    <p:extLst>
      <p:ext uri="{BB962C8B-B14F-4D97-AF65-F5344CB8AC3E}">
        <p14:creationId xmlns:p14="http://schemas.microsoft.com/office/powerpoint/2010/main" val="3256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measures for web threats</a:t>
            </a:r>
          </a:p>
        </p:txBody>
      </p:sp>
      <p:sp>
        <p:nvSpPr>
          <p:cNvPr id="3" name="Content Placeholder 2"/>
          <p:cNvSpPr>
            <a:spLocks noGrp="1"/>
          </p:cNvSpPr>
          <p:nvPr>
            <p:ph sz="quarter" idx="13"/>
          </p:nvPr>
        </p:nvSpPr>
        <p:spPr/>
        <p:txBody>
          <a:bodyPr>
            <a:normAutofit lnSpcReduction="10000"/>
          </a:bodyPr>
          <a:lstStyle/>
          <a:p>
            <a:r>
              <a:rPr lang="en-US" cap="none" dirty="0" smtClean="0">
                <a:latin typeface="Lato" panose="020F0502020204030203" pitchFamily="34" charset="0"/>
              </a:rPr>
              <a:t>Use The Latest Web Browser Version And Install Security Patches When Available.  Use A Web Browser That Has A No-script Plug-in.   </a:t>
            </a:r>
          </a:p>
          <a:p>
            <a:r>
              <a:rPr lang="en-US" cap="none" dirty="0" smtClean="0">
                <a:latin typeface="Lato" panose="020F0502020204030203" pitchFamily="34" charset="0"/>
              </a:rPr>
              <a:t>Check With Your Internet Service Provider To See What Kind Of Protection Is Offered By Their Network.</a:t>
            </a:r>
          </a:p>
          <a:p>
            <a:r>
              <a:rPr lang="en-US" cap="none" dirty="0" smtClean="0">
                <a:latin typeface="Lato" panose="020F0502020204030203" pitchFamily="34" charset="0"/>
              </a:rPr>
              <a:t>If You Use The Microsoft Windows Operating System, Enable The “Automatic Update” Feature And Apply New Updates As Soon As They Are Available.</a:t>
            </a:r>
          </a:p>
          <a:p>
            <a:r>
              <a:rPr lang="en-US" cap="none" dirty="0" smtClean="0">
                <a:latin typeface="Lato" panose="020F0502020204030203" pitchFamily="34" charset="0"/>
              </a:rPr>
              <a:t>Always Install, Update, And Maintain </a:t>
            </a:r>
            <a:r>
              <a:rPr lang="en-US" cap="none" dirty="0" smtClean="0">
                <a:latin typeface="Lato" panose="020F0502020204030203" pitchFamily="34" charset="0"/>
              </a:rPr>
              <a:t>ﬁrewalls </a:t>
            </a:r>
            <a:r>
              <a:rPr lang="en-US" cap="none" dirty="0" smtClean="0">
                <a:latin typeface="Lato" panose="020F0502020204030203" pitchFamily="34" charset="0"/>
              </a:rPr>
              <a:t>And Intrusion Detection Software, Including Those That Provide Malware/Spyware Security.</a:t>
            </a:r>
          </a:p>
          <a:p>
            <a:endParaRPr lang="en-US" cap="none" dirty="0">
              <a:latin typeface="Lato" panose="020F0502020204030203" pitchFamily="34" charset="0"/>
            </a:endParaRPr>
          </a:p>
        </p:txBody>
      </p:sp>
    </p:spTree>
    <p:extLst>
      <p:ext uri="{BB962C8B-B14F-4D97-AF65-F5344CB8AC3E}">
        <p14:creationId xmlns:p14="http://schemas.microsoft.com/office/powerpoint/2010/main" val="389707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measures for web threats</a:t>
            </a:r>
          </a:p>
        </p:txBody>
      </p:sp>
      <p:sp>
        <p:nvSpPr>
          <p:cNvPr id="3" name="Content Placeholder 2"/>
          <p:cNvSpPr>
            <a:spLocks noGrp="1"/>
          </p:cNvSpPr>
          <p:nvPr>
            <p:ph sz="quarter" idx="13"/>
          </p:nvPr>
        </p:nvSpPr>
        <p:spPr/>
        <p:txBody>
          <a:bodyPr>
            <a:normAutofit fontScale="85000" lnSpcReduction="20000"/>
          </a:bodyPr>
          <a:lstStyle/>
          <a:p>
            <a:pPr marL="0" indent="0">
              <a:buNone/>
            </a:pPr>
            <a:r>
              <a:rPr lang="en-US" sz="3000" b="1" cap="none" dirty="0" smtClean="0">
                <a:latin typeface="Lato" panose="020F0502020204030203" pitchFamily="34" charset="0"/>
              </a:rPr>
              <a:t>For Email  </a:t>
            </a:r>
          </a:p>
          <a:p>
            <a:r>
              <a:rPr lang="en-US" cap="none" dirty="0" smtClean="0">
                <a:latin typeface="Lato" panose="020F0502020204030203" pitchFamily="34" charset="0"/>
              </a:rPr>
              <a:t>Always Make Sure You Are Using An Anti-spam Product For Each Email Address You Have.  </a:t>
            </a:r>
          </a:p>
          <a:p>
            <a:r>
              <a:rPr lang="en-US" cap="none" dirty="0" smtClean="0">
                <a:latin typeface="Lato" panose="020F0502020204030203" pitchFamily="34" charset="0"/>
              </a:rPr>
              <a:t>Beware Of Unexpected Or Strange-looking Emails, Regardless Of Who The Sender Is.  Never Open Attachments Or Click On Links In These Emails. </a:t>
            </a:r>
          </a:p>
          <a:p>
            <a:r>
              <a:rPr lang="en-US" cap="none" dirty="0" smtClean="0">
                <a:latin typeface="Lato" panose="020F0502020204030203" pitchFamily="34" charset="0"/>
              </a:rPr>
              <a:t>Report Suspicious Emails To The Appropriate Authorities. </a:t>
            </a:r>
          </a:p>
          <a:p>
            <a:r>
              <a:rPr lang="en-US" cap="none" dirty="0" smtClean="0">
                <a:latin typeface="Lato" panose="020F0502020204030203" pitchFamily="34" charset="0"/>
              </a:rPr>
              <a:t>If You Trust The Sender Of The Email, Scan Their Email Attachments With A Security Solution Before Opening Them.  If They Send You A URL And It Is Short Enough, Type The URL In Your Web Browser Instead Of Clicking On It From The Email.  </a:t>
            </a:r>
          </a:p>
          <a:p>
            <a:r>
              <a:rPr lang="en-US" cap="none" dirty="0" smtClean="0">
                <a:latin typeface="Lato" panose="020F0502020204030203" pitchFamily="34" charset="0"/>
              </a:rPr>
              <a:t>Never Email ﬁnancial Information To Anyone.</a:t>
            </a:r>
            <a:endParaRPr lang="en-US" cap="none" dirty="0">
              <a:latin typeface="Lato" panose="020F0502020204030203" pitchFamily="34" charset="0"/>
            </a:endParaRPr>
          </a:p>
        </p:txBody>
      </p:sp>
    </p:spTree>
    <p:extLst>
      <p:ext uri="{BB962C8B-B14F-4D97-AF65-F5344CB8AC3E}">
        <p14:creationId xmlns:p14="http://schemas.microsoft.com/office/powerpoint/2010/main" val="274025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Main Event</Template>
  <TotalTime>0</TotalTime>
  <Words>1407</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Candara</vt:lpstr>
      <vt:lpstr>Impact</vt:lpstr>
      <vt:lpstr>Lato</vt:lpstr>
      <vt:lpstr>Wingdings</vt:lpstr>
      <vt:lpstr>Main Event</vt:lpstr>
      <vt:lpstr>Web threats</vt:lpstr>
      <vt:lpstr>Web threats</vt:lpstr>
      <vt:lpstr>Types of web threats</vt:lpstr>
      <vt:lpstr>Types of web threats</vt:lpstr>
      <vt:lpstr>Types of web threats</vt:lpstr>
      <vt:lpstr>Types of web threats</vt:lpstr>
      <vt:lpstr>security measures for web threats</vt:lpstr>
      <vt:lpstr>security measures for web threats</vt:lpstr>
      <vt:lpstr>security measures for web threats</vt:lpstr>
      <vt:lpstr>security measures for web threats</vt:lpstr>
      <vt:lpstr>Basics of web designing</vt:lpstr>
      <vt:lpstr>Web Components</vt:lpstr>
      <vt:lpstr>Clients &amp; Servers</vt:lpstr>
      <vt:lpstr>Web Components</vt:lpstr>
      <vt:lpstr>Internet Service Providers  Connect Clients to the Internet</vt:lpstr>
      <vt:lpstr>Web Components</vt:lpstr>
      <vt:lpstr>Web Hosting Services  Connects Web Sites to the Internet</vt:lpstr>
      <vt:lpstr>Web Components</vt:lpstr>
      <vt:lpstr>Domain’s URL’s and IPs</vt:lpstr>
      <vt:lpstr>Web Components</vt:lpstr>
      <vt:lpstr>Domain Registrar</vt:lpstr>
      <vt:lpstr>Creating a Web Site</vt:lpstr>
      <vt:lpstr>What is web design?</vt:lpstr>
      <vt:lpstr>PowerPoint Presentation</vt:lpstr>
      <vt:lpstr>Create an effective web design by applying key visual elements </vt:lpstr>
      <vt:lpstr>ELEMENT 1: LAYOUT</vt:lpstr>
      <vt:lpstr>ELEMENT 2: COLOR</vt:lpstr>
      <vt:lpstr>ELEMENT 3: graphics</vt:lpstr>
      <vt:lpstr>ELEMENT 4: fonts</vt:lpstr>
      <vt:lpstr>ELEMENT 5: Content</vt:lpstr>
      <vt:lpstr>Is your website user friendly?</vt:lpstr>
      <vt:lpstr> USER-FRIENDLY DESIGN ELEMENT 1: navigation</vt:lpstr>
      <vt:lpstr> USER-FRIENDLY DESIGN ELEMENT 2: compatibility</vt:lpstr>
      <vt:lpstr> USER-FRIENDLY DESIGN ELEMENT 3: EASY ACCESSIBILITY</vt:lpstr>
      <vt:lpstr> USER-FRIENDLY DESIGN ELEMENT 4: WELL-FORMATTED CONTENT</vt:lpstr>
      <vt:lpstr>Keep yourself updated by knowing the different web design trends.</vt:lpstr>
      <vt:lpstr>ASSIGNMENT</vt:lpstr>
      <vt:lpstr>What software will be used for web designing?</vt:lpstr>
      <vt:lpstr>What are web design latest trends?</vt:lpstr>
      <vt:lpstr>What are website templates? And how can we use website templates in our website?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2017-11-05T16:39:17Z</dcterms:created>
  <dcterms:modified xsi:type="dcterms:W3CDTF">2017-11-06T09:22:06Z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