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8" r:id="rId31"/>
    <p:sldId id="289" r:id="rId32"/>
    <p:sldId id="285" r:id="rId33"/>
    <p:sldId id="286"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68CC3DE-980C-4215-8BAC-1965C5804021}" type="datetimeFigureOut">
              <a:rPr lang="en-US" smtClean="0"/>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13F15-954D-45D0-9F4C-3EF2076EE547}" type="slidenum">
              <a:rPr lang="en-US" smtClean="0"/>
              <a:t>‹#›</a:t>
            </a:fld>
            <a:endParaRPr lang="en-US"/>
          </a:p>
        </p:txBody>
      </p:sp>
    </p:spTree>
    <p:extLst>
      <p:ext uri="{BB962C8B-B14F-4D97-AF65-F5344CB8AC3E}">
        <p14:creationId xmlns:p14="http://schemas.microsoft.com/office/powerpoint/2010/main" val="3599197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CC3DE-980C-4215-8BAC-1965C5804021}" type="datetimeFigureOut">
              <a:rPr lang="en-US" smtClean="0"/>
              <a:t>10/20/2015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13F15-954D-45D0-9F4C-3EF2076EE547}" type="slidenum">
              <a:rPr lang="en-US" smtClean="0"/>
              <a:t>‹#›</a:t>
            </a:fld>
            <a:endParaRPr lang="en-US"/>
          </a:p>
        </p:txBody>
      </p:sp>
    </p:spTree>
    <p:extLst>
      <p:ext uri="{BB962C8B-B14F-4D97-AF65-F5344CB8AC3E}">
        <p14:creationId xmlns:p14="http://schemas.microsoft.com/office/powerpoint/2010/main" val="975680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CC3DE-980C-4215-8BAC-1965C5804021}" type="datetimeFigureOut">
              <a:rPr lang="en-US" smtClean="0"/>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13F15-954D-45D0-9F4C-3EF2076EE547}" type="slidenum">
              <a:rPr lang="en-US" smtClean="0"/>
              <a:t>‹#›</a:t>
            </a:fld>
            <a:endParaRPr lang="en-US"/>
          </a:p>
        </p:txBody>
      </p:sp>
    </p:spTree>
    <p:extLst>
      <p:ext uri="{BB962C8B-B14F-4D97-AF65-F5344CB8AC3E}">
        <p14:creationId xmlns:p14="http://schemas.microsoft.com/office/powerpoint/2010/main" val="1092872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CC3DE-980C-4215-8BAC-1965C5804021}" type="datetimeFigureOut">
              <a:rPr lang="en-US" smtClean="0"/>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13F15-954D-45D0-9F4C-3EF2076EE54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04332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CC3DE-980C-4215-8BAC-1965C5804021}" type="datetimeFigureOut">
              <a:rPr lang="en-US" smtClean="0"/>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13F15-954D-45D0-9F4C-3EF2076EE547}" type="slidenum">
              <a:rPr lang="en-US" smtClean="0"/>
              <a:t>‹#›</a:t>
            </a:fld>
            <a:endParaRPr lang="en-US"/>
          </a:p>
        </p:txBody>
      </p:sp>
    </p:spTree>
    <p:extLst>
      <p:ext uri="{BB962C8B-B14F-4D97-AF65-F5344CB8AC3E}">
        <p14:creationId xmlns:p14="http://schemas.microsoft.com/office/powerpoint/2010/main" val="271486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8CC3DE-980C-4215-8BAC-1965C5804021}" type="datetimeFigureOut">
              <a:rPr lang="en-US" smtClean="0"/>
              <a:t>10/20/2015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13F15-954D-45D0-9F4C-3EF2076EE547}" type="slidenum">
              <a:rPr lang="en-US" smtClean="0"/>
              <a:t>‹#›</a:t>
            </a:fld>
            <a:endParaRPr lang="en-US"/>
          </a:p>
        </p:txBody>
      </p:sp>
    </p:spTree>
    <p:extLst>
      <p:ext uri="{BB962C8B-B14F-4D97-AF65-F5344CB8AC3E}">
        <p14:creationId xmlns:p14="http://schemas.microsoft.com/office/powerpoint/2010/main" val="1848932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8CC3DE-980C-4215-8BAC-1965C5804021}" type="datetimeFigureOut">
              <a:rPr lang="en-US" smtClean="0"/>
              <a:t>10/20/2015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13F15-954D-45D0-9F4C-3EF2076EE547}" type="slidenum">
              <a:rPr lang="en-US" smtClean="0"/>
              <a:t>‹#›</a:t>
            </a:fld>
            <a:endParaRPr lang="en-US"/>
          </a:p>
        </p:txBody>
      </p:sp>
    </p:spTree>
    <p:extLst>
      <p:ext uri="{BB962C8B-B14F-4D97-AF65-F5344CB8AC3E}">
        <p14:creationId xmlns:p14="http://schemas.microsoft.com/office/powerpoint/2010/main" val="3675045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8CC3DE-980C-4215-8BAC-1965C5804021}" type="datetimeFigureOut">
              <a:rPr lang="en-US" smtClean="0"/>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13F15-954D-45D0-9F4C-3EF2076EE547}" type="slidenum">
              <a:rPr lang="en-US" smtClean="0"/>
              <a:t>‹#›</a:t>
            </a:fld>
            <a:endParaRPr lang="en-US"/>
          </a:p>
        </p:txBody>
      </p:sp>
    </p:spTree>
    <p:extLst>
      <p:ext uri="{BB962C8B-B14F-4D97-AF65-F5344CB8AC3E}">
        <p14:creationId xmlns:p14="http://schemas.microsoft.com/office/powerpoint/2010/main" val="3930264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8CC3DE-980C-4215-8BAC-1965C5804021}" type="datetimeFigureOut">
              <a:rPr lang="en-US" smtClean="0"/>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13F15-954D-45D0-9F4C-3EF2076EE547}" type="slidenum">
              <a:rPr lang="en-US" smtClean="0"/>
              <a:t>‹#›</a:t>
            </a:fld>
            <a:endParaRPr lang="en-US"/>
          </a:p>
        </p:txBody>
      </p:sp>
    </p:spTree>
    <p:extLst>
      <p:ext uri="{BB962C8B-B14F-4D97-AF65-F5344CB8AC3E}">
        <p14:creationId xmlns:p14="http://schemas.microsoft.com/office/powerpoint/2010/main" val="3327584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68CC3DE-980C-4215-8BAC-1965C5804021}" type="datetimeFigureOut">
              <a:rPr lang="en-US" smtClean="0"/>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13F15-954D-45D0-9F4C-3EF2076EE547}" type="slidenum">
              <a:rPr lang="en-US" smtClean="0"/>
              <a:t>‹#›</a:t>
            </a:fld>
            <a:endParaRPr lang="en-US"/>
          </a:p>
        </p:txBody>
      </p:sp>
    </p:spTree>
    <p:extLst>
      <p:ext uri="{BB962C8B-B14F-4D97-AF65-F5344CB8AC3E}">
        <p14:creationId xmlns:p14="http://schemas.microsoft.com/office/powerpoint/2010/main" val="17535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CC3DE-980C-4215-8BAC-1965C5804021}" type="datetimeFigureOut">
              <a:rPr lang="en-US" smtClean="0"/>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13F15-954D-45D0-9F4C-3EF2076EE547}" type="slidenum">
              <a:rPr lang="en-US" smtClean="0"/>
              <a:t>‹#›</a:t>
            </a:fld>
            <a:endParaRPr lang="en-US"/>
          </a:p>
        </p:txBody>
      </p:sp>
    </p:spTree>
    <p:extLst>
      <p:ext uri="{BB962C8B-B14F-4D97-AF65-F5344CB8AC3E}">
        <p14:creationId xmlns:p14="http://schemas.microsoft.com/office/powerpoint/2010/main" val="253272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8CC3DE-980C-4215-8BAC-1965C5804021}" type="datetimeFigureOut">
              <a:rPr lang="en-US" smtClean="0"/>
              <a:t>10/20/2015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13F15-954D-45D0-9F4C-3EF2076EE547}" type="slidenum">
              <a:rPr lang="en-US" smtClean="0"/>
              <a:t>‹#›</a:t>
            </a:fld>
            <a:endParaRPr lang="en-US"/>
          </a:p>
        </p:txBody>
      </p:sp>
    </p:spTree>
    <p:extLst>
      <p:ext uri="{BB962C8B-B14F-4D97-AF65-F5344CB8AC3E}">
        <p14:creationId xmlns:p14="http://schemas.microsoft.com/office/powerpoint/2010/main" val="2075518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8CC3DE-980C-4215-8BAC-1965C5804021}" type="datetimeFigureOut">
              <a:rPr lang="en-US" smtClean="0"/>
              <a:t>10/20/2015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913F15-954D-45D0-9F4C-3EF2076EE547}" type="slidenum">
              <a:rPr lang="en-US" smtClean="0"/>
              <a:t>‹#›</a:t>
            </a:fld>
            <a:endParaRPr lang="en-US"/>
          </a:p>
        </p:txBody>
      </p:sp>
    </p:spTree>
    <p:extLst>
      <p:ext uri="{BB962C8B-B14F-4D97-AF65-F5344CB8AC3E}">
        <p14:creationId xmlns:p14="http://schemas.microsoft.com/office/powerpoint/2010/main" val="114881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68CC3DE-980C-4215-8BAC-1965C5804021}" type="datetimeFigureOut">
              <a:rPr lang="en-US" smtClean="0"/>
              <a:t>10/20/2015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3913F15-954D-45D0-9F4C-3EF2076EE547}" type="slidenum">
              <a:rPr lang="en-US" smtClean="0"/>
              <a:t>‹#›</a:t>
            </a:fld>
            <a:endParaRPr lang="en-US"/>
          </a:p>
        </p:txBody>
      </p:sp>
    </p:spTree>
    <p:extLst>
      <p:ext uri="{BB962C8B-B14F-4D97-AF65-F5344CB8AC3E}">
        <p14:creationId xmlns:p14="http://schemas.microsoft.com/office/powerpoint/2010/main" val="147086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8CC3DE-980C-4215-8BAC-1965C5804021}" type="datetimeFigureOut">
              <a:rPr lang="en-US" smtClean="0"/>
              <a:t>10/20/2015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3913F15-954D-45D0-9F4C-3EF2076EE547}" type="slidenum">
              <a:rPr lang="en-US" smtClean="0"/>
              <a:t>‹#›</a:t>
            </a:fld>
            <a:endParaRPr lang="en-US"/>
          </a:p>
        </p:txBody>
      </p:sp>
    </p:spTree>
    <p:extLst>
      <p:ext uri="{BB962C8B-B14F-4D97-AF65-F5344CB8AC3E}">
        <p14:creationId xmlns:p14="http://schemas.microsoft.com/office/powerpoint/2010/main" val="530070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68CC3DE-980C-4215-8BAC-1965C5804021}" type="datetimeFigureOut">
              <a:rPr lang="en-US" smtClean="0"/>
              <a:t>10/20/2015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3913F15-954D-45D0-9F4C-3EF2076EE547}" type="slidenum">
              <a:rPr lang="en-US" smtClean="0"/>
              <a:t>‹#›</a:t>
            </a:fld>
            <a:endParaRPr lang="en-US"/>
          </a:p>
        </p:txBody>
      </p:sp>
    </p:spTree>
    <p:extLst>
      <p:ext uri="{BB962C8B-B14F-4D97-AF65-F5344CB8AC3E}">
        <p14:creationId xmlns:p14="http://schemas.microsoft.com/office/powerpoint/2010/main" val="200417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CC3DE-980C-4215-8BAC-1965C5804021}" type="datetimeFigureOut">
              <a:rPr lang="en-US" smtClean="0"/>
              <a:t>10/20/2015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13F15-954D-45D0-9F4C-3EF2076EE547}" type="slidenum">
              <a:rPr lang="en-US" smtClean="0"/>
              <a:t>‹#›</a:t>
            </a:fld>
            <a:endParaRPr lang="en-US"/>
          </a:p>
        </p:txBody>
      </p:sp>
    </p:spTree>
    <p:extLst>
      <p:ext uri="{BB962C8B-B14F-4D97-AF65-F5344CB8AC3E}">
        <p14:creationId xmlns:p14="http://schemas.microsoft.com/office/powerpoint/2010/main" val="303541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8CC3DE-980C-4215-8BAC-1965C5804021}" type="datetimeFigureOut">
              <a:rPr lang="en-US" smtClean="0"/>
              <a:t>10/20/2015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3913F15-954D-45D0-9F4C-3EF2076EE547}" type="slidenum">
              <a:rPr lang="en-US" smtClean="0"/>
              <a:t>‹#›</a:t>
            </a:fld>
            <a:endParaRPr lang="en-US"/>
          </a:p>
        </p:txBody>
      </p:sp>
    </p:spTree>
    <p:extLst>
      <p:ext uri="{BB962C8B-B14F-4D97-AF65-F5344CB8AC3E}">
        <p14:creationId xmlns:p14="http://schemas.microsoft.com/office/powerpoint/2010/main" val="119681985"/>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15.xml"/><Relationship Id="rId4" Type="http://schemas.openxmlformats.org/officeDocument/2006/relationships/image" Target="../media/image27.JPG"/></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iki.csisdmz.ul.ie/wiki/Embodied_Intera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Embodied Interaction</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Abu Saleh MD NOMAN</a:t>
            </a:r>
          </a:p>
          <a:p>
            <a:r>
              <a:rPr lang="en-US" dirty="0" smtClean="0"/>
              <a:t>Keith </a:t>
            </a:r>
            <a:r>
              <a:rPr lang="en-US" dirty="0" err="1" smtClean="0"/>
              <a:t>peden</a:t>
            </a:r>
            <a:endParaRPr lang="en-US" dirty="0" smtClean="0"/>
          </a:p>
          <a:p>
            <a:r>
              <a:rPr lang="en-US" dirty="0" smtClean="0"/>
              <a:t>Wen ng</a:t>
            </a:r>
            <a:endParaRPr lang="en-US" dirty="0"/>
          </a:p>
        </p:txBody>
      </p:sp>
    </p:spTree>
    <p:extLst>
      <p:ext uri="{BB962C8B-B14F-4D97-AF65-F5344CB8AC3E}">
        <p14:creationId xmlns:p14="http://schemas.microsoft.com/office/powerpoint/2010/main" val="3815837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Inspirational or I-Patterns </a:t>
            </a:r>
            <a:r>
              <a:rPr lang="en-US" dirty="0"/>
              <a:t>(contd.)</a:t>
            </a:r>
          </a:p>
        </p:txBody>
      </p:sp>
      <p:sp>
        <p:nvSpPr>
          <p:cNvPr id="3" name="Content Placeholder 2"/>
          <p:cNvSpPr>
            <a:spLocks noGrp="1"/>
          </p:cNvSpPr>
          <p:nvPr>
            <p:ph sz="half" idx="1"/>
          </p:nvPr>
        </p:nvSpPr>
        <p:spPr/>
        <p:txBody>
          <a:bodyPr/>
          <a:lstStyle/>
          <a:p>
            <a:endParaRPr lang="en-US" dirty="0" smtClean="0"/>
          </a:p>
          <a:p>
            <a:endParaRPr lang="en-US" dirty="0"/>
          </a:p>
          <a:p>
            <a:endParaRPr lang="en-US" dirty="0" smtClean="0"/>
          </a:p>
          <a:p>
            <a:endParaRPr lang="en-US" dirty="0"/>
          </a:p>
          <a:p>
            <a:r>
              <a:rPr lang="en-US" dirty="0"/>
              <a:t>Material objects are tokens of virtual information</a:t>
            </a:r>
            <a:r>
              <a:rPr lang="en-US" dirty="0" smtClean="0"/>
              <a:t>.</a:t>
            </a:r>
          </a:p>
          <a:p>
            <a:pPr marL="0" indent="0">
              <a:buNone/>
            </a:pPr>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3122598"/>
            <a:ext cx="4395788" cy="2066955"/>
          </a:xfrm>
        </p:spPr>
      </p:pic>
    </p:spTree>
    <p:extLst>
      <p:ext uri="{BB962C8B-B14F-4D97-AF65-F5344CB8AC3E}">
        <p14:creationId xmlns:p14="http://schemas.microsoft.com/office/powerpoint/2010/main" val="2687618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Inspirational or I-Patterns (contd.)</a:t>
            </a:r>
          </a:p>
        </p:txBody>
      </p:sp>
      <p:sp>
        <p:nvSpPr>
          <p:cNvPr id="3" name="Content Placeholder 2"/>
          <p:cNvSpPr>
            <a:spLocks noGrp="1"/>
          </p:cNvSpPr>
          <p:nvPr>
            <p:ph sz="half" idx="1"/>
          </p:nvPr>
        </p:nvSpPr>
        <p:spPr/>
        <p:txBody>
          <a:bodyPr/>
          <a:lstStyle/>
          <a:p>
            <a:endParaRPr lang="en-US" dirty="0"/>
          </a:p>
          <a:p>
            <a:endParaRPr lang="en-US" dirty="0"/>
          </a:p>
          <a:p>
            <a:endParaRPr lang="en-US" dirty="0"/>
          </a:p>
          <a:p>
            <a:endParaRPr lang="en-US" dirty="0"/>
          </a:p>
          <a:p>
            <a:r>
              <a:rPr lang="en-US" dirty="0" smtClean="0"/>
              <a:t>Virtual </a:t>
            </a:r>
            <a:r>
              <a:rPr lang="en-US" dirty="0"/>
              <a:t>information has material properties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14206" y="2579688"/>
            <a:ext cx="4276725" cy="3152775"/>
          </a:xfrm>
        </p:spPr>
      </p:pic>
    </p:spTree>
    <p:extLst>
      <p:ext uri="{BB962C8B-B14F-4D97-AF65-F5344CB8AC3E}">
        <p14:creationId xmlns:p14="http://schemas.microsoft.com/office/powerpoint/2010/main" val="2813818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Inspirational or I-Patterns (contd.)</a:t>
            </a:r>
          </a:p>
        </p:txBody>
      </p:sp>
      <p:sp>
        <p:nvSpPr>
          <p:cNvPr id="3" name="Content Placeholder 2"/>
          <p:cNvSpPr>
            <a:spLocks noGrp="1"/>
          </p:cNvSpPr>
          <p:nvPr>
            <p:ph sz="half" idx="1"/>
          </p:nvPr>
        </p:nvSpPr>
        <p:spPr/>
        <p:txBody>
          <a:bodyPr/>
          <a:lstStyle/>
          <a:p>
            <a:endParaRPr lang="en-US" dirty="0"/>
          </a:p>
          <a:p>
            <a:endParaRPr lang="en-US" dirty="0"/>
          </a:p>
          <a:p>
            <a:endParaRPr lang="en-US" dirty="0"/>
          </a:p>
          <a:p>
            <a:endParaRPr lang="en-US" dirty="0"/>
          </a:p>
          <a:p>
            <a:endParaRPr lang="en-US" dirty="0"/>
          </a:p>
          <a:p>
            <a:r>
              <a:rPr lang="en-US" dirty="0" smtClean="0"/>
              <a:t>Virtual </a:t>
            </a:r>
            <a:r>
              <a:rPr lang="en-US" dirty="0"/>
              <a:t>information forms objects in the material world</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90394" y="2193925"/>
            <a:ext cx="4324350" cy="3924300"/>
          </a:xfrm>
        </p:spPr>
      </p:pic>
    </p:spTree>
    <p:extLst>
      <p:ext uri="{BB962C8B-B14F-4D97-AF65-F5344CB8AC3E}">
        <p14:creationId xmlns:p14="http://schemas.microsoft.com/office/powerpoint/2010/main" val="2610314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Inspirational or I-Patterns (contd.)</a:t>
            </a:r>
          </a:p>
        </p:txBody>
      </p:sp>
      <p:sp>
        <p:nvSpPr>
          <p:cNvPr id="3" name="Content Placeholder 2"/>
          <p:cNvSpPr>
            <a:spLocks noGrp="1"/>
          </p:cNvSpPr>
          <p:nvPr>
            <p:ph sz="half" idx="1"/>
          </p:nvPr>
        </p:nvSpPr>
        <p:spPr/>
        <p:txBody>
          <a:bodyPr/>
          <a:lstStyle/>
          <a:p>
            <a:endParaRPr lang="fr-FR" dirty="0"/>
          </a:p>
          <a:p>
            <a:endParaRPr lang="fr-FR" dirty="0"/>
          </a:p>
          <a:p>
            <a:endParaRPr lang="fr-FR" dirty="0"/>
          </a:p>
          <a:p>
            <a:endParaRPr lang="fr-FR" dirty="0"/>
          </a:p>
          <a:p>
            <a:endParaRPr lang="fr-FR" dirty="0"/>
          </a:p>
          <a:p>
            <a:r>
              <a:rPr lang="fr-FR" dirty="0" err="1" smtClean="0"/>
              <a:t>Material</a:t>
            </a:r>
            <a:r>
              <a:rPr lang="fr-FR" dirty="0" smtClean="0"/>
              <a:t> </a:t>
            </a:r>
            <a:r>
              <a:rPr lang="fr-FR" dirty="0" err="1"/>
              <a:t>object</a:t>
            </a:r>
            <a:r>
              <a:rPr lang="fr-FR" dirty="0"/>
              <a:t> </a:t>
            </a:r>
            <a:r>
              <a:rPr lang="fr-FR" dirty="0" err="1"/>
              <a:t>qualities</a:t>
            </a:r>
            <a:r>
              <a:rPr lang="fr-FR" dirty="0"/>
              <a:t> influence interaction </a:t>
            </a:r>
            <a:r>
              <a:rPr lang="fr-FR" dirty="0" err="1"/>
              <a:t>qualities</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95169" y="2865438"/>
            <a:ext cx="4114800" cy="2581275"/>
          </a:xfrm>
        </p:spPr>
      </p:pic>
    </p:spTree>
    <p:extLst>
      <p:ext uri="{BB962C8B-B14F-4D97-AF65-F5344CB8AC3E}">
        <p14:creationId xmlns:p14="http://schemas.microsoft.com/office/powerpoint/2010/main" val="695524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Inspirational or I-Patterns (contd.)</a:t>
            </a:r>
          </a:p>
        </p:txBody>
      </p:sp>
      <p:sp>
        <p:nvSpPr>
          <p:cNvPr id="3" name="Content Placeholder 2"/>
          <p:cNvSpPr>
            <a:spLocks noGrp="1"/>
          </p:cNvSpPr>
          <p:nvPr>
            <p:ph sz="half" idx="1"/>
          </p:nvPr>
        </p:nvSpPr>
        <p:spPr/>
        <p:txBody>
          <a:bodyPr/>
          <a:lstStyle/>
          <a:p>
            <a:endParaRPr lang="en-US" dirty="0" smtClean="0"/>
          </a:p>
          <a:p>
            <a:endParaRPr lang="en-US" dirty="0"/>
          </a:p>
          <a:p>
            <a:endParaRPr lang="en-US" dirty="0" smtClean="0"/>
          </a:p>
          <a:p>
            <a:endParaRPr lang="en-US" dirty="0"/>
          </a:p>
          <a:p>
            <a:r>
              <a:rPr lang="en-US" dirty="0" smtClean="0"/>
              <a:t>Heterogeneous </a:t>
            </a:r>
            <a:r>
              <a:rPr lang="en-US" dirty="0"/>
              <a:t>virtual information fuses into a few sensory parameters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08060" y="2055813"/>
            <a:ext cx="3289018" cy="4200525"/>
          </a:xfrm>
        </p:spPr>
      </p:pic>
    </p:spTree>
    <p:extLst>
      <p:ext uri="{BB962C8B-B14F-4D97-AF65-F5344CB8AC3E}">
        <p14:creationId xmlns:p14="http://schemas.microsoft.com/office/powerpoint/2010/main" val="4276923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Inspirational or I-Patterns (contd.)</a:t>
            </a:r>
          </a:p>
        </p:txBody>
      </p:sp>
      <p:sp>
        <p:nvSpPr>
          <p:cNvPr id="6" name="Content Placeholder 5"/>
          <p:cNvSpPr>
            <a:spLocks noGrp="1"/>
          </p:cNvSpPr>
          <p:nvPr>
            <p:ph idx="1"/>
          </p:nvPr>
        </p:nvSpPr>
        <p:spPr/>
        <p:txBody>
          <a:bodyPr/>
          <a:lstStyle/>
          <a:p>
            <a:endParaRPr lang="en-US" dirty="0" smtClean="0"/>
          </a:p>
          <a:p>
            <a:endParaRPr lang="en-US" dirty="0"/>
          </a:p>
          <a:p>
            <a:r>
              <a:rPr lang="en-US" dirty="0"/>
              <a:t>Interactive and broadcast media combine to form a positive spiral of </a:t>
            </a:r>
            <a:r>
              <a:rPr lang="en-US" dirty="0" smtClean="0"/>
              <a:t>participation.</a:t>
            </a:r>
          </a:p>
          <a:p>
            <a:endParaRPr lang="en-US" dirty="0"/>
          </a:p>
          <a:p>
            <a:endParaRPr lang="en-US" dirty="0" smtClean="0"/>
          </a:p>
          <a:p>
            <a:r>
              <a:rPr lang="en-US" dirty="0" smtClean="0"/>
              <a:t>Virtual </a:t>
            </a:r>
            <a:r>
              <a:rPr lang="en-US" dirty="0"/>
              <a:t>information and functions are limited to certain </a:t>
            </a:r>
            <a:r>
              <a:rPr lang="en-US" dirty="0" smtClean="0"/>
              <a:t>times.</a:t>
            </a:r>
          </a:p>
        </p:txBody>
      </p:sp>
    </p:spTree>
    <p:extLst>
      <p:ext uri="{BB962C8B-B14F-4D97-AF65-F5344CB8AC3E}">
        <p14:creationId xmlns:p14="http://schemas.microsoft.com/office/powerpoint/2010/main" val="1227799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Bodies Matter?</a:t>
            </a:r>
            <a:endParaRPr lang="en-US" dirty="0"/>
          </a:p>
        </p:txBody>
      </p:sp>
      <p:sp>
        <p:nvSpPr>
          <p:cNvPr id="3" name="Content Placeholder 2"/>
          <p:cNvSpPr>
            <a:spLocks noGrp="1"/>
          </p:cNvSpPr>
          <p:nvPr>
            <p:ph idx="1"/>
          </p:nvPr>
        </p:nvSpPr>
        <p:spPr/>
        <p:txBody>
          <a:bodyPr/>
          <a:lstStyle/>
          <a:p>
            <a:r>
              <a:rPr lang="en-US" dirty="0" smtClean="0"/>
              <a:t>“The </a:t>
            </a:r>
            <a:r>
              <a:rPr lang="en-US" dirty="0"/>
              <a:t>body is the ultimate instrument of all our external knowledge, whether intellectual or practical… experience [is] always in terms of the world to which we are attending from our body</a:t>
            </a:r>
            <a:r>
              <a:rPr lang="en-US" dirty="0" smtClean="0"/>
              <a:t>.” </a:t>
            </a:r>
            <a:r>
              <a:rPr lang="en-US" dirty="0"/>
              <a:t>—Michael </a:t>
            </a:r>
            <a:r>
              <a:rPr lang="en-US" dirty="0" smtClean="0"/>
              <a:t>Polanyi.</a:t>
            </a:r>
          </a:p>
          <a:p>
            <a:endParaRPr lang="en-US" dirty="0"/>
          </a:p>
          <a:p>
            <a:r>
              <a:rPr lang="en-US" i="1" dirty="0"/>
              <a:t>“we know more than we can </a:t>
            </a:r>
            <a:r>
              <a:rPr lang="en-US" i="1" dirty="0" smtClean="0"/>
              <a:t>tell”</a:t>
            </a:r>
            <a:r>
              <a:rPr lang="en-US" dirty="0" smtClean="0"/>
              <a:t>.</a:t>
            </a:r>
          </a:p>
          <a:p>
            <a:endParaRPr lang="en-US" dirty="0"/>
          </a:p>
          <a:p>
            <a:r>
              <a:rPr lang="en-US" dirty="0" smtClean="0"/>
              <a:t>To </a:t>
            </a:r>
            <a:r>
              <a:rPr lang="en-US" dirty="0"/>
              <a:t>elucidate this assertion, consider riding a </a:t>
            </a:r>
            <a:r>
              <a:rPr lang="en-US" dirty="0" smtClean="0"/>
              <a:t>bicycle.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8533" y="3747325"/>
            <a:ext cx="2143125" cy="2143125"/>
          </a:xfrm>
          <a:prstGeom prst="rect">
            <a:avLst/>
          </a:prstGeom>
        </p:spPr>
      </p:pic>
    </p:spTree>
    <p:extLst>
      <p:ext uri="{BB962C8B-B14F-4D97-AF65-F5344CB8AC3E}">
        <p14:creationId xmlns:p14="http://schemas.microsoft.com/office/powerpoint/2010/main" val="380811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Themes For Interaction Design</a:t>
            </a:r>
            <a:endParaRPr lang="en-US" dirty="0"/>
          </a:p>
        </p:txBody>
      </p:sp>
      <p:sp>
        <p:nvSpPr>
          <p:cNvPr id="3" name="Content Placeholder 2"/>
          <p:cNvSpPr>
            <a:spLocks noGrp="1"/>
          </p:cNvSpPr>
          <p:nvPr>
            <p:ph idx="1"/>
          </p:nvPr>
        </p:nvSpPr>
        <p:spPr/>
        <p:txBody>
          <a:bodyPr/>
          <a:lstStyle/>
          <a:p>
            <a:endParaRPr lang="en-US" dirty="0" smtClean="0"/>
          </a:p>
          <a:p>
            <a:r>
              <a:rPr lang="en-US" dirty="0" smtClean="0"/>
              <a:t>Thinking </a:t>
            </a:r>
            <a:r>
              <a:rPr lang="en-US" dirty="0"/>
              <a:t>Through Doing</a:t>
            </a:r>
          </a:p>
          <a:p>
            <a:r>
              <a:rPr lang="en-US" dirty="0"/>
              <a:t>Performance</a:t>
            </a:r>
          </a:p>
          <a:p>
            <a:r>
              <a:rPr lang="en-US" dirty="0"/>
              <a:t>Visibility</a:t>
            </a:r>
          </a:p>
          <a:p>
            <a:r>
              <a:rPr lang="en-US" dirty="0"/>
              <a:t>Risk</a:t>
            </a:r>
          </a:p>
          <a:p>
            <a:r>
              <a:rPr lang="en-US" dirty="0"/>
              <a:t>Thick Practice</a:t>
            </a:r>
          </a:p>
          <a:p>
            <a:pPr marL="0" indent="0">
              <a:buNone/>
            </a:pPr>
            <a:endParaRPr lang="en-US" dirty="0"/>
          </a:p>
        </p:txBody>
      </p:sp>
    </p:spTree>
    <p:extLst>
      <p:ext uri="{BB962C8B-B14F-4D97-AF65-F5344CB8AC3E}">
        <p14:creationId xmlns:p14="http://schemas.microsoft.com/office/powerpoint/2010/main" val="689514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Through Doing</a:t>
            </a:r>
            <a:br>
              <a:rPr lang="en-US" dirty="0"/>
            </a:br>
            <a:endParaRPr lang="en-US" dirty="0"/>
          </a:p>
        </p:txBody>
      </p:sp>
      <p:sp>
        <p:nvSpPr>
          <p:cNvPr id="3" name="Content Placeholder 2"/>
          <p:cNvSpPr>
            <a:spLocks noGrp="1"/>
          </p:cNvSpPr>
          <p:nvPr>
            <p:ph idx="1"/>
          </p:nvPr>
        </p:nvSpPr>
        <p:spPr/>
        <p:txBody>
          <a:bodyPr/>
          <a:lstStyle/>
          <a:p>
            <a:r>
              <a:rPr lang="en-US" dirty="0" smtClean="0"/>
              <a:t>Thinking </a:t>
            </a:r>
            <a:r>
              <a:rPr lang="en-US" dirty="0"/>
              <a:t>through doing, describes how thought (mind) and action (body) are deeply integrated and how they co-produce learning and reasoning</a:t>
            </a:r>
            <a:r>
              <a:rPr lang="en-US" dirty="0" smtClean="0"/>
              <a:t>.</a:t>
            </a:r>
          </a:p>
          <a:p>
            <a:endParaRPr lang="en-US" dirty="0"/>
          </a:p>
          <a:p>
            <a:r>
              <a:rPr lang="en-US" dirty="0"/>
              <a:t>Unlike theories of information processing and human cognition that focus primarily on thought as something that only happens in the head, theories and research of embodied cognition regard bodily activity as being essential to understanding human </a:t>
            </a:r>
            <a:r>
              <a:rPr lang="en-US" dirty="0" smtClean="0"/>
              <a:t>cognition.</a:t>
            </a:r>
            <a:endParaRPr lang="en-US" dirty="0"/>
          </a:p>
        </p:txBody>
      </p:sp>
    </p:spTree>
    <p:extLst>
      <p:ext uri="{BB962C8B-B14F-4D97-AF65-F5344CB8AC3E}">
        <p14:creationId xmlns:p14="http://schemas.microsoft.com/office/powerpoint/2010/main" val="3611573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Through Doing</a:t>
            </a:r>
            <a:br>
              <a:rPr lang="en-US" dirty="0"/>
            </a:br>
            <a:endParaRPr lang="en-US" dirty="0"/>
          </a:p>
        </p:txBody>
      </p:sp>
      <p:sp>
        <p:nvSpPr>
          <p:cNvPr id="3" name="Content Placeholder 2"/>
          <p:cNvSpPr>
            <a:spLocks noGrp="1"/>
          </p:cNvSpPr>
          <p:nvPr>
            <p:ph sz="half" idx="1"/>
          </p:nvPr>
        </p:nvSpPr>
        <p:spPr/>
        <p:txBody>
          <a:bodyPr>
            <a:normAutofit lnSpcReduction="10000"/>
          </a:bodyPr>
          <a:lstStyle/>
          <a:p>
            <a:pPr marL="0" indent="0">
              <a:buNone/>
            </a:pPr>
            <a:r>
              <a:rPr lang="en-US" i="1" u="sng" dirty="0" smtClean="0"/>
              <a:t>Learning through doing</a:t>
            </a:r>
          </a:p>
          <a:p>
            <a:r>
              <a:rPr lang="en-US" dirty="0"/>
              <a:t>Being able to move around in the world and interact with pieces of the world enables learning in ways that reading books and listening to words do not</a:t>
            </a:r>
            <a:r>
              <a:rPr lang="en-US" dirty="0" smtClean="0"/>
              <a:t>.</a:t>
            </a:r>
          </a:p>
          <a:p>
            <a:r>
              <a:rPr lang="en-US" dirty="0"/>
              <a:t>Physical reasoning can also play an important role in professional and higher education. An </a:t>
            </a:r>
            <a:r>
              <a:rPr lang="en-US" b="1" dirty="0"/>
              <a:t>example</a:t>
            </a:r>
            <a:r>
              <a:rPr lang="en-US" dirty="0"/>
              <a:t> is MIT’s Illuminating Light </a:t>
            </a:r>
            <a:r>
              <a:rPr lang="en-US" dirty="0" smtClean="0"/>
              <a:t>interface, </a:t>
            </a:r>
            <a:r>
              <a:rPr lang="en-US" dirty="0"/>
              <a:t>which enables users to combine rapid creation of light reflection simulations by moving tangible objects on a tabletop surface</a:t>
            </a:r>
            <a:endParaRPr lang="en-US" i="1"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28519" y="3009265"/>
            <a:ext cx="3848100" cy="2293620"/>
          </a:xfrm>
        </p:spPr>
      </p:pic>
    </p:spTree>
    <p:extLst>
      <p:ext uri="{BB962C8B-B14F-4D97-AF65-F5344CB8AC3E}">
        <p14:creationId xmlns:p14="http://schemas.microsoft.com/office/powerpoint/2010/main" val="2524596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is Embodied Interaction?</a:t>
            </a:r>
            <a:endParaRPr lang="en-US" dirty="0"/>
          </a:p>
        </p:txBody>
      </p:sp>
      <p:sp>
        <p:nvSpPr>
          <p:cNvPr id="8" name="Content Placeholder 7"/>
          <p:cNvSpPr>
            <a:spLocks noGrp="1"/>
          </p:cNvSpPr>
          <p:nvPr>
            <p:ph idx="1"/>
          </p:nvPr>
        </p:nvSpPr>
        <p:spPr/>
        <p:txBody>
          <a:bodyPr>
            <a:normAutofit lnSpcReduction="10000"/>
          </a:bodyPr>
          <a:lstStyle/>
          <a:p>
            <a:r>
              <a:rPr lang="en-US" dirty="0"/>
              <a:t>Embodied interaction is the creation, manipulation and sharing of meaning through engaged interaction with artifacts. </a:t>
            </a:r>
            <a:endParaRPr lang="en-US" dirty="0" smtClean="0"/>
          </a:p>
          <a:p>
            <a:pPr marL="0" indent="0">
              <a:buNone/>
            </a:pPr>
            <a:endParaRPr lang="en-US" dirty="0" smtClean="0"/>
          </a:p>
          <a:p>
            <a:r>
              <a:rPr lang="en-US" dirty="0" smtClean="0"/>
              <a:t>Embodied </a:t>
            </a:r>
            <a:r>
              <a:rPr lang="en-US" dirty="0"/>
              <a:t>interaction is when people interact mentally and physically with technology</a:t>
            </a:r>
            <a:r>
              <a:rPr lang="en-US" dirty="0" smtClean="0"/>
              <a:t>.</a:t>
            </a:r>
          </a:p>
          <a:p>
            <a:endParaRPr lang="en-US" dirty="0"/>
          </a:p>
          <a:p>
            <a:r>
              <a:rPr lang="en-US" dirty="0" smtClean="0"/>
              <a:t>It </a:t>
            </a:r>
            <a:r>
              <a:rPr lang="en-US" dirty="0"/>
              <a:t>is a position in cogitative science and the philosophy of the mind </a:t>
            </a:r>
            <a:r>
              <a:rPr lang="en-US" dirty="0" smtClean="0"/>
              <a:t>emphasizing </a:t>
            </a:r>
            <a:r>
              <a:rPr lang="en-US" dirty="0"/>
              <a:t>the role that the human body plays in shaping the mind. </a:t>
            </a:r>
            <a:endParaRPr lang="en-US" dirty="0" smtClean="0"/>
          </a:p>
          <a:p>
            <a:pPr marL="0" indent="0">
              <a:buNone/>
            </a:pPr>
            <a:endParaRPr lang="en-US" dirty="0" smtClean="0"/>
          </a:p>
          <a:p>
            <a:r>
              <a:rPr lang="en-US" dirty="0" smtClean="0"/>
              <a:t>This </a:t>
            </a:r>
            <a:r>
              <a:rPr lang="en-US" dirty="0"/>
              <a:t>can be used in science, robotics, music and gaming.</a:t>
            </a:r>
            <a:endParaRPr lang="en-US" dirty="0" smtClean="0"/>
          </a:p>
          <a:p>
            <a:endParaRPr lang="en-US" dirty="0"/>
          </a:p>
        </p:txBody>
      </p:sp>
    </p:spTree>
    <p:extLst>
      <p:ext uri="{BB962C8B-B14F-4D97-AF65-F5344CB8AC3E}">
        <p14:creationId xmlns:p14="http://schemas.microsoft.com/office/powerpoint/2010/main" val="24402926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Through Doing</a:t>
            </a:r>
            <a:br>
              <a:rPr lang="en-US" dirty="0"/>
            </a:br>
            <a:endParaRPr lang="en-US" dirty="0"/>
          </a:p>
        </p:txBody>
      </p:sp>
      <p:sp>
        <p:nvSpPr>
          <p:cNvPr id="3" name="Content Placeholder 2"/>
          <p:cNvSpPr>
            <a:spLocks noGrp="1"/>
          </p:cNvSpPr>
          <p:nvPr>
            <p:ph sz="half" idx="1"/>
          </p:nvPr>
        </p:nvSpPr>
        <p:spPr/>
        <p:txBody>
          <a:bodyPr/>
          <a:lstStyle/>
          <a:p>
            <a:pPr marL="0" indent="0">
              <a:buNone/>
            </a:pPr>
            <a:r>
              <a:rPr lang="en-US" i="1" u="sng" dirty="0" smtClean="0"/>
              <a:t>Role of Gesture</a:t>
            </a:r>
          </a:p>
          <a:p>
            <a:r>
              <a:rPr lang="en-US" dirty="0" smtClean="0"/>
              <a:t>Gesture </a:t>
            </a:r>
            <a:r>
              <a:rPr lang="en-US" dirty="0"/>
              <a:t>plays a role in pre-linguistic communication for </a:t>
            </a:r>
            <a:r>
              <a:rPr lang="en-US" dirty="0" smtClean="0"/>
              <a:t>babies </a:t>
            </a:r>
            <a:r>
              <a:rPr lang="en-US" dirty="0"/>
              <a:t>as well as aids cognition and fully linguistic communication for adults</a:t>
            </a:r>
            <a:r>
              <a:rPr lang="en-US" dirty="0" smtClean="0"/>
              <a:t>.</a:t>
            </a:r>
          </a:p>
          <a:p>
            <a:pPr marL="0" indent="0">
              <a:buNone/>
            </a:pPr>
            <a:endParaRPr lang="en-US" dirty="0" smtClean="0"/>
          </a:p>
          <a:p>
            <a:r>
              <a:rPr lang="en-US" dirty="0" smtClean="0"/>
              <a:t>Systems </a:t>
            </a:r>
            <a:r>
              <a:rPr lang="en-US" dirty="0"/>
              <a:t>that constrain gestural </a:t>
            </a:r>
            <a:r>
              <a:rPr lang="en-US" dirty="0" smtClean="0"/>
              <a:t>are </a:t>
            </a:r>
            <a:r>
              <a:rPr lang="en-US" dirty="0"/>
              <a:t>likely to hinder the user’s thinking and communication.</a:t>
            </a:r>
          </a:p>
          <a:p>
            <a:endParaRPr lang="en-US" i="1" u="sng"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80547" y="2843784"/>
            <a:ext cx="3281710" cy="2183829"/>
          </a:xfrm>
        </p:spPr>
      </p:pic>
    </p:spTree>
    <p:extLst>
      <p:ext uri="{BB962C8B-B14F-4D97-AF65-F5344CB8AC3E}">
        <p14:creationId xmlns:p14="http://schemas.microsoft.com/office/powerpoint/2010/main" val="2653117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Through Doing</a:t>
            </a:r>
            <a:br>
              <a:rPr lang="en-US" dirty="0"/>
            </a:br>
            <a:endParaRPr lang="en-US" dirty="0"/>
          </a:p>
        </p:txBody>
      </p:sp>
      <p:sp>
        <p:nvSpPr>
          <p:cNvPr id="3" name="Content Placeholder 2"/>
          <p:cNvSpPr>
            <a:spLocks noGrp="1"/>
          </p:cNvSpPr>
          <p:nvPr>
            <p:ph idx="1"/>
          </p:nvPr>
        </p:nvSpPr>
        <p:spPr>
          <a:xfrm>
            <a:off x="993584" y="1751166"/>
            <a:ext cx="8946541" cy="4195481"/>
          </a:xfrm>
        </p:spPr>
        <p:txBody>
          <a:bodyPr/>
          <a:lstStyle/>
          <a:p>
            <a:pPr marL="0" indent="0">
              <a:buNone/>
            </a:pPr>
            <a:r>
              <a:rPr lang="en-US" i="1" u="sng" dirty="0" smtClean="0"/>
              <a:t>Thinking through prototyping</a:t>
            </a:r>
          </a:p>
          <a:p>
            <a:r>
              <a:rPr lang="en-US" dirty="0" smtClean="0"/>
              <a:t>Successful </a:t>
            </a:r>
            <a:r>
              <a:rPr lang="en-US" dirty="0"/>
              <a:t>product designs result from a series of “conversations with materials.” </a:t>
            </a:r>
            <a:endParaRPr lang="en-US" dirty="0" smtClean="0"/>
          </a:p>
          <a:p>
            <a:endParaRPr lang="en-US" dirty="0"/>
          </a:p>
          <a:p>
            <a:r>
              <a:rPr lang="en-US" dirty="0" smtClean="0"/>
              <a:t>Here</a:t>
            </a:r>
            <a:r>
              <a:rPr lang="en-US" dirty="0"/>
              <a:t>, the “conversations” are interactions between the designer and the design medium — sketching on paper, shaping clay, building with foam core </a:t>
            </a:r>
            <a:r>
              <a:rPr lang="en-US" dirty="0" smtClean="0"/>
              <a:t>etc.</a:t>
            </a:r>
            <a:endParaRPr lang="en-US" i="1"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174" y="4534662"/>
            <a:ext cx="7833360" cy="2049780"/>
          </a:xfrm>
          <a:prstGeom prst="rect">
            <a:avLst/>
          </a:prstGeom>
        </p:spPr>
      </p:pic>
    </p:spTree>
    <p:extLst>
      <p:ext uri="{BB962C8B-B14F-4D97-AF65-F5344CB8AC3E}">
        <p14:creationId xmlns:p14="http://schemas.microsoft.com/office/powerpoint/2010/main" val="4221608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sz="half" idx="1"/>
          </p:nvPr>
        </p:nvSpPr>
        <p:spPr/>
        <p:txBody>
          <a:bodyPr/>
          <a:lstStyle/>
          <a:p>
            <a:r>
              <a:rPr lang="en-US" dirty="0" smtClean="0"/>
              <a:t>Describes </a:t>
            </a:r>
            <a:r>
              <a:rPr lang="en-US" dirty="0"/>
              <a:t>the rich actions our bodies are capable of, and how physical action can be both faster and more nuanced than symbolic cognition</a:t>
            </a:r>
            <a:r>
              <a:rPr lang="en-US" dirty="0" smtClean="0"/>
              <a:t>.</a:t>
            </a:r>
          </a:p>
          <a:p>
            <a:pPr marL="0" indent="0">
              <a:buNone/>
            </a:pPr>
            <a:endParaRPr lang="en-US" dirty="0" smtClean="0"/>
          </a:p>
          <a:p>
            <a:r>
              <a:rPr lang="en-US" dirty="0"/>
              <a:t>For example, experienced puppeteers can see through the eyes of their puppet </a:t>
            </a:r>
            <a:r>
              <a:rPr lang="en-US" dirty="0" smtClean="0"/>
              <a:t>and </a:t>
            </a:r>
            <a:r>
              <a:rPr lang="en-US" dirty="0"/>
              <a:t>feel the ground through the puppet’s </a:t>
            </a:r>
            <a:r>
              <a:rPr lang="en-US" dirty="0" smtClean="0"/>
              <a:t>feet.</a:t>
            </a:r>
          </a:p>
          <a:p>
            <a:endParaRPr lang="en-US"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532785" y="2174875"/>
            <a:ext cx="2639568" cy="3962400"/>
          </a:xfrm>
        </p:spPr>
      </p:pic>
    </p:spTree>
    <p:extLst>
      <p:ext uri="{BB962C8B-B14F-4D97-AF65-F5344CB8AC3E}">
        <p14:creationId xmlns:p14="http://schemas.microsoft.com/office/powerpoint/2010/main" val="32245993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Performance</a:t>
            </a:r>
          </a:p>
        </p:txBody>
      </p:sp>
      <p:sp>
        <p:nvSpPr>
          <p:cNvPr id="6" name="Content Placeholder 5"/>
          <p:cNvSpPr>
            <a:spLocks noGrp="1"/>
          </p:cNvSpPr>
          <p:nvPr>
            <p:ph idx="1"/>
          </p:nvPr>
        </p:nvSpPr>
        <p:spPr/>
        <p:txBody>
          <a:bodyPr/>
          <a:lstStyle/>
          <a:p>
            <a:r>
              <a:rPr lang="en-US" dirty="0" smtClean="0"/>
              <a:t>Action-Centered Skills</a:t>
            </a:r>
          </a:p>
          <a:p>
            <a:r>
              <a:rPr lang="en-US" dirty="0" smtClean="0"/>
              <a:t>Hands</a:t>
            </a:r>
          </a:p>
          <a:p>
            <a:pPr marL="0" indent="0">
              <a:buNone/>
            </a:pPr>
            <a:r>
              <a:rPr lang="en-US" dirty="0"/>
              <a:t>	</a:t>
            </a:r>
            <a:r>
              <a:rPr lang="en-US" dirty="0" smtClean="0"/>
              <a:t>- </a:t>
            </a:r>
            <a:r>
              <a:rPr lang="en-US" dirty="0"/>
              <a:t>Entire professions, such as surgeons, sculptors, jewelers, musicians </a:t>
            </a:r>
            <a:r>
              <a:rPr lang="en-US" dirty="0" smtClean="0"/>
              <a:t>	and </a:t>
            </a:r>
            <a:r>
              <a:rPr lang="en-US" dirty="0"/>
              <a:t>puppeteers rely almost exclusively on their hands as the </a:t>
            </a:r>
            <a:r>
              <a:rPr lang="en-US" dirty="0" smtClean="0"/>
              <a:t>	principle </a:t>
            </a:r>
            <a:r>
              <a:rPr lang="en-US" dirty="0"/>
              <a:t>organ of expression, yet such capabilities are seldom </a:t>
            </a:r>
            <a:r>
              <a:rPr lang="en-US" dirty="0" smtClean="0"/>
              <a:t>	exploited </a:t>
            </a:r>
            <a:r>
              <a:rPr lang="en-US" dirty="0"/>
              <a:t>in computer </a:t>
            </a:r>
            <a:r>
              <a:rPr lang="en-US" dirty="0" smtClean="0"/>
              <a:t>systems.</a:t>
            </a:r>
          </a:p>
          <a:p>
            <a:r>
              <a:rPr lang="en-US" dirty="0" smtClean="0"/>
              <a:t>Motor Memory</a:t>
            </a:r>
          </a:p>
          <a:p>
            <a:pPr marL="0" indent="0">
              <a:buNone/>
            </a:pPr>
            <a:r>
              <a:rPr lang="en-US" dirty="0"/>
              <a:t>	- We are able to sense, store and recall our own muscular effort, </a:t>
            </a:r>
            <a:r>
              <a:rPr lang="en-US" dirty="0" smtClean="0"/>
              <a:t>	body </a:t>
            </a:r>
            <a:r>
              <a:rPr lang="en-US" dirty="0"/>
              <a:t>position and movement to build </a:t>
            </a:r>
            <a:r>
              <a:rPr lang="en-US" dirty="0" smtClean="0"/>
              <a:t>skill (motor memory).</a:t>
            </a:r>
          </a:p>
          <a:p>
            <a:pPr marL="0" indent="0">
              <a:buNone/>
            </a:pPr>
            <a:r>
              <a:rPr lang="en-US" dirty="0"/>
              <a:t>	- </a:t>
            </a:r>
            <a:r>
              <a:rPr lang="en-US" dirty="0" smtClean="0"/>
              <a:t>Involves </a:t>
            </a:r>
            <a:r>
              <a:rPr lang="en-US" dirty="0"/>
              <a:t>in knowing how to ride a bicycle, how to swim, how to </a:t>
            </a:r>
            <a:r>
              <a:rPr lang="en-US" dirty="0" smtClean="0"/>
              <a:t>	improvise </a:t>
            </a:r>
            <a:r>
              <a:rPr lang="en-US" dirty="0"/>
              <a:t>on the </a:t>
            </a:r>
            <a:r>
              <a:rPr lang="en-US" dirty="0" smtClean="0"/>
              <a:t>piano.</a:t>
            </a:r>
          </a:p>
        </p:txBody>
      </p:sp>
    </p:spTree>
    <p:extLst>
      <p:ext uri="{BB962C8B-B14F-4D97-AF65-F5344CB8AC3E}">
        <p14:creationId xmlns:p14="http://schemas.microsoft.com/office/powerpoint/2010/main" val="12774704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Visibility</a:t>
            </a:r>
            <a:endParaRPr lang="en-US" dirty="0"/>
          </a:p>
        </p:txBody>
      </p:sp>
      <p:sp>
        <p:nvSpPr>
          <p:cNvPr id="3" name="Content Placeholder 2"/>
          <p:cNvSpPr>
            <a:spLocks noGrp="1"/>
          </p:cNvSpPr>
          <p:nvPr>
            <p:ph idx="1"/>
          </p:nvPr>
        </p:nvSpPr>
        <p:spPr/>
        <p:txBody>
          <a:bodyPr/>
          <a:lstStyle/>
          <a:p>
            <a:r>
              <a:rPr lang="en-US" dirty="0"/>
              <a:t>Visibility describes the role of artifacts in collaboration and cooperation</a:t>
            </a:r>
            <a:r>
              <a:rPr lang="en-US" dirty="0" smtClean="0"/>
              <a:t>.</a:t>
            </a:r>
          </a:p>
          <a:p>
            <a:pPr marL="0" indent="0">
              <a:buNone/>
            </a:pPr>
            <a:endParaRPr lang="en-US" dirty="0" smtClean="0"/>
          </a:p>
          <a:p>
            <a:r>
              <a:rPr lang="en-US" dirty="0" smtClean="0"/>
              <a:t>“The </a:t>
            </a:r>
            <a:r>
              <a:rPr lang="en-US" dirty="0"/>
              <a:t>fact that the paper [air traffic control flight] strips are physically laid out in space and annotated directly (rather than indirectly through, for example, a keyboard) means that the activities of co-workers interacting with the strips can be perceived, providing mutual awareness for collaboration</a:t>
            </a:r>
            <a:r>
              <a:rPr lang="en-US" dirty="0" smtClean="0"/>
              <a:t>.” </a:t>
            </a:r>
            <a:r>
              <a:rPr lang="en-US" dirty="0"/>
              <a:t>—Abigail </a:t>
            </a:r>
            <a:r>
              <a:rPr lang="en-US" dirty="0" err="1"/>
              <a:t>Sellen</a:t>
            </a:r>
            <a:r>
              <a:rPr lang="en-US" dirty="0"/>
              <a:t> and Richard Harper</a:t>
            </a:r>
          </a:p>
        </p:txBody>
      </p:sp>
    </p:spTree>
    <p:extLst>
      <p:ext uri="{BB962C8B-B14F-4D97-AF65-F5344CB8AC3E}">
        <p14:creationId xmlns:p14="http://schemas.microsoft.com/office/powerpoint/2010/main" val="37730951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Visibility</a:t>
            </a:r>
            <a:endParaRPr lang="en-US" dirty="0"/>
          </a:p>
        </p:txBody>
      </p:sp>
      <p:sp>
        <p:nvSpPr>
          <p:cNvPr id="3" name="Content Placeholder 2"/>
          <p:cNvSpPr>
            <a:spLocks noGrp="1"/>
          </p:cNvSpPr>
          <p:nvPr>
            <p:ph sz="half" idx="1"/>
          </p:nvPr>
        </p:nvSpPr>
        <p:spPr/>
        <p:txBody>
          <a:bodyPr/>
          <a:lstStyle/>
          <a:p>
            <a:pPr marL="0" indent="0">
              <a:buNone/>
            </a:pPr>
            <a:r>
              <a:rPr lang="en-US" i="1" u="sng" dirty="0" smtClean="0"/>
              <a:t>Situated Learning</a:t>
            </a:r>
          </a:p>
          <a:p>
            <a:pPr marL="0" indent="0">
              <a:buNone/>
            </a:pPr>
            <a:endParaRPr lang="en-US" i="1" u="sng" dirty="0" smtClean="0"/>
          </a:p>
          <a:p>
            <a:pPr marL="0" indent="0">
              <a:buNone/>
            </a:pPr>
            <a:endParaRPr lang="en-US" i="1" u="sng" dirty="0" smtClean="0"/>
          </a:p>
          <a:p>
            <a:r>
              <a:rPr lang="en-US" dirty="0" smtClean="0"/>
              <a:t>An important method of learning </a:t>
            </a:r>
            <a:r>
              <a:rPr lang="en-US" dirty="0"/>
              <a:t>is learning by participating in a community of </a:t>
            </a:r>
            <a:r>
              <a:rPr lang="en-US" dirty="0" smtClean="0"/>
              <a:t>practice.</a:t>
            </a:r>
            <a:endParaRPr lang="en-US" i="1" u="sng" dirty="0"/>
          </a:p>
        </p:txBody>
      </p:sp>
      <p:sp>
        <p:nvSpPr>
          <p:cNvPr id="4" name="Content Placeholder 3"/>
          <p:cNvSpPr>
            <a:spLocks noGrp="1"/>
          </p:cNvSpPr>
          <p:nvPr>
            <p:ph sz="half" idx="2"/>
          </p:nvPr>
        </p:nvSpPr>
        <p:spPr/>
        <p:txBody>
          <a:bodyPr/>
          <a:lstStyle/>
          <a:p>
            <a:r>
              <a:rPr lang="en-US" dirty="0" smtClean="0"/>
              <a:t>Example: Stanford Product Design Loft Studios</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6084" y="3202686"/>
            <a:ext cx="3855720" cy="2537460"/>
          </a:xfrm>
          <a:prstGeom prst="rect">
            <a:avLst/>
          </a:prstGeom>
        </p:spPr>
      </p:pic>
    </p:spTree>
    <p:extLst>
      <p:ext uri="{BB962C8B-B14F-4D97-AF65-F5344CB8AC3E}">
        <p14:creationId xmlns:p14="http://schemas.microsoft.com/office/powerpoint/2010/main" val="41950478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a:t>
            </a:r>
          </a:p>
        </p:txBody>
      </p:sp>
      <p:sp>
        <p:nvSpPr>
          <p:cNvPr id="3" name="Content Placeholder 2"/>
          <p:cNvSpPr>
            <a:spLocks noGrp="1"/>
          </p:cNvSpPr>
          <p:nvPr>
            <p:ph sz="half" idx="1"/>
          </p:nvPr>
        </p:nvSpPr>
        <p:spPr/>
        <p:txBody>
          <a:bodyPr/>
          <a:lstStyle/>
          <a:p>
            <a:pPr marL="0" indent="0">
              <a:buNone/>
            </a:pPr>
            <a:r>
              <a:rPr lang="en-US" i="1" u="sng" dirty="0" smtClean="0"/>
              <a:t>Visibility facilitates coordination</a:t>
            </a:r>
          </a:p>
          <a:p>
            <a:pPr marL="0" indent="0">
              <a:buNone/>
            </a:pPr>
            <a:endParaRPr lang="en-US" i="1" u="sng" dirty="0"/>
          </a:p>
          <a:p>
            <a:r>
              <a:rPr lang="en-US" dirty="0"/>
              <a:t>In addition to supporting situated learning and peripheral participation, the production and manipulation of visible artifacts in the workplace facilitate </a:t>
            </a:r>
            <a:r>
              <a:rPr lang="en-US" dirty="0" smtClean="0"/>
              <a:t>coordination.</a:t>
            </a:r>
          </a:p>
          <a:p>
            <a:r>
              <a:rPr lang="en-US" i="1" u="sng" dirty="0" smtClean="0"/>
              <a:t>Example: </a:t>
            </a:r>
            <a:r>
              <a:rPr lang="en-US" i="1" dirty="0" smtClean="0"/>
              <a:t> Air traffic Control management of flight strips.</a:t>
            </a:r>
            <a:endParaRPr lang="en-US" i="1" u="sng"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32329" y="2837815"/>
            <a:ext cx="3840480" cy="2636520"/>
          </a:xfrm>
        </p:spPr>
      </p:pic>
    </p:spTree>
    <p:extLst>
      <p:ext uri="{BB962C8B-B14F-4D97-AF65-F5344CB8AC3E}">
        <p14:creationId xmlns:p14="http://schemas.microsoft.com/office/powerpoint/2010/main" val="36650555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sp>
        <p:nvSpPr>
          <p:cNvPr id="5" name="Content Placeholder 4"/>
          <p:cNvSpPr>
            <a:spLocks noGrp="1"/>
          </p:cNvSpPr>
          <p:nvPr>
            <p:ph idx="1"/>
          </p:nvPr>
        </p:nvSpPr>
        <p:spPr/>
        <p:txBody>
          <a:bodyPr/>
          <a:lstStyle/>
          <a:p>
            <a:endParaRPr lang="en-US" dirty="0" smtClean="0"/>
          </a:p>
          <a:p>
            <a:r>
              <a:rPr lang="en-US" dirty="0" smtClean="0"/>
              <a:t>“But </a:t>
            </a:r>
            <a:r>
              <a:rPr lang="en-US" dirty="0"/>
              <a:t>where there is no risk and every commitment can be revoked without consequences, choice becomes arbitrary and meaningless</a:t>
            </a:r>
            <a:r>
              <a:rPr lang="en-US" dirty="0" smtClean="0"/>
              <a:t>.”—</a:t>
            </a:r>
            <a:r>
              <a:rPr lang="en-US" dirty="0"/>
              <a:t>Hubert Dreyfus</a:t>
            </a:r>
            <a:endParaRPr lang="en-US" dirty="0" smtClean="0"/>
          </a:p>
          <a:p>
            <a:endParaRPr lang="en-US" dirty="0"/>
          </a:p>
          <a:p>
            <a:r>
              <a:rPr lang="en-US" dirty="0" smtClean="0"/>
              <a:t>Risk </a:t>
            </a:r>
            <a:r>
              <a:rPr lang="en-US" dirty="0"/>
              <a:t>explores how the uncertainty and risk of physical co-presence shapes interpersonal and </a:t>
            </a:r>
            <a:r>
              <a:rPr lang="en-US" dirty="0" smtClean="0"/>
              <a:t>human-computer </a:t>
            </a:r>
            <a:r>
              <a:rPr lang="en-US" dirty="0"/>
              <a:t>interactions</a:t>
            </a:r>
            <a:r>
              <a:rPr lang="en-US" dirty="0" smtClean="0"/>
              <a:t>.</a:t>
            </a:r>
          </a:p>
          <a:p>
            <a:endParaRPr lang="en-US" dirty="0" smtClean="0"/>
          </a:p>
          <a:p>
            <a:endParaRPr lang="en-US" dirty="0"/>
          </a:p>
        </p:txBody>
      </p:sp>
    </p:spTree>
    <p:extLst>
      <p:ext uri="{BB962C8B-B14F-4D97-AF65-F5344CB8AC3E}">
        <p14:creationId xmlns:p14="http://schemas.microsoft.com/office/powerpoint/2010/main" val="34237350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sp>
        <p:nvSpPr>
          <p:cNvPr id="3" name="Content Placeholder 2"/>
          <p:cNvSpPr>
            <a:spLocks noGrp="1"/>
          </p:cNvSpPr>
          <p:nvPr>
            <p:ph idx="1"/>
          </p:nvPr>
        </p:nvSpPr>
        <p:spPr>
          <a:xfrm>
            <a:off x="993584" y="1769454"/>
            <a:ext cx="8946541" cy="4195481"/>
          </a:xfrm>
        </p:spPr>
        <p:txBody>
          <a:bodyPr>
            <a:normAutofit fontScale="92500" lnSpcReduction="20000"/>
          </a:bodyPr>
          <a:lstStyle/>
          <a:p>
            <a:r>
              <a:rPr lang="en-US" i="1" u="sng" dirty="0" smtClean="0"/>
              <a:t>Trust and Commitment</a:t>
            </a:r>
          </a:p>
          <a:p>
            <a:pPr lvl="1">
              <a:buFontTx/>
              <a:buChar char="-"/>
            </a:pPr>
            <a:r>
              <a:rPr lang="en-US" dirty="0"/>
              <a:t>Situations that involve more risk can also stimulate more committed involvement.</a:t>
            </a:r>
          </a:p>
          <a:p>
            <a:pPr lvl="1">
              <a:buFontTx/>
              <a:buChar char="-"/>
            </a:pPr>
            <a:r>
              <a:rPr lang="en-US" dirty="0"/>
              <a:t>“Because the computer doesn’t permanently record what you write, you feel less committed when you type on it”</a:t>
            </a:r>
          </a:p>
          <a:p>
            <a:pPr marL="0" indent="0">
              <a:buNone/>
            </a:pPr>
            <a:endParaRPr lang="en-US" i="1" u="sng" dirty="0" smtClean="0"/>
          </a:p>
          <a:p>
            <a:r>
              <a:rPr lang="en-US" i="1" u="sng" dirty="0" smtClean="0"/>
              <a:t>Personal Responsibility</a:t>
            </a:r>
          </a:p>
          <a:p>
            <a:pPr marL="0" indent="0">
              <a:buNone/>
            </a:pPr>
            <a:endParaRPr lang="en-US" i="1" u="sng" dirty="0" smtClean="0"/>
          </a:p>
          <a:p>
            <a:r>
              <a:rPr lang="en-US" i="1" u="sng" dirty="0" smtClean="0"/>
              <a:t>Attention</a:t>
            </a:r>
          </a:p>
          <a:p>
            <a:pPr marL="0" indent="0">
              <a:buNone/>
            </a:pPr>
            <a:r>
              <a:rPr lang="en-US" i="1" dirty="0" smtClean="0"/>
              <a:t>	 - </a:t>
            </a:r>
            <a:r>
              <a:rPr lang="en-US" sz="1800" dirty="0"/>
              <a:t>Situations of higher risk cause people to feel more emotionally negative </a:t>
            </a:r>
            <a:r>
              <a:rPr lang="en-US" sz="1800" dirty="0" smtClean="0"/>
              <a:t>	and</a:t>
            </a:r>
            <a:r>
              <a:rPr lang="en-US" sz="1800" dirty="0"/>
              <a:t>, </a:t>
            </a:r>
            <a:r>
              <a:rPr lang="en-US" sz="1800" dirty="0" smtClean="0"/>
              <a:t>	   therefore</a:t>
            </a:r>
            <a:r>
              <a:rPr lang="en-US" sz="1800" dirty="0"/>
              <a:t>, more </a:t>
            </a:r>
            <a:r>
              <a:rPr lang="en-US" sz="1800" dirty="0" smtClean="0"/>
              <a:t>focused.</a:t>
            </a:r>
          </a:p>
          <a:p>
            <a:pPr marL="0" indent="0">
              <a:buNone/>
            </a:pPr>
            <a:r>
              <a:rPr lang="en-US" sz="1800" i="1" dirty="0"/>
              <a:t>	</a:t>
            </a:r>
            <a:r>
              <a:rPr lang="en-US" sz="1800" i="1" dirty="0" smtClean="0"/>
              <a:t> - </a:t>
            </a:r>
            <a:r>
              <a:rPr lang="en-US" sz="1800" dirty="0"/>
              <a:t>However, there are other times when divergent thinking, e.g., </a:t>
            </a:r>
            <a:r>
              <a:rPr lang="en-US" sz="1800" dirty="0" smtClean="0"/>
              <a:t>	   		   	brainstorming</a:t>
            </a:r>
            <a:r>
              <a:rPr lang="en-US" sz="1800" dirty="0"/>
              <a:t>, is more appropriate.</a:t>
            </a:r>
            <a:endParaRPr lang="en-US" sz="1800" i="1" dirty="0" smtClean="0"/>
          </a:p>
          <a:p>
            <a:pPr lvl="1">
              <a:buFontTx/>
              <a:buChar char="-"/>
            </a:pPr>
            <a:endParaRPr lang="en-US" i="1" dirty="0"/>
          </a:p>
          <a:p>
            <a:pPr lvl="1">
              <a:buFontTx/>
              <a:buChar char="-"/>
            </a:pPr>
            <a:endParaRPr lang="en-US" i="1" dirty="0" smtClean="0"/>
          </a:p>
          <a:p>
            <a:pPr marL="457200" lvl="1" indent="0">
              <a:buNone/>
            </a:pPr>
            <a:endParaRPr lang="en-US" i="1" dirty="0" smtClean="0"/>
          </a:p>
          <a:p>
            <a:pPr lvl="1">
              <a:buFontTx/>
              <a:buChar char="-"/>
            </a:pPr>
            <a:endParaRPr lang="en-US" i="1" dirty="0"/>
          </a:p>
          <a:p>
            <a:pPr lvl="1">
              <a:buFontTx/>
              <a:buChar char="-"/>
            </a:pPr>
            <a:endParaRPr lang="en-US" i="1" dirty="0" smtClean="0"/>
          </a:p>
        </p:txBody>
      </p:sp>
    </p:spTree>
    <p:extLst>
      <p:ext uri="{BB962C8B-B14F-4D97-AF65-F5344CB8AC3E}">
        <p14:creationId xmlns:p14="http://schemas.microsoft.com/office/powerpoint/2010/main" val="22229767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Thick Practice</a:t>
            </a:r>
            <a:endParaRPr lang="en-US" dirty="0"/>
          </a:p>
        </p:txBody>
      </p:sp>
      <p:sp>
        <p:nvSpPr>
          <p:cNvPr id="3" name="Content Placeholder 2"/>
          <p:cNvSpPr>
            <a:spLocks noGrp="1"/>
          </p:cNvSpPr>
          <p:nvPr>
            <p:ph idx="1"/>
          </p:nvPr>
        </p:nvSpPr>
        <p:spPr/>
        <p:txBody>
          <a:bodyPr/>
          <a:lstStyle/>
          <a:p>
            <a:r>
              <a:rPr lang="en-US" dirty="0" smtClean="0"/>
              <a:t>Thickness </a:t>
            </a:r>
            <a:r>
              <a:rPr lang="en-US" dirty="0"/>
              <a:t>of practice, suggests that because the pursuit of digital verisimilitude is more difficult than it might seem, embodied interaction is a more prudent path. </a:t>
            </a:r>
            <a:endParaRPr lang="en-US" dirty="0" smtClean="0"/>
          </a:p>
          <a:p>
            <a:endParaRPr lang="en-US" dirty="0"/>
          </a:p>
          <a:p>
            <a:r>
              <a:rPr lang="en-US" dirty="0" smtClean="0"/>
              <a:t>Interfaces </a:t>
            </a:r>
            <a:r>
              <a:rPr lang="en-US" dirty="0"/>
              <a:t>that are the real world can obviate many of the difficulties of attempting to model all of the salient characteristics of a work process as </a:t>
            </a:r>
            <a:r>
              <a:rPr lang="en-US" dirty="0" smtClean="0"/>
              <a:t>practiced.</a:t>
            </a:r>
            <a:endParaRPr lang="en-US" dirty="0"/>
          </a:p>
        </p:txBody>
      </p:sp>
    </p:spTree>
    <p:extLst>
      <p:ext uri="{BB962C8B-B14F-4D97-AF65-F5344CB8AC3E}">
        <p14:creationId xmlns:p14="http://schemas.microsoft.com/office/powerpoint/2010/main" val="1588170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Embodied </a:t>
            </a:r>
            <a:r>
              <a:rPr lang="en-US" dirty="0" smtClean="0"/>
              <a:t>Interaction (contd.)?</a:t>
            </a:r>
            <a:endParaRPr lang="en-US" dirty="0"/>
          </a:p>
        </p:txBody>
      </p:sp>
      <p:sp>
        <p:nvSpPr>
          <p:cNvPr id="3" name="Content Placeholder 2"/>
          <p:cNvSpPr>
            <a:spLocks noGrp="1"/>
          </p:cNvSpPr>
          <p:nvPr>
            <p:ph idx="1"/>
          </p:nvPr>
        </p:nvSpPr>
        <p:spPr/>
        <p:txBody>
          <a:bodyPr/>
          <a:lstStyle/>
          <a:p>
            <a:endParaRPr lang="en-US" dirty="0" smtClean="0"/>
          </a:p>
          <a:p>
            <a:r>
              <a:rPr lang="en-US" dirty="0" smtClean="0"/>
              <a:t>Embodied </a:t>
            </a:r>
            <a:r>
              <a:rPr lang="en-US" dirty="0"/>
              <a:t>interaction is the “intersection of tangible interfaces and social computing” (</a:t>
            </a:r>
            <a:r>
              <a:rPr lang="en-US" dirty="0" err="1"/>
              <a:t>Lowgren</a:t>
            </a:r>
            <a:r>
              <a:rPr lang="en-US" dirty="0"/>
              <a:t>, 2007</a:t>
            </a:r>
            <a:r>
              <a:rPr lang="en-US" dirty="0" smtClean="0"/>
              <a:t>)</a:t>
            </a:r>
          </a:p>
          <a:p>
            <a:endParaRPr lang="en-US" dirty="0"/>
          </a:p>
          <a:p>
            <a:r>
              <a:rPr lang="en-US" dirty="0"/>
              <a:t>These two areas of research -- tangible and social computing -- have been conducted largely as independent research programs. However, </a:t>
            </a:r>
            <a:r>
              <a:rPr lang="en-US" dirty="0" smtClean="0"/>
              <a:t>they </a:t>
            </a:r>
            <a:r>
              <a:rPr lang="en-US" dirty="0"/>
              <a:t>have a common foundation, and that </a:t>
            </a:r>
            <a:r>
              <a:rPr lang="en-US" dirty="0" smtClean="0"/>
              <a:t>foundation </a:t>
            </a:r>
            <a:r>
              <a:rPr lang="en-US" dirty="0"/>
              <a:t>is the notion of "</a:t>
            </a:r>
            <a:r>
              <a:rPr lang="en-US" dirty="0" smtClean="0"/>
              <a:t>embodiment“: the </a:t>
            </a:r>
            <a:r>
              <a:rPr lang="en-US" dirty="0"/>
              <a:t>way that physical and social phenomena unfold in real time and real space as a part of the world in which we are situated, right alongside and around us.</a:t>
            </a:r>
          </a:p>
        </p:txBody>
      </p:sp>
    </p:spTree>
    <p:extLst>
      <p:ext uri="{BB962C8B-B14F-4D97-AF65-F5344CB8AC3E}">
        <p14:creationId xmlns:p14="http://schemas.microsoft.com/office/powerpoint/2010/main" val="1470188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Embodied Interaction In Use</a:t>
            </a:r>
            <a:endParaRPr lang="en-US" dirty="0"/>
          </a:p>
        </p:txBody>
      </p:sp>
      <p:sp>
        <p:nvSpPr>
          <p:cNvPr id="4" name="Text Placeholder 3"/>
          <p:cNvSpPr>
            <a:spLocks noGrp="1"/>
          </p:cNvSpPr>
          <p:nvPr>
            <p:ph type="body" idx="1"/>
          </p:nvPr>
        </p:nvSpPr>
        <p:spPr/>
        <p:txBody>
          <a:bodyPr/>
          <a:lstStyle/>
          <a:p>
            <a:endParaRPr lang="en-US" dirty="0"/>
          </a:p>
        </p:txBody>
      </p:sp>
      <p:pic>
        <p:nvPicPr>
          <p:cNvPr id="13" name="Picture Placeholder 12"/>
          <p:cNvPicPr>
            <a:picLocks noGrp="1" noChangeAspect="1"/>
          </p:cNvPicPr>
          <p:nvPr>
            <p:ph type="pic" idx="15"/>
          </p:nvPr>
        </p:nvPicPr>
        <p:blipFill>
          <a:blip r:embed="rId2">
            <a:extLst>
              <a:ext uri="{28A0092B-C50C-407E-A947-70E740481C1C}">
                <a14:useLocalDpi xmlns:a14="http://schemas.microsoft.com/office/drawing/2010/main" val="0"/>
              </a:ext>
            </a:extLst>
          </a:blip>
          <a:srcRect t="19066" b="19066"/>
          <a:stretch>
            <a:fillRect/>
          </a:stretch>
        </p:blipFill>
        <p:spPr>
          <a:xfrm>
            <a:off x="652463" y="2209800"/>
            <a:ext cx="2940050" cy="1703832"/>
          </a:xfrm>
        </p:spPr>
      </p:pic>
      <p:sp>
        <p:nvSpPr>
          <p:cNvPr id="8" name="Text Placeholder 7"/>
          <p:cNvSpPr>
            <a:spLocks noGrp="1"/>
          </p:cNvSpPr>
          <p:nvPr>
            <p:ph type="body" sz="half" idx="18"/>
          </p:nvPr>
        </p:nvSpPr>
        <p:spPr/>
        <p:txBody>
          <a:bodyPr/>
          <a:lstStyle/>
          <a:p>
            <a:r>
              <a:rPr lang="en-US" dirty="0" smtClean="0"/>
              <a:t>Science/Robotics</a:t>
            </a:r>
            <a:endParaRPr lang="en-US" dirty="0"/>
          </a:p>
        </p:txBody>
      </p:sp>
      <p:sp>
        <p:nvSpPr>
          <p:cNvPr id="5" name="Text Placeholder 4"/>
          <p:cNvSpPr>
            <a:spLocks noGrp="1"/>
          </p:cNvSpPr>
          <p:nvPr>
            <p:ph type="body" sz="quarter" idx="3"/>
          </p:nvPr>
        </p:nvSpPr>
        <p:spPr/>
        <p:txBody>
          <a:bodyPr/>
          <a:lstStyle/>
          <a:p>
            <a:endParaRPr lang="en-US"/>
          </a:p>
        </p:txBody>
      </p:sp>
      <p:pic>
        <p:nvPicPr>
          <p:cNvPr id="14" name="Picture Placeholder 13"/>
          <p:cNvPicPr>
            <a:picLocks noGrp="1" noChangeAspect="1"/>
          </p:cNvPicPr>
          <p:nvPr>
            <p:ph type="pic" idx="21"/>
          </p:nvPr>
        </p:nvPicPr>
        <p:blipFill>
          <a:blip r:embed="rId3" cstate="print">
            <a:extLst>
              <a:ext uri="{28A0092B-C50C-407E-A947-70E740481C1C}">
                <a14:useLocalDpi xmlns:a14="http://schemas.microsoft.com/office/drawing/2010/main" val="0"/>
              </a:ext>
            </a:extLst>
          </a:blip>
          <a:srcRect t="1933" b="1933"/>
          <a:stretch>
            <a:fillRect/>
          </a:stretch>
        </p:blipFill>
        <p:spPr>
          <a:xfrm>
            <a:off x="3889374" y="2209800"/>
            <a:ext cx="2930525" cy="1703832"/>
          </a:xfrm>
        </p:spPr>
      </p:pic>
      <p:sp>
        <p:nvSpPr>
          <p:cNvPr id="9" name="Text Placeholder 8"/>
          <p:cNvSpPr>
            <a:spLocks noGrp="1"/>
          </p:cNvSpPr>
          <p:nvPr>
            <p:ph type="body" sz="half" idx="19"/>
          </p:nvPr>
        </p:nvSpPr>
        <p:spPr/>
        <p:txBody>
          <a:bodyPr/>
          <a:lstStyle/>
          <a:p>
            <a:r>
              <a:rPr lang="en-US" dirty="0" smtClean="0"/>
              <a:t>Music</a:t>
            </a:r>
            <a:endParaRPr lang="en-US" dirty="0"/>
          </a:p>
        </p:txBody>
      </p:sp>
      <p:sp>
        <p:nvSpPr>
          <p:cNvPr id="6" name="Text Placeholder 5"/>
          <p:cNvSpPr>
            <a:spLocks noGrp="1"/>
          </p:cNvSpPr>
          <p:nvPr>
            <p:ph type="body" sz="quarter" idx="13"/>
          </p:nvPr>
        </p:nvSpPr>
        <p:spPr/>
        <p:txBody>
          <a:bodyPr/>
          <a:lstStyle/>
          <a:p>
            <a:endParaRPr lang="en-US"/>
          </a:p>
        </p:txBody>
      </p:sp>
      <p:pic>
        <p:nvPicPr>
          <p:cNvPr id="15" name="Picture Placeholder 14"/>
          <p:cNvPicPr>
            <a:picLocks noGrp="1" noChangeAspect="1"/>
          </p:cNvPicPr>
          <p:nvPr>
            <p:ph type="pic" idx="22"/>
          </p:nvPr>
        </p:nvPicPr>
        <p:blipFill>
          <a:blip r:embed="rId4">
            <a:extLst>
              <a:ext uri="{28A0092B-C50C-407E-A947-70E740481C1C}">
                <a14:useLocalDpi xmlns:a14="http://schemas.microsoft.com/office/drawing/2010/main" val="0"/>
              </a:ext>
            </a:extLst>
          </a:blip>
          <a:srcRect t="5487" b="5487"/>
          <a:stretch>
            <a:fillRect/>
          </a:stretch>
        </p:blipFill>
        <p:spPr>
          <a:xfrm>
            <a:off x="7124699" y="2209800"/>
            <a:ext cx="2932113" cy="1703832"/>
          </a:xfrm>
        </p:spPr>
      </p:pic>
      <p:sp>
        <p:nvSpPr>
          <p:cNvPr id="10" name="Text Placeholder 9"/>
          <p:cNvSpPr>
            <a:spLocks noGrp="1"/>
          </p:cNvSpPr>
          <p:nvPr>
            <p:ph type="body" sz="half" idx="20"/>
          </p:nvPr>
        </p:nvSpPr>
        <p:spPr/>
        <p:txBody>
          <a:bodyPr/>
          <a:lstStyle/>
          <a:p>
            <a:r>
              <a:rPr lang="en-US" dirty="0" smtClean="0"/>
              <a:t>Gaming</a:t>
            </a:r>
            <a:endParaRPr lang="en-US" dirty="0"/>
          </a:p>
        </p:txBody>
      </p:sp>
    </p:spTree>
    <p:extLst>
      <p:ext uri="{BB962C8B-B14F-4D97-AF65-F5344CB8AC3E}">
        <p14:creationId xmlns:p14="http://schemas.microsoft.com/office/powerpoint/2010/main" val="40277596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err="1"/>
              <a:t>Futura</a:t>
            </a:r>
            <a:r>
              <a:rPr lang="en-US" dirty="0"/>
              <a:t>: </a:t>
            </a:r>
            <a:r>
              <a:rPr lang="en-US" dirty="0" smtClean="0"/>
              <a:t>Multi-touch </a:t>
            </a:r>
            <a:r>
              <a:rPr lang="en-US" dirty="0"/>
              <a:t>D</a:t>
            </a:r>
            <a:r>
              <a:rPr lang="en-US" dirty="0" smtClean="0"/>
              <a:t>igital Tabletop Game</a:t>
            </a:r>
            <a:endParaRPr lang="en-US" dirty="0"/>
          </a:p>
        </p:txBody>
      </p:sp>
      <p:sp>
        <p:nvSpPr>
          <p:cNvPr id="13" name="Content Placeholder 12"/>
          <p:cNvSpPr>
            <a:spLocks noGrp="1"/>
          </p:cNvSpPr>
          <p:nvPr>
            <p:ph sz="half" idx="1"/>
          </p:nvPr>
        </p:nvSpPr>
        <p:spPr/>
        <p:txBody>
          <a:bodyPr/>
          <a:lstStyle/>
          <a:p>
            <a:endParaRPr lang="en-US" dirty="0" smtClean="0"/>
          </a:p>
          <a:p>
            <a:r>
              <a:rPr lang="en-US" dirty="0" smtClean="0"/>
              <a:t>Incorporates </a:t>
            </a:r>
            <a:r>
              <a:rPr lang="en-US" dirty="0"/>
              <a:t>experiential learning (learning by doing) and collaborative learning through the use of a </a:t>
            </a:r>
            <a:r>
              <a:rPr lang="en-US" dirty="0" err="1"/>
              <a:t>microworld</a:t>
            </a:r>
            <a:r>
              <a:rPr lang="en-US" dirty="0"/>
              <a:t> game simulation for balancing between the population of the game world and their effect on the environment.</a:t>
            </a:r>
            <a:endParaRPr lang="en-US" b="1" dirty="0"/>
          </a:p>
        </p:txBody>
      </p:sp>
      <p:pic>
        <p:nvPicPr>
          <p:cNvPr id="15" name="Content Placeholder 1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654675" y="2507655"/>
            <a:ext cx="4395788" cy="3296840"/>
          </a:xfrm>
        </p:spPr>
      </p:pic>
    </p:spTree>
    <p:extLst>
      <p:ext uri="{BB962C8B-B14F-4D97-AF65-F5344CB8AC3E}">
        <p14:creationId xmlns:p14="http://schemas.microsoft.com/office/powerpoint/2010/main" val="206415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altLang="en-US" dirty="0"/>
              <a:t>Embodiment is a foundation for new HCI models</a:t>
            </a:r>
          </a:p>
          <a:p>
            <a:pPr lvl="1">
              <a:buFont typeface="Arial" panose="020B0604020202020204" pitchFamily="34" charset="0"/>
              <a:buChar char="•"/>
            </a:pPr>
            <a:r>
              <a:rPr lang="en-US" altLang="en-US" dirty="0"/>
              <a:t>tangible and social computing</a:t>
            </a:r>
          </a:p>
          <a:p>
            <a:pPr lvl="1">
              <a:buFont typeface="Arial" panose="020B0604020202020204" pitchFamily="34" charset="0"/>
              <a:buChar char="•"/>
            </a:pPr>
            <a:r>
              <a:rPr lang="en-US" altLang="en-US" dirty="0"/>
              <a:t>a common focus on participation and meaning</a:t>
            </a:r>
          </a:p>
          <a:p>
            <a:r>
              <a:rPr lang="en-US" altLang="en-US" dirty="0"/>
              <a:t>Turning to phenomenology</a:t>
            </a:r>
          </a:p>
          <a:p>
            <a:pPr lvl="1">
              <a:buFont typeface="Arial" panose="020B0604020202020204" pitchFamily="34" charset="0"/>
              <a:buChar char="•"/>
            </a:pPr>
            <a:r>
              <a:rPr lang="en-US" altLang="en-US" dirty="0"/>
              <a:t>a conceptual understanding of embodiment</a:t>
            </a:r>
          </a:p>
          <a:p>
            <a:r>
              <a:rPr lang="en-US" altLang="en-US" dirty="0"/>
              <a:t>6 design principles</a:t>
            </a:r>
          </a:p>
          <a:p>
            <a:pPr lvl="1">
              <a:buFont typeface="Arial" panose="020B0604020202020204" pitchFamily="34" charset="0"/>
              <a:buChar char="•"/>
            </a:pPr>
            <a:r>
              <a:rPr lang="en-US" altLang="en-US" dirty="0"/>
              <a:t>steps towards an account of embodied interaction</a:t>
            </a:r>
          </a:p>
          <a:p>
            <a:pPr marL="0" indent="0">
              <a:buNone/>
            </a:pPr>
            <a:endParaRPr lang="en-US" dirty="0"/>
          </a:p>
        </p:txBody>
      </p:sp>
    </p:spTree>
    <p:extLst>
      <p:ext uri="{BB962C8B-B14F-4D97-AF65-F5344CB8AC3E}">
        <p14:creationId xmlns:p14="http://schemas.microsoft.com/office/powerpoint/2010/main" val="41759255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836494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b="1" dirty="0"/>
              <a:t>How Bodies Matter: Five Themes for Interaction Design (2006</a:t>
            </a:r>
            <a:r>
              <a:rPr lang="en-US" b="1" dirty="0" smtClean="0"/>
              <a:t>) </a:t>
            </a:r>
            <a:r>
              <a:rPr lang="sv-SE" dirty="0"/>
              <a:t>by Scott R. Klemmer , Björn </a:t>
            </a:r>
            <a:r>
              <a:rPr lang="sv-SE" dirty="0" smtClean="0"/>
              <a:t>Hartmann</a:t>
            </a:r>
          </a:p>
          <a:p>
            <a:r>
              <a:rPr lang="en-US" b="1" dirty="0"/>
              <a:t>Inspirational Patterns for Embodied </a:t>
            </a:r>
            <a:r>
              <a:rPr lang="en-US" b="1" dirty="0" smtClean="0"/>
              <a:t>Interaction </a:t>
            </a:r>
            <a:r>
              <a:rPr lang="en-US" dirty="0" smtClean="0"/>
              <a:t>by Jonas </a:t>
            </a:r>
            <a:r>
              <a:rPr lang="en-US" dirty="0" err="1" smtClean="0"/>
              <a:t>Löwgren</a:t>
            </a:r>
            <a:r>
              <a:rPr lang="en-US" dirty="0" smtClean="0"/>
              <a:t>.</a:t>
            </a:r>
          </a:p>
          <a:p>
            <a:r>
              <a:rPr lang="en-US" b="1" dirty="0"/>
              <a:t>Embodied Interaction: Exploring the Foundations of a New Approach to </a:t>
            </a:r>
            <a:r>
              <a:rPr lang="en-US" b="1" dirty="0" smtClean="0"/>
              <a:t>HCI </a:t>
            </a:r>
            <a:r>
              <a:rPr lang="en-US" dirty="0" smtClean="0"/>
              <a:t>by Paul </a:t>
            </a:r>
            <a:r>
              <a:rPr lang="en-US" dirty="0" err="1" smtClean="0"/>
              <a:t>Dourish</a:t>
            </a:r>
            <a:endParaRPr lang="en-US" dirty="0" smtClean="0"/>
          </a:p>
          <a:p>
            <a:r>
              <a:rPr lang="en-US" dirty="0">
                <a:hlinkClick r:id="rId2"/>
              </a:rPr>
              <a:t>http://</a:t>
            </a:r>
            <a:r>
              <a:rPr lang="en-US" dirty="0" smtClean="0">
                <a:hlinkClick r:id="rId2"/>
              </a:rPr>
              <a:t>wiki.csisdmz.ul.ie/wiki/Embodied_Interaction</a:t>
            </a:r>
            <a:endParaRPr lang="en-US" dirty="0" smtClean="0"/>
          </a:p>
          <a:p>
            <a:r>
              <a:rPr lang="en-US" dirty="0" smtClean="0"/>
              <a:t>MIT Media Lab Report</a:t>
            </a:r>
          </a:p>
          <a:p>
            <a:endParaRPr lang="en-US" b="1" dirty="0"/>
          </a:p>
          <a:p>
            <a:endParaRPr lang="en-US" b="1" dirty="0"/>
          </a:p>
          <a:p>
            <a:endParaRPr lang="en-US" dirty="0"/>
          </a:p>
        </p:txBody>
      </p:sp>
    </p:spTree>
    <p:extLst>
      <p:ext uri="{BB962C8B-B14F-4D97-AF65-F5344CB8AC3E}">
        <p14:creationId xmlns:p14="http://schemas.microsoft.com/office/powerpoint/2010/main" val="534635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Recent Trends</a:t>
            </a:r>
            <a:endParaRPr lang="en-US" dirty="0"/>
          </a:p>
        </p:txBody>
      </p:sp>
      <p:sp>
        <p:nvSpPr>
          <p:cNvPr id="3" name="Content Placeholder 2"/>
          <p:cNvSpPr>
            <a:spLocks noGrp="1"/>
          </p:cNvSpPr>
          <p:nvPr>
            <p:ph idx="1"/>
          </p:nvPr>
        </p:nvSpPr>
        <p:spPr/>
        <p:txBody>
          <a:bodyPr/>
          <a:lstStyle/>
          <a:p>
            <a:pPr marL="0" indent="0">
              <a:buNone/>
            </a:pPr>
            <a:r>
              <a:rPr lang="en-US" sz="2400" b="1" u="sng" dirty="0" smtClean="0"/>
              <a:t>Social Computing</a:t>
            </a:r>
          </a:p>
          <a:p>
            <a:pPr marL="0" indent="0">
              <a:buNone/>
            </a:pPr>
            <a:r>
              <a:rPr lang="en-US" dirty="0"/>
              <a:t>“activity of the user sitting at a computer is not defined simply by the patterns of their immediate interactions, but by webs of surrounding relationships, practices and activities in which they are each embedded” (</a:t>
            </a:r>
            <a:r>
              <a:rPr lang="en-US" dirty="0" err="1"/>
              <a:t>Dourish</a:t>
            </a:r>
            <a:r>
              <a:rPr lang="en-US" dirty="0"/>
              <a:t>, 1999</a:t>
            </a:r>
            <a:r>
              <a:rPr lang="en-US" dirty="0" smtClean="0"/>
              <a:t>).</a:t>
            </a:r>
          </a:p>
          <a:p>
            <a:pPr marL="0" indent="0">
              <a:buNone/>
            </a:pPr>
            <a:endParaRPr lang="en-US" u="sng" dirty="0" smtClean="0"/>
          </a:p>
          <a:p>
            <a:pPr lvl="1"/>
            <a:r>
              <a:rPr lang="en-US" altLang="en-US" dirty="0"/>
              <a:t>using social understandings of interaction</a:t>
            </a:r>
          </a:p>
          <a:p>
            <a:pPr lvl="1"/>
            <a:r>
              <a:rPr lang="en-US" altLang="en-US" dirty="0"/>
              <a:t>enhancing interaction with computation</a:t>
            </a:r>
          </a:p>
          <a:p>
            <a:pPr marL="0" indent="0">
              <a:buNone/>
            </a:pPr>
            <a:endParaRPr lang="en-US" dirty="0"/>
          </a:p>
        </p:txBody>
      </p:sp>
    </p:spTree>
    <p:extLst>
      <p:ext uri="{BB962C8B-B14F-4D97-AF65-F5344CB8AC3E}">
        <p14:creationId xmlns:p14="http://schemas.microsoft.com/office/powerpoint/2010/main" val="2139216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Computing</a:t>
            </a:r>
            <a:endParaRPr lang="en-US" dirty="0"/>
          </a:p>
        </p:txBody>
      </p:sp>
      <p:sp>
        <p:nvSpPr>
          <p:cNvPr id="3" name="Content Placeholder 2"/>
          <p:cNvSpPr>
            <a:spLocks noGrp="1"/>
          </p:cNvSpPr>
          <p:nvPr>
            <p:ph idx="1"/>
          </p:nvPr>
        </p:nvSpPr>
        <p:spPr/>
        <p:txBody>
          <a:bodyPr/>
          <a:lstStyle/>
          <a:p>
            <a:r>
              <a:rPr lang="en-US" altLang="en-US" dirty="0" smtClean="0"/>
              <a:t>Example</a:t>
            </a:r>
            <a:r>
              <a:rPr lang="en-US" altLang="en-US" dirty="0"/>
              <a:t>: ethnography in Air Traffic Control</a:t>
            </a:r>
          </a:p>
          <a:p>
            <a:endParaRPr lang="en-US" dirty="0"/>
          </a:p>
        </p:txBody>
      </p:sp>
      <p:pic>
        <p:nvPicPr>
          <p:cNvPr id="4" name="Picture 5" descr="C:\WINDOWS\Desktop\March 2000\images\strip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576" y="3162439"/>
            <a:ext cx="2676525" cy="20208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WINDOWS\Desktop\March 2000\images\strip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1182" y="3162439"/>
            <a:ext cx="2590800" cy="20431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C:\WINDOWS\Desktop\March 2000\images\strip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7063" y="3162439"/>
            <a:ext cx="2719388" cy="202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458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Recent </a:t>
            </a:r>
            <a:r>
              <a:rPr lang="en-US" dirty="0" smtClean="0"/>
              <a:t>Trends (contd.)</a:t>
            </a:r>
            <a:endParaRPr lang="en-US" b="1" dirty="0"/>
          </a:p>
        </p:txBody>
      </p:sp>
      <p:sp>
        <p:nvSpPr>
          <p:cNvPr id="3" name="Content Placeholder 2"/>
          <p:cNvSpPr>
            <a:spLocks noGrp="1"/>
          </p:cNvSpPr>
          <p:nvPr>
            <p:ph idx="1"/>
          </p:nvPr>
        </p:nvSpPr>
        <p:spPr/>
        <p:txBody>
          <a:bodyPr/>
          <a:lstStyle/>
          <a:p>
            <a:pPr marL="0" indent="0">
              <a:buNone/>
            </a:pPr>
            <a:r>
              <a:rPr lang="en-US" sz="2400" b="1" u="sng" dirty="0" smtClean="0"/>
              <a:t>Tangible </a:t>
            </a:r>
            <a:r>
              <a:rPr lang="en-US" sz="2400" b="1" u="sng" dirty="0"/>
              <a:t>Computing</a:t>
            </a:r>
          </a:p>
          <a:p>
            <a:pPr marL="0" indent="0">
              <a:buNone/>
            </a:pPr>
            <a:r>
              <a:rPr lang="en-US" dirty="0" smtClean="0"/>
              <a:t>“</a:t>
            </a:r>
            <a:r>
              <a:rPr lang="en-US" dirty="0"/>
              <a:t>Interaction “with computers through physical objects” (</a:t>
            </a:r>
            <a:r>
              <a:rPr lang="en-US" dirty="0" err="1"/>
              <a:t>Dourish</a:t>
            </a:r>
            <a:r>
              <a:rPr lang="en-US" dirty="0"/>
              <a:t>, 1999</a:t>
            </a:r>
            <a:r>
              <a:rPr lang="en-US" dirty="0" smtClean="0"/>
              <a:t>).</a:t>
            </a:r>
            <a:endParaRPr lang="en-US" dirty="0"/>
          </a:p>
          <a:p>
            <a:pPr marL="0" indent="0">
              <a:buNone/>
            </a:pPr>
            <a:endParaRPr lang="en-US" u="sng" dirty="0"/>
          </a:p>
          <a:p>
            <a:pPr lvl="1"/>
            <a:r>
              <a:rPr lang="en-US" altLang="en-US" dirty="0"/>
              <a:t>physical interaction</a:t>
            </a:r>
          </a:p>
          <a:p>
            <a:pPr lvl="1"/>
            <a:r>
              <a:rPr lang="en-US" altLang="en-US" dirty="0"/>
              <a:t>augmented environments</a:t>
            </a:r>
          </a:p>
          <a:p>
            <a:pPr lvl="1"/>
            <a:r>
              <a:rPr lang="en-US" altLang="en-US" dirty="0"/>
              <a:t>computation as part of the physical world</a:t>
            </a:r>
          </a:p>
        </p:txBody>
      </p:sp>
    </p:spTree>
    <p:extLst>
      <p:ext uri="{BB962C8B-B14F-4D97-AF65-F5344CB8AC3E}">
        <p14:creationId xmlns:p14="http://schemas.microsoft.com/office/powerpoint/2010/main" val="3045882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Tangible Computing</a:t>
            </a:r>
            <a:endParaRPr lang="en-US" dirty="0"/>
          </a:p>
        </p:txBody>
      </p:sp>
      <p:sp>
        <p:nvSpPr>
          <p:cNvPr id="3" name="Content Placeholder 2"/>
          <p:cNvSpPr>
            <a:spLocks noGrp="1"/>
          </p:cNvSpPr>
          <p:nvPr>
            <p:ph idx="1"/>
          </p:nvPr>
        </p:nvSpPr>
        <p:spPr/>
        <p:txBody>
          <a:bodyPr/>
          <a:lstStyle/>
          <a:p>
            <a:r>
              <a:rPr lang="en-US" altLang="en-US" dirty="0" smtClean="0"/>
              <a:t>Example: </a:t>
            </a:r>
            <a:r>
              <a:rPr lang="en-US" altLang="en-US" dirty="0" err="1" smtClean="0"/>
              <a:t>Wellner’s</a:t>
            </a:r>
            <a:r>
              <a:rPr lang="en-US" altLang="en-US" dirty="0" smtClean="0"/>
              <a:t> </a:t>
            </a:r>
            <a:r>
              <a:rPr lang="en-US" altLang="en-US" dirty="0"/>
              <a:t>digital desk</a:t>
            </a:r>
          </a:p>
          <a:p>
            <a:pPr marL="457200" lvl="1" indent="0">
              <a:buNone/>
            </a:pPr>
            <a:r>
              <a:rPr lang="en-US" altLang="en-US" dirty="0" smtClean="0"/>
              <a:t>-interaction </a:t>
            </a:r>
            <a:r>
              <a:rPr lang="en-US" altLang="en-US" dirty="0"/>
              <a:t>with paper and electronic </a:t>
            </a:r>
            <a:r>
              <a:rPr lang="en-US" altLang="en-US" dirty="0" smtClean="0"/>
              <a:t>documents.</a:t>
            </a:r>
          </a:p>
          <a:p>
            <a:pPr marL="457200" lvl="1" indent="0">
              <a:buNone/>
            </a:pPr>
            <a:endParaRPr lang="en-US" altLang="en-US" dirty="0"/>
          </a:p>
          <a:p>
            <a:endParaRPr lang="en-US" dirty="0"/>
          </a:p>
        </p:txBody>
      </p:sp>
      <p:pic>
        <p:nvPicPr>
          <p:cNvPr id="4" name="Picture 4" descr="C:\WINDOWS\Desktop\March 2000\images\deskbi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002" y="3026664"/>
            <a:ext cx="2114248" cy="35573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C:\WINDOWS\Desktop\March 2000\images\paperpain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936" y="3573018"/>
            <a:ext cx="2209800" cy="1895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WINDOWS\Desktop\March 2000\images\tictacto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5224" y="3194398"/>
            <a:ext cx="2590800" cy="2652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033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Inspirational or I-Patterns</a:t>
            </a:r>
            <a:endParaRPr lang="en-US" dirty="0"/>
          </a:p>
        </p:txBody>
      </p:sp>
      <p:sp>
        <p:nvSpPr>
          <p:cNvPr id="3" name="Content Placeholder 2"/>
          <p:cNvSpPr>
            <a:spLocks noGrp="1"/>
          </p:cNvSpPr>
          <p:nvPr>
            <p:ph sz="half" idx="1"/>
          </p:nvPr>
        </p:nvSpPr>
        <p:spPr/>
        <p:txBody>
          <a:bodyPr/>
          <a:lstStyle/>
          <a:p>
            <a:endParaRPr lang="en-US" dirty="0" smtClean="0"/>
          </a:p>
          <a:p>
            <a:endParaRPr lang="en-US" dirty="0"/>
          </a:p>
          <a:p>
            <a:endParaRPr lang="en-US" dirty="0" smtClean="0"/>
          </a:p>
          <a:p>
            <a:endParaRPr lang="en-US" dirty="0"/>
          </a:p>
          <a:p>
            <a:r>
              <a:rPr lang="en-US" dirty="0" smtClean="0"/>
              <a:t>Virtual </a:t>
            </a:r>
            <a:r>
              <a:rPr lang="en-US" dirty="0"/>
              <a:t>information is tied to positions in the material </a:t>
            </a:r>
            <a:r>
              <a:rPr lang="en-US" dirty="0" smtClean="0"/>
              <a:t>world.</a:t>
            </a:r>
          </a:p>
          <a:p>
            <a:pPr marL="0" indent="0">
              <a:buNone/>
            </a:pP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6176" y="2055813"/>
            <a:ext cx="2972785" cy="4200525"/>
          </a:xfrm>
        </p:spPr>
      </p:pic>
    </p:spTree>
    <p:extLst>
      <p:ext uri="{BB962C8B-B14F-4D97-AF65-F5344CB8AC3E}">
        <p14:creationId xmlns:p14="http://schemas.microsoft.com/office/powerpoint/2010/main" val="3100432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Inspirational or </a:t>
            </a:r>
            <a:r>
              <a:rPr lang="en-US" dirty="0" smtClean="0"/>
              <a:t>I-Patterns (contd.)</a:t>
            </a:r>
            <a:endParaRPr lang="en-US" dirty="0"/>
          </a:p>
        </p:txBody>
      </p:sp>
      <p:sp>
        <p:nvSpPr>
          <p:cNvPr id="5" name="Content Placeholder 4"/>
          <p:cNvSpPr>
            <a:spLocks noGrp="1"/>
          </p:cNvSpPr>
          <p:nvPr>
            <p:ph idx="1"/>
          </p:nvPr>
        </p:nvSpPr>
        <p:spPr/>
        <p:txBody>
          <a:bodyPr/>
          <a:lstStyle/>
          <a:p>
            <a:r>
              <a:rPr lang="en-US" dirty="0" smtClean="0"/>
              <a:t>Virtual </a:t>
            </a:r>
            <a:r>
              <a:rPr lang="en-US" dirty="0"/>
              <a:t>bookmarks are tokens of positions in the material world</a:t>
            </a:r>
          </a:p>
        </p:txBody>
      </p:sp>
    </p:spTree>
    <p:extLst>
      <p:ext uri="{BB962C8B-B14F-4D97-AF65-F5344CB8AC3E}">
        <p14:creationId xmlns:p14="http://schemas.microsoft.com/office/powerpoint/2010/main" val="80792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118</TotalTime>
  <Words>1191</Words>
  <Application>Microsoft Office PowerPoint</Application>
  <PresentationFormat>Widescreen</PresentationFormat>
  <Paragraphs>184</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Century Gothic</vt:lpstr>
      <vt:lpstr>Wingdings 3</vt:lpstr>
      <vt:lpstr>Ion</vt:lpstr>
      <vt:lpstr>Embodied Interaction</vt:lpstr>
      <vt:lpstr>What is Embodied Interaction?</vt:lpstr>
      <vt:lpstr>What is Embodied Interaction (contd.)?</vt:lpstr>
      <vt:lpstr>Two Recent Trends</vt:lpstr>
      <vt:lpstr>Social Computing</vt:lpstr>
      <vt:lpstr>Two Recent Trends (contd.)</vt:lpstr>
      <vt:lpstr>Tangible Computing</vt:lpstr>
      <vt:lpstr>Inspirational or I-Patterns</vt:lpstr>
      <vt:lpstr>Inspirational or I-Patterns (contd.)</vt:lpstr>
      <vt:lpstr>Inspirational or I-Patterns (contd.)</vt:lpstr>
      <vt:lpstr>Inspirational or I-Patterns (contd.)</vt:lpstr>
      <vt:lpstr>Inspirational or I-Patterns (contd.)</vt:lpstr>
      <vt:lpstr>Inspirational or I-Patterns (contd.)</vt:lpstr>
      <vt:lpstr>Inspirational or I-Patterns (contd.)</vt:lpstr>
      <vt:lpstr>Inspirational or I-Patterns (contd.)</vt:lpstr>
      <vt:lpstr>How Bodies Matter?</vt:lpstr>
      <vt:lpstr>Five Themes For Interaction Design</vt:lpstr>
      <vt:lpstr>Thinking Through Doing </vt:lpstr>
      <vt:lpstr>Thinking Through Doing </vt:lpstr>
      <vt:lpstr>Thinking Through Doing </vt:lpstr>
      <vt:lpstr>Thinking Through Doing </vt:lpstr>
      <vt:lpstr>Performance</vt:lpstr>
      <vt:lpstr>Performance</vt:lpstr>
      <vt:lpstr>Visibility</vt:lpstr>
      <vt:lpstr>Visibility</vt:lpstr>
      <vt:lpstr>Visibility</vt:lpstr>
      <vt:lpstr>Risk</vt:lpstr>
      <vt:lpstr>Risk</vt:lpstr>
      <vt:lpstr>Thick Practice</vt:lpstr>
      <vt:lpstr>Embodied Interaction In Use</vt:lpstr>
      <vt:lpstr>Futura: Multi-touch Digital Tabletop Game</vt:lpstr>
      <vt:lpstr>Conclusion</vt:lpstr>
      <vt:lpstr>Q/A</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Embodied Interaction</dc:title>
  <dc:creator>ABU SALEH MD NOMAN</dc:creator>
  <cp:lastModifiedBy>ABU SALEH MD NOMAN</cp:lastModifiedBy>
  <cp:revision>17</cp:revision>
  <dcterms:created xsi:type="dcterms:W3CDTF">2015-10-20T17:33:15Z</dcterms:created>
  <dcterms:modified xsi:type="dcterms:W3CDTF">2015-10-20T19:33:01Z</dcterms:modified>
</cp:coreProperties>
</file>