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Indiana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40226-E712-4F13-AE57-6E18BC9D27C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E2FF-6C60-436A-88C3-C93D962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412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Indiana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06FF0-0F93-4511-AF7B-26BAFB8CAE4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6141B-DA06-430E-A451-6754EDB3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9451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Indiana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Indiana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Indiana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Indiana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Indiana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Indiana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1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A5D2-8E71-4C14-9358-E7286B867407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0000-0C20-4174-93BC-BD7771441E70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8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E956-5DA4-4256-8028-2387F529D241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D7C0-21EA-476E-B17F-B6BA7D4A0850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5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3C5E-B101-4259-B3FA-116EFC2BA82A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0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E83-0929-4BB4-8087-EAFBA161E743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D16A-668D-4BB5-973F-6DD2EF9212FE}" type="datetime1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1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D20F-075A-4D45-B4A3-C5FEE046E521}" type="datetime1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5483-7528-43A1-AB51-AB96E959CF2A}" type="datetime1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778A79-381D-42D8-A0D9-F72BFC1CE4D7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8FBF-49BB-400F-A00D-2C728AE37684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4C631-845A-444A-A034-49650D8609E0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data available at: http://snap.stanford.edu/data/wiki-meta.html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AE1337-BED3-4327-9993-963258276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3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smtClean="0"/>
              <a:t>Is Doing What in Open Source Social Media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 Case study: Wikipedia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Abu </a:t>
            </a:r>
            <a:r>
              <a:rPr lang="en-US" sz="2000" dirty="0" err="1" smtClean="0"/>
              <a:t>saleh</a:t>
            </a:r>
            <a:r>
              <a:rPr lang="en-US" sz="2000" dirty="0" smtClean="0"/>
              <a:t> md </a:t>
            </a:r>
            <a:r>
              <a:rPr lang="en-US" sz="2000" dirty="0" err="1" smtClean="0"/>
              <a:t>noman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60" y="1845734"/>
            <a:ext cx="4387596" cy="172956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60" y="3696041"/>
            <a:ext cx="4387596" cy="2082967"/>
          </a:xfrm>
        </p:spPr>
      </p:pic>
      <p:sp>
        <p:nvSpPr>
          <p:cNvPr id="8" name="TextBox 7"/>
          <p:cNvSpPr txBox="1"/>
          <p:nvPr/>
        </p:nvSpPr>
        <p:spPr>
          <a:xfrm>
            <a:off x="1097280" y="1981109"/>
            <a:ext cx="5047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is the largest online </a:t>
            </a:r>
            <a:r>
              <a:rPr lang="en-US" dirty="0" err="1" smtClean="0"/>
              <a:t>Encyclopaedia</a:t>
            </a:r>
            <a:r>
              <a:rPr lang="en-US" dirty="0" smtClean="0"/>
              <a:t> that is free and open for all.</a:t>
            </a:r>
          </a:p>
          <a:p>
            <a:endParaRPr lang="en-US" dirty="0"/>
          </a:p>
          <a:p>
            <a:r>
              <a:rPr lang="en-US" dirty="0" smtClean="0"/>
              <a:t>Large database of contributors (both registered and anonymous).</a:t>
            </a:r>
          </a:p>
          <a:p>
            <a:endParaRPr lang="en-US" dirty="0"/>
          </a:p>
          <a:p>
            <a:r>
              <a:rPr lang="en-US" dirty="0" smtClean="0"/>
              <a:t>Every article is evolved through edits. Complete edit history is saved.</a:t>
            </a:r>
          </a:p>
          <a:p>
            <a:endParaRPr lang="en-US" dirty="0"/>
          </a:p>
          <a:p>
            <a:r>
              <a:rPr lang="en-US" dirty="0" smtClean="0"/>
              <a:t>Each page has talk and discussion page. Every user has his/her own page with full history.</a:t>
            </a:r>
          </a:p>
          <a:p>
            <a:endParaRPr lang="en-US" dirty="0"/>
          </a:p>
          <a:p>
            <a:r>
              <a:rPr lang="en-US" dirty="0" smtClean="0"/>
              <a:t>Important for data mining the type of contribution associated with the type of editor.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source; http://web.stanford.edu/class/cs345a/slides/06-projects.pdf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	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free and open feature of Wiki pages causes foul edits and hacks.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Important to understand: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anonymous and registered people are doing (type of edits)?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How people are reacting to those (edit over edits</a:t>
            </a:r>
            <a:r>
              <a:rPr lang="en-US" dirty="0" smtClean="0"/>
              <a:t>)?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Is there any apparent gender bias?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421624" y="3584448"/>
            <a:ext cx="420624" cy="13192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6256" y="3857414"/>
            <a:ext cx="119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</a:p>
          <a:p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1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available at: http://snap.stanford.edu/data/wiki-meta.html, https://meta.wikimedia.org/wiki/Data_dumps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768"/>
              <p:cNvSpPr txBox="1">
                <a:spLocks noGrp="1" noChangeArrowheads="1"/>
              </p:cNvSpPr>
              <p:nvPr>
                <p:ph idx="1"/>
              </p:nvPr>
            </p:nvSpPr>
            <p:spPr bwMode="auto">
              <a:xfrm>
                <a:off x="1097280" y="1845734"/>
                <a:ext cx="10058400" cy="5161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1450" tIns="85725" rIns="171450" bIns="85725">
                <a:spAutoFit/>
              </a:bodyPr>
              <a:lstStyle>
                <a:lvl1pPr defTabSz="4703763" eaLnBrk="0" hangingPunct="0">
                  <a:defRPr sz="8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703763" eaLnBrk="0" hangingPunct="0">
                  <a:defRPr sz="8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703763" eaLnBrk="0" hangingPunct="0">
                  <a:defRPr sz="8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703763" eaLnBrk="0" hangingPunct="0">
                  <a:defRPr sz="8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703763" eaLnBrk="0" hangingPunct="0">
                  <a:defRPr sz="8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7037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en-US" sz="2000" dirty="0" smtClean="0">
                    <a:latin typeface="+mn-lt"/>
                  </a:rPr>
                  <a:t>Complete edit </a:t>
                </a:r>
                <a:r>
                  <a:rPr lang="en-US" altLang="en-US" sz="2000" dirty="0" smtClean="0">
                    <a:latin typeface="+mn-lt"/>
                  </a:rPr>
                  <a:t>history*: </a:t>
                </a:r>
                <a:r>
                  <a:rPr lang="en-US" altLang="en-US" sz="2000" dirty="0" smtClean="0">
                    <a:latin typeface="+mn-lt"/>
                  </a:rPr>
                  <a:t>data dump available in Wikimedia (XML</a:t>
                </a:r>
                <a:r>
                  <a:rPr lang="en-US" altLang="en-US" sz="2000" dirty="0" smtClean="0">
                    <a:latin typeface="+mn-lt"/>
                  </a:rPr>
                  <a:t>) or querying the Wiki API.</a:t>
                </a:r>
                <a:endParaRPr lang="en-US" altLang="en-US" sz="2000" b="1" u="sng" dirty="0" smtClean="0">
                  <a:latin typeface="+mn-lt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en-US" sz="2000" dirty="0" smtClean="0">
                    <a:latin typeface="+mn-lt"/>
                  </a:rPr>
                  <a:t>Random sampling (Random article feature of Wiki)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en-US" sz="2000" i="1" dirty="0" err="1" smtClean="0">
                    <a:latin typeface="+mn-lt"/>
                  </a:rPr>
                  <a:t>Mwdumper</a:t>
                </a:r>
                <a:r>
                  <a:rPr lang="en-US" altLang="en-US" sz="2000" i="1" dirty="0" smtClean="0">
                    <a:latin typeface="+mn-lt"/>
                  </a:rPr>
                  <a:t>, </a:t>
                </a:r>
                <a:r>
                  <a:rPr lang="en-US" altLang="en-US" sz="2000" dirty="0" smtClean="0">
                    <a:latin typeface="+mn-lt"/>
                  </a:rPr>
                  <a:t>a java tool for converting XML to SQL.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en-US" sz="2000" dirty="0" smtClean="0">
                    <a:latin typeface="+mn-lt"/>
                  </a:rPr>
                  <a:t>Analysis performed in MySQL, Visualization in ‘Listen to Wikipedia’.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en-US" sz="2000" dirty="0" smtClean="0">
                    <a:latin typeface="+mn-lt"/>
                  </a:rPr>
                  <a:t>Planning to use MongoDB using JSON dumps.</a:t>
                </a:r>
                <a:endParaRPr lang="en-US" altLang="en-US" sz="2000" dirty="0" smtClean="0">
                  <a:latin typeface="+mn-lt"/>
                </a:endParaRPr>
              </a:p>
              <a:p>
                <a:r>
                  <a:rPr lang="en-US" altLang="en-US" sz="2000" b="1" u="sng" dirty="0" smtClean="0">
                    <a:latin typeface="+mn-lt"/>
                  </a:rPr>
                  <a:t>Metric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+mn-lt"/>
                          </a:rPr>
                        </m:ctrlPr>
                      </m:fPr>
                      <m:num>
                        <m:r>
                          <a:rPr lang="en-US" sz="2000" i="1">
                            <a:latin typeface="+mn-lt"/>
                          </a:rPr>
                          <m:t>𝑟𝑒𝑣𝑖𝑠𝑖𝑜𝑛𝑠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𝑚𝑎𝑟𝑘𝑒𝑑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𝑎𝑠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𝑣𝑎𝑛𝑑𝑎𝑙𝑖𝑠𝑚</m:t>
                        </m:r>
                      </m:num>
                      <m:den>
                        <m:r>
                          <a:rPr lang="en-US" sz="2000" i="1">
                            <a:latin typeface="+mn-lt"/>
                          </a:rPr>
                          <m:t>𝑡𝑜𝑡𝑎𝑙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𝑛𝑢𝑚𝑏𝑒𝑟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𝑜𝑓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𝑟𝑒𝑣𝑖𝑠𝑖𝑜𝑛𝑠</m:t>
                        </m:r>
                      </m:den>
                    </m:f>
                    <m:r>
                      <a:rPr lang="en-US" sz="2000" i="1">
                        <a:latin typeface="+mn-lt"/>
                      </a:rPr>
                      <m:t>∗100%</m:t>
                    </m:r>
                  </m:oMath>
                </a14:m>
                <a:r>
                  <a:rPr lang="en-US" altLang="en-US" sz="2000" dirty="0" smtClean="0">
                    <a:latin typeface="+mn-lt"/>
                  </a:rPr>
                  <a:t>  -&gt;</a:t>
                </a:r>
                <a:r>
                  <a:rPr lang="en-US" altLang="en-US" sz="2000" b="1" dirty="0" smtClean="0">
                    <a:latin typeface="+mn-lt"/>
                  </a:rPr>
                  <a:t>Vandalism study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+mn-lt"/>
                          </a:rPr>
                        </m:ctrlPr>
                      </m:fPr>
                      <m:num>
                        <m:r>
                          <a:rPr lang="en-US" sz="2000" i="1">
                            <a:latin typeface="+mn-lt"/>
                          </a:rPr>
                          <m:t>𝑛𝑢𝑚𝑏𝑒𝑟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𝑜𝑓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𝑐h𝑎𝑟𝑎𝑐𝑡𝑒𝑟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𝑟𝑒𝑡𝑎𝑖𝑛𝑒𝑑</m:t>
                        </m:r>
                      </m:num>
                      <m:den>
                        <m:r>
                          <a:rPr lang="en-US" sz="2000" i="1">
                            <a:latin typeface="+mn-lt"/>
                          </a:rPr>
                          <m:t>𝑡𝑜𝑡𝑎𝑙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𝑛𝑢𝑚𝑏𝑒𝑟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𝑜𝑓</m:t>
                        </m:r>
                        <m:r>
                          <a:rPr lang="en-US" sz="2000" i="1">
                            <a:latin typeface="+mn-lt"/>
                          </a:rPr>
                          <m:t> </m:t>
                        </m:r>
                        <m:r>
                          <a:rPr lang="en-US" sz="2000" i="1">
                            <a:latin typeface="+mn-lt"/>
                          </a:rPr>
                          <m:t>𝑐h𝑎𝑟𝑎𝑐𝑡𝑒𝑟𝑠</m:t>
                        </m:r>
                      </m:den>
                    </m:f>
                    <m:r>
                      <a:rPr lang="en-US" sz="2000" i="1">
                        <a:latin typeface="+mn-lt"/>
                      </a:rPr>
                      <m:t>∗100% </m:t>
                    </m:r>
                  </m:oMath>
                </a14:m>
                <a:r>
                  <a:rPr lang="en-US" altLang="en-US" sz="2000" dirty="0" smtClean="0">
                    <a:latin typeface="+mn-lt"/>
                  </a:rPr>
                  <a:t> -&gt; </a:t>
                </a:r>
                <a:r>
                  <a:rPr lang="en-US" altLang="en-US" sz="2000" b="1" dirty="0" smtClean="0">
                    <a:latin typeface="+mn-lt"/>
                  </a:rPr>
                  <a:t>Reliability in as of retention rate</a:t>
                </a:r>
                <a:r>
                  <a:rPr lang="en-US" altLang="en-US" sz="2000" dirty="0" smtClean="0">
                    <a:latin typeface="+mn-lt"/>
                  </a:rPr>
                  <a:t>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en-US" sz="2000" dirty="0">
                  <a:latin typeface="+mn-lt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7" name="Text Box 76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97280" y="1845734"/>
                <a:ext cx="10058400" cy="5161734"/>
              </a:xfrm>
              <a:prstGeom prst="rect">
                <a:avLst/>
              </a:prstGeom>
              <a:blipFill rotWithShape="0">
                <a:blip r:embed="rId3"/>
                <a:stretch>
                  <a:fillRect t="-4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gender detection strategy:</a:t>
            </a:r>
          </a:p>
          <a:p>
            <a:pPr marL="0" indent="0">
              <a:buNone/>
            </a:pPr>
            <a:r>
              <a:rPr lang="en-US" dirty="0"/>
              <a:t>	-Query Wiki API </a:t>
            </a:r>
          </a:p>
          <a:p>
            <a:pPr marL="0" indent="0">
              <a:buNone/>
            </a:pPr>
            <a:r>
              <a:rPr lang="en-US" dirty="0"/>
              <a:t>	- Consult user page</a:t>
            </a:r>
          </a:p>
          <a:p>
            <a:pPr marL="0" indent="0">
              <a:buNone/>
            </a:pPr>
            <a:r>
              <a:rPr lang="en-US" dirty="0"/>
              <a:t>	- Crosscheck with census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1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So Far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391451"/>
              </p:ext>
            </p:extLst>
          </p:nvPr>
        </p:nvGraphicFramePr>
        <p:xfrm>
          <a:off x="3056966" y="2082613"/>
          <a:ext cx="5550851" cy="1099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121"/>
                <a:gridCol w="723362"/>
                <a:gridCol w="947350"/>
                <a:gridCol w="1446724"/>
                <a:gridCol w="1218294"/>
              </a:tblGrid>
              <a:tr h="455323"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Year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#of Articles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# of Edits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# of Vandalism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#Caused By Anonymous Users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845"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2010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20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120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+mn-lt"/>
                          <a:ea typeface="+mn-ea"/>
                        </a:rPr>
                        <a:t>14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8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845"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20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+mn-lt"/>
                          <a:ea typeface="+mn-ea"/>
                        </a:rPr>
                        <a:t>148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17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9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4845"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2012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20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97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1874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71" y="3619668"/>
            <a:ext cx="2643916" cy="19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script for matching with census dataset</a:t>
            </a:r>
            <a:r>
              <a:rPr lang="en-US" sz="2400" dirty="0" smtClean="0"/>
              <a:t>. (2015 dump)</a:t>
            </a:r>
          </a:p>
          <a:p>
            <a:endParaRPr lang="en-US" sz="2400" dirty="0"/>
          </a:p>
          <a:p>
            <a:pPr lvl="1"/>
            <a:r>
              <a:rPr lang="en-US" sz="2000" dirty="0"/>
              <a:t>112,778 total users making 65m+ edits.</a:t>
            </a:r>
          </a:p>
          <a:p>
            <a:pPr lvl="1"/>
            <a:r>
              <a:rPr lang="en-US" sz="2000" dirty="0"/>
              <a:t>Around 13% recognized by census dataset (exact match)</a:t>
            </a:r>
          </a:p>
          <a:p>
            <a:pPr lvl="1"/>
            <a:r>
              <a:rPr lang="en-US" sz="2000" dirty="0"/>
              <a:t>Of them 16% are female. </a:t>
            </a:r>
          </a:p>
          <a:p>
            <a:pPr lvl="1"/>
            <a:r>
              <a:rPr lang="en-US" sz="2000" dirty="0"/>
              <a:t>33% of these edits are getting reverted compared to 21% of males.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45% recognized (substring method)- But misleading!!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5010912" cy="3378200"/>
          </a:xfrm>
        </p:spPr>
        <p:txBody>
          <a:bodyPr/>
          <a:lstStyle/>
          <a:p>
            <a:pPr algn="just"/>
            <a:r>
              <a:rPr lang="en-US" dirty="0" smtClean="0"/>
              <a:t>- Good amount of work.</a:t>
            </a:r>
          </a:p>
          <a:p>
            <a:pPr algn="just"/>
            <a:r>
              <a:rPr lang="en-US" dirty="0" smtClean="0"/>
              <a:t>- Pattern in version history metadata [1].</a:t>
            </a:r>
          </a:p>
          <a:p>
            <a:pPr algn="just"/>
            <a:r>
              <a:rPr lang="en-US" dirty="0" smtClean="0"/>
              <a:t>- Edit category classification [2].</a:t>
            </a:r>
          </a:p>
          <a:p>
            <a:pPr algn="just"/>
            <a:r>
              <a:rPr lang="en-US" dirty="0" smtClean="0"/>
              <a:t>- Effect of editor motivation on edit type [3].</a:t>
            </a:r>
          </a:p>
          <a:p>
            <a:pPr algn="just"/>
            <a:r>
              <a:rPr lang="en-US" dirty="0" smtClean="0"/>
              <a:t>- Classify editor personality from edit type [4].</a:t>
            </a:r>
          </a:p>
          <a:p>
            <a:pPr algn="just"/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Team collaboration of editors from edit history [5].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[1] </a:t>
            </a:r>
            <a:r>
              <a:rPr lang="en-US" sz="1800" dirty="0" err="1"/>
              <a:t>Maass</a:t>
            </a:r>
            <a:r>
              <a:rPr lang="en-US" sz="1800" dirty="0"/>
              <a:t>, D. (2013). Data Mining Revision Controlled Document History Metadata for Automatic Classification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[2] </a:t>
            </a:r>
            <a:r>
              <a:rPr lang="en-US" sz="1800" dirty="0" err="1"/>
              <a:t>Daxenberger</a:t>
            </a:r>
            <a:r>
              <a:rPr lang="en-US" sz="1800" dirty="0"/>
              <a:t>, J., &amp; </a:t>
            </a:r>
            <a:r>
              <a:rPr lang="en-US" sz="1800" dirty="0" err="1"/>
              <a:t>Gurevych</a:t>
            </a:r>
            <a:r>
              <a:rPr lang="en-US" sz="1800" dirty="0"/>
              <a:t>, I. (2013, October). Automatically Classifying Edit Categories in Wikipedia Revisions. In </a:t>
            </a:r>
            <a:r>
              <a:rPr lang="en-US" sz="1800" i="1" dirty="0"/>
              <a:t>EMNLP</a:t>
            </a:r>
            <a:r>
              <a:rPr lang="en-US" sz="1800" dirty="0"/>
              <a:t> (pp. 578-589</a:t>
            </a:r>
            <a:r>
              <a:rPr lang="en-US" sz="1800" dirty="0" smtClean="0"/>
              <a:t>).</a:t>
            </a:r>
          </a:p>
          <a:p>
            <a:r>
              <a:rPr lang="en-US" sz="1800" dirty="0" smtClean="0"/>
              <a:t>[3] </a:t>
            </a:r>
            <a:r>
              <a:rPr lang="en-US" sz="1800" dirty="0"/>
              <a:t>Anthony, D., Smith, S. W., &amp; Williamson, T. (2009). Reputation and reliability in collective goods the case of the online encyclopedia </a:t>
            </a:r>
            <a:r>
              <a:rPr lang="en-US" sz="1800" dirty="0" err="1"/>
              <a:t>wikipedia</a:t>
            </a:r>
            <a:r>
              <a:rPr lang="en-US" sz="1800" dirty="0"/>
              <a:t>. </a:t>
            </a:r>
            <a:r>
              <a:rPr lang="en-US" sz="1800" i="1" dirty="0"/>
              <a:t>Rationality and Society</a:t>
            </a:r>
            <a:r>
              <a:rPr lang="en-US" sz="1800" dirty="0"/>
              <a:t>, </a:t>
            </a:r>
            <a:r>
              <a:rPr lang="en-US" sz="1800" i="1" dirty="0"/>
              <a:t>21</a:t>
            </a:r>
            <a:r>
              <a:rPr lang="en-US" sz="1800" dirty="0"/>
              <a:t>(3), 283-306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[4] </a:t>
            </a:r>
            <a:r>
              <a:rPr lang="en-US" sz="1800" dirty="0"/>
              <a:t>Lieberman, M. D., &amp; Lin, J. (2009, May). You Are Where You Edit: Locating Wikipedia Contributors through Edit Histories. In </a:t>
            </a:r>
            <a:r>
              <a:rPr lang="en-US" sz="1800" i="1" dirty="0"/>
              <a:t>ICWSM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[5] </a:t>
            </a:r>
            <a:r>
              <a:rPr lang="en-US" sz="1800" dirty="0" err="1"/>
              <a:t>Wierzbicki</a:t>
            </a:r>
            <a:r>
              <a:rPr lang="en-US" sz="1800" dirty="0"/>
              <a:t>, A., </a:t>
            </a:r>
            <a:r>
              <a:rPr lang="en-US" sz="1800" dirty="0" err="1"/>
              <a:t>Turek</a:t>
            </a:r>
            <a:r>
              <a:rPr lang="en-US" sz="1800" dirty="0"/>
              <a:t>, P., &amp; </a:t>
            </a:r>
            <a:r>
              <a:rPr lang="en-US" sz="1800" dirty="0" err="1"/>
              <a:t>Nielek</a:t>
            </a:r>
            <a:r>
              <a:rPr lang="en-US" sz="1800" dirty="0"/>
              <a:t>, R. (2010, July). Learning about team collaboration from Wikipedia edit history. In </a:t>
            </a:r>
            <a:r>
              <a:rPr lang="en-US" sz="1800" i="1" dirty="0"/>
              <a:t>Proceedings of the 6th International Symposium on Wikis and Open Collaboration</a:t>
            </a:r>
            <a:r>
              <a:rPr lang="en-US" sz="1800" dirty="0"/>
              <a:t> (p. 27). ACM.</a:t>
            </a:r>
          </a:p>
        </p:txBody>
      </p:sp>
    </p:spTree>
    <p:extLst>
      <p:ext uri="{BB962C8B-B14F-4D97-AF65-F5344CB8AC3E}">
        <p14:creationId xmlns:p14="http://schemas.microsoft.com/office/powerpoint/2010/main" val="4460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428</Words>
  <Application>Microsoft Office PowerPoint</Application>
  <PresentationFormat>Widescreen</PresentationFormat>
  <Paragraphs>91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  Who Is Doing What in Open Source Social Media A Case study: Wikipedia  </vt:lpstr>
      <vt:lpstr>Motivation </vt:lpstr>
      <vt:lpstr>Research Question  </vt:lpstr>
      <vt:lpstr>Approach</vt:lpstr>
      <vt:lpstr>Approach</vt:lpstr>
      <vt:lpstr>Findings So Far</vt:lpstr>
      <vt:lpstr>Findings So Far</vt:lpstr>
      <vt:lpstr>Existing Works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In Open Source</dc:title>
  <dc:creator>ABU SALEH MD NOMAN</dc:creator>
  <cp:lastModifiedBy>ABU SALEH MD NOMAN</cp:lastModifiedBy>
  <cp:revision>18</cp:revision>
  <dcterms:created xsi:type="dcterms:W3CDTF">2016-03-08T03:23:25Z</dcterms:created>
  <dcterms:modified xsi:type="dcterms:W3CDTF">2016-12-05T13:52:40Z</dcterms:modified>
</cp:coreProperties>
</file>