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9377600" cy="32918400"/>
  <p:notesSz cx="9296400" cy="1295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8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8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8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8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8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8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8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8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8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55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00"/>
    <a:srgbClr val="99CCFF"/>
    <a:srgbClr val="FFFFFF"/>
    <a:srgbClr val="0B18A2"/>
    <a:srgbClr val="9C7C2F"/>
    <a:srgbClr val="97AAC1"/>
    <a:srgbClr val="BECF4E"/>
    <a:srgbClr val="0B18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 snapToGrid="0" showGuides="1">
      <p:cViewPr varScale="1">
        <p:scale>
          <a:sx n="19" d="100"/>
          <a:sy n="19" d="100"/>
        </p:scale>
        <p:origin x="91" y="67"/>
      </p:cViewPr>
      <p:guideLst>
        <p:guide orient="horz" pos="10368"/>
        <p:guide pos="1555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Pie</a:t>
            </a:r>
            <a:r>
              <a:rPr lang="en-US" baseline="0" dirty="0" smtClean="0"/>
              <a:t> Chart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Sheet1!$A$3:$A$9</c:f>
              <c:strCache>
                <c:ptCount val="7"/>
                <c:pt idx="0">
                  <c:v>Biography</c:v>
                </c:pt>
                <c:pt idx="1">
                  <c:v>Geographic locations</c:v>
                </c:pt>
                <c:pt idx="2">
                  <c:v>TV shows</c:v>
                </c:pt>
                <c:pt idx="3">
                  <c:v>History</c:v>
                </c:pt>
                <c:pt idx="4">
                  <c:v>Sports</c:v>
                </c:pt>
                <c:pt idx="5">
                  <c:v>Politics</c:v>
                </c:pt>
                <c:pt idx="6">
                  <c:v>Company/Brand</c:v>
                </c:pt>
              </c:strCache>
            </c:strRef>
          </c:cat>
          <c:val>
            <c:numRef>
              <c:f>Sheet1!$B$3:$B$9</c:f>
              <c:numCache>
                <c:formatCode>General</c:formatCode>
                <c:ptCount val="7"/>
                <c:pt idx="0">
                  <c:v>38.9</c:v>
                </c:pt>
                <c:pt idx="1">
                  <c:v>21.1</c:v>
                </c:pt>
                <c:pt idx="2">
                  <c:v>11.3</c:v>
                </c:pt>
                <c:pt idx="3">
                  <c:v>9.6999999999999993</c:v>
                </c:pt>
                <c:pt idx="4">
                  <c:v>7.4</c:v>
                </c:pt>
                <c:pt idx="5">
                  <c:v>6</c:v>
                </c:pt>
                <c:pt idx="6">
                  <c:v>5.6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3276487329359903E-2"/>
          <c:y val="0.88698769095404106"/>
          <c:w val="0.94799213181619313"/>
          <c:h val="8.73667567489317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4.3092581578488408E-2"/>
          <c:y val="0.15125499484240301"/>
          <c:w val="0.92055988086879914"/>
          <c:h val="0.7779393324442720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Sheet1!$B$20</c:f>
              <c:strCache>
                <c:ptCount val="1"/>
                <c:pt idx="0">
                  <c:v>Registered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Sheet1!$A$21:$A$23</c:f>
              <c:strCache>
                <c:ptCount val="3"/>
                <c:pt idx="0">
                  <c:v>Normal Edits</c:v>
                </c:pt>
                <c:pt idx="1">
                  <c:v>Making Reverts</c:v>
                </c:pt>
                <c:pt idx="2">
                  <c:v>Edits got Reverted</c:v>
                </c:pt>
              </c:strCache>
            </c:strRef>
          </c:cat>
          <c:val>
            <c:numRef>
              <c:f>Sheet1!$B$21:$B$23</c:f>
              <c:numCache>
                <c:formatCode>General</c:formatCode>
                <c:ptCount val="3"/>
                <c:pt idx="0">
                  <c:v>84</c:v>
                </c:pt>
                <c:pt idx="1">
                  <c:v>12</c:v>
                </c:pt>
                <c:pt idx="2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Sheet1!$C$20</c:f>
              <c:strCache>
                <c:ptCount val="1"/>
                <c:pt idx="0">
                  <c:v>Anonymous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Sheet1!$A$21:$A$23</c:f>
              <c:strCache>
                <c:ptCount val="3"/>
                <c:pt idx="0">
                  <c:v>Normal Edits</c:v>
                </c:pt>
                <c:pt idx="1">
                  <c:v>Making Reverts</c:v>
                </c:pt>
                <c:pt idx="2">
                  <c:v>Edits got Reverted</c:v>
                </c:pt>
              </c:strCache>
            </c:strRef>
          </c:cat>
          <c:val>
            <c:numRef>
              <c:f>Sheet1!$C$21:$C$23</c:f>
              <c:numCache>
                <c:formatCode>General</c:formatCode>
                <c:ptCount val="3"/>
                <c:pt idx="0">
                  <c:v>76</c:v>
                </c:pt>
                <c:pt idx="1">
                  <c:v>4</c:v>
                </c:pt>
                <c:pt idx="2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67037984"/>
        <c:axId val="267040160"/>
      </c:barChart>
      <c:catAx>
        <c:axId val="267037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7040160"/>
        <c:crosses val="autoZero"/>
        <c:auto val="1"/>
        <c:lblAlgn val="ctr"/>
        <c:lblOffset val="100"/>
        <c:noMultiLvlLbl val="0"/>
      </c:catAx>
      <c:valAx>
        <c:axId val="267040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7037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3638" y="10226675"/>
            <a:ext cx="41970325" cy="7054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07275" y="18653125"/>
            <a:ext cx="34563050" cy="84137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3DC304-4246-46F9-A179-B72EA3E55A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1720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A1983C-D88C-4F37-9900-2D22340235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4057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5798125" y="1317625"/>
            <a:ext cx="11109325" cy="280876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0150" y="1317625"/>
            <a:ext cx="33175575" cy="280876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B4E2BF-6CB2-406C-9F34-785DFFFBBC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5601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6DCF2B-EB27-4608-87F0-1194184D23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7923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0488" y="21153438"/>
            <a:ext cx="41970325" cy="65373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0488" y="13952538"/>
            <a:ext cx="41970325" cy="72009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373108-AC23-4472-9F66-699D908D2E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3993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0150" y="7680325"/>
            <a:ext cx="22142450" cy="21724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65000" y="7680325"/>
            <a:ext cx="22142450" cy="21724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1F7E1B-4631-4729-86EB-F8B59A4B0E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610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563" y="1317625"/>
            <a:ext cx="44440475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68563" y="7369175"/>
            <a:ext cx="21817012" cy="3070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68563" y="10439400"/>
            <a:ext cx="21817012" cy="18965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082500" y="7369175"/>
            <a:ext cx="21826538" cy="3070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082500" y="10439400"/>
            <a:ext cx="21826538" cy="18965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97DF1F-AD0A-464D-9B6C-8DB0A6E3E8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0458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4562FF-674C-4B99-AD9D-ADCBFAEDB3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3145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2DB9B7-ADB7-4018-BEE2-7086DFFD4B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8182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563" y="1311275"/>
            <a:ext cx="16244887" cy="55768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05588" y="1311275"/>
            <a:ext cx="27603450" cy="280939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68563" y="6888163"/>
            <a:ext cx="16244887" cy="225171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CAB7BC-B348-4C61-9631-7C70A51F40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3643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8988" y="23042563"/>
            <a:ext cx="29625925" cy="27209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678988" y="2941638"/>
            <a:ext cx="29625925" cy="197500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78988" y="25763538"/>
            <a:ext cx="29625925" cy="3862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493FD0-4825-4894-992D-F8854E156B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4041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70150" y="1317625"/>
            <a:ext cx="444373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07446" tIns="203725" rIns="407446" bIns="20372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70150" y="7680325"/>
            <a:ext cx="44437300" cy="21724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07446" tIns="203725" rIns="407446" bIns="2037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70150" y="29976763"/>
            <a:ext cx="115189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07446" tIns="203725" rIns="407446" bIns="203725" numCol="1" anchor="t" anchorCtr="0" compatLnSpc="1">
            <a:prstTxWarp prst="textNoShape">
              <a:avLst/>
            </a:prstTxWarp>
          </a:bodyPr>
          <a:lstStyle>
            <a:lvl1pPr defTabSz="4075113">
              <a:defRPr sz="6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871950" y="29976763"/>
            <a:ext cx="156337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07446" tIns="203725" rIns="407446" bIns="203725" numCol="1" anchor="t" anchorCtr="0" compatLnSpc="1">
            <a:prstTxWarp prst="textNoShape">
              <a:avLst/>
            </a:prstTxWarp>
          </a:bodyPr>
          <a:lstStyle>
            <a:lvl1pPr algn="ctr" defTabSz="4075113">
              <a:defRPr sz="6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388550" y="29976763"/>
            <a:ext cx="115189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07446" tIns="203725" rIns="407446" bIns="203725" numCol="1" anchor="t" anchorCtr="0" compatLnSpc="1">
            <a:prstTxWarp prst="textNoShape">
              <a:avLst/>
            </a:prstTxWarp>
          </a:bodyPr>
          <a:lstStyle>
            <a:lvl1pPr algn="r" defTabSz="4075113">
              <a:defRPr sz="6200"/>
            </a:lvl1pPr>
          </a:lstStyle>
          <a:p>
            <a:fld id="{880CCAB8-F2CF-49CB-B4DA-5B54C97410B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075113" rtl="0" eaLnBrk="0" fontAlgn="base" hangingPunct="0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075113" rtl="0" eaLnBrk="0" fontAlgn="base" hangingPunct="0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Arial" charset="0"/>
        </a:defRPr>
      </a:lvl2pPr>
      <a:lvl3pPr algn="ctr" defTabSz="4075113" rtl="0" eaLnBrk="0" fontAlgn="base" hangingPunct="0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Arial" charset="0"/>
        </a:defRPr>
      </a:lvl3pPr>
      <a:lvl4pPr algn="ctr" defTabSz="4075113" rtl="0" eaLnBrk="0" fontAlgn="base" hangingPunct="0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Arial" charset="0"/>
        </a:defRPr>
      </a:lvl4pPr>
      <a:lvl5pPr algn="ctr" defTabSz="4075113" rtl="0" eaLnBrk="0" fontAlgn="base" hangingPunct="0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Arial" charset="0"/>
        </a:defRPr>
      </a:lvl5pPr>
      <a:lvl6pPr marL="457200" algn="ctr" defTabSz="4075113" rtl="0" fontAlgn="base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Arial" charset="0"/>
        </a:defRPr>
      </a:lvl6pPr>
      <a:lvl7pPr marL="914400" algn="ctr" defTabSz="4075113" rtl="0" fontAlgn="base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Arial" charset="0"/>
        </a:defRPr>
      </a:lvl7pPr>
      <a:lvl8pPr marL="1371600" algn="ctr" defTabSz="4075113" rtl="0" fontAlgn="base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Arial" charset="0"/>
        </a:defRPr>
      </a:lvl8pPr>
      <a:lvl9pPr marL="1828800" algn="ctr" defTabSz="4075113" rtl="0" fontAlgn="base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Arial" charset="0"/>
        </a:defRPr>
      </a:lvl9pPr>
    </p:titleStyle>
    <p:bodyStyle>
      <a:lvl1pPr marL="1528763" indent="-1528763" algn="l" defTabSz="4075113" rtl="0" eaLnBrk="0" fontAlgn="base" hangingPunct="0">
        <a:spcBef>
          <a:spcPct val="20000"/>
        </a:spcBef>
        <a:spcAft>
          <a:spcPct val="0"/>
        </a:spcAft>
        <a:buChar char="•"/>
        <a:defRPr sz="14300">
          <a:solidFill>
            <a:schemeClr val="tx1"/>
          </a:solidFill>
          <a:latin typeface="+mn-lt"/>
          <a:ea typeface="+mn-ea"/>
          <a:cs typeface="+mn-cs"/>
        </a:defRPr>
      </a:lvl1pPr>
      <a:lvl2pPr marL="3311525" indent="-1273175" algn="l" defTabSz="4075113" rtl="0" eaLnBrk="0" fontAlgn="base" hangingPunct="0">
        <a:spcBef>
          <a:spcPct val="20000"/>
        </a:spcBef>
        <a:spcAft>
          <a:spcPct val="0"/>
        </a:spcAft>
        <a:buChar char="–"/>
        <a:defRPr sz="12500">
          <a:solidFill>
            <a:schemeClr val="tx1"/>
          </a:solidFill>
          <a:latin typeface="+mn-lt"/>
        </a:defRPr>
      </a:lvl2pPr>
      <a:lvl3pPr marL="5094288" indent="-1019175" algn="l" defTabSz="4075113" rtl="0" eaLnBrk="0" fontAlgn="base" hangingPunct="0">
        <a:spcBef>
          <a:spcPct val="20000"/>
        </a:spcBef>
        <a:spcAft>
          <a:spcPct val="0"/>
        </a:spcAft>
        <a:buChar char="•"/>
        <a:defRPr sz="10700">
          <a:solidFill>
            <a:schemeClr val="tx1"/>
          </a:solidFill>
          <a:latin typeface="+mn-lt"/>
        </a:defRPr>
      </a:lvl3pPr>
      <a:lvl4pPr marL="7132638" indent="-1019175" algn="l" defTabSz="4075113" rtl="0" eaLnBrk="0" fontAlgn="base" hangingPunct="0">
        <a:spcBef>
          <a:spcPct val="20000"/>
        </a:spcBef>
        <a:spcAft>
          <a:spcPct val="0"/>
        </a:spcAft>
        <a:buChar char="–"/>
        <a:defRPr sz="8900">
          <a:solidFill>
            <a:schemeClr val="tx1"/>
          </a:solidFill>
          <a:latin typeface="+mn-lt"/>
        </a:defRPr>
      </a:lvl4pPr>
      <a:lvl5pPr marL="9169400" indent="-1017588" algn="l" defTabSz="4075113" rtl="0" eaLnBrk="0" fontAlgn="base" hangingPunct="0">
        <a:spcBef>
          <a:spcPct val="20000"/>
        </a:spcBef>
        <a:spcAft>
          <a:spcPct val="0"/>
        </a:spcAft>
        <a:buChar char="»"/>
        <a:defRPr sz="8900">
          <a:solidFill>
            <a:schemeClr val="tx1"/>
          </a:solidFill>
          <a:latin typeface="+mn-lt"/>
        </a:defRPr>
      </a:lvl5pPr>
      <a:lvl6pPr marL="9626600" indent="-1017588" algn="l" defTabSz="4075113" rtl="0" fontAlgn="base">
        <a:spcBef>
          <a:spcPct val="20000"/>
        </a:spcBef>
        <a:spcAft>
          <a:spcPct val="0"/>
        </a:spcAft>
        <a:buChar char="»"/>
        <a:defRPr sz="8900">
          <a:solidFill>
            <a:schemeClr val="tx1"/>
          </a:solidFill>
          <a:latin typeface="+mn-lt"/>
        </a:defRPr>
      </a:lvl6pPr>
      <a:lvl7pPr marL="10083800" indent="-1017588" algn="l" defTabSz="4075113" rtl="0" fontAlgn="base">
        <a:spcBef>
          <a:spcPct val="20000"/>
        </a:spcBef>
        <a:spcAft>
          <a:spcPct val="0"/>
        </a:spcAft>
        <a:buChar char="»"/>
        <a:defRPr sz="8900">
          <a:solidFill>
            <a:schemeClr val="tx1"/>
          </a:solidFill>
          <a:latin typeface="+mn-lt"/>
        </a:defRPr>
      </a:lvl7pPr>
      <a:lvl8pPr marL="10541000" indent="-1017588" algn="l" defTabSz="4075113" rtl="0" fontAlgn="base">
        <a:spcBef>
          <a:spcPct val="20000"/>
        </a:spcBef>
        <a:spcAft>
          <a:spcPct val="0"/>
        </a:spcAft>
        <a:buChar char="»"/>
        <a:defRPr sz="8900">
          <a:solidFill>
            <a:schemeClr val="tx1"/>
          </a:solidFill>
          <a:latin typeface="+mn-lt"/>
        </a:defRPr>
      </a:lvl8pPr>
      <a:lvl9pPr marL="10998200" indent="-1017588" algn="l" defTabSz="4075113" rtl="0" fontAlgn="base">
        <a:spcBef>
          <a:spcPct val="20000"/>
        </a:spcBef>
        <a:spcAft>
          <a:spcPct val="0"/>
        </a:spcAft>
        <a:buChar char="»"/>
        <a:defRPr sz="8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10" Type="http://schemas.openxmlformats.org/officeDocument/2006/relationships/image" Target="../media/image7.jpeg"/><Relationship Id="rId4" Type="http://schemas.openxmlformats.org/officeDocument/2006/relationships/image" Target="../media/image3.jpg"/><Relationship Id="rId9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894"/>
          <p:cNvGrpSpPr>
            <a:grpSpLocks/>
          </p:cNvGrpSpPr>
          <p:nvPr/>
        </p:nvGrpSpPr>
        <p:grpSpPr bwMode="auto">
          <a:xfrm>
            <a:off x="0" y="29691013"/>
            <a:ext cx="49377600" cy="3227387"/>
            <a:chOff x="0" y="16955"/>
            <a:chExt cx="31104" cy="3781"/>
          </a:xfrm>
        </p:grpSpPr>
        <p:pic>
          <p:nvPicPr>
            <p:cNvPr id="2446" name="Picture 1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7001"/>
              <a:ext cx="31073" cy="3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47" name="AutoShape 12"/>
            <p:cNvSpPr>
              <a:spLocks noChangeAspect="1" noChangeArrowheads="1" noTextEdit="1"/>
            </p:cNvSpPr>
            <p:nvPr/>
          </p:nvSpPr>
          <p:spPr bwMode="auto">
            <a:xfrm>
              <a:off x="0" y="16955"/>
              <a:ext cx="31047" cy="37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48" name="Freeform 14"/>
            <p:cNvSpPr>
              <a:spLocks/>
            </p:cNvSpPr>
            <p:nvPr/>
          </p:nvSpPr>
          <p:spPr bwMode="auto">
            <a:xfrm>
              <a:off x="0" y="17199"/>
              <a:ext cx="31104" cy="3537"/>
            </a:xfrm>
            <a:custGeom>
              <a:avLst/>
              <a:gdLst>
                <a:gd name="T0" fmla="*/ 31104 w 28190"/>
                <a:gd name="T1" fmla="*/ 3537 h 3166"/>
                <a:gd name="T2" fmla="*/ 0 w 28190"/>
                <a:gd name="T3" fmla="*/ 3537 h 3166"/>
                <a:gd name="T4" fmla="*/ 0 w 28190"/>
                <a:gd name="T5" fmla="*/ 3345 h 3166"/>
                <a:gd name="T6" fmla="*/ 0 w 28190"/>
                <a:gd name="T7" fmla="*/ 3188 h 3166"/>
                <a:gd name="T8" fmla="*/ 0 w 28190"/>
                <a:gd name="T9" fmla="*/ 3066 h 3166"/>
                <a:gd name="T10" fmla="*/ 0 w 28190"/>
                <a:gd name="T11" fmla="*/ 2968 h 3166"/>
                <a:gd name="T12" fmla="*/ 0 w 28190"/>
                <a:gd name="T13" fmla="*/ 2894 h 3166"/>
                <a:gd name="T14" fmla="*/ 0 w 28190"/>
                <a:gd name="T15" fmla="*/ 2833 h 3166"/>
                <a:gd name="T16" fmla="*/ 0 w 28190"/>
                <a:gd name="T17" fmla="*/ 2784 h 3166"/>
                <a:gd name="T18" fmla="*/ 0 w 28190"/>
                <a:gd name="T19" fmla="*/ 2740 h 3166"/>
                <a:gd name="T20" fmla="*/ 0 w 28190"/>
                <a:gd name="T21" fmla="*/ 2697 h 3166"/>
                <a:gd name="T22" fmla="*/ 0 w 28190"/>
                <a:gd name="T23" fmla="*/ 2648 h 3166"/>
                <a:gd name="T24" fmla="*/ 0 w 28190"/>
                <a:gd name="T25" fmla="*/ 2587 h 3166"/>
                <a:gd name="T26" fmla="*/ 0 w 28190"/>
                <a:gd name="T27" fmla="*/ 2513 h 3166"/>
                <a:gd name="T28" fmla="*/ 0 w 28190"/>
                <a:gd name="T29" fmla="*/ 2415 h 3166"/>
                <a:gd name="T30" fmla="*/ 0 w 28190"/>
                <a:gd name="T31" fmla="*/ 2292 h 3166"/>
                <a:gd name="T32" fmla="*/ 0 w 28190"/>
                <a:gd name="T33" fmla="*/ 2136 h 3166"/>
                <a:gd name="T34" fmla="*/ 0 w 28190"/>
                <a:gd name="T35" fmla="*/ 1944 h 3166"/>
                <a:gd name="T36" fmla="*/ 1025 w 28190"/>
                <a:gd name="T37" fmla="*/ 2166 h 3166"/>
                <a:gd name="T38" fmla="*/ 2043 w 28190"/>
                <a:gd name="T39" fmla="*/ 2348 h 3166"/>
                <a:gd name="T40" fmla="*/ 3055 w 28190"/>
                <a:gd name="T41" fmla="*/ 2492 h 3166"/>
                <a:gd name="T42" fmla="*/ 4060 w 28190"/>
                <a:gd name="T43" fmla="*/ 2602 h 3166"/>
                <a:gd name="T44" fmla="*/ 5061 w 28190"/>
                <a:gd name="T45" fmla="*/ 2677 h 3166"/>
                <a:gd name="T46" fmla="*/ 6055 w 28190"/>
                <a:gd name="T47" fmla="*/ 2723 h 3166"/>
                <a:gd name="T48" fmla="*/ 7043 w 28190"/>
                <a:gd name="T49" fmla="*/ 2740 h 3166"/>
                <a:gd name="T50" fmla="*/ 8029 w 28190"/>
                <a:gd name="T51" fmla="*/ 2728 h 3166"/>
                <a:gd name="T52" fmla="*/ 9010 w 28190"/>
                <a:gd name="T53" fmla="*/ 2695 h 3166"/>
                <a:gd name="T54" fmla="*/ 9984 w 28190"/>
                <a:gd name="T55" fmla="*/ 2638 h 3166"/>
                <a:gd name="T56" fmla="*/ 10958 w 28190"/>
                <a:gd name="T57" fmla="*/ 2561 h 3166"/>
                <a:gd name="T58" fmla="*/ 11927 w 28190"/>
                <a:gd name="T59" fmla="*/ 2463 h 3166"/>
                <a:gd name="T60" fmla="*/ 12893 w 28190"/>
                <a:gd name="T61" fmla="*/ 2352 h 3166"/>
                <a:gd name="T62" fmla="*/ 13857 w 28190"/>
                <a:gd name="T63" fmla="*/ 2225 h 3166"/>
                <a:gd name="T64" fmla="*/ 14818 w 28190"/>
                <a:gd name="T65" fmla="*/ 2089 h 3166"/>
                <a:gd name="T66" fmla="*/ 15777 w 28190"/>
                <a:gd name="T67" fmla="*/ 1939 h 3166"/>
                <a:gd name="T68" fmla="*/ 16734 w 28190"/>
                <a:gd name="T69" fmla="*/ 1785 h 3166"/>
                <a:gd name="T70" fmla="*/ 17689 w 28190"/>
                <a:gd name="T71" fmla="*/ 1624 h 3166"/>
                <a:gd name="T72" fmla="*/ 18644 w 28190"/>
                <a:gd name="T73" fmla="*/ 1460 h 3166"/>
                <a:gd name="T74" fmla="*/ 19597 w 28190"/>
                <a:gd name="T75" fmla="*/ 1296 h 3166"/>
                <a:gd name="T76" fmla="*/ 20550 w 28190"/>
                <a:gd name="T77" fmla="*/ 1132 h 3166"/>
                <a:gd name="T78" fmla="*/ 21504 w 28190"/>
                <a:gd name="T79" fmla="*/ 971 h 3166"/>
                <a:gd name="T80" fmla="*/ 22458 w 28190"/>
                <a:gd name="T81" fmla="*/ 817 h 3166"/>
                <a:gd name="T82" fmla="*/ 23411 w 28190"/>
                <a:gd name="T83" fmla="*/ 668 h 3166"/>
                <a:gd name="T84" fmla="*/ 24366 w 28190"/>
                <a:gd name="T85" fmla="*/ 530 h 3166"/>
                <a:gd name="T86" fmla="*/ 25323 w 28190"/>
                <a:gd name="T87" fmla="*/ 400 h 3166"/>
                <a:gd name="T88" fmla="*/ 26280 w 28190"/>
                <a:gd name="T89" fmla="*/ 287 h 3166"/>
                <a:gd name="T90" fmla="*/ 27239 w 28190"/>
                <a:gd name="T91" fmla="*/ 190 h 3166"/>
                <a:gd name="T92" fmla="*/ 28202 w 28190"/>
                <a:gd name="T93" fmla="*/ 111 h 3166"/>
                <a:gd name="T94" fmla="*/ 29166 w 28190"/>
                <a:gd name="T95" fmla="*/ 49 h 3166"/>
                <a:gd name="T96" fmla="*/ 30133 w 28190"/>
                <a:gd name="T97" fmla="*/ 15 h 3166"/>
                <a:gd name="T98" fmla="*/ 31104 w 28190"/>
                <a:gd name="T99" fmla="*/ 0 h 3166"/>
                <a:gd name="T100" fmla="*/ 31104 w 28190"/>
                <a:gd name="T101" fmla="*/ 3537 h 316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8190" h="3166">
                  <a:moveTo>
                    <a:pt x="28190" y="3166"/>
                  </a:moveTo>
                  <a:lnTo>
                    <a:pt x="0" y="3166"/>
                  </a:lnTo>
                  <a:lnTo>
                    <a:pt x="0" y="2994"/>
                  </a:lnTo>
                  <a:lnTo>
                    <a:pt x="0" y="2854"/>
                  </a:lnTo>
                  <a:lnTo>
                    <a:pt x="0" y="2744"/>
                  </a:lnTo>
                  <a:lnTo>
                    <a:pt x="0" y="2657"/>
                  </a:lnTo>
                  <a:lnTo>
                    <a:pt x="0" y="2590"/>
                  </a:lnTo>
                  <a:lnTo>
                    <a:pt x="0" y="2536"/>
                  </a:lnTo>
                  <a:lnTo>
                    <a:pt x="0" y="2492"/>
                  </a:lnTo>
                  <a:lnTo>
                    <a:pt x="0" y="2453"/>
                  </a:lnTo>
                  <a:lnTo>
                    <a:pt x="0" y="2414"/>
                  </a:lnTo>
                  <a:lnTo>
                    <a:pt x="0" y="2370"/>
                  </a:lnTo>
                  <a:lnTo>
                    <a:pt x="0" y="2316"/>
                  </a:lnTo>
                  <a:lnTo>
                    <a:pt x="0" y="2249"/>
                  </a:lnTo>
                  <a:lnTo>
                    <a:pt x="0" y="2162"/>
                  </a:lnTo>
                  <a:lnTo>
                    <a:pt x="0" y="2052"/>
                  </a:lnTo>
                  <a:lnTo>
                    <a:pt x="0" y="1912"/>
                  </a:lnTo>
                  <a:lnTo>
                    <a:pt x="0" y="1740"/>
                  </a:lnTo>
                  <a:lnTo>
                    <a:pt x="929" y="1939"/>
                  </a:lnTo>
                  <a:lnTo>
                    <a:pt x="1852" y="2102"/>
                  </a:lnTo>
                  <a:lnTo>
                    <a:pt x="2769" y="2231"/>
                  </a:lnTo>
                  <a:lnTo>
                    <a:pt x="3680" y="2329"/>
                  </a:lnTo>
                  <a:lnTo>
                    <a:pt x="4587" y="2396"/>
                  </a:lnTo>
                  <a:lnTo>
                    <a:pt x="5488" y="2437"/>
                  </a:lnTo>
                  <a:lnTo>
                    <a:pt x="6383" y="2453"/>
                  </a:lnTo>
                  <a:lnTo>
                    <a:pt x="7277" y="2442"/>
                  </a:lnTo>
                  <a:lnTo>
                    <a:pt x="8166" y="2412"/>
                  </a:lnTo>
                  <a:lnTo>
                    <a:pt x="9049" y="2361"/>
                  </a:lnTo>
                  <a:lnTo>
                    <a:pt x="9931" y="2292"/>
                  </a:lnTo>
                  <a:lnTo>
                    <a:pt x="10810" y="2205"/>
                  </a:lnTo>
                  <a:lnTo>
                    <a:pt x="11685" y="2105"/>
                  </a:lnTo>
                  <a:lnTo>
                    <a:pt x="12559" y="1992"/>
                  </a:lnTo>
                  <a:lnTo>
                    <a:pt x="13430" y="1870"/>
                  </a:lnTo>
                  <a:lnTo>
                    <a:pt x="14299" y="1736"/>
                  </a:lnTo>
                  <a:lnTo>
                    <a:pt x="15166" y="1598"/>
                  </a:lnTo>
                  <a:lnTo>
                    <a:pt x="16032" y="1454"/>
                  </a:lnTo>
                  <a:lnTo>
                    <a:pt x="16897" y="1307"/>
                  </a:lnTo>
                  <a:lnTo>
                    <a:pt x="17761" y="1160"/>
                  </a:lnTo>
                  <a:lnTo>
                    <a:pt x="18625" y="1013"/>
                  </a:lnTo>
                  <a:lnTo>
                    <a:pt x="19489" y="869"/>
                  </a:lnTo>
                  <a:lnTo>
                    <a:pt x="20354" y="731"/>
                  </a:lnTo>
                  <a:lnTo>
                    <a:pt x="21218" y="598"/>
                  </a:lnTo>
                  <a:lnTo>
                    <a:pt x="22083" y="474"/>
                  </a:lnTo>
                  <a:lnTo>
                    <a:pt x="22951" y="358"/>
                  </a:lnTo>
                  <a:lnTo>
                    <a:pt x="23818" y="257"/>
                  </a:lnTo>
                  <a:lnTo>
                    <a:pt x="24687" y="170"/>
                  </a:lnTo>
                  <a:lnTo>
                    <a:pt x="25560" y="99"/>
                  </a:lnTo>
                  <a:lnTo>
                    <a:pt x="26434" y="44"/>
                  </a:lnTo>
                  <a:lnTo>
                    <a:pt x="27310" y="13"/>
                  </a:lnTo>
                  <a:lnTo>
                    <a:pt x="28190" y="0"/>
                  </a:lnTo>
                  <a:lnTo>
                    <a:pt x="28190" y="3166"/>
                  </a:lnTo>
                  <a:close/>
                </a:path>
              </a:pathLst>
            </a:custGeom>
            <a:solidFill>
              <a:srgbClr val="0B18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49" name="Freeform 16"/>
            <p:cNvSpPr>
              <a:spLocks/>
            </p:cNvSpPr>
            <p:nvPr/>
          </p:nvSpPr>
          <p:spPr bwMode="auto">
            <a:xfrm>
              <a:off x="0" y="17163"/>
              <a:ext cx="31104" cy="2907"/>
            </a:xfrm>
            <a:custGeom>
              <a:avLst/>
              <a:gdLst>
                <a:gd name="T0" fmla="*/ 0 w 28190"/>
                <a:gd name="T1" fmla="*/ 1944 h 2602"/>
                <a:gd name="T2" fmla="*/ 2043 w 28190"/>
                <a:gd name="T3" fmla="*/ 2348 h 2602"/>
                <a:gd name="T4" fmla="*/ 4060 w 28190"/>
                <a:gd name="T5" fmla="*/ 2602 h 2602"/>
                <a:gd name="T6" fmla="*/ 6055 w 28190"/>
                <a:gd name="T7" fmla="*/ 2723 h 2602"/>
                <a:gd name="T8" fmla="*/ 8029 w 28190"/>
                <a:gd name="T9" fmla="*/ 2728 h 2602"/>
                <a:gd name="T10" fmla="*/ 9984 w 28190"/>
                <a:gd name="T11" fmla="*/ 2638 h 2602"/>
                <a:gd name="T12" fmla="*/ 11927 w 28190"/>
                <a:gd name="T13" fmla="*/ 2463 h 2602"/>
                <a:gd name="T14" fmla="*/ 13857 w 28190"/>
                <a:gd name="T15" fmla="*/ 2225 h 2602"/>
                <a:gd name="T16" fmla="*/ 15777 w 28190"/>
                <a:gd name="T17" fmla="*/ 1939 h 2602"/>
                <a:gd name="T18" fmla="*/ 17689 w 28190"/>
                <a:gd name="T19" fmla="*/ 1624 h 2602"/>
                <a:gd name="T20" fmla="*/ 19597 w 28190"/>
                <a:gd name="T21" fmla="*/ 1296 h 2602"/>
                <a:gd name="T22" fmla="*/ 21504 w 28190"/>
                <a:gd name="T23" fmla="*/ 971 h 2602"/>
                <a:gd name="T24" fmla="*/ 23411 w 28190"/>
                <a:gd name="T25" fmla="*/ 668 h 2602"/>
                <a:gd name="T26" fmla="*/ 25323 w 28190"/>
                <a:gd name="T27" fmla="*/ 400 h 2602"/>
                <a:gd name="T28" fmla="*/ 27239 w 28190"/>
                <a:gd name="T29" fmla="*/ 190 h 2602"/>
                <a:gd name="T30" fmla="*/ 29166 w 28190"/>
                <a:gd name="T31" fmla="*/ 49 h 2602"/>
                <a:gd name="T32" fmla="*/ 31104 w 28190"/>
                <a:gd name="T33" fmla="*/ 0 h 2602"/>
                <a:gd name="T34" fmla="*/ 30133 w 28190"/>
                <a:gd name="T35" fmla="*/ 497 h 2602"/>
                <a:gd name="T36" fmla="*/ 28202 w 28190"/>
                <a:gd name="T37" fmla="*/ 587 h 2602"/>
                <a:gd name="T38" fmla="*/ 26280 w 28190"/>
                <a:gd name="T39" fmla="*/ 750 h 2602"/>
                <a:gd name="T40" fmla="*/ 24366 w 28190"/>
                <a:gd name="T41" fmla="*/ 969 h 2602"/>
                <a:gd name="T42" fmla="*/ 22458 w 28190"/>
                <a:gd name="T43" fmla="*/ 1231 h 2602"/>
                <a:gd name="T44" fmla="*/ 20550 w 28190"/>
                <a:gd name="T45" fmla="*/ 1518 h 2602"/>
                <a:gd name="T46" fmla="*/ 18644 w 28190"/>
                <a:gd name="T47" fmla="*/ 1815 h 2602"/>
                <a:gd name="T48" fmla="*/ 16734 w 28190"/>
                <a:gd name="T49" fmla="*/ 2106 h 2602"/>
                <a:gd name="T50" fmla="*/ 14818 w 28190"/>
                <a:gd name="T51" fmla="*/ 2374 h 2602"/>
                <a:gd name="T52" fmla="*/ 12893 w 28190"/>
                <a:gd name="T53" fmla="*/ 2604 h 2602"/>
                <a:gd name="T54" fmla="*/ 10958 w 28190"/>
                <a:gd name="T55" fmla="*/ 2780 h 2602"/>
                <a:gd name="T56" fmla="*/ 9010 w 28190"/>
                <a:gd name="T57" fmla="*/ 2887 h 2602"/>
                <a:gd name="T58" fmla="*/ 7043 w 28190"/>
                <a:gd name="T59" fmla="*/ 2905 h 2602"/>
                <a:gd name="T60" fmla="*/ 5061 w 28190"/>
                <a:gd name="T61" fmla="*/ 2824 h 2602"/>
                <a:gd name="T62" fmla="*/ 3055 w 28190"/>
                <a:gd name="T63" fmla="*/ 2622 h 2602"/>
                <a:gd name="T64" fmla="*/ 1025 w 28190"/>
                <a:gd name="T65" fmla="*/ 2287 h 260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8190" h="2602">
                  <a:moveTo>
                    <a:pt x="0" y="1848"/>
                  </a:moveTo>
                  <a:lnTo>
                    <a:pt x="0" y="1740"/>
                  </a:lnTo>
                  <a:lnTo>
                    <a:pt x="929" y="1939"/>
                  </a:lnTo>
                  <a:lnTo>
                    <a:pt x="1852" y="2102"/>
                  </a:lnTo>
                  <a:lnTo>
                    <a:pt x="2769" y="2231"/>
                  </a:lnTo>
                  <a:lnTo>
                    <a:pt x="3680" y="2329"/>
                  </a:lnTo>
                  <a:lnTo>
                    <a:pt x="4587" y="2396"/>
                  </a:lnTo>
                  <a:lnTo>
                    <a:pt x="5488" y="2437"/>
                  </a:lnTo>
                  <a:lnTo>
                    <a:pt x="6383" y="2453"/>
                  </a:lnTo>
                  <a:lnTo>
                    <a:pt x="7277" y="2442"/>
                  </a:lnTo>
                  <a:lnTo>
                    <a:pt x="8166" y="2412"/>
                  </a:lnTo>
                  <a:lnTo>
                    <a:pt x="9049" y="2361"/>
                  </a:lnTo>
                  <a:lnTo>
                    <a:pt x="9931" y="2292"/>
                  </a:lnTo>
                  <a:lnTo>
                    <a:pt x="10810" y="2205"/>
                  </a:lnTo>
                  <a:lnTo>
                    <a:pt x="11685" y="2105"/>
                  </a:lnTo>
                  <a:lnTo>
                    <a:pt x="12559" y="1992"/>
                  </a:lnTo>
                  <a:lnTo>
                    <a:pt x="13430" y="1870"/>
                  </a:lnTo>
                  <a:lnTo>
                    <a:pt x="14299" y="1736"/>
                  </a:lnTo>
                  <a:lnTo>
                    <a:pt x="15166" y="1598"/>
                  </a:lnTo>
                  <a:lnTo>
                    <a:pt x="16032" y="1454"/>
                  </a:lnTo>
                  <a:lnTo>
                    <a:pt x="16897" y="1307"/>
                  </a:lnTo>
                  <a:lnTo>
                    <a:pt x="17761" y="1160"/>
                  </a:lnTo>
                  <a:lnTo>
                    <a:pt x="18625" y="1013"/>
                  </a:lnTo>
                  <a:lnTo>
                    <a:pt x="19489" y="869"/>
                  </a:lnTo>
                  <a:lnTo>
                    <a:pt x="20354" y="731"/>
                  </a:lnTo>
                  <a:lnTo>
                    <a:pt x="21218" y="598"/>
                  </a:lnTo>
                  <a:lnTo>
                    <a:pt x="22083" y="474"/>
                  </a:lnTo>
                  <a:lnTo>
                    <a:pt x="22951" y="358"/>
                  </a:lnTo>
                  <a:lnTo>
                    <a:pt x="23818" y="257"/>
                  </a:lnTo>
                  <a:lnTo>
                    <a:pt x="24687" y="170"/>
                  </a:lnTo>
                  <a:lnTo>
                    <a:pt x="25560" y="99"/>
                  </a:lnTo>
                  <a:lnTo>
                    <a:pt x="26434" y="44"/>
                  </a:lnTo>
                  <a:lnTo>
                    <a:pt x="27310" y="13"/>
                  </a:lnTo>
                  <a:lnTo>
                    <a:pt x="28190" y="0"/>
                  </a:lnTo>
                  <a:lnTo>
                    <a:pt x="28190" y="435"/>
                  </a:lnTo>
                  <a:lnTo>
                    <a:pt x="27310" y="445"/>
                  </a:lnTo>
                  <a:lnTo>
                    <a:pt x="26434" y="477"/>
                  </a:lnTo>
                  <a:lnTo>
                    <a:pt x="25560" y="525"/>
                  </a:lnTo>
                  <a:lnTo>
                    <a:pt x="24687" y="591"/>
                  </a:lnTo>
                  <a:lnTo>
                    <a:pt x="23818" y="671"/>
                  </a:lnTo>
                  <a:lnTo>
                    <a:pt x="22951" y="765"/>
                  </a:lnTo>
                  <a:lnTo>
                    <a:pt x="22083" y="867"/>
                  </a:lnTo>
                  <a:lnTo>
                    <a:pt x="21218" y="981"/>
                  </a:lnTo>
                  <a:lnTo>
                    <a:pt x="20354" y="1102"/>
                  </a:lnTo>
                  <a:lnTo>
                    <a:pt x="19489" y="1229"/>
                  </a:lnTo>
                  <a:lnTo>
                    <a:pt x="18625" y="1359"/>
                  </a:lnTo>
                  <a:lnTo>
                    <a:pt x="17761" y="1492"/>
                  </a:lnTo>
                  <a:lnTo>
                    <a:pt x="16897" y="1625"/>
                  </a:lnTo>
                  <a:lnTo>
                    <a:pt x="16032" y="1756"/>
                  </a:lnTo>
                  <a:lnTo>
                    <a:pt x="15166" y="1885"/>
                  </a:lnTo>
                  <a:lnTo>
                    <a:pt x="14299" y="2010"/>
                  </a:lnTo>
                  <a:lnTo>
                    <a:pt x="13430" y="2125"/>
                  </a:lnTo>
                  <a:lnTo>
                    <a:pt x="12559" y="2233"/>
                  </a:lnTo>
                  <a:lnTo>
                    <a:pt x="11685" y="2331"/>
                  </a:lnTo>
                  <a:lnTo>
                    <a:pt x="10810" y="2418"/>
                  </a:lnTo>
                  <a:lnTo>
                    <a:pt x="9931" y="2488"/>
                  </a:lnTo>
                  <a:lnTo>
                    <a:pt x="9049" y="2545"/>
                  </a:lnTo>
                  <a:lnTo>
                    <a:pt x="8166" y="2584"/>
                  </a:lnTo>
                  <a:lnTo>
                    <a:pt x="7277" y="2602"/>
                  </a:lnTo>
                  <a:lnTo>
                    <a:pt x="6383" y="2600"/>
                  </a:lnTo>
                  <a:lnTo>
                    <a:pt x="5488" y="2577"/>
                  </a:lnTo>
                  <a:lnTo>
                    <a:pt x="4587" y="2528"/>
                  </a:lnTo>
                  <a:lnTo>
                    <a:pt x="3680" y="2451"/>
                  </a:lnTo>
                  <a:lnTo>
                    <a:pt x="2769" y="2347"/>
                  </a:lnTo>
                  <a:lnTo>
                    <a:pt x="1852" y="2214"/>
                  </a:lnTo>
                  <a:lnTo>
                    <a:pt x="929" y="2047"/>
                  </a:lnTo>
                  <a:lnTo>
                    <a:pt x="0" y="1848"/>
                  </a:lnTo>
                  <a:close/>
                </a:path>
              </a:pathLst>
            </a:custGeom>
            <a:solidFill>
              <a:srgbClr val="9C7C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51" name="Group 895"/>
          <p:cNvGrpSpPr>
            <a:grpSpLocks/>
          </p:cNvGrpSpPr>
          <p:nvPr/>
        </p:nvGrpSpPr>
        <p:grpSpPr bwMode="auto">
          <a:xfrm>
            <a:off x="0" y="-1588"/>
            <a:ext cx="49377600" cy="4419601"/>
            <a:chOff x="0" y="-1"/>
            <a:chExt cx="31104" cy="3096"/>
          </a:xfrm>
        </p:grpSpPr>
        <p:pic>
          <p:nvPicPr>
            <p:cNvPr id="2442" name="Picture 2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" y="391"/>
              <a:ext cx="31073" cy="2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43" name="AutoShape 28"/>
            <p:cNvSpPr>
              <a:spLocks noChangeAspect="1" noChangeArrowheads="1" noTextEdit="1"/>
            </p:cNvSpPr>
            <p:nvPr/>
          </p:nvSpPr>
          <p:spPr bwMode="auto">
            <a:xfrm rot="10800000">
              <a:off x="57" y="-1"/>
              <a:ext cx="31047" cy="3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44" name="Freeform 29"/>
            <p:cNvSpPr>
              <a:spLocks/>
            </p:cNvSpPr>
            <p:nvPr/>
          </p:nvSpPr>
          <p:spPr bwMode="auto">
            <a:xfrm rot="10800000">
              <a:off x="0" y="-1"/>
              <a:ext cx="31104" cy="2874"/>
            </a:xfrm>
            <a:custGeom>
              <a:avLst/>
              <a:gdLst>
                <a:gd name="T0" fmla="*/ 31104 w 28190"/>
                <a:gd name="T1" fmla="*/ 2874 h 3166"/>
                <a:gd name="T2" fmla="*/ 0 w 28190"/>
                <a:gd name="T3" fmla="*/ 2874 h 3166"/>
                <a:gd name="T4" fmla="*/ 0 w 28190"/>
                <a:gd name="T5" fmla="*/ 2718 h 3166"/>
                <a:gd name="T6" fmla="*/ 0 w 28190"/>
                <a:gd name="T7" fmla="*/ 2591 h 3166"/>
                <a:gd name="T8" fmla="*/ 0 w 28190"/>
                <a:gd name="T9" fmla="*/ 2491 h 3166"/>
                <a:gd name="T10" fmla="*/ 0 w 28190"/>
                <a:gd name="T11" fmla="*/ 2412 h 3166"/>
                <a:gd name="T12" fmla="*/ 0 w 28190"/>
                <a:gd name="T13" fmla="*/ 2351 h 3166"/>
                <a:gd name="T14" fmla="*/ 0 w 28190"/>
                <a:gd name="T15" fmla="*/ 2302 h 3166"/>
                <a:gd name="T16" fmla="*/ 0 w 28190"/>
                <a:gd name="T17" fmla="*/ 2262 h 3166"/>
                <a:gd name="T18" fmla="*/ 0 w 28190"/>
                <a:gd name="T19" fmla="*/ 2227 h 3166"/>
                <a:gd name="T20" fmla="*/ 0 w 28190"/>
                <a:gd name="T21" fmla="*/ 2191 h 3166"/>
                <a:gd name="T22" fmla="*/ 0 w 28190"/>
                <a:gd name="T23" fmla="*/ 2151 h 3166"/>
                <a:gd name="T24" fmla="*/ 0 w 28190"/>
                <a:gd name="T25" fmla="*/ 2102 h 3166"/>
                <a:gd name="T26" fmla="*/ 0 w 28190"/>
                <a:gd name="T27" fmla="*/ 2042 h 3166"/>
                <a:gd name="T28" fmla="*/ 0 w 28190"/>
                <a:gd name="T29" fmla="*/ 1963 h 3166"/>
                <a:gd name="T30" fmla="*/ 0 w 28190"/>
                <a:gd name="T31" fmla="*/ 1863 h 3166"/>
                <a:gd name="T32" fmla="*/ 0 w 28190"/>
                <a:gd name="T33" fmla="*/ 1736 h 3166"/>
                <a:gd name="T34" fmla="*/ 0 w 28190"/>
                <a:gd name="T35" fmla="*/ 1580 h 3166"/>
                <a:gd name="T36" fmla="*/ 1025 w 28190"/>
                <a:gd name="T37" fmla="*/ 1760 h 3166"/>
                <a:gd name="T38" fmla="*/ 2043 w 28190"/>
                <a:gd name="T39" fmla="*/ 1908 h 3166"/>
                <a:gd name="T40" fmla="*/ 3055 w 28190"/>
                <a:gd name="T41" fmla="*/ 2025 h 3166"/>
                <a:gd name="T42" fmla="*/ 4060 w 28190"/>
                <a:gd name="T43" fmla="*/ 2114 h 3166"/>
                <a:gd name="T44" fmla="*/ 5061 w 28190"/>
                <a:gd name="T45" fmla="*/ 2175 h 3166"/>
                <a:gd name="T46" fmla="*/ 6055 w 28190"/>
                <a:gd name="T47" fmla="*/ 2212 h 3166"/>
                <a:gd name="T48" fmla="*/ 7043 w 28190"/>
                <a:gd name="T49" fmla="*/ 2227 h 3166"/>
                <a:gd name="T50" fmla="*/ 8029 w 28190"/>
                <a:gd name="T51" fmla="*/ 2217 h 3166"/>
                <a:gd name="T52" fmla="*/ 9010 w 28190"/>
                <a:gd name="T53" fmla="*/ 2190 h 3166"/>
                <a:gd name="T54" fmla="*/ 9984 w 28190"/>
                <a:gd name="T55" fmla="*/ 2143 h 3166"/>
                <a:gd name="T56" fmla="*/ 10958 w 28190"/>
                <a:gd name="T57" fmla="*/ 2081 h 3166"/>
                <a:gd name="T58" fmla="*/ 11927 w 28190"/>
                <a:gd name="T59" fmla="*/ 2002 h 3166"/>
                <a:gd name="T60" fmla="*/ 12893 w 28190"/>
                <a:gd name="T61" fmla="*/ 1911 h 3166"/>
                <a:gd name="T62" fmla="*/ 13857 w 28190"/>
                <a:gd name="T63" fmla="*/ 1808 h 3166"/>
                <a:gd name="T64" fmla="*/ 14818 w 28190"/>
                <a:gd name="T65" fmla="*/ 1698 h 3166"/>
                <a:gd name="T66" fmla="*/ 15777 w 28190"/>
                <a:gd name="T67" fmla="*/ 1576 h 3166"/>
                <a:gd name="T68" fmla="*/ 16734 w 28190"/>
                <a:gd name="T69" fmla="*/ 1451 h 3166"/>
                <a:gd name="T70" fmla="*/ 17689 w 28190"/>
                <a:gd name="T71" fmla="*/ 1320 h 3166"/>
                <a:gd name="T72" fmla="*/ 18644 w 28190"/>
                <a:gd name="T73" fmla="*/ 1186 h 3166"/>
                <a:gd name="T74" fmla="*/ 19597 w 28190"/>
                <a:gd name="T75" fmla="*/ 1053 h 3166"/>
                <a:gd name="T76" fmla="*/ 20550 w 28190"/>
                <a:gd name="T77" fmla="*/ 920 h 3166"/>
                <a:gd name="T78" fmla="*/ 21504 w 28190"/>
                <a:gd name="T79" fmla="*/ 789 h 3166"/>
                <a:gd name="T80" fmla="*/ 22458 w 28190"/>
                <a:gd name="T81" fmla="*/ 664 h 3166"/>
                <a:gd name="T82" fmla="*/ 23411 w 28190"/>
                <a:gd name="T83" fmla="*/ 543 h 3166"/>
                <a:gd name="T84" fmla="*/ 24366 w 28190"/>
                <a:gd name="T85" fmla="*/ 430 h 3166"/>
                <a:gd name="T86" fmla="*/ 25323 w 28190"/>
                <a:gd name="T87" fmla="*/ 325 h 3166"/>
                <a:gd name="T88" fmla="*/ 26280 w 28190"/>
                <a:gd name="T89" fmla="*/ 233 h 3166"/>
                <a:gd name="T90" fmla="*/ 27239 w 28190"/>
                <a:gd name="T91" fmla="*/ 154 h 3166"/>
                <a:gd name="T92" fmla="*/ 28202 w 28190"/>
                <a:gd name="T93" fmla="*/ 90 h 3166"/>
                <a:gd name="T94" fmla="*/ 29166 w 28190"/>
                <a:gd name="T95" fmla="*/ 40 h 3166"/>
                <a:gd name="T96" fmla="*/ 30133 w 28190"/>
                <a:gd name="T97" fmla="*/ 12 h 3166"/>
                <a:gd name="T98" fmla="*/ 31104 w 28190"/>
                <a:gd name="T99" fmla="*/ 0 h 3166"/>
                <a:gd name="T100" fmla="*/ 31104 w 28190"/>
                <a:gd name="T101" fmla="*/ 2874 h 316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8190" h="3166">
                  <a:moveTo>
                    <a:pt x="28190" y="3166"/>
                  </a:moveTo>
                  <a:lnTo>
                    <a:pt x="0" y="3166"/>
                  </a:lnTo>
                  <a:lnTo>
                    <a:pt x="0" y="2994"/>
                  </a:lnTo>
                  <a:lnTo>
                    <a:pt x="0" y="2854"/>
                  </a:lnTo>
                  <a:lnTo>
                    <a:pt x="0" y="2744"/>
                  </a:lnTo>
                  <a:lnTo>
                    <a:pt x="0" y="2657"/>
                  </a:lnTo>
                  <a:lnTo>
                    <a:pt x="0" y="2590"/>
                  </a:lnTo>
                  <a:lnTo>
                    <a:pt x="0" y="2536"/>
                  </a:lnTo>
                  <a:lnTo>
                    <a:pt x="0" y="2492"/>
                  </a:lnTo>
                  <a:lnTo>
                    <a:pt x="0" y="2453"/>
                  </a:lnTo>
                  <a:lnTo>
                    <a:pt x="0" y="2414"/>
                  </a:lnTo>
                  <a:lnTo>
                    <a:pt x="0" y="2370"/>
                  </a:lnTo>
                  <a:lnTo>
                    <a:pt x="0" y="2316"/>
                  </a:lnTo>
                  <a:lnTo>
                    <a:pt x="0" y="2249"/>
                  </a:lnTo>
                  <a:lnTo>
                    <a:pt x="0" y="2162"/>
                  </a:lnTo>
                  <a:lnTo>
                    <a:pt x="0" y="2052"/>
                  </a:lnTo>
                  <a:lnTo>
                    <a:pt x="0" y="1912"/>
                  </a:lnTo>
                  <a:lnTo>
                    <a:pt x="0" y="1740"/>
                  </a:lnTo>
                  <a:lnTo>
                    <a:pt x="929" y="1939"/>
                  </a:lnTo>
                  <a:lnTo>
                    <a:pt x="1852" y="2102"/>
                  </a:lnTo>
                  <a:lnTo>
                    <a:pt x="2769" y="2231"/>
                  </a:lnTo>
                  <a:lnTo>
                    <a:pt x="3680" y="2329"/>
                  </a:lnTo>
                  <a:lnTo>
                    <a:pt x="4587" y="2396"/>
                  </a:lnTo>
                  <a:lnTo>
                    <a:pt x="5488" y="2437"/>
                  </a:lnTo>
                  <a:lnTo>
                    <a:pt x="6383" y="2453"/>
                  </a:lnTo>
                  <a:lnTo>
                    <a:pt x="7277" y="2442"/>
                  </a:lnTo>
                  <a:lnTo>
                    <a:pt x="8166" y="2412"/>
                  </a:lnTo>
                  <a:lnTo>
                    <a:pt x="9049" y="2361"/>
                  </a:lnTo>
                  <a:lnTo>
                    <a:pt x="9931" y="2292"/>
                  </a:lnTo>
                  <a:lnTo>
                    <a:pt x="10810" y="2205"/>
                  </a:lnTo>
                  <a:lnTo>
                    <a:pt x="11685" y="2105"/>
                  </a:lnTo>
                  <a:lnTo>
                    <a:pt x="12559" y="1992"/>
                  </a:lnTo>
                  <a:lnTo>
                    <a:pt x="13430" y="1870"/>
                  </a:lnTo>
                  <a:lnTo>
                    <a:pt x="14299" y="1736"/>
                  </a:lnTo>
                  <a:lnTo>
                    <a:pt x="15166" y="1598"/>
                  </a:lnTo>
                  <a:lnTo>
                    <a:pt x="16032" y="1454"/>
                  </a:lnTo>
                  <a:lnTo>
                    <a:pt x="16897" y="1307"/>
                  </a:lnTo>
                  <a:lnTo>
                    <a:pt x="17761" y="1160"/>
                  </a:lnTo>
                  <a:lnTo>
                    <a:pt x="18625" y="1013"/>
                  </a:lnTo>
                  <a:lnTo>
                    <a:pt x="19489" y="869"/>
                  </a:lnTo>
                  <a:lnTo>
                    <a:pt x="20354" y="731"/>
                  </a:lnTo>
                  <a:lnTo>
                    <a:pt x="21218" y="598"/>
                  </a:lnTo>
                  <a:lnTo>
                    <a:pt x="22083" y="474"/>
                  </a:lnTo>
                  <a:lnTo>
                    <a:pt x="22951" y="358"/>
                  </a:lnTo>
                  <a:lnTo>
                    <a:pt x="23818" y="257"/>
                  </a:lnTo>
                  <a:lnTo>
                    <a:pt x="24687" y="170"/>
                  </a:lnTo>
                  <a:lnTo>
                    <a:pt x="25560" y="99"/>
                  </a:lnTo>
                  <a:lnTo>
                    <a:pt x="26434" y="44"/>
                  </a:lnTo>
                  <a:lnTo>
                    <a:pt x="27310" y="13"/>
                  </a:lnTo>
                  <a:lnTo>
                    <a:pt x="28190" y="0"/>
                  </a:lnTo>
                  <a:lnTo>
                    <a:pt x="28190" y="3166"/>
                  </a:lnTo>
                  <a:close/>
                </a:path>
              </a:pathLst>
            </a:custGeom>
            <a:solidFill>
              <a:srgbClr val="0B18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45" name="Freeform 30"/>
            <p:cNvSpPr>
              <a:spLocks/>
            </p:cNvSpPr>
            <p:nvPr/>
          </p:nvSpPr>
          <p:spPr bwMode="auto">
            <a:xfrm rot="10800000">
              <a:off x="0" y="579"/>
              <a:ext cx="31104" cy="2362"/>
            </a:xfrm>
            <a:custGeom>
              <a:avLst/>
              <a:gdLst>
                <a:gd name="T0" fmla="*/ 0 w 28190"/>
                <a:gd name="T1" fmla="*/ 1580 h 2602"/>
                <a:gd name="T2" fmla="*/ 2043 w 28190"/>
                <a:gd name="T3" fmla="*/ 1908 h 2602"/>
                <a:gd name="T4" fmla="*/ 4060 w 28190"/>
                <a:gd name="T5" fmla="*/ 2114 h 2602"/>
                <a:gd name="T6" fmla="*/ 6055 w 28190"/>
                <a:gd name="T7" fmla="*/ 2212 h 2602"/>
                <a:gd name="T8" fmla="*/ 8029 w 28190"/>
                <a:gd name="T9" fmla="*/ 2217 h 2602"/>
                <a:gd name="T10" fmla="*/ 9984 w 28190"/>
                <a:gd name="T11" fmla="*/ 2143 h 2602"/>
                <a:gd name="T12" fmla="*/ 11927 w 28190"/>
                <a:gd name="T13" fmla="*/ 2002 h 2602"/>
                <a:gd name="T14" fmla="*/ 13857 w 28190"/>
                <a:gd name="T15" fmla="*/ 1808 h 2602"/>
                <a:gd name="T16" fmla="*/ 15777 w 28190"/>
                <a:gd name="T17" fmla="*/ 1576 h 2602"/>
                <a:gd name="T18" fmla="*/ 17689 w 28190"/>
                <a:gd name="T19" fmla="*/ 1320 h 2602"/>
                <a:gd name="T20" fmla="*/ 19597 w 28190"/>
                <a:gd name="T21" fmla="*/ 1053 h 2602"/>
                <a:gd name="T22" fmla="*/ 21504 w 28190"/>
                <a:gd name="T23" fmla="*/ 789 h 2602"/>
                <a:gd name="T24" fmla="*/ 23411 w 28190"/>
                <a:gd name="T25" fmla="*/ 543 h 2602"/>
                <a:gd name="T26" fmla="*/ 25323 w 28190"/>
                <a:gd name="T27" fmla="*/ 325 h 2602"/>
                <a:gd name="T28" fmla="*/ 27239 w 28190"/>
                <a:gd name="T29" fmla="*/ 154 h 2602"/>
                <a:gd name="T30" fmla="*/ 29166 w 28190"/>
                <a:gd name="T31" fmla="*/ 40 h 2602"/>
                <a:gd name="T32" fmla="*/ 31104 w 28190"/>
                <a:gd name="T33" fmla="*/ 0 h 2602"/>
                <a:gd name="T34" fmla="*/ 30133 w 28190"/>
                <a:gd name="T35" fmla="*/ 404 h 2602"/>
                <a:gd name="T36" fmla="*/ 28202 w 28190"/>
                <a:gd name="T37" fmla="*/ 477 h 2602"/>
                <a:gd name="T38" fmla="*/ 26280 w 28190"/>
                <a:gd name="T39" fmla="*/ 609 h 2602"/>
                <a:gd name="T40" fmla="*/ 24366 w 28190"/>
                <a:gd name="T41" fmla="*/ 787 h 2602"/>
                <a:gd name="T42" fmla="*/ 22458 w 28190"/>
                <a:gd name="T43" fmla="*/ 1000 h 2602"/>
                <a:gd name="T44" fmla="*/ 20550 w 28190"/>
                <a:gd name="T45" fmla="*/ 1234 h 2602"/>
                <a:gd name="T46" fmla="*/ 18644 w 28190"/>
                <a:gd name="T47" fmla="*/ 1475 h 2602"/>
                <a:gd name="T48" fmla="*/ 16734 w 28190"/>
                <a:gd name="T49" fmla="*/ 1711 h 2602"/>
                <a:gd name="T50" fmla="*/ 14818 w 28190"/>
                <a:gd name="T51" fmla="*/ 1929 h 2602"/>
                <a:gd name="T52" fmla="*/ 12893 w 28190"/>
                <a:gd name="T53" fmla="*/ 2116 h 2602"/>
                <a:gd name="T54" fmla="*/ 10958 w 28190"/>
                <a:gd name="T55" fmla="*/ 2259 h 2602"/>
                <a:gd name="T56" fmla="*/ 9010 w 28190"/>
                <a:gd name="T57" fmla="*/ 2346 h 2602"/>
                <a:gd name="T58" fmla="*/ 7043 w 28190"/>
                <a:gd name="T59" fmla="*/ 2360 h 2602"/>
                <a:gd name="T60" fmla="*/ 5061 w 28190"/>
                <a:gd name="T61" fmla="*/ 2295 h 2602"/>
                <a:gd name="T62" fmla="*/ 3055 w 28190"/>
                <a:gd name="T63" fmla="*/ 2131 h 2602"/>
                <a:gd name="T64" fmla="*/ 1025 w 28190"/>
                <a:gd name="T65" fmla="*/ 1858 h 260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8190" h="2602">
                  <a:moveTo>
                    <a:pt x="0" y="1848"/>
                  </a:moveTo>
                  <a:lnTo>
                    <a:pt x="0" y="1740"/>
                  </a:lnTo>
                  <a:lnTo>
                    <a:pt x="929" y="1939"/>
                  </a:lnTo>
                  <a:lnTo>
                    <a:pt x="1852" y="2102"/>
                  </a:lnTo>
                  <a:lnTo>
                    <a:pt x="2769" y="2231"/>
                  </a:lnTo>
                  <a:lnTo>
                    <a:pt x="3680" y="2329"/>
                  </a:lnTo>
                  <a:lnTo>
                    <a:pt x="4587" y="2396"/>
                  </a:lnTo>
                  <a:lnTo>
                    <a:pt x="5488" y="2437"/>
                  </a:lnTo>
                  <a:lnTo>
                    <a:pt x="6383" y="2453"/>
                  </a:lnTo>
                  <a:lnTo>
                    <a:pt x="7277" y="2442"/>
                  </a:lnTo>
                  <a:lnTo>
                    <a:pt x="8166" y="2412"/>
                  </a:lnTo>
                  <a:lnTo>
                    <a:pt x="9049" y="2361"/>
                  </a:lnTo>
                  <a:lnTo>
                    <a:pt x="9931" y="2292"/>
                  </a:lnTo>
                  <a:lnTo>
                    <a:pt x="10810" y="2205"/>
                  </a:lnTo>
                  <a:lnTo>
                    <a:pt x="11685" y="2105"/>
                  </a:lnTo>
                  <a:lnTo>
                    <a:pt x="12559" y="1992"/>
                  </a:lnTo>
                  <a:lnTo>
                    <a:pt x="13430" y="1870"/>
                  </a:lnTo>
                  <a:lnTo>
                    <a:pt x="14299" y="1736"/>
                  </a:lnTo>
                  <a:lnTo>
                    <a:pt x="15166" y="1598"/>
                  </a:lnTo>
                  <a:lnTo>
                    <a:pt x="16032" y="1454"/>
                  </a:lnTo>
                  <a:lnTo>
                    <a:pt x="16897" y="1307"/>
                  </a:lnTo>
                  <a:lnTo>
                    <a:pt x="17761" y="1160"/>
                  </a:lnTo>
                  <a:lnTo>
                    <a:pt x="18625" y="1013"/>
                  </a:lnTo>
                  <a:lnTo>
                    <a:pt x="19489" y="869"/>
                  </a:lnTo>
                  <a:lnTo>
                    <a:pt x="20354" y="731"/>
                  </a:lnTo>
                  <a:lnTo>
                    <a:pt x="21218" y="598"/>
                  </a:lnTo>
                  <a:lnTo>
                    <a:pt x="22083" y="474"/>
                  </a:lnTo>
                  <a:lnTo>
                    <a:pt x="22951" y="358"/>
                  </a:lnTo>
                  <a:lnTo>
                    <a:pt x="23818" y="257"/>
                  </a:lnTo>
                  <a:lnTo>
                    <a:pt x="24687" y="170"/>
                  </a:lnTo>
                  <a:lnTo>
                    <a:pt x="25560" y="99"/>
                  </a:lnTo>
                  <a:lnTo>
                    <a:pt x="26434" y="44"/>
                  </a:lnTo>
                  <a:lnTo>
                    <a:pt x="27310" y="13"/>
                  </a:lnTo>
                  <a:lnTo>
                    <a:pt x="28190" y="0"/>
                  </a:lnTo>
                  <a:lnTo>
                    <a:pt x="28190" y="435"/>
                  </a:lnTo>
                  <a:lnTo>
                    <a:pt x="27310" y="445"/>
                  </a:lnTo>
                  <a:lnTo>
                    <a:pt x="26434" y="477"/>
                  </a:lnTo>
                  <a:lnTo>
                    <a:pt x="25560" y="525"/>
                  </a:lnTo>
                  <a:lnTo>
                    <a:pt x="24687" y="591"/>
                  </a:lnTo>
                  <a:lnTo>
                    <a:pt x="23818" y="671"/>
                  </a:lnTo>
                  <a:lnTo>
                    <a:pt x="22951" y="765"/>
                  </a:lnTo>
                  <a:lnTo>
                    <a:pt x="22083" y="867"/>
                  </a:lnTo>
                  <a:lnTo>
                    <a:pt x="21218" y="981"/>
                  </a:lnTo>
                  <a:lnTo>
                    <a:pt x="20354" y="1102"/>
                  </a:lnTo>
                  <a:lnTo>
                    <a:pt x="19489" y="1229"/>
                  </a:lnTo>
                  <a:lnTo>
                    <a:pt x="18625" y="1359"/>
                  </a:lnTo>
                  <a:lnTo>
                    <a:pt x="17761" y="1492"/>
                  </a:lnTo>
                  <a:lnTo>
                    <a:pt x="16897" y="1625"/>
                  </a:lnTo>
                  <a:lnTo>
                    <a:pt x="16032" y="1756"/>
                  </a:lnTo>
                  <a:lnTo>
                    <a:pt x="15166" y="1885"/>
                  </a:lnTo>
                  <a:lnTo>
                    <a:pt x="14299" y="2010"/>
                  </a:lnTo>
                  <a:lnTo>
                    <a:pt x="13430" y="2125"/>
                  </a:lnTo>
                  <a:lnTo>
                    <a:pt x="12559" y="2233"/>
                  </a:lnTo>
                  <a:lnTo>
                    <a:pt x="11685" y="2331"/>
                  </a:lnTo>
                  <a:lnTo>
                    <a:pt x="10810" y="2418"/>
                  </a:lnTo>
                  <a:lnTo>
                    <a:pt x="9931" y="2488"/>
                  </a:lnTo>
                  <a:lnTo>
                    <a:pt x="9049" y="2545"/>
                  </a:lnTo>
                  <a:lnTo>
                    <a:pt x="8166" y="2584"/>
                  </a:lnTo>
                  <a:lnTo>
                    <a:pt x="7277" y="2602"/>
                  </a:lnTo>
                  <a:lnTo>
                    <a:pt x="6383" y="2600"/>
                  </a:lnTo>
                  <a:lnTo>
                    <a:pt x="5488" y="2577"/>
                  </a:lnTo>
                  <a:lnTo>
                    <a:pt x="4587" y="2528"/>
                  </a:lnTo>
                  <a:lnTo>
                    <a:pt x="3680" y="2451"/>
                  </a:lnTo>
                  <a:lnTo>
                    <a:pt x="2769" y="2347"/>
                  </a:lnTo>
                  <a:lnTo>
                    <a:pt x="1852" y="2214"/>
                  </a:lnTo>
                  <a:lnTo>
                    <a:pt x="929" y="2047"/>
                  </a:lnTo>
                  <a:lnTo>
                    <a:pt x="0" y="1848"/>
                  </a:lnTo>
                  <a:close/>
                </a:path>
              </a:pathLst>
            </a:custGeom>
            <a:solidFill>
              <a:srgbClr val="9C7C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52" name="Text Box 397"/>
          <p:cNvSpPr txBox="1">
            <a:spLocks noChangeArrowheads="1"/>
          </p:cNvSpPr>
          <p:nvPr/>
        </p:nvSpPr>
        <p:spPr bwMode="auto">
          <a:xfrm>
            <a:off x="393700" y="32064325"/>
            <a:ext cx="48599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702175" eaLnBrk="0" hangingPunct="0"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702175" eaLnBrk="0" hangingPunct="0"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702175" eaLnBrk="0" hangingPunct="0"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702175" eaLnBrk="0" hangingPunct="0"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702175" eaLnBrk="0" hangingPunct="0"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702175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702175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702175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702175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en-US" sz="32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Thanks to Wikimedia project for the data and free tools available for use. * I thank Robert Rohde for his existing work on vandalism which is reused in this study. </a:t>
            </a:r>
            <a:endParaRPr lang="en-US" altLang="en-US" sz="32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818" name="AutoShape 770"/>
          <p:cNvSpPr>
            <a:spLocks noChangeArrowheads="1"/>
          </p:cNvSpPr>
          <p:nvPr/>
        </p:nvSpPr>
        <p:spPr bwMode="auto">
          <a:xfrm>
            <a:off x="2729599" y="6326187"/>
            <a:ext cx="13064583" cy="1143001"/>
          </a:xfrm>
          <a:prstGeom prst="roundRect">
            <a:avLst>
              <a:gd name="adj" fmla="val 18056"/>
            </a:avLst>
          </a:prstGeom>
          <a:solidFill>
            <a:srgbClr val="9C7C2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9C7C2F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4702175" eaLnBrk="0" hangingPunct="0">
              <a:defRPr/>
            </a:pPr>
            <a:r>
              <a:rPr lang="en-US" sz="6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What is there in Wikipedia?</a:t>
            </a:r>
            <a:endParaRPr lang="en-US" sz="60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</p:txBody>
      </p:sp>
      <p:sp>
        <p:nvSpPr>
          <p:cNvPr id="2054" name="Text Box 771"/>
          <p:cNvSpPr txBox="1">
            <a:spLocks noChangeArrowheads="1"/>
          </p:cNvSpPr>
          <p:nvPr/>
        </p:nvSpPr>
        <p:spPr bwMode="auto">
          <a:xfrm>
            <a:off x="3408218" y="7754938"/>
            <a:ext cx="11907982" cy="5201424"/>
          </a:xfrm>
          <a:prstGeom prst="rect">
            <a:avLst/>
          </a:prstGeom>
          <a:noFill/>
          <a:ln w="9525" cap="rnd" cmpd="dbl">
            <a:noFill/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703763" eaLnBrk="0" hangingPunct="0"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703763" eaLnBrk="0" hangingPunct="0"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703763" eaLnBrk="0" hangingPunct="0"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703763" eaLnBrk="0" hangingPunct="0"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703763" eaLnBrk="0" hangingPunct="0"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71500" indent="-571500" eaLnBrk="1" hangingPunct="1">
              <a:lnSpc>
                <a:spcPct val="12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4000" dirty="0"/>
              <a:t>Wikipedia is the largest online </a:t>
            </a:r>
            <a:r>
              <a:rPr lang="en-US" sz="4000" dirty="0" err="1" smtClean="0"/>
              <a:t>Encyclopaedia</a:t>
            </a:r>
            <a:r>
              <a:rPr lang="en-US" sz="4000" dirty="0" smtClean="0"/>
              <a:t> that </a:t>
            </a:r>
            <a:r>
              <a:rPr lang="en-US" sz="4000" dirty="0"/>
              <a:t>is </a:t>
            </a:r>
            <a:r>
              <a:rPr lang="en-US" sz="4000" b="1" dirty="0"/>
              <a:t>free and open </a:t>
            </a:r>
            <a:r>
              <a:rPr lang="en-US" sz="4000" dirty="0"/>
              <a:t>for all</a:t>
            </a:r>
            <a:r>
              <a:rPr lang="en-US" sz="4000" dirty="0" smtClean="0"/>
              <a:t>.</a:t>
            </a:r>
          </a:p>
          <a:p>
            <a:pPr marL="571500" indent="-571500" eaLnBrk="1" hangingPunct="1">
              <a:lnSpc>
                <a:spcPct val="12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4000" dirty="0"/>
              <a:t>Large database of contributors (both registered and </a:t>
            </a:r>
            <a:r>
              <a:rPr lang="en-US" sz="4000" b="1" dirty="0"/>
              <a:t>anonymous</a:t>
            </a:r>
            <a:r>
              <a:rPr lang="en-US" sz="4000" dirty="0" smtClean="0"/>
              <a:t>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Every article is evolved through edits. Complete </a:t>
            </a:r>
            <a:r>
              <a:rPr lang="en-US" sz="4000" b="1" dirty="0"/>
              <a:t>edit history </a:t>
            </a:r>
            <a:r>
              <a:rPr lang="en-US" sz="4000" dirty="0"/>
              <a:t>is </a:t>
            </a:r>
            <a:r>
              <a:rPr lang="en-US" sz="4000" dirty="0" smtClean="0"/>
              <a:t>saved. Each </a:t>
            </a:r>
            <a:r>
              <a:rPr lang="en-US" sz="4000" dirty="0"/>
              <a:t>page has talk and discussion </a:t>
            </a:r>
            <a:r>
              <a:rPr lang="en-US" sz="4000" dirty="0" smtClean="0"/>
              <a:t>page.</a:t>
            </a:r>
            <a:endParaRPr lang="en-US" altLang="en-US" sz="4000" dirty="0" smtClean="0"/>
          </a:p>
        </p:txBody>
      </p:sp>
      <p:sp>
        <p:nvSpPr>
          <p:cNvPr id="2055" name="Text Box 772"/>
          <p:cNvSpPr txBox="1">
            <a:spLocks noChangeArrowheads="1"/>
          </p:cNvSpPr>
          <p:nvPr/>
        </p:nvSpPr>
        <p:spPr bwMode="auto">
          <a:xfrm>
            <a:off x="3223285" y="17726292"/>
            <a:ext cx="12217400" cy="5863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703763" eaLnBrk="0" hangingPunct="0"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98513" indent="-331788" defTabSz="4703763" eaLnBrk="0" hangingPunct="0"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703763" eaLnBrk="0" hangingPunct="0"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703763" eaLnBrk="0" hangingPunct="0"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703763" eaLnBrk="0" hangingPunct="0"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What anonymous and registered people are doing (</a:t>
            </a:r>
            <a:r>
              <a:rPr lang="en-US" sz="4000" b="1" dirty="0" smtClean="0"/>
              <a:t>type of edits</a:t>
            </a:r>
            <a:r>
              <a:rPr lang="en-US" sz="4000" dirty="0" smtClean="0"/>
              <a:t>)?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How people are reacting to those (</a:t>
            </a:r>
            <a:r>
              <a:rPr lang="en-US" sz="4000" b="1" dirty="0" smtClean="0"/>
              <a:t>edit over edits</a:t>
            </a:r>
            <a:r>
              <a:rPr lang="en-US" sz="4000" dirty="0" smtClean="0"/>
              <a:t>)?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/>
          </a:p>
          <a:p>
            <a:endParaRPr lang="en-US" sz="4000" dirty="0" smtClean="0"/>
          </a:p>
          <a:p>
            <a:endParaRPr lang="en-US" sz="2800" dirty="0"/>
          </a:p>
          <a:p>
            <a:endParaRPr lang="en-US" altLang="en-US" sz="2700" dirty="0"/>
          </a:p>
        </p:txBody>
      </p:sp>
      <p:sp>
        <p:nvSpPr>
          <p:cNvPr id="2823" name="AutoShape 775"/>
          <p:cNvSpPr>
            <a:spLocks noChangeArrowheads="1"/>
          </p:cNvSpPr>
          <p:nvPr/>
        </p:nvSpPr>
        <p:spPr bwMode="auto">
          <a:xfrm>
            <a:off x="2931777" y="16187530"/>
            <a:ext cx="12549187" cy="1085850"/>
          </a:xfrm>
          <a:prstGeom prst="roundRect">
            <a:avLst>
              <a:gd name="adj" fmla="val 18056"/>
            </a:avLst>
          </a:prstGeom>
          <a:solidFill>
            <a:srgbClr val="9C7C2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9C7C2F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4702175" eaLnBrk="0" hangingPunct="0">
              <a:defRPr/>
            </a:pPr>
            <a:r>
              <a:rPr lang="en-US" sz="6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Research Question</a:t>
            </a:r>
            <a:endParaRPr lang="en-US" sz="60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</p:txBody>
      </p:sp>
      <p:sp>
        <p:nvSpPr>
          <p:cNvPr id="2057" name="Text Box 513"/>
          <p:cNvSpPr txBox="1">
            <a:spLocks noChangeArrowheads="1"/>
          </p:cNvSpPr>
          <p:nvPr/>
        </p:nvSpPr>
        <p:spPr bwMode="auto">
          <a:xfrm>
            <a:off x="34505099" y="27773429"/>
            <a:ext cx="12214225" cy="199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BD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71450" tIns="85725" rIns="171450" bIns="85725">
            <a:spAutoFit/>
          </a:bodyPr>
          <a:lstStyle>
            <a:lvl1pPr marL="342900" indent="-342900" defTabSz="4703763" eaLnBrk="0" hangingPunct="0"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703763" eaLnBrk="0" hangingPunct="0"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703763" eaLnBrk="0" hangingPunct="0"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703763" eaLnBrk="0" hangingPunct="0"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703763" eaLnBrk="0" hangingPunct="0"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sz="1600" dirty="0"/>
          </a:p>
          <a:p>
            <a:r>
              <a:rPr lang="en-US" sz="1600" dirty="0"/>
              <a:t>[1] </a:t>
            </a:r>
            <a:r>
              <a:rPr lang="en-US" sz="1600" dirty="0" err="1"/>
              <a:t>Maass</a:t>
            </a:r>
            <a:r>
              <a:rPr lang="en-US" sz="1600" dirty="0"/>
              <a:t>, D. (2013). Data Mining Revision Controlled Document History Metadata for Automatic Classification.</a:t>
            </a:r>
          </a:p>
          <a:p>
            <a:r>
              <a:rPr lang="en-US" sz="1600" dirty="0"/>
              <a:t>[2] </a:t>
            </a:r>
            <a:r>
              <a:rPr lang="en-US" sz="1600" dirty="0" err="1"/>
              <a:t>Daxenberger</a:t>
            </a:r>
            <a:r>
              <a:rPr lang="en-US" sz="1600" dirty="0"/>
              <a:t>, J., &amp; </a:t>
            </a:r>
            <a:r>
              <a:rPr lang="en-US" sz="1600" dirty="0" err="1"/>
              <a:t>Gurevych</a:t>
            </a:r>
            <a:r>
              <a:rPr lang="en-US" sz="1600" dirty="0"/>
              <a:t>, I. (2013, October). Automatically Classifying Edit Categories in Wikipedia Revisions. </a:t>
            </a:r>
            <a:r>
              <a:rPr lang="en-US" sz="1600" dirty="0" err="1"/>
              <a:t>In</a:t>
            </a:r>
            <a:r>
              <a:rPr lang="en-US" sz="1600" i="1" dirty="0" err="1"/>
              <a:t>EMNLP</a:t>
            </a:r>
            <a:r>
              <a:rPr lang="en-US" sz="1600" dirty="0"/>
              <a:t>(pp. 578-589).</a:t>
            </a:r>
          </a:p>
          <a:p>
            <a:r>
              <a:rPr lang="en-US" sz="1600" dirty="0"/>
              <a:t>[3] Anthony, D., Smith, S. W., &amp; Williamson, T. (2009). Reputation and reliability in collective goods the case of the online encyclopedia </a:t>
            </a:r>
            <a:r>
              <a:rPr lang="en-US" sz="1600" dirty="0" err="1"/>
              <a:t>wikipedia.</a:t>
            </a:r>
            <a:r>
              <a:rPr lang="en-US" sz="1600" i="1" dirty="0" err="1"/>
              <a:t>Rationality</a:t>
            </a:r>
            <a:r>
              <a:rPr lang="en-US" sz="1600" i="1" dirty="0"/>
              <a:t> and Society</a:t>
            </a:r>
            <a:r>
              <a:rPr lang="en-US" sz="1600" dirty="0"/>
              <a:t>,</a:t>
            </a:r>
            <a:r>
              <a:rPr lang="en-US" sz="1600" i="1" dirty="0"/>
              <a:t>21</a:t>
            </a:r>
            <a:r>
              <a:rPr lang="en-US" sz="1600" dirty="0"/>
              <a:t>(3), 283-306.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endParaRPr lang="en-US" altLang="en-US" sz="1500" dirty="0"/>
          </a:p>
        </p:txBody>
      </p:sp>
      <p:sp>
        <p:nvSpPr>
          <p:cNvPr id="2059" name="Text Box 768"/>
          <p:cNvSpPr txBox="1">
            <a:spLocks noChangeArrowheads="1"/>
          </p:cNvSpPr>
          <p:nvPr/>
        </p:nvSpPr>
        <p:spPr bwMode="auto">
          <a:xfrm>
            <a:off x="34062988" y="7697788"/>
            <a:ext cx="12382500" cy="755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71450" tIns="85725" rIns="171450" bIns="85725">
            <a:spAutoFit/>
          </a:bodyPr>
          <a:lstStyle>
            <a:lvl1pPr defTabSz="4703763" eaLnBrk="0" hangingPunct="0"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703763" eaLnBrk="0" hangingPunct="0"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703763" eaLnBrk="0" hangingPunct="0"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703763" eaLnBrk="0" hangingPunct="0"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703763" eaLnBrk="0" hangingPunct="0"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z="4000" dirty="0" smtClean="0"/>
              <a:t>Complete edit history: data dump available in Wikimedia (XML).</a:t>
            </a:r>
            <a:endParaRPr lang="en-US" altLang="en-US" sz="4000" b="1" u="sng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z="4000" dirty="0" smtClean="0"/>
              <a:t>Random sampling (Random article feature of Wiki)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z="4000" i="1" dirty="0" err="1" smtClean="0"/>
              <a:t>Mwdumper</a:t>
            </a:r>
            <a:r>
              <a:rPr lang="en-US" altLang="en-US" sz="4000" i="1" dirty="0" smtClean="0"/>
              <a:t>, </a:t>
            </a:r>
            <a:r>
              <a:rPr lang="en-US" altLang="en-US" sz="4000" dirty="0" smtClean="0"/>
              <a:t>a java tool for converting XML to SQL.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z="4000" dirty="0" smtClean="0"/>
              <a:t>Analysis performed in MySQL, Visualization in ‘Listen to Wikipedia’.</a:t>
            </a:r>
          </a:p>
          <a:p>
            <a:r>
              <a:rPr lang="en-US" altLang="en-US" sz="4000" b="1" u="sng" dirty="0" smtClean="0"/>
              <a:t>Why Wikipedia Data?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z="4000" dirty="0" smtClean="0"/>
              <a:t>Dataset public and ideal for longitudinal study.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z="4000" dirty="0" smtClean="0"/>
              <a:t>Myriads of editors from different background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z="4000" dirty="0" smtClean="0"/>
              <a:t>Harmless dataset, no personal information.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en-US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en-US" sz="4000" dirty="0"/>
          </a:p>
        </p:txBody>
      </p:sp>
      <p:sp>
        <p:nvSpPr>
          <p:cNvPr id="2825" name="AutoShape 777"/>
          <p:cNvSpPr>
            <a:spLocks noChangeArrowheads="1"/>
          </p:cNvSpPr>
          <p:nvPr/>
        </p:nvSpPr>
        <p:spPr bwMode="auto">
          <a:xfrm>
            <a:off x="33896300" y="6326188"/>
            <a:ext cx="12549188" cy="1143000"/>
          </a:xfrm>
          <a:prstGeom prst="roundRect">
            <a:avLst>
              <a:gd name="adj" fmla="val 18056"/>
            </a:avLst>
          </a:prstGeom>
          <a:solidFill>
            <a:srgbClr val="9C7C2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9C7C2F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4702175" eaLnBrk="0" hangingPunct="0">
              <a:defRPr/>
            </a:pPr>
            <a:r>
              <a:rPr lang="en-US" sz="6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Methods</a:t>
            </a:r>
            <a:endParaRPr lang="en-US" sz="60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</p:txBody>
      </p:sp>
      <p:sp>
        <p:nvSpPr>
          <p:cNvPr id="2826" name="AutoShape 778"/>
          <p:cNvSpPr>
            <a:spLocks noChangeArrowheads="1"/>
          </p:cNvSpPr>
          <p:nvPr/>
        </p:nvSpPr>
        <p:spPr bwMode="auto">
          <a:xfrm>
            <a:off x="34170136" y="26203573"/>
            <a:ext cx="12549188" cy="1143000"/>
          </a:xfrm>
          <a:prstGeom prst="roundRect">
            <a:avLst>
              <a:gd name="adj" fmla="val 18056"/>
            </a:avLst>
          </a:prstGeom>
          <a:solidFill>
            <a:srgbClr val="9C7C2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9C7C2F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4702175" eaLnBrk="0" hangingPunct="0">
              <a:defRPr/>
            </a:pPr>
            <a:r>
              <a:rPr lang="en-US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References</a:t>
            </a:r>
          </a:p>
        </p:txBody>
      </p:sp>
      <p:sp>
        <p:nvSpPr>
          <p:cNvPr id="2930" name="AutoShape 882"/>
          <p:cNvSpPr>
            <a:spLocks noChangeArrowheads="1"/>
          </p:cNvSpPr>
          <p:nvPr/>
        </p:nvSpPr>
        <p:spPr bwMode="auto">
          <a:xfrm>
            <a:off x="18413413" y="6326188"/>
            <a:ext cx="13431216" cy="1143000"/>
          </a:xfrm>
          <a:prstGeom prst="roundRect">
            <a:avLst>
              <a:gd name="adj" fmla="val 18056"/>
            </a:avLst>
          </a:prstGeom>
          <a:solidFill>
            <a:srgbClr val="9C7C2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9C7C2F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4702175" eaLnBrk="0" hangingPunct="0">
              <a:defRPr/>
            </a:pPr>
            <a:r>
              <a:rPr lang="en-US" sz="6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Results</a:t>
            </a:r>
          </a:p>
        </p:txBody>
      </p:sp>
      <p:sp>
        <p:nvSpPr>
          <p:cNvPr id="2065" name="Rectangle 886"/>
          <p:cNvSpPr>
            <a:spLocks noGrp="1" noChangeArrowheads="1"/>
          </p:cNvSpPr>
          <p:nvPr>
            <p:ph type="title"/>
          </p:nvPr>
        </p:nvSpPr>
        <p:spPr>
          <a:xfrm>
            <a:off x="18055692" y="333383"/>
            <a:ext cx="39042975" cy="3873500"/>
          </a:xfrm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B183E"/>
                  </a:outerShdw>
                </a:effectLst>
              </a14:hiddenEffects>
            </a:ext>
          </a:extLst>
        </p:spPr>
        <p:txBody>
          <a:bodyPr lIns="470258" tIns="235129" rIns="470258" bIns="235129"/>
          <a:lstStyle/>
          <a:p>
            <a:r>
              <a:rPr lang="en-US" sz="15000" dirty="0"/>
              <a:t/>
            </a:r>
            <a:br>
              <a:rPr lang="en-US" sz="15000" dirty="0"/>
            </a:br>
            <a:r>
              <a:rPr lang="en-US" sz="15000" dirty="0"/>
              <a:t> </a:t>
            </a:r>
            <a:r>
              <a:rPr lang="en-US" sz="10000" dirty="0"/>
              <a:t>Privacy In Open </a:t>
            </a:r>
            <a:r>
              <a:rPr lang="en-US" sz="10000" dirty="0" smtClean="0"/>
              <a:t>Source</a:t>
            </a:r>
            <a:br>
              <a:rPr lang="en-US" sz="10000" dirty="0" smtClean="0"/>
            </a:br>
            <a:r>
              <a:rPr lang="en-US" sz="10000" dirty="0" smtClean="0"/>
              <a:t>A Case Study: Wikipedia</a:t>
            </a:r>
            <a:r>
              <a:rPr lang="en-US" altLang="en-US" sz="17800" b="1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/>
            </a:r>
            <a:br>
              <a:rPr lang="en-US" altLang="en-US" sz="17800" b="1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</a:br>
            <a:r>
              <a:rPr lang="en-US" altLang="en-US" sz="4600" b="1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Abu Saleh Md Noman</a:t>
            </a:r>
            <a:br>
              <a:rPr lang="en-US" altLang="en-US" sz="4600" b="1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</a:br>
            <a:r>
              <a:rPr lang="en-US" altLang="en-US" sz="4600" b="1" i="1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School of Informatics and Computing, Indiana University</a:t>
            </a:r>
            <a:endParaRPr lang="en-US" altLang="en-US" sz="4600" b="1" i="1" dirty="0" smtClean="0">
              <a:solidFill>
                <a:schemeClr val="tx1"/>
              </a:solidFill>
              <a:latin typeface="Franklin Gothic Medium" panose="020B06030201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719" y="466861"/>
            <a:ext cx="3525837" cy="26443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421" y="13409837"/>
            <a:ext cx="4365990" cy="1775638"/>
          </a:xfrm>
          <a:prstGeom prst="rect">
            <a:avLst/>
          </a:prstGeom>
        </p:spPr>
      </p:pic>
      <p:sp>
        <p:nvSpPr>
          <p:cNvPr id="412" name="TextBox 411"/>
          <p:cNvSpPr txBox="1"/>
          <p:nvPr/>
        </p:nvSpPr>
        <p:spPr>
          <a:xfrm flipH="1">
            <a:off x="3113994" y="20337221"/>
            <a:ext cx="12474118" cy="13696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 smtClean="0"/>
              <a:t>Why Is it Important?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Data </a:t>
            </a:r>
            <a:r>
              <a:rPr lang="en-US" sz="4000" dirty="0"/>
              <a:t>mining the type of contribution associated with the type of editor. </a:t>
            </a:r>
            <a:endParaRPr lang="en-US" sz="40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Prevention of vandalism/foul edits.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 smtClean="0"/>
          </a:p>
          <a:p>
            <a:endParaRPr lang="en-US" sz="4000" dirty="0" smtClean="0"/>
          </a:p>
          <a:p>
            <a:endParaRPr lang="en-US" sz="4000" b="1" i="1" dirty="0" smtClean="0"/>
          </a:p>
          <a:p>
            <a:r>
              <a:rPr lang="en-US" sz="4000" b="1" i="1" dirty="0" smtClean="0"/>
              <a:t>‘Vandalism</a:t>
            </a:r>
            <a:r>
              <a:rPr lang="en-US" sz="4000" i="1" dirty="0"/>
              <a:t> is the act of editing the project in a malicious manner that is </a:t>
            </a:r>
            <a:r>
              <a:rPr lang="en-US" sz="4000" i="1" dirty="0" smtClean="0"/>
              <a:t>intentionally disruptive’</a:t>
            </a:r>
          </a:p>
          <a:p>
            <a:endParaRPr lang="en-US" sz="4000" i="1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Pattern in version history </a:t>
            </a:r>
          </a:p>
          <a:p>
            <a:r>
              <a:rPr lang="en-US" sz="4000" dirty="0" smtClean="0"/>
              <a:t>Metadata [1], edit category</a:t>
            </a:r>
          </a:p>
          <a:p>
            <a:r>
              <a:rPr lang="en-US" sz="4000" dirty="0" smtClean="0"/>
              <a:t>Classification [2], effect of editor</a:t>
            </a:r>
          </a:p>
          <a:p>
            <a:r>
              <a:rPr lang="en-US" sz="4000" dirty="0" smtClean="0"/>
              <a:t>Motivation on edit types [3] etc.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However, this issue has not </a:t>
            </a:r>
          </a:p>
          <a:p>
            <a:r>
              <a:rPr lang="en-US" sz="4000" dirty="0" smtClean="0"/>
              <a:t>Been well studied</a:t>
            </a:r>
          </a:p>
          <a:p>
            <a:endParaRPr lang="en-US" sz="4000" i="1" dirty="0"/>
          </a:p>
          <a:p>
            <a:endParaRPr lang="en-US" sz="4000" i="1" dirty="0" smtClean="0"/>
          </a:p>
          <a:p>
            <a:endParaRPr lang="en-US" sz="4000" i="1" dirty="0"/>
          </a:p>
          <a:p>
            <a:endParaRPr lang="en-US" sz="4000" i="1" dirty="0" smtClean="0"/>
          </a:p>
          <a:p>
            <a:endParaRPr lang="en-US" sz="4000" i="1" dirty="0" smtClean="0"/>
          </a:p>
          <a:p>
            <a:endParaRPr lang="en-US" sz="4000" b="1" u="sng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3003" y="26460824"/>
            <a:ext cx="4488159" cy="2895586"/>
          </a:xfrm>
          <a:prstGeom prst="rect">
            <a:avLst/>
          </a:prstGeom>
        </p:spPr>
      </p:pic>
      <p:sp>
        <p:nvSpPr>
          <p:cNvPr id="415" name="AutoShape 775"/>
          <p:cNvSpPr>
            <a:spLocks noChangeArrowheads="1"/>
          </p:cNvSpPr>
          <p:nvPr/>
        </p:nvSpPr>
        <p:spPr bwMode="auto">
          <a:xfrm>
            <a:off x="2964197" y="23408828"/>
            <a:ext cx="12549187" cy="1085850"/>
          </a:xfrm>
          <a:prstGeom prst="roundRect">
            <a:avLst>
              <a:gd name="adj" fmla="val 18056"/>
            </a:avLst>
          </a:prstGeom>
          <a:solidFill>
            <a:srgbClr val="9C7C2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9C7C2F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4702175" eaLnBrk="0" hangingPunct="0">
              <a:defRPr/>
            </a:pPr>
            <a:r>
              <a:rPr lang="en-US" sz="6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What is Vandalism?</a:t>
            </a:r>
            <a:endParaRPr lang="en-US" sz="60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</p:txBody>
      </p:sp>
      <p:graphicFrame>
        <p:nvGraphicFramePr>
          <p:cNvPr id="419" name="Chart 4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0193544"/>
              </p:ext>
            </p:extLst>
          </p:nvPr>
        </p:nvGraphicFramePr>
        <p:xfrm>
          <a:off x="18135657" y="9350824"/>
          <a:ext cx="6095943" cy="61721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3" name="TextBox 12"/>
          <p:cNvSpPr txBox="1"/>
          <p:nvPr/>
        </p:nvSpPr>
        <p:spPr>
          <a:xfrm flipH="1">
            <a:off x="19394088" y="15469582"/>
            <a:ext cx="4847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Targeted article type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18413413" y="8478982"/>
            <a:ext cx="33654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u="sng" dirty="0" smtClean="0"/>
              <a:t>Type of Edit:</a:t>
            </a:r>
            <a:endParaRPr lang="en-US" sz="4000" b="1" u="sng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5467" y="10199325"/>
            <a:ext cx="5815013" cy="4771586"/>
          </a:xfrm>
          <a:prstGeom prst="rect">
            <a:avLst/>
          </a:prstGeom>
        </p:spPr>
      </p:pic>
      <p:sp>
        <p:nvSpPr>
          <p:cNvPr id="423" name="TextBox 422"/>
          <p:cNvSpPr txBox="1"/>
          <p:nvPr/>
        </p:nvSpPr>
        <p:spPr>
          <a:xfrm flipH="1">
            <a:off x="26366900" y="15385691"/>
            <a:ext cx="4847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Number of edits by year*</a:t>
            </a:r>
            <a:endParaRPr lang="en-US" sz="2400" dirty="0"/>
          </a:p>
        </p:txBody>
      </p:sp>
      <p:sp>
        <p:nvSpPr>
          <p:cNvPr id="424" name="Text Box 772"/>
          <p:cNvSpPr txBox="1">
            <a:spLocks noChangeArrowheads="1"/>
          </p:cNvSpPr>
          <p:nvPr/>
        </p:nvSpPr>
        <p:spPr bwMode="auto">
          <a:xfrm>
            <a:off x="18091456" y="16453377"/>
            <a:ext cx="12217400" cy="607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703763" eaLnBrk="0" hangingPunct="0"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98513" indent="-331788" defTabSz="4703763" eaLnBrk="0" hangingPunct="0"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703763" eaLnBrk="0" hangingPunct="0"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703763" eaLnBrk="0" hangingPunct="0"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703763" eaLnBrk="0" hangingPunct="0"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Summary of </a:t>
            </a:r>
            <a:r>
              <a:rPr lang="en-US" sz="4000" i="1" dirty="0" smtClean="0"/>
              <a:t>vandalism</a:t>
            </a:r>
            <a:r>
              <a:rPr lang="en-US" sz="4000" dirty="0" smtClean="0"/>
              <a:t> study: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/>
          </a:p>
          <a:p>
            <a:endParaRPr lang="en-US" sz="4000" dirty="0" smtClean="0"/>
          </a:p>
          <a:p>
            <a:endParaRPr lang="en-US" sz="2800" dirty="0"/>
          </a:p>
          <a:p>
            <a:endParaRPr lang="en-US" altLang="en-US" sz="2700" dirty="0" smtClean="0"/>
          </a:p>
          <a:p>
            <a:endParaRPr lang="en-US" altLang="en-US" sz="2700" dirty="0"/>
          </a:p>
          <a:p>
            <a:endParaRPr lang="en-US" altLang="en-US" sz="4000" dirty="0"/>
          </a:p>
          <a:p>
            <a:endParaRPr lang="en-US" altLang="en-US" sz="4000" dirty="0" smtClean="0"/>
          </a:p>
          <a:p>
            <a:r>
              <a:rPr lang="en-US" altLang="en-US" sz="4000" b="1" dirty="0" smtClean="0"/>
              <a:t>90%</a:t>
            </a:r>
            <a:r>
              <a:rPr lang="en-US" altLang="en-US" sz="4000" dirty="0" smtClean="0"/>
              <a:t> of vandalism done by unregistered IP users.</a:t>
            </a:r>
          </a:p>
          <a:p>
            <a:endParaRPr lang="en-US" altLang="en-US" sz="2700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370462"/>
              </p:ext>
            </p:extLst>
          </p:nvPr>
        </p:nvGraphicFramePr>
        <p:xfrm>
          <a:off x="18929887" y="17409987"/>
          <a:ext cx="6217700" cy="2094566"/>
        </p:xfrm>
        <a:graphic>
          <a:graphicData uri="http://schemas.openxmlformats.org/drawingml/2006/table">
            <a:tbl>
              <a:tblPr firstRow="1" firstCol="1" bandRow="1"/>
              <a:tblGrid>
                <a:gridCol w="1243540"/>
                <a:gridCol w="1243540"/>
                <a:gridCol w="1243540"/>
                <a:gridCol w="1243540"/>
                <a:gridCol w="1243540"/>
              </a:tblGrid>
              <a:tr h="8378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rinda"/>
                        </a:rPr>
                        <a:t>Year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rinda"/>
                        </a:rPr>
                        <a:t># of Articles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rinda"/>
                        </a:rPr>
                        <a:t># of Edits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rinda"/>
                        </a:rPr>
                        <a:t># of Vandalism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rinda"/>
                        </a:rPr>
                        <a:t># Caused By Anonymous Users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</a:tr>
              <a:tr h="4189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rinda"/>
                        </a:rPr>
                        <a:t>2010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rinda"/>
                        </a:rPr>
                        <a:t>100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rinda"/>
                        </a:rPr>
                        <a:t>670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rinda"/>
                        </a:rPr>
                        <a:t>34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rinda"/>
                        </a:rPr>
                        <a:t>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  <a:tr h="4189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rinda"/>
                        </a:rPr>
                        <a:t>2011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rinda"/>
                        </a:rPr>
                        <a:t>80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rinda"/>
                        </a:rPr>
                        <a:t>584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rinda"/>
                        </a:rPr>
                        <a:t>29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rinda"/>
                        </a:rPr>
                        <a:t>18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9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rinda"/>
                        </a:rPr>
                        <a:t>2012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rinda"/>
                        </a:rPr>
                        <a:t>120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rinda"/>
                        </a:rPr>
                        <a:t>1015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rinda"/>
                        </a:rPr>
                        <a:t>59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rinda"/>
                        </a:rPr>
                        <a:t>45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</a:tbl>
          </a:graphicData>
        </a:graphic>
      </p:graphicFrame>
      <p:sp>
        <p:nvSpPr>
          <p:cNvPr id="429" name="TextBox 428"/>
          <p:cNvSpPr txBox="1"/>
          <p:nvPr/>
        </p:nvSpPr>
        <p:spPr>
          <a:xfrm flipH="1">
            <a:off x="20092137" y="19787515"/>
            <a:ext cx="4847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Number of Vandalism Reports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26357274" y="17462852"/>
            <a:ext cx="57777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Study on user page, however, show different result. A study on a particular user page revealed 53:47(%) ratio!</a:t>
            </a:r>
            <a:endParaRPr lang="en-US" sz="3600" dirty="0"/>
          </a:p>
        </p:txBody>
      </p:sp>
      <p:cxnSp>
        <p:nvCxnSpPr>
          <p:cNvPr id="22" name="Straight Arrow Connector 21"/>
          <p:cNvCxnSpPr/>
          <p:nvPr/>
        </p:nvCxnSpPr>
        <p:spPr bwMode="auto">
          <a:xfrm flipV="1">
            <a:off x="19098867" y="20018349"/>
            <a:ext cx="565080" cy="11618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Right Arrow 22"/>
          <p:cNvSpPr/>
          <p:nvPr/>
        </p:nvSpPr>
        <p:spPr bwMode="auto">
          <a:xfrm rot="16200000">
            <a:off x="29186213" y="20907776"/>
            <a:ext cx="1181045" cy="94625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0751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7" name="TextBox 436"/>
          <p:cNvSpPr txBox="1"/>
          <p:nvPr/>
        </p:nvSpPr>
        <p:spPr>
          <a:xfrm>
            <a:off x="18409433" y="22801930"/>
            <a:ext cx="54857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u="sng" dirty="0" smtClean="0"/>
              <a:t>Community Reaction:</a:t>
            </a:r>
            <a:endParaRPr lang="en-US" sz="4000" b="1" u="sng" dirty="0"/>
          </a:p>
        </p:txBody>
      </p:sp>
      <p:graphicFrame>
        <p:nvGraphicFramePr>
          <p:cNvPr id="438" name="Chart 4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0095344"/>
              </p:ext>
            </p:extLst>
          </p:nvPr>
        </p:nvGraphicFramePr>
        <p:xfrm>
          <a:off x="18543454" y="24744479"/>
          <a:ext cx="5698266" cy="38316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439" name="TextBox 438"/>
          <p:cNvSpPr txBox="1"/>
          <p:nvPr/>
        </p:nvSpPr>
        <p:spPr>
          <a:xfrm>
            <a:off x="18499378" y="23678694"/>
            <a:ext cx="124632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If </a:t>
            </a:r>
            <a:r>
              <a:rPr lang="en-US" sz="4000" i="1" dirty="0" err="1" smtClean="0"/>
              <a:t>i</a:t>
            </a:r>
            <a:r>
              <a:rPr lang="en-US" sz="4000" i="1" dirty="0" smtClean="0"/>
              <a:t>&lt;j&lt;k </a:t>
            </a:r>
            <a:r>
              <a:rPr lang="en-US" sz="4000" dirty="0" smtClean="0"/>
              <a:t>in chronological order and </a:t>
            </a:r>
            <a:r>
              <a:rPr lang="en-US" sz="4000" i="1" dirty="0" err="1" smtClean="0"/>
              <a:t>i</a:t>
            </a:r>
            <a:r>
              <a:rPr lang="en-US" sz="4000" i="1" dirty="0" smtClean="0"/>
              <a:t>=k</a:t>
            </a:r>
            <a:r>
              <a:rPr lang="en-US" sz="4000" dirty="0" smtClean="0"/>
              <a:t>; then article j is a </a:t>
            </a:r>
            <a:r>
              <a:rPr lang="en-US" sz="4000" b="1" dirty="0" smtClean="0"/>
              <a:t>revert.</a:t>
            </a:r>
            <a:endParaRPr lang="en-US" sz="4000" b="1" i="1" dirty="0"/>
          </a:p>
        </p:txBody>
      </p:sp>
      <p:sp>
        <p:nvSpPr>
          <p:cNvPr id="440" name="TextBox 439"/>
          <p:cNvSpPr txBox="1"/>
          <p:nvPr/>
        </p:nvSpPr>
        <p:spPr>
          <a:xfrm flipH="1">
            <a:off x="20376355" y="28870392"/>
            <a:ext cx="4847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Activity (%)</a:t>
            </a:r>
            <a:endParaRPr lang="en-US" sz="2400" dirty="0"/>
          </a:p>
        </p:txBody>
      </p:sp>
      <p:sp>
        <p:nvSpPr>
          <p:cNvPr id="441" name="TextBox 440"/>
          <p:cNvSpPr txBox="1"/>
          <p:nvPr/>
        </p:nvSpPr>
        <p:spPr>
          <a:xfrm>
            <a:off x="19381407" y="29479883"/>
            <a:ext cx="124632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Community bias?</a:t>
            </a:r>
            <a:endParaRPr lang="en-US" sz="4000" b="1" i="1" dirty="0"/>
          </a:p>
        </p:txBody>
      </p:sp>
      <p:sp>
        <p:nvSpPr>
          <p:cNvPr id="26" name="Right Arrow 25"/>
          <p:cNvSpPr/>
          <p:nvPr/>
        </p:nvSpPr>
        <p:spPr bwMode="auto">
          <a:xfrm>
            <a:off x="24241720" y="26460824"/>
            <a:ext cx="982267" cy="105430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0751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4" name="TextBox 443"/>
          <p:cNvSpPr txBox="1"/>
          <p:nvPr/>
        </p:nvSpPr>
        <p:spPr>
          <a:xfrm>
            <a:off x="25281318" y="25285091"/>
            <a:ext cx="685372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Out of 150 randomly sampled articles, 32 were vandalized. ~25% of them were corrected in less than 90 seconds. The mean response time was </a:t>
            </a:r>
            <a:r>
              <a:rPr lang="en-US" sz="4000" b="1" dirty="0" smtClean="0"/>
              <a:t>5 minutes.</a:t>
            </a:r>
            <a:endParaRPr lang="en-US" sz="4000" b="1" i="1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2868" y="12509850"/>
            <a:ext cx="1468194" cy="2611550"/>
          </a:xfrm>
          <a:prstGeom prst="rect">
            <a:avLst/>
          </a:prstGeom>
        </p:spPr>
      </p:pic>
      <p:sp>
        <p:nvSpPr>
          <p:cNvPr id="446" name="AutoShape 777"/>
          <p:cNvSpPr>
            <a:spLocks noChangeArrowheads="1"/>
          </p:cNvSpPr>
          <p:nvPr/>
        </p:nvSpPr>
        <p:spPr bwMode="auto">
          <a:xfrm>
            <a:off x="34062988" y="14068922"/>
            <a:ext cx="12549188" cy="1143000"/>
          </a:xfrm>
          <a:prstGeom prst="roundRect">
            <a:avLst>
              <a:gd name="adj" fmla="val 18056"/>
            </a:avLst>
          </a:prstGeom>
          <a:solidFill>
            <a:srgbClr val="9C7C2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9C7C2F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4702175" eaLnBrk="0" hangingPunct="0">
              <a:defRPr/>
            </a:pPr>
            <a:r>
              <a:rPr lang="en-US" sz="6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Discussion</a:t>
            </a:r>
            <a:endParaRPr lang="en-US" sz="60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</p:txBody>
      </p:sp>
      <p:sp>
        <p:nvSpPr>
          <p:cNvPr id="447" name="Text Box 768"/>
          <p:cNvSpPr txBox="1">
            <a:spLocks noChangeArrowheads="1"/>
          </p:cNvSpPr>
          <p:nvPr/>
        </p:nvSpPr>
        <p:spPr bwMode="auto">
          <a:xfrm>
            <a:off x="34062988" y="15508391"/>
            <a:ext cx="12382500" cy="11868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71450" tIns="85725" rIns="171450" bIns="85725">
            <a:spAutoFit/>
          </a:bodyPr>
          <a:lstStyle>
            <a:lvl1pPr defTabSz="4703763" eaLnBrk="0" hangingPunct="0"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703763" eaLnBrk="0" hangingPunct="0"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703763" eaLnBrk="0" hangingPunct="0"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703763" eaLnBrk="0" hangingPunct="0"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703763" eaLnBrk="0" hangingPunct="0"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z="4000" dirty="0" smtClean="0"/>
              <a:t>Registered users account for most edits while anonymous users cause most vandalism</a:t>
            </a:r>
            <a:r>
              <a:rPr lang="en-US" altLang="en-US" sz="4000" dirty="0" smtClean="0">
                <a:sym typeface="Wingdings" panose="05000000000000000000" pitchFamily="2" charset="2"/>
              </a:rPr>
              <a:t>(~</a:t>
            </a:r>
            <a:r>
              <a:rPr lang="en-US" altLang="en-US" sz="4000" b="1" dirty="0" smtClean="0">
                <a:sym typeface="Wingdings" panose="05000000000000000000" pitchFamily="2" charset="2"/>
              </a:rPr>
              <a:t>80%</a:t>
            </a:r>
            <a:r>
              <a:rPr lang="en-US" altLang="en-US" sz="4000" dirty="0" smtClean="0">
                <a:sym typeface="Wingdings" panose="05000000000000000000" pitchFamily="2" charset="2"/>
              </a:rPr>
              <a:t> of IP editors are not vandals!).</a:t>
            </a:r>
            <a:endParaRPr lang="en-US" altLang="en-US" sz="40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z="4000" b="1" dirty="0" smtClean="0"/>
              <a:t>Counter-vandalism unit </a:t>
            </a:r>
            <a:r>
              <a:rPr lang="en-US" altLang="en-US" sz="4000" dirty="0" smtClean="0"/>
              <a:t>of Wiki reverts most of these vandalisms. </a:t>
            </a:r>
            <a:endParaRPr lang="en-US" altLang="en-US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z="4000" dirty="0" smtClean="0"/>
              <a:t>Bias in study: restrict scope of analysis. Also, statistical testing are not performed.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z="4000" dirty="0" smtClean="0"/>
              <a:t>A detailed comprehensive study can reveal further trend and require rigorous data mining.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en-US" sz="4000" dirty="0"/>
          </a:p>
          <a:p>
            <a:r>
              <a:rPr lang="en-US" altLang="en-US" sz="4000" b="1" u="sng" dirty="0" smtClean="0"/>
              <a:t>Future Work: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z="4000" dirty="0" smtClean="0"/>
              <a:t>Bag-of-words based ML classifier to identify vandals.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z="4000" dirty="0" smtClean="0"/>
              <a:t>Demographics of vandals, % of dynamic IPs, % of self-reverted vandalism etc..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z="4000" dirty="0" smtClean="0"/>
              <a:t> Other privacy issues of editors and factors influencing privacy loss.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en-US" sz="40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en-US" sz="4000" dirty="0" smtClean="0"/>
          </a:p>
        </p:txBody>
      </p:sp>
      <p:sp>
        <p:nvSpPr>
          <p:cNvPr id="448" name="TextBox 447"/>
          <p:cNvSpPr txBox="1"/>
          <p:nvPr/>
        </p:nvSpPr>
        <p:spPr>
          <a:xfrm flipH="1">
            <a:off x="4722126" y="15211922"/>
            <a:ext cx="4847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typical article</a:t>
            </a:r>
            <a:endParaRPr lang="en-US" sz="2400" dirty="0"/>
          </a:p>
        </p:txBody>
      </p:sp>
      <p:sp>
        <p:nvSpPr>
          <p:cNvPr id="449" name="TextBox 448"/>
          <p:cNvSpPr txBox="1"/>
          <p:nvPr/>
        </p:nvSpPr>
        <p:spPr>
          <a:xfrm flipH="1">
            <a:off x="10028668" y="15336458"/>
            <a:ext cx="4847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Anonymous user in shadow</a:t>
            </a:r>
            <a:endParaRPr lang="en-US" sz="2400" dirty="0"/>
          </a:p>
        </p:txBody>
      </p:sp>
      <p:sp>
        <p:nvSpPr>
          <p:cNvPr id="450" name="Text Box 513"/>
          <p:cNvSpPr txBox="1">
            <a:spLocks noChangeArrowheads="1"/>
          </p:cNvSpPr>
          <p:nvPr/>
        </p:nvSpPr>
        <p:spPr bwMode="auto">
          <a:xfrm>
            <a:off x="3113995" y="15580855"/>
            <a:ext cx="6914674" cy="357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BD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71450" tIns="85725" rIns="171450" bIns="85725">
            <a:spAutoFit/>
          </a:bodyPr>
          <a:lstStyle>
            <a:lvl1pPr marL="342900" indent="-342900" defTabSz="4703763" eaLnBrk="0" hangingPunct="0"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703763" eaLnBrk="0" hangingPunct="0"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703763" eaLnBrk="0" hangingPunct="0"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703763" eaLnBrk="0" hangingPunct="0"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703763" eaLnBrk="0" hangingPunct="0"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eaLnBrk="1" hangingPunct="1">
              <a:spcBef>
                <a:spcPct val="50000"/>
              </a:spcBef>
            </a:pPr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</a:rPr>
              <a:t>HTTP://WEB.STANFORD.EDU/CLASS/CS345A/SLIDES/06-PROJECTS.PDF</a:t>
            </a:r>
            <a:endParaRPr lang="en-US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1" name="Text Box 513"/>
          <p:cNvSpPr txBox="1">
            <a:spLocks noChangeArrowheads="1"/>
          </p:cNvSpPr>
          <p:nvPr/>
        </p:nvSpPr>
        <p:spPr bwMode="auto">
          <a:xfrm>
            <a:off x="10028668" y="15649211"/>
            <a:ext cx="6914674" cy="357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BD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71450" tIns="85725" rIns="171450" bIns="85725">
            <a:spAutoFit/>
          </a:bodyPr>
          <a:lstStyle>
            <a:lvl1pPr marL="342900" indent="-342900" defTabSz="4703763" eaLnBrk="0" hangingPunct="0"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703763" eaLnBrk="0" hangingPunct="0"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703763" eaLnBrk="0" hangingPunct="0"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703763" eaLnBrk="0" hangingPunct="0"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703763" eaLnBrk="0" hangingPunct="0"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eaLnBrk="1" hangingPunct="1">
              <a:spcBef>
                <a:spcPct val="50000"/>
              </a:spcBef>
            </a:pPr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</a:rPr>
              <a:t>https://en.wikipedia.org/wiki/Wikipedia:IPs_are_human_too</a:t>
            </a:r>
            <a:endParaRPr lang="en-US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2" name="Text Box 513"/>
          <p:cNvSpPr txBox="1">
            <a:spLocks noChangeArrowheads="1"/>
          </p:cNvSpPr>
          <p:nvPr/>
        </p:nvSpPr>
        <p:spPr bwMode="auto">
          <a:xfrm>
            <a:off x="10343780" y="29728986"/>
            <a:ext cx="5289576" cy="91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BD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71450" tIns="85725" rIns="171450" bIns="85725">
            <a:spAutoFit/>
          </a:bodyPr>
          <a:lstStyle>
            <a:lvl1pPr marL="342900" indent="-342900" defTabSz="4703763" eaLnBrk="0" hangingPunct="0"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703763" eaLnBrk="0" hangingPunct="0"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703763" eaLnBrk="0" hangingPunct="0"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703763" eaLnBrk="0" hangingPunct="0"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703763" eaLnBrk="0" hangingPunct="0"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eaLnBrk="1" hangingPunct="1">
              <a:spcBef>
                <a:spcPct val="50000"/>
              </a:spcBef>
            </a:pPr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</a:rPr>
              <a:t>https://www.google.com/search?q=wiki+vandalism+study&amp;rlz=1C1CHWA_enUS629US629&amp;espv=2&amp;biw=1920&amp;bih=893&amp;site=webhp&amp;source=lnms&amp;tbm=isch&amp;sa=X&amp;ved=0ahUKEwiMp9-ukprMAhVFg4MKHaWUBCsQ_AUIBigB</a:t>
            </a:r>
            <a:endParaRPr lang="en-US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0751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0751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559</Words>
  <Application>Microsoft Office PowerPoint</Application>
  <PresentationFormat>Custom</PresentationFormat>
  <Paragraphs>103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Franklin Gothic Medium</vt:lpstr>
      <vt:lpstr>Times New Roman</vt:lpstr>
      <vt:lpstr>MS PGothic</vt:lpstr>
      <vt:lpstr>Default Design</vt:lpstr>
      <vt:lpstr>  Privacy In Open Source A Case Study: Wikipedia Abu Saleh Md Noman School of Informatics and Computing, Indiana University</vt:lpstr>
    </vt:vector>
  </TitlesOfParts>
  <Company>Graphicland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to make a scientific poster</dc:title>
  <dc:subject>How To Make A Scientific Poster</dc:subject>
  <dc:creator>Graphicsland/MakeSigns.com</dc:creator>
  <cp:keywords>scientific, research, template, custom, poster, presentation, symposium, printing, PowerPoint, create, design, example, sample, download</cp:keywords>
  <dc:description>Download our scientific poster templates at no cost to you and get one step closer to making a great research poster.</dc:description>
  <cp:lastModifiedBy>ABU SALEH MD NOMAN</cp:lastModifiedBy>
  <cp:revision>45</cp:revision>
  <dcterms:created xsi:type="dcterms:W3CDTF">2009-11-13T21:11:30Z</dcterms:created>
  <dcterms:modified xsi:type="dcterms:W3CDTF">2016-04-19T07:14:25Z</dcterms:modified>
  <cp:category>templates for scientific poster</cp:category>
</cp:coreProperties>
</file>