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7.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35"/>
  </p:notesMasterIdLst>
  <p:handoutMasterIdLst>
    <p:handoutMasterId r:id="rId36"/>
  </p:handoutMasterIdLst>
  <p:sldIdLst>
    <p:sldId id="314" r:id="rId5"/>
    <p:sldId id="343" r:id="rId6"/>
    <p:sldId id="317" r:id="rId7"/>
    <p:sldId id="326" r:id="rId8"/>
    <p:sldId id="325" r:id="rId9"/>
    <p:sldId id="374" r:id="rId10"/>
    <p:sldId id="379" r:id="rId11"/>
    <p:sldId id="330" r:id="rId12"/>
    <p:sldId id="332" r:id="rId13"/>
    <p:sldId id="363" r:id="rId14"/>
    <p:sldId id="375" r:id="rId15"/>
    <p:sldId id="376" r:id="rId16"/>
    <p:sldId id="348" r:id="rId17"/>
    <p:sldId id="364" r:id="rId18"/>
    <p:sldId id="367" r:id="rId19"/>
    <p:sldId id="365" r:id="rId20"/>
    <p:sldId id="369" r:id="rId21"/>
    <p:sldId id="366" r:id="rId22"/>
    <p:sldId id="368" r:id="rId23"/>
    <p:sldId id="370" r:id="rId24"/>
    <p:sldId id="371" r:id="rId25"/>
    <p:sldId id="372" r:id="rId26"/>
    <p:sldId id="380" r:id="rId27"/>
    <p:sldId id="382" r:id="rId28"/>
    <p:sldId id="360" r:id="rId29"/>
    <p:sldId id="336" r:id="rId30"/>
    <p:sldId id="338" r:id="rId31"/>
    <p:sldId id="340" r:id="rId32"/>
    <p:sldId id="341" r:id="rId33"/>
    <p:sldId id="373"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90304"/>
    <a:srgbClr val="969696"/>
    <a:srgbClr val="9E9A95"/>
    <a:srgbClr val="382E25"/>
    <a:srgbClr val="C17945"/>
    <a:srgbClr val="31526A"/>
    <a:srgbClr val="252626"/>
    <a:srgbClr val="A6A6A6"/>
    <a:srgbClr val="C6BFBB"/>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287" autoAdjust="0"/>
    <p:restoredTop sz="86422" autoAdjust="0"/>
  </p:normalViewPr>
  <p:slideViewPr>
    <p:cSldViewPr snapToGrid="0" snapToObjects="1">
      <p:cViewPr>
        <p:scale>
          <a:sx n="80" d="100"/>
          <a:sy n="80" d="100"/>
        </p:scale>
        <p:origin x="232" y="1048"/>
      </p:cViewPr>
      <p:guideLst>
        <p:guide orient="horz" pos="3185"/>
        <p:guide pos="392"/>
      </p:guideLst>
    </p:cSldViewPr>
  </p:slideViewPr>
  <p:outlineViewPr>
    <p:cViewPr>
      <p:scale>
        <a:sx n="33" d="100"/>
        <a:sy n="33" d="100"/>
      </p:scale>
      <p:origin x="0" y="-8136"/>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Privacy &amp; Security</c:v>
                </c:pt>
              </c:strCache>
            </c:strRef>
          </c:tx>
          <c:spPr>
            <a:ln w="28575" cap="rnd">
              <a:solidFill>
                <a:schemeClr val="accent1"/>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Sheet1!$B$2:$B$13</c:f>
              <c:numCache>
                <c:formatCode>General</c:formatCode>
                <c:ptCount val="12"/>
                <c:pt idx="0">
                  <c:v>5</c:v>
                </c:pt>
                <c:pt idx="1">
                  <c:v>0</c:v>
                </c:pt>
                <c:pt idx="2">
                  <c:v>2</c:v>
                </c:pt>
                <c:pt idx="3">
                  <c:v>15</c:v>
                </c:pt>
                <c:pt idx="4">
                  <c:v>20</c:v>
                </c:pt>
                <c:pt idx="5">
                  <c:v>95</c:v>
                </c:pt>
                <c:pt idx="6">
                  <c:v>38</c:v>
                </c:pt>
                <c:pt idx="7">
                  <c:v>60</c:v>
                </c:pt>
                <c:pt idx="8">
                  <c:v>63</c:v>
                </c:pt>
                <c:pt idx="9">
                  <c:v>80</c:v>
                </c:pt>
                <c:pt idx="10">
                  <c:v>115</c:v>
                </c:pt>
                <c:pt idx="11">
                  <c:v>125</c:v>
                </c:pt>
              </c:numCache>
            </c:numRef>
          </c:val>
          <c:smooth val="0"/>
          <c:extLst>
            <c:ext xmlns:c16="http://schemas.microsoft.com/office/drawing/2014/chart" uri="{C3380CC4-5D6E-409C-BE32-E72D297353CC}">
              <c16:uniqueId val="{00000000-DD7E-A24C-AEC7-F0D67142DE8D}"/>
            </c:ext>
          </c:extLst>
        </c:ser>
        <c:ser>
          <c:idx val="1"/>
          <c:order val="1"/>
          <c:tx>
            <c:strRef>
              <c:f>Sheet1!$C$1</c:f>
              <c:strCache>
                <c:ptCount val="1"/>
                <c:pt idx="0">
                  <c:v>User Experience</c:v>
                </c:pt>
              </c:strCache>
            </c:strRef>
          </c:tx>
          <c:spPr>
            <a:ln w="28575" cap="rnd">
              <a:solidFill>
                <a:schemeClr val="accent2"/>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Sheet1!$C$2:$C$13</c:f>
              <c:numCache>
                <c:formatCode>General</c:formatCode>
                <c:ptCount val="12"/>
                <c:pt idx="0">
                  <c:v>1</c:v>
                </c:pt>
                <c:pt idx="1">
                  <c:v>0</c:v>
                </c:pt>
                <c:pt idx="2">
                  <c:v>0</c:v>
                </c:pt>
                <c:pt idx="3">
                  <c:v>2</c:v>
                </c:pt>
                <c:pt idx="4">
                  <c:v>5</c:v>
                </c:pt>
                <c:pt idx="5">
                  <c:v>79</c:v>
                </c:pt>
                <c:pt idx="6">
                  <c:v>25</c:v>
                </c:pt>
                <c:pt idx="7">
                  <c:v>27</c:v>
                </c:pt>
                <c:pt idx="8">
                  <c:v>29</c:v>
                </c:pt>
                <c:pt idx="9">
                  <c:v>28</c:v>
                </c:pt>
                <c:pt idx="10">
                  <c:v>90</c:v>
                </c:pt>
                <c:pt idx="11">
                  <c:v>79</c:v>
                </c:pt>
              </c:numCache>
            </c:numRef>
          </c:val>
          <c:smooth val="0"/>
          <c:extLst>
            <c:ext xmlns:c16="http://schemas.microsoft.com/office/drawing/2014/chart" uri="{C3380CC4-5D6E-409C-BE32-E72D297353CC}">
              <c16:uniqueId val="{00000001-DD7E-A24C-AEC7-F0D67142DE8D}"/>
            </c:ext>
          </c:extLst>
        </c:ser>
        <c:ser>
          <c:idx val="2"/>
          <c:order val="2"/>
          <c:tx>
            <c:strRef>
              <c:f>Sheet1!$D$1</c:f>
              <c:strCache>
                <c:ptCount val="1"/>
                <c:pt idx="0">
                  <c:v>Personal Disposition</c:v>
                </c:pt>
              </c:strCache>
            </c:strRef>
          </c:tx>
          <c:spPr>
            <a:ln w="28575" cap="rnd">
              <a:solidFill>
                <a:schemeClr val="accent3"/>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Sheet1!$D$2:$D$13</c:f>
              <c:numCache>
                <c:formatCode>General</c:formatCode>
                <c:ptCount val="12"/>
                <c:pt idx="0">
                  <c:v>1</c:v>
                </c:pt>
                <c:pt idx="1">
                  <c:v>0</c:v>
                </c:pt>
                <c:pt idx="2">
                  <c:v>0</c:v>
                </c:pt>
                <c:pt idx="3">
                  <c:v>9</c:v>
                </c:pt>
                <c:pt idx="4">
                  <c:v>10</c:v>
                </c:pt>
                <c:pt idx="5">
                  <c:v>30</c:v>
                </c:pt>
                <c:pt idx="6">
                  <c:v>9</c:v>
                </c:pt>
                <c:pt idx="7">
                  <c:v>15</c:v>
                </c:pt>
                <c:pt idx="8">
                  <c:v>17</c:v>
                </c:pt>
                <c:pt idx="9">
                  <c:v>28</c:v>
                </c:pt>
                <c:pt idx="10">
                  <c:v>48</c:v>
                </c:pt>
                <c:pt idx="11">
                  <c:v>66</c:v>
                </c:pt>
              </c:numCache>
            </c:numRef>
          </c:val>
          <c:smooth val="0"/>
          <c:extLst>
            <c:ext xmlns:c16="http://schemas.microsoft.com/office/drawing/2014/chart" uri="{C3380CC4-5D6E-409C-BE32-E72D297353CC}">
              <c16:uniqueId val="{00000002-DD7E-A24C-AEC7-F0D67142DE8D}"/>
            </c:ext>
          </c:extLst>
        </c:ser>
        <c:ser>
          <c:idx val="3"/>
          <c:order val="3"/>
          <c:tx>
            <c:strRef>
              <c:f>Sheet1!$E$1</c:f>
              <c:strCache>
                <c:ptCount val="1"/>
                <c:pt idx="0">
                  <c:v>Advertisements</c:v>
                </c:pt>
              </c:strCache>
            </c:strRef>
          </c:tx>
          <c:spPr>
            <a:ln w="28575" cap="rnd">
              <a:solidFill>
                <a:schemeClr val="accent4"/>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Sheet1!$E$2:$E$13</c:f>
              <c:numCache>
                <c:formatCode>General</c:formatCode>
                <c:ptCount val="12"/>
                <c:pt idx="0">
                  <c:v>0</c:v>
                </c:pt>
                <c:pt idx="1">
                  <c:v>0</c:v>
                </c:pt>
                <c:pt idx="2">
                  <c:v>0</c:v>
                </c:pt>
                <c:pt idx="3">
                  <c:v>0</c:v>
                </c:pt>
                <c:pt idx="4">
                  <c:v>3</c:v>
                </c:pt>
                <c:pt idx="5">
                  <c:v>14</c:v>
                </c:pt>
                <c:pt idx="6">
                  <c:v>8</c:v>
                </c:pt>
                <c:pt idx="7">
                  <c:v>9</c:v>
                </c:pt>
                <c:pt idx="8">
                  <c:v>8</c:v>
                </c:pt>
                <c:pt idx="9">
                  <c:v>9</c:v>
                </c:pt>
                <c:pt idx="10">
                  <c:v>27</c:v>
                </c:pt>
                <c:pt idx="11">
                  <c:v>35</c:v>
                </c:pt>
              </c:numCache>
            </c:numRef>
          </c:val>
          <c:smooth val="0"/>
          <c:extLst>
            <c:ext xmlns:c16="http://schemas.microsoft.com/office/drawing/2014/chart" uri="{C3380CC4-5D6E-409C-BE32-E72D297353CC}">
              <c16:uniqueId val="{00000003-DD7E-A24C-AEC7-F0D67142DE8D}"/>
            </c:ext>
          </c:extLst>
        </c:ser>
        <c:ser>
          <c:idx val="4"/>
          <c:order val="4"/>
          <c:tx>
            <c:strRef>
              <c:f>Sheet1!$F$1</c:f>
              <c:strCache>
                <c:ptCount val="1"/>
                <c:pt idx="0">
                  <c:v>Uninteresting Content</c:v>
                </c:pt>
              </c:strCache>
            </c:strRef>
          </c:tx>
          <c:spPr>
            <a:ln w="28575" cap="rnd">
              <a:solidFill>
                <a:schemeClr val="accent5"/>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Sheet1!$F$2:$F$13</c:f>
              <c:numCache>
                <c:formatCode>General</c:formatCode>
                <c:ptCount val="12"/>
                <c:pt idx="0">
                  <c:v>1</c:v>
                </c:pt>
                <c:pt idx="1">
                  <c:v>0</c:v>
                </c:pt>
                <c:pt idx="2">
                  <c:v>0</c:v>
                </c:pt>
                <c:pt idx="3">
                  <c:v>2</c:v>
                </c:pt>
                <c:pt idx="4">
                  <c:v>4</c:v>
                </c:pt>
                <c:pt idx="5">
                  <c:v>6</c:v>
                </c:pt>
                <c:pt idx="6">
                  <c:v>4</c:v>
                </c:pt>
                <c:pt idx="7">
                  <c:v>4</c:v>
                </c:pt>
                <c:pt idx="8">
                  <c:v>5</c:v>
                </c:pt>
                <c:pt idx="9">
                  <c:v>7</c:v>
                </c:pt>
                <c:pt idx="10">
                  <c:v>16</c:v>
                </c:pt>
                <c:pt idx="11">
                  <c:v>16</c:v>
                </c:pt>
              </c:numCache>
            </c:numRef>
          </c:val>
          <c:smooth val="0"/>
          <c:extLst>
            <c:ext xmlns:c16="http://schemas.microsoft.com/office/drawing/2014/chart" uri="{C3380CC4-5D6E-409C-BE32-E72D297353CC}">
              <c16:uniqueId val="{00000004-DD7E-A24C-AEC7-F0D67142DE8D}"/>
            </c:ext>
          </c:extLst>
        </c:ser>
        <c:dLbls>
          <c:showLegendKey val="0"/>
          <c:showVal val="0"/>
          <c:showCatName val="0"/>
          <c:showSerName val="0"/>
          <c:showPercent val="0"/>
          <c:showBubbleSize val="0"/>
        </c:dLbls>
        <c:smooth val="0"/>
        <c:axId val="625751664"/>
        <c:axId val="625938320"/>
      </c:lineChart>
      <c:catAx>
        <c:axId val="625751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938320"/>
        <c:crosses val="autoZero"/>
        <c:auto val="1"/>
        <c:lblAlgn val="ctr"/>
        <c:lblOffset val="100"/>
        <c:noMultiLvlLbl val="0"/>
      </c:catAx>
      <c:valAx>
        <c:axId val="625938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500" dirty="0"/>
                  <a:t># of comments per theme</a:t>
                </a:r>
              </a:p>
            </c:rich>
          </c:tx>
          <c:layout>
            <c:manualLayout>
              <c:xMode val="edge"/>
              <c:yMode val="edge"/>
              <c:x val="0"/>
              <c:y val="0.2146428699353290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751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Privacy &amp; Security</c:v>
                </c:pt>
              </c:strCache>
            </c:strRef>
          </c:tx>
          <c:spPr>
            <a:ln w="28575" cap="rnd">
              <a:solidFill>
                <a:schemeClr val="accent1"/>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Sheet1!$B$2:$B$13</c:f>
              <c:numCache>
                <c:formatCode>General</c:formatCode>
                <c:ptCount val="12"/>
                <c:pt idx="0">
                  <c:v>5</c:v>
                </c:pt>
                <c:pt idx="1">
                  <c:v>0</c:v>
                </c:pt>
                <c:pt idx="2">
                  <c:v>2</c:v>
                </c:pt>
                <c:pt idx="3">
                  <c:v>15</c:v>
                </c:pt>
                <c:pt idx="4">
                  <c:v>20</c:v>
                </c:pt>
                <c:pt idx="5">
                  <c:v>95</c:v>
                </c:pt>
                <c:pt idx="6">
                  <c:v>38</c:v>
                </c:pt>
                <c:pt idx="7">
                  <c:v>60</c:v>
                </c:pt>
                <c:pt idx="8">
                  <c:v>63</c:v>
                </c:pt>
                <c:pt idx="9">
                  <c:v>80</c:v>
                </c:pt>
                <c:pt idx="10">
                  <c:v>115</c:v>
                </c:pt>
                <c:pt idx="11">
                  <c:v>125</c:v>
                </c:pt>
              </c:numCache>
            </c:numRef>
          </c:val>
          <c:smooth val="0"/>
          <c:extLst>
            <c:ext xmlns:c16="http://schemas.microsoft.com/office/drawing/2014/chart" uri="{C3380CC4-5D6E-409C-BE32-E72D297353CC}">
              <c16:uniqueId val="{00000000-DD7E-A24C-AEC7-F0D67142DE8D}"/>
            </c:ext>
          </c:extLst>
        </c:ser>
        <c:ser>
          <c:idx val="1"/>
          <c:order val="1"/>
          <c:tx>
            <c:strRef>
              <c:f>Sheet1!$C$1</c:f>
              <c:strCache>
                <c:ptCount val="1"/>
                <c:pt idx="0">
                  <c:v>User Experience</c:v>
                </c:pt>
              </c:strCache>
            </c:strRef>
          </c:tx>
          <c:spPr>
            <a:ln w="28575" cap="rnd">
              <a:solidFill>
                <a:schemeClr val="accent2"/>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Sheet1!$C$2:$C$13</c:f>
              <c:numCache>
                <c:formatCode>General</c:formatCode>
                <c:ptCount val="12"/>
                <c:pt idx="0">
                  <c:v>1</c:v>
                </c:pt>
                <c:pt idx="1">
                  <c:v>0</c:v>
                </c:pt>
                <c:pt idx="2">
                  <c:v>0</c:v>
                </c:pt>
                <c:pt idx="3">
                  <c:v>2</c:v>
                </c:pt>
                <c:pt idx="4">
                  <c:v>5</c:v>
                </c:pt>
                <c:pt idx="5">
                  <c:v>79</c:v>
                </c:pt>
                <c:pt idx="6">
                  <c:v>25</c:v>
                </c:pt>
                <c:pt idx="7">
                  <c:v>27</c:v>
                </c:pt>
                <c:pt idx="8">
                  <c:v>29</c:v>
                </c:pt>
                <c:pt idx="9">
                  <c:v>28</c:v>
                </c:pt>
                <c:pt idx="10">
                  <c:v>90</c:v>
                </c:pt>
                <c:pt idx="11">
                  <c:v>79</c:v>
                </c:pt>
              </c:numCache>
            </c:numRef>
          </c:val>
          <c:smooth val="0"/>
          <c:extLst>
            <c:ext xmlns:c16="http://schemas.microsoft.com/office/drawing/2014/chart" uri="{C3380CC4-5D6E-409C-BE32-E72D297353CC}">
              <c16:uniqueId val="{00000001-DD7E-A24C-AEC7-F0D67142DE8D}"/>
            </c:ext>
          </c:extLst>
        </c:ser>
        <c:ser>
          <c:idx val="2"/>
          <c:order val="2"/>
          <c:tx>
            <c:strRef>
              <c:f>Sheet1!$D$1</c:f>
              <c:strCache>
                <c:ptCount val="1"/>
                <c:pt idx="0">
                  <c:v>Personal Disposition</c:v>
                </c:pt>
              </c:strCache>
            </c:strRef>
          </c:tx>
          <c:spPr>
            <a:ln w="28575" cap="rnd">
              <a:solidFill>
                <a:schemeClr val="accent3"/>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Sheet1!$D$2:$D$13</c:f>
              <c:numCache>
                <c:formatCode>General</c:formatCode>
                <c:ptCount val="12"/>
                <c:pt idx="0">
                  <c:v>1</c:v>
                </c:pt>
                <c:pt idx="1">
                  <c:v>0</c:v>
                </c:pt>
                <c:pt idx="2">
                  <c:v>0</c:v>
                </c:pt>
                <c:pt idx="3">
                  <c:v>9</c:v>
                </c:pt>
                <c:pt idx="4">
                  <c:v>10</c:v>
                </c:pt>
                <c:pt idx="5">
                  <c:v>30</c:v>
                </c:pt>
                <c:pt idx="6">
                  <c:v>9</c:v>
                </c:pt>
                <c:pt idx="7">
                  <c:v>15</c:v>
                </c:pt>
                <c:pt idx="8">
                  <c:v>17</c:v>
                </c:pt>
                <c:pt idx="9">
                  <c:v>28</c:v>
                </c:pt>
                <c:pt idx="10">
                  <c:v>48</c:v>
                </c:pt>
                <c:pt idx="11">
                  <c:v>66</c:v>
                </c:pt>
              </c:numCache>
            </c:numRef>
          </c:val>
          <c:smooth val="0"/>
          <c:extLst>
            <c:ext xmlns:c16="http://schemas.microsoft.com/office/drawing/2014/chart" uri="{C3380CC4-5D6E-409C-BE32-E72D297353CC}">
              <c16:uniqueId val="{00000002-DD7E-A24C-AEC7-F0D67142DE8D}"/>
            </c:ext>
          </c:extLst>
        </c:ser>
        <c:ser>
          <c:idx val="3"/>
          <c:order val="3"/>
          <c:tx>
            <c:strRef>
              <c:f>Sheet1!$E$1</c:f>
              <c:strCache>
                <c:ptCount val="1"/>
                <c:pt idx="0">
                  <c:v>Advertisements</c:v>
                </c:pt>
              </c:strCache>
            </c:strRef>
          </c:tx>
          <c:spPr>
            <a:ln w="28575" cap="rnd">
              <a:solidFill>
                <a:schemeClr val="accent4"/>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Sheet1!$E$2:$E$13</c:f>
              <c:numCache>
                <c:formatCode>General</c:formatCode>
                <c:ptCount val="12"/>
                <c:pt idx="0">
                  <c:v>0</c:v>
                </c:pt>
                <c:pt idx="1">
                  <c:v>0</c:v>
                </c:pt>
                <c:pt idx="2">
                  <c:v>0</c:v>
                </c:pt>
                <c:pt idx="3">
                  <c:v>0</c:v>
                </c:pt>
                <c:pt idx="4">
                  <c:v>3</c:v>
                </c:pt>
                <c:pt idx="5">
                  <c:v>14</c:v>
                </c:pt>
                <c:pt idx="6">
                  <c:v>8</c:v>
                </c:pt>
                <c:pt idx="7">
                  <c:v>9</c:v>
                </c:pt>
                <c:pt idx="8">
                  <c:v>8</c:v>
                </c:pt>
                <c:pt idx="9">
                  <c:v>9</c:v>
                </c:pt>
                <c:pt idx="10">
                  <c:v>27</c:v>
                </c:pt>
                <c:pt idx="11">
                  <c:v>35</c:v>
                </c:pt>
              </c:numCache>
            </c:numRef>
          </c:val>
          <c:smooth val="0"/>
          <c:extLst>
            <c:ext xmlns:c16="http://schemas.microsoft.com/office/drawing/2014/chart" uri="{C3380CC4-5D6E-409C-BE32-E72D297353CC}">
              <c16:uniqueId val="{00000003-DD7E-A24C-AEC7-F0D67142DE8D}"/>
            </c:ext>
          </c:extLst>
        </c:ser>
        <c:ser>
          <c:idx val="4"/>
          <c:order val="4"/>
          <c:tx>
            <c:strRef>
              <c:f>Sheet1!$F$1</c:f>
              <c:strCache>
                <c:ptCount val="1"/>
                <c:pt idx="0">
                  <c:v>Uninteresting Content</c:v>
                </c:pt>
              </c:strCache>
            </c:strRef>
          </c:tx>
          <c:spPr>
            <a:ln w="28575" cap="rnd">
              <a:solidFill>
                <a:schemeClr val="accent5"/>
              </a:solidFill>
              <a:round/>
            </a:ln>
            <a:effectLst/>
          </c:spPr>
          <c:marker>
            <c:symbol val="none"/>
          </c:marker>
          <c:cat>
            <c:numRef>
              <c:f>Sheet1!$A$2:$A$13</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Sheet1!$F$2:$F$13</c:f>
              <c:numCache>
                <c:formatCode>General</c:formatCode>
                <c:ptCount val="12"/>
                <c:pt idx="0">
                  <c:v>1</c:v>
                </c:pt>
                <c:pt idx="1">
                  <c:v>0</c:v>
                </c:pt>
                <c:pt idx="2">
                  <c:v>0</c:v>
                </c:pt>
                <c:pt idx="3">
                  <c:v>2</c:v>
                </c:pt>
                <c:pt idx="4">
                  <c:v>4</c:v>
                </c:pt>
                <c:pt idx="5">
                  <c:v>6</c:v>
                </c:pt>
                <c:pt idx="6">
                  <c:v>4</c:v>
                </c:pt>
                <c:pt idx="7">
                  <c:v>4</c:v>
                </c:pt>
                <c:pt idx="8">
                  <c:v>5</c:v>
                </c:pt>
                <c:pt idx="9">
                  <c:v>7</c:v>
                </c:pt>
                <c:pt idx="10">
                  <c:v>16</c:v>
                </c:pt>
                <c:pt idx="11">
                  <c:v>16</c:v>
                </c:pt>
              </c:numCache>
            </c:numRef>
          </c:val>
          <c:smooth val="0"/>
          <c:extLst>
            <c:ext xmlns:c16="http://schemas.microsoft.com/office/drawing/2014/chart" uri="{C3380CC4-5D6E-409C-BE32-E72D297353CC}">
              <c16:uniqueId val="{00000004-DD7E-A24C-AEC7-F0D67142DE8D}"/>
            </c:ext>
          </c:extLst>
        </c:ser>
        <c:dLbls>
          <c:showLegendKey val="0"/>
          <c:showVal val="0"/>
          <c:showCatName val="0"/>
          <c:showSerName val="0"/>
          <c:showPercent val="0"/>
          <c:showBubbleSize val="0"/>
        </c:dLbls>
        <c:smooth val="0"/>
        <c:axId val="625751664"/>
        <c:axId val="625938320"/>
      </c:lineChart>
      <c:catAx>
        <c:axId val="625751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938320"/>
        <c:crosses val="autoZero"/>
        <c:auto val="1"/>
        <c:lblAlgn val="ctr"/>
        <c:lblOffset val="100"/>
        <c:noMultiLvlLbl val="0"/>
      </c:catAx>
      <c:valAx>
        <c:axId val="625938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500" dirty="0"/>
                  <a:t># of comments per theme</a:t>
                </a:r>
              </a:p>
            </c:rich>
          </c:tx>
          <c:layout>
            <c:manualLayout>
              <c:xMode val="edge"/>
              <c:yMode val="edge"/>
              <c:x val="0"/>
              <c:y val="0.2146428699353290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751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58BA0F-1D46-C94C-9AFC-6691C8614A50}" type="doc">
      <dgm:prSet loTypeId="urn:microsoft.com/office/officeart/2005/8/layout/hProcess9" loCatId="" qsTypeId="urn:microsoft.com/office/officeart/2005/8/quickstyle/simple1" qsCatId="simple" csTypeId="urn:microsoft.com/office/officeart/2005/8/colors/accent1_2" csCatId="accent1" phldr="1"/>
      <dgm:spPr/>
      <dgm:t>
        <a:bodyPr/>
        <a:lstStyle/>
        <a:p>
          <a:endParaRPr lang="en-US"/>
        </a:p>
      </dgm:t>
    </dgm:pt>
    <dgm:pt modelId="{1D4F98AD-8D2A-A54E-A768-45A7CC9F260E}">
      <dgm:prSet phldrT="[Text]" custT="1"/>
      <dgm:spPr/>
      <dgm:t>
        <a:bodyPr/>
        <a:lstStyle/>
        <a:p>
          <a:r>
            <a:rPr lang="en-US" sz="2400" dirty="0"/>
            <a:t>Scraping</a:t>
          </a:r>
        </a:p>
      </dgm:t>
    </dgm:pt>
    <dgm:pt modelId="{D2CCEC8F-A089-0E4C-A175-1E596D6060AE}" type="parTrans" cxnId="{253752D4-DCEE-4A44-9835-60000E1A9776}">
      <dgm:prSet/>
      <dgm:spPr/>
      <dgm:t>
        <a:bodyPr/>
        <a:lstStyle/>
        <a:p>
          <a:endParaRPr lang="en-US"/>
        </a:p>
      </dgm:t>
    </dgm:pt>
    <dgm:pt modelId="{A82B0EF4-9D04-E041-8DED-B5CD819EE12B}" type="sibTrans" cxnId="{253752D4-DCEE-4A44-9835-60000E1A9776}">
      <dgm:prSet/>
      <dgm:spPr/>
      <dgm:t>
        <a:bodyPr/>
        <a:lstStyle/>
        <a:p>
          <a:endParaRPr lang="en-US"/>
        </a:p>
      </dgm:t>
    </dgm:pt>
    <dgm:pt modelId="{2238F1CD-05C0-884C-875E-63D7796181F5}">
      <dgm:prSet phldrT="[Text]" custT="1"/>
      <dgm:spPr/>
      <dgm:t>
        <a:bodyPr/>
        <a:lstStyle/>
        <a:p>
          <a:r>
            <a:rPr lang="en-US" sz="2400" dirty="0"/>
            <a:t>Filtering</a:t>
          </a:r>
        </a:p>
      </dgm:t>
    </dgm:pt>
    <dgm:pt modelId="{E0DA30BB-CC71-6444-9E2B-6317C88D1090}" type="parTrans" cxnId="{63B2C2AD-0168-9046-A2AC-6BA17BB4895E}">
      <dgm:prSet/>
      <dgm:spPr/>
      <dgm:t>
        <a:bodyPr/>
        <a:lstStyle/>
        <a:p>
          <a:endParaRPr lang="en-US"/>
        </a:p>
      </dgm:t>
    </dgm:pt>
    <dgm:pt modelId="{52A258BD-DF09-5749-8AED-710E0C09EAC5}" type="sibTrans" cxnId="{63B2C2AD-0168-9046-A2AC-6BA17BB4895E}">
      <dgm:prSet/>
      <dgm:spPr/>
      <dgm:t>
        <a:bodyPr/>
        <a:lstStyle/>
        <a:p>
          <a:endParaRPr lang="en-US"/>
        </a:p>
      </dgm:t>
    </dgm:pt>
    <dgm:pt modelId="{A2B97BA2-4120-6944-BDBF-0B6A78B35115}">
      <dgm:prSet phldrT="[Text]" custT="1"/>
      <dgm:spPr/>
      <dgm:t>
        <a:bodyPr/>
        <a:lstStyle/>
        <a:p>
          <a:r>
            <a:rPr lang="en-US" sz="2400" dirty="0"/>
            <a:t>Sampling</a:t>
          </a:r>
        </a:p>
      </dgm:t>
    </dgm:pt>
    <dgm:pt modelId="{B573F05B-0262-564B-AC50-839B1515735A}" type="parTrans" cxnId="{2C5F206B-F603-8543-B4DF-00EAC05A66C3}">
      <dgm:prSet/>
      <dgm:spPr/>
      <dgm:t>
        <a:bodyPr/>
        <a:lstStyle/>
        <a:p>
          <a:endParaRPr lang="en-US"/>
        </a:p>
      </dgm:t>
    </dgm:pt>
    <dgm:pt modelId="{D9C9AE5D-DBF7-A04B-B6DD-F3F7DD909241}" type="sibTrans" cxnId="{2C5F206B-F603-8543-B4DF-00EAC05A66C3}">
      <dgm:prSet/>
      <dgm:spPr/>
      <dgm:t>
        <a:bodyPr/>
        <a:lstStyle/>
        <a:p>
          <a:endParaRPr lang="en-US"/>
        </a:p>
      </dgm:t>
    </dgm:pt>
    <dgm:pt modelId="{2CC0DF85-885D-D647-8410-185116B9B136}">
      <dgm:prSet custT="1"/>
      <dgm:spPr/>
      <dgm:t>
        <a:bodyPr/>
        <a:lstStyle/>
        <a:p>
          <a:r>
            <a:rPr lang="en-US" sz="2400" dirty="0"/>
            <a:t>Sentiment Coding</a:t>
          </a:r>
        </a:p>
      </dgm:t>
    </dgm:pt>
    <dgm:pt modelId="{AFAFD860-FE9C-4542-A19E-A20556E042C0}" type="parTrans" cxnId="{3B247B56-2476-6640-8B02-F2D966D0B30B}">
      <dgm:prSet/>
      <dgm:spPr/>
      <dgm:t>
        <a:bodyPr/>
        <a:lstStyle/>
        <a:p>
          <a:endParaRPr lang="en-US"/>
        </a:p>
      </dgm:t>
    </dgm:pt>
    <dgm:pt modelId="{5A156360-18F5-5746-863C-55660CFD5027}" type="sibTrans" cxnId="{3B247B56-2476-6640-8B02-F2D966D0B30B}">
      <dgm:prSet/>
      <dgm:spPr/>
      <dgm:t>
        <a:bodyPr/>
        <a:lstStyle/>
        <a:p>
          <a:endParaRPr lang="en-US"/>
        </a:p>
      </dgm:t>
    </dgm:pt>
    <dgm:pt modelId="{644F4B4A-8A02-9E42-AFC1-1C9E138D8F2B}">
      <dgm:prSet custT="1"/>
      <dgm:spPr/>
      <dgm:t>
        <a:bodyPr/>
        <a:lstStyle/>
        <a:p>
          <a:r>
            <a:rPr lang="en-US" sz="2400" dirty="0"/>
            <a:t>Thematic coding</a:t>
          </a:r>
        </a:p>
      </dgm:t>
    </dgm:pt>
    <dgm:pt modelId="{2C22B523-F296-CA4E-86B7-A6D215676CA2}" type="parTrans" cxnId="{7053941D-AEF9-FE4D-B58F-EF358DB3F398}">
      <dgm:prSet/>
      <dgm:spPr/>
      <dgm:t>
        <a:bodyPr/>
        <a:lstStyle/>
        <a:p>
          <a:endParaRPr lang="en-US"/>
        </a:p>
      </dgm:t>
    </dgm:pt>
    <dgm:pt modelId="{EA3F3727-5CD9-6444-AC20-4FC2901B23AF}" type="sibTrans" cxnId="{7053941D-AEF9-FE4D-B58F-EF358DB3F398}">
      <dgm:prSet/>
      <dgm:spPr/>
      <dgm:t>
        <a:bodyPr/>
        <a:lstStyle/>
        <a:p>
          <a:endParaRPr lang="en-US"/>
        </a:p>
      </dgm:t>
    </dgm:pt>
    <dgm:pt modelId="{6D9698CA-4F5C-7741-BBE9-8F67BBAAFA49}" type="pres">
      <dgm:prSet presAssocID="{AE58BA0F-1D46-C94C-9AFC-6691C8614A50}" presName="CompostProcess" presStyleCnt="0">
        <dgm:presLayoutVars>
          <dgm:dir/>
          <dgm:resizeHandles val="exact"/>
        </dgm:presLayoutVars>
      </dgm:prSet>
      <dgm:spPr/>
    </dgm:pt>
    <dgm:pt modelId="{1514A3EC-89BE-AD42-A3E8-43B26269D05C}" type="pres">
      <dgm:prSet presAssocID="{AE58BA0F-1D46-C94C-9AFC-6691C8614A50}" presName="arrow" presStyleLbl="bgShp" presStyleIdx="0" presStyleCnt="1"/>
      <dgm:spPr/>
    </dgm:pt>
    <dgm:pt modelId="{409EF5A3-9CB1-C64F-B579-A4A0AE11FD84}" type="pres">
      <dgm:prSet presAssocID="{AE58BA0F-1D46-C94C-9AFC-6691C8614A50}" presName="linearProcess" presStyleCnt="0"/>
      <dgm:spPr/>
    </dgm:pt>
    <dgm:pt modelId="{F6E891B4-B889-CF40-9546-5BE56C84E197}" type="pres">
      <dgm:prSet presAssocID="{1D4F98AD-8D2A-A54E-A768-45A7CC9F260E}" presName="textNode" presStyleLbl="node1" presStyleIdx="0" presStyleCnt="5">
        <dgm:presLayoutVars>
          <dgm:bulletEnabled val="1"/>
        </dgm:presLayoutVars>
      </dgm:prSet>
      <dgm:spPr/>
    </dgm:pt>
    <dgm:pt modelId="{57205354-A25C-4946-856F-4F2614CA7412}" type="pres">
      <dgm:prSet presAssocID="{A82B0EF4-9D04-E041-8DED-B5CD819EE12B}" presName="sibTrans" presStyleCnt="0"/>
      <dgm:spPr/>
    </dgm:pt>
    <dgm:pt modelId="{67B428D8-FB7F-634E-917E-77F54AD75EC1}" type="pres">
      <dgm:prSet presAssocID="{2238F1CD-05C0-884C-875E-63D7796181F5}" presName="textNode" presStyleLbl="node1" presStyleIdx="1" presStyleCnt="5">
        <dgm:presLayoutVars>
          <dgm:bulletEnabled val="1"/>
        </dgm:presLayoutVars>
      </dgm:prSet>
      <dgm:spPr/>
    </dgm:pt>
    <dgm:pt modelId="{5081B0E8-9721-9F4D-89DB-094997E2955E}" type="pres">
      <dgm:prSet presAssocID="{52A258BD-DF09-5749-8AED-710E0C09EAC5}" presName="sibTrans" presStyleCnt="0"/>
      <dgm:spPr/>
    </dgm:pt>
    <dgm:pt modelId="{B41FEA39-7EB1-0743-8296-0E01D0C9B6A4}" type="pres">
      <dgm:prSet presAssocID="{A2B97BA2-4120-6944-BDBF-0B6A78B35115}" presName="textNode" presStyleLbl="node1" presStyleIdx="2" presStyleCnt="5">
        <dgm:presLayoutVars>
          <dgm:bulletEnabled val="1"/>
        </dgm:presLayoutVars>
      </dgm:prSet>
      <dgm:spPr/>
    </dgm:pt>
    <dgm:pt modelId="{D3BB2224-E666-504E-A74C-29FFF702626B}" type="pres">
      <dgm:prSet presAssocID="{D9C9AE5D-DBF7-A04B-B6DD-F3F7DD909241}" presName="sibTrans" presStyleCnt="0"/>
      <dgm:spPr/>
    </dgm:pt>
    <dgm:pt modelId="{0CCEA6A2-2627-7F4C-9192-8FC090528D55}" type="pres">
      <dgm:prSet presAssocID="{2CC0DF85-885D-D647-8410-185116B9B136}" presName="textNode" presStyleLbl="node1" presStyleIdx="3" presStyleCnt="5" custScaleX="112758">
        <dgm:presLayoutVars>
          <dgm:bulletEnabled val="1"/>
        </dgm:presLayoutVars>
      </dgm:prSet>
      <dgm:spPr/>
    </dgm:pt>
    <dgm:pt modelId="{56702A3F-44A5-6249-9BD9-A75FD8350A3D}" type="pres">
      <dgm:prSet presAssocID="{5A156360-18F5-5746-863C-55660CFD5027}" presName="sibTrans" presStyleCnt="0"/>
      <dgm:spPr/>
    </dgm:pt>
    <dgm:pt modelId="{2911302A-0395-5645-981E-797A98B5C72A}" type="pres">
      <dgm:prSet presAssocID="{644F4B4A-8A02-9E42-AFC1-1C9E138D8F2B}" presName="textNode" presStyleLbl="node1" presStyleIdx="4" presStyleCnt="5">
        <dgm:presLayoutVars>
          <dgm:bulletEnabled val="1"/>
        </dgm:presLayoutVars>
      </dgm:prSet>
      <dgm:spPr/>
    </dgm:pt>
  </dgm:ptLst>
  <dgm:cxnLst>
    <dgm:cxn modelId="{7053941D-AEF9-FE4D-B58F-EF358DB3F398}" srcId="{AE58BA0F-1D46-C94C-9AFC-6691C8614A50}" destId="{644F4B4A-8A02-9E42-AFC1-1C9E138D8F2B}" srcOrd="4" destOrd="0" parTransId="{2C22B523-F296-CA4E-86B7-A6D215676CA2}" sibTransId="{EA3F3727-5CD9-6444-AC20-4FC2901B23AF}"/>
    <dgm:cxn modelId="{ED9AF351-60D2-3541-A79D-6F868F6218D0}" type="presOf" srcId="{A2B97BA2-4120-6944-BDBF-0B6A78B35115}" destId="{B41FEA39-7EB1-0743-8296-0E01D0C9B6A4}" srcOrd="0" destOrd="0" presId="urn:microsoft.com/office/officeart/2005/8/layout/hProcess9"/>
    <dgm:cxn modelId="{3B247B56-2476-6640-8B02-F2D966D0B30B}" srcId="{AE58BA0F-1D46-C94C-9AFC-6691C8614A50}" destId="{2CC0DF85-885D-D647-8410-185116B9B136}" srcOrd="3" destOrd="0" parTransId="{AFAFD860-FE9C-4542-A19E-A20556E042C0}" sibTransId="{5A156360-18F5-5746-863C-55660CFD5027}"/>
    <dgm:cxn modelId="{E67E3F62-1085-B447-84C8-75A8DB13B42C}" type="presOf" srcId="{AE58BA0F-1D46-C94C-9AFC-6691C8614A50}" destId="{6D9698CA-4F5C-7741-BBE9-8F67BBAAFA49}" srcOrd="0" destOrd="0" presId="urn:microsoft.com/office/officeart/2005/8/layout/hProcess9"/>
    <dgm:cxn modelId="{2C5F206B-F603-8543-B4DF-00EAC05A66C3}" srcId="{AE58BA0F-1D46-C94C-9AFC-6691C8614A50}" destId="{A2B97BA2-4120-6944-BDBF-0B6A78B35115}" srcOrd="2" destOrd="0" parTransId="{B573F05B-0262-564B-AC50-839B1515735A}" sibTransId="{D9C9AE5D-DBF7-A04B-B6DD-F3F7DD909241}"/>
    <dgm:cxn modelId="{9325188C-C309-3B47-A3FB-F2D06DB59218}" type="presOf" srcId="{644F4B4A-8A02-9E42-AFC1-1C9E138D8F2B}" destId="{2911302A-0395-5645-981E-797A98B5C72A}" srcOrd="0" destOrd="0" presId="urn:microsoft.com/office/officeart/2005/8/layout/hProcess9"/>
    <dgm:cxn modelId="{63B2C2AD-0168-9046-A2AC-6BA17BB4895E}" srcId="{AE58BA0F-1D46-C94C-9AFC-6691C8614A50}" destId="{2238F1CD-05C0-884C-875E-63D7796181F5}" srcOrd="1" destOrd="0" parTransId="{E0DA30BB-CC71-6444-9E2B-6317C88D1090}" sibTransId="{52A258BD-DF09-5749-8AED-710E0C09EAC5}"/>
    <dgm:cxn modelId="{253752D4-DCEE-4A44-9835-60000E1A9776}" srcId="{AE58BA0F-1D46-C94C-9AFC-6691C8614A50}" destId="{1D4F98AD-8D2A-A54E-A768-45A7CC9F260E}" srcOrd="0" destOrd="0" parTransId="{D2CCEC8F-A089-0E4C-A175-1E596D6060AE}" sibTransId="{A82B0EF4-9D04-E041-8DED-B5CD819EE12B}"/>
    <dgm:cxn modelId="{87E678F2-A381-1747-8303-CA36D92FD5F6}" type="presOf" srcId="{2CC0DF85-885D-D647-8410-185116B9B136}" destId="{0CCEA6A2-2627-7F4C-9192-8FC090528D55}" srcOrd="0" destOrd="0" presId="urn:microsoft.com/office/officeart/2005/8/layout/hProcess9"/>
    <dgm:cxn modelId="{238D6AF9-3097-D043-9AB1-AB82DCF83BB3}" type="presOf" srcId="{1D4F98AD-8D2A-A54E-A768-45A7CC9F260E}" destId="{F6E891B4-B889-CF40-9546-5BE56C84E197}" srcOrd="0" destOrd="0" presId="urn:microsoft.com/office/officeart/2005/8/layout/hProcess9"/>
    <dgm:cxn modelId="{BF9EF5FB-5402-C943-8104-738A04FFC8E2}" type="presOf" srcId="{2238F1CD-05C0-884C-875E-63D7796181F5}" destId="{67B428D8-FB7F-634E-917E-77F54AD75EC1}" srcOrd="0" destOrd="0" presId="urn:microsoft.com/office/officeart/2005/8/layout/hProcess9"/>
    <dgm:cxn modelId="{79271ABB-567A-D34F-AFB0-C3EDB5F13DF2}" type="presParOf" srcId="{6D9698CA-4F5C-7741-BBE9-8F67BBAAFA49}" destId="{1514A3EC-89BE-AD42-A3E8-43B26269D05C}" srcOrd="0" destOrd="0" presId="urn:microsoft.com/office/officeart/2005/8/layout/hProcess9"/>
    <dgm:cxn modelId="{E8A70F36-1ABA-FB47-ACC3-A0DA0A5DDA8D}" type="presParOf" srcId="{6D9698CA-4F5C-7741-BBE9-8F67BBAAFA49}" destId="{409EF5A3-9CB1-C64F-B579-A4A0AE11FD84}" srcOrd="1" destOrd="0" presId="urn:microsoft.com/office/officeart/2005/8/layout/hProcess9"/>
    <dgm:cxn modelId="{0623B521-8826-0344-8EB3-8A1E3757E5F8}" type="presParOf" srcId="{409EF5A3-9CB1-C64F-B579-A4A0AE11FD84}" destId="{F6E891B4-B889-CF40-9546-5BE56C84E197}" srcOrd="0" destOrd="0" presId="urn:microsoft.com/office/officeart/2005/8/layout/hProcess9"/>
    <dgm:cxn modelId="{1D0F25E9-E9C8-524E-A7F6-165839096AA3}" type="presParOf" srcId="{409EF5A3-9CB1-C64F-B579-A4A0AE11FD84}" destId="{57205354-A25C-4946-856F-4F2614CA7412}" srcOrd="1" destOrd="0" presId="urn:microsoft.com/office/officeart/2005/8/layout/hProcess9"/>
    <dgm:cxn modelId="{6A541297-03A3-4B44-A094-20BD6494F218}" type="presParOf" srcId="{409EF5A3-9CB1-C64F-B579-A4A0AE11FD84}" destId="{67B428D8-FB7F-634E-917E-77F54AD75EC1}" srcOrd="2" destOrd="0" presId="urn:microsoft.com/office/officeart/2005/8/layout/hProcess9"/>
    <dgm:cxn modelId="{37D16278-1E9D-8B4E-A317-346891CB4062}" type="presParOf" srcId="{409EF5A3-9CB1-C64F-B579-A4A0AE11FD84}" destId="{5081B0E8-9721-9F4D-89DB-094997E2955E}" srcOrd="3" destOrd="0" presId="urn:microsoft.com/office/officeart/2005/8/layout/hProcess9"/>
    <dgm:cxn modelId="{841FF6A9-6853-C243-867B-4F3DAF16C004}" type="presParOf" srcId="{409EF5A3-9CB1-C64F-B579-A4A0AE11FD84}" destId="{B41FEA39-7EB1-0743-8296-0E01D0C9B6A4}" srcOrd="4" destOrd="0" presId="urn:microsoft.com/office/officeart/2005/8/layout/hProcess9"/>
    <dgm:cxn modelId="{3C4F88AA-1F96-1148-A7BC-22B9BE497C05}" type="presParOf" srcId="{409EF5A3-9CB1-C64F-B579-A4A0AE11FD84}" destId="{D3BB2224-E666-504E-A74C-29FFF702626B}" srcOrd="5" destOrd="0" presId="urn:microsoft.com/office/officeart/2005/8/layout/hProcess9"/>
    <dgm:cxn modelId="{1982E2B5-694A-AD48-B079-997F6A2BE564}" type="presParOf" srcId="{409EF5A3-9CB1-C64F-B579-A4A0AE11FD84}" destId="{0CCEA6A2-2627-7F4C-9192-8FC090528D55}" srcOrd="6" destOrd="0" presId="urn:microsoft.com/office/officeart/2005/8/layout/hProcess9"/>
    <dgm:cxn modelId="{6B987EE7-0336-0F47-B437-BCFAFCAAD124}" type="presParOf" srcId="{409EF5A3-9CB1-C64F-B579-A4A0AE11FD84}" destId="{56702A3F-44A5-6249-9BD9-A75FD8350A3D}" srcOrd="7" destOrd="0" presId="urn:microsoft.com/office/officeart/2005/8/layout/hProcess9"/>
    <dgm:cxn modelId="{778090F9-DA2E-E346-BF8B-C69CE01CB9A3}" type="presParOf" srcId="{409EF5A3-9CB1-C64F-B579-A4A0AE11FD84}" destId="{2911302A-0395-5645-981E-797A98B5C72A}"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4A3EC-89BE-AD42-A3E8-43B26269D05C}">
      <dsp:nvSpPr>
        <dsp:cNvPr id="0" name=""/>
        <dsp:cNvSpPr/>
      </dsp:nvSpPr>
      <dsp:spPr>
        <a:xfrm>
          <a:off x="685799" y="0"/>
          <a:ext cx="7772399" cy="28114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891B4-B889-CF40-9546-5BE56C84E197}">
      <dsp:nvSpPr>
        <dsp:cNvPr id="0" name=""/>
        <dsp:cNvSpPr/>
      </dsp:nvSpPr>
      <dsp:spPr>
        <a:xfrm>
          <a:off x="699" y="843438"/>
          <a:ext cx="1577875" cy="1124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Scraping</a:t>
          </a:r>
        </a:p>
      </dsp:txBody>
      <dsp:txXfrm>
        <a:off x="55597" y="898336"/>
        <a:ext cx="1468079" cy="1014789"/>
      </dsp:txXfrm>
    </dsp:sp>
    <dsp:sp modelId="{67B428D8-FB7F-634E-917E-77F54AD75EC1}">
      <dsp:nvSpPr>
        <dsp:cNvPr id="0" name=""/>
        <dsp:cNvSpPr/>
      </dsp:nvSpPr>
      <dsp:spPr>
        <a:xfrm>
          <a:off x="1841554" y="843438"/>
          <a:ext cx="1577875" cy="1124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Filtering</a:t>
          </a:r>
        </a:p>
      </dsp:txBody>
      <dsp:txXfrm>
        <a:off x="1896452" y="898336"/>
        <a:ext cx="1468079" cy="1014789"/>
      </dsp:txXfrm>
    </dsp:sp>
    <dsp:sp modelId="{B41FEA39-7EB1-0743-8296-0E01D0C9B6A4}">
      <dsp:nvSpPr>
        <dsp:cNvPr id="0" name=""/>
        <dsp:cNvSpPr/>
      </dsp:nvSpPr>
      <dsp:spPr>
        <a:xfrm>
          <a:off x="3682409" y="843438"/>
          <a:ext cx="1577875" cy="1124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Sampling</a:t>
          </a:r>
        </a:p>
      </dsp:txBody>
      <dsp:txXfrm>
        <a:off x="3737307" y="898336"/>
        <a:ext cx="1468079" cy="1014789"/>
      </dsp:txXfrm>
    </dsp:sp>
    <dsp:sp modelId="{0CCEA6A2-2627-7F4C-9192-8FC090528D55}">
      <dsp:nvSpPr>
        <dsp:cNvPr id="0" name=""/>
        <dsp:cNvSpPr/>
      </dsp:nvSpPr>
      <dsp:spPr>
        <a:xfrm>
          <a:off x="5523263" y="843438"/>
          <a:ext cx="1779180" cy="1124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Sentiment Coding</a:t>
          </a:r>
        </a:p>
      </dsp:txBody>
      <dsp:txXfrm>
        <a:off x="5578161" y="898336"/>
        <a:ext cx="1669384" cy="1014789"/>
      </dsp:txXfrm>
    </dsp:sp>
    <dsp:sp modelId="{2911302A-0395-5645-981E-797A98B5C72A}">
      <dsp:nvSpPr>
        <dsp:cNvPr id="0" name=""/>
        <dsp:cNvSpPr/>
      </dsp:nvSpPr>
      <dsp:spPr>
        <a:xfrm>
          <a:off x="7565424" y="843438"/>
          <a:ext cx="1577875" cy="1124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Thematic coding</a:t>
          </a:r>
        </a:p>
      </dsp:txBody>
      <dsp:txXfrm>
        <a:off x="7620322" y="898336"/>
        <a:ext cx="1468079" cy="10147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5/2/19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5/2/19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101692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11</a:t>
            </a:fld>
            <a:endParaRPr lang="en-US"/>
          </a:p>
        </p:txBody>
      </p:sp>
    </p:spTree>
    <p:extLst>
      <p:ext uri="{BB962C8B-B14F-4D97-AF65-F5344CB8AC3E}">
        <p14:creationId xmlns:p14="http://schemas.microsoft.com/office/powerpoint/2010/main" val="125800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distribution of the frequencies of NS comments which were marked as Explicit Non-use only as we also wanted to see how the themes appear in this subset. As you can see, the top 5 themes remain the same.</a:t>
            </a:r>
          </a:p>
        </p:txBody>
      </p:sp>
      <p:sp>
        <p:nvSpPr>
          <p:cNvPr id="4" name="Slide Number Placeholder 3"/>
          <p:cNvSpPr>
            <a:spLocks noGrp="1"/>
          </p:cNvSpPr>
          <p:nvPr>
            <p:ph type="sldNum" sz="quarter" idx="10"/>
          </p:nvPr>
        </p:nvSpPr>
        <p:spPr/>
        <p:txBody>
          <a:bodyPr/>
          <a:lstStyle/>
          <a:p>
            <a:fld id="{9706D261-4ACC-5E49-97C5-9D8FD2D9A3AF}" type="slidenum">
              <a:rPr lang="en-US" smtClean="0"/>
              <a:t>12</a:t>
            </a:fld>
            <a:endParaRPr lang="en-US"/>
          </a:p>
        </p:txBody>
      </p:sp>
    </p:spTree>
    <p:extLst>
      <p:ext uri="{BB962C8B-B14F-4D97-AF65-F5344CB8AC3E}">
        <p14:creationId xmlns:p14="http://schemas.microsoft.com/office/powerpoint/2010/main" val="265997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Surveillance</a:t>
            </a:r>
          </a:p>
          <a:p>
            <a:pPr marL="171450" indent="-171450">
              <a:buFontTx/>
              <a:buChar char="-"/>
            </a:pPr>
            <a:r>
              <a:rPr lang="en-US" dirty="0"/>
              <a:t>Third party data sharing</a:t>
            </a:r>
          </a:p>
          <a:p>
            <a:pPr marL="171450" indent="-171450">
              <a:buFontTx/>
              <a:buChar char="-"/>
            </a:pPr>
            <a:r>
              <a:rPr lang="en-US" dirty="0"/>
              <a:t>Identity theft</a:t>
            </a:r>
          </a:p>
          <a:p>
            <a:pPr marL="171450" indent="-171450">
              <a:buFontTx/>
              <a:buChar char="-"/>
            </a:pPr>
            <a:r>
              <a:rPr lang="en-US" dirty="0"/>
              <a:t>Data breach such as data mining from fb chats</a:t>
            </a:r>
          </a:p>
        </p:txBody>
      </p:sp>
      <p:sp>
        <p:nvSpPr>
          <p:cNvPr id="4" name="Slide Number Placeholder 3"/>
          <p:cNvSpPr>
            <a:spLocks noGrp="1"/>
          </p:cNvSpPr>
          <p:nvPr>
            <p:ph type="sldNum" sz="quarter" idx="10"/>
          </p:nvPr>
        </p:nvSpPr>
        <p:spPr/>
        <p:txBody>
          <a:bodyPr/>
          <a:lstStyle/>
          <a:p>
            <a:fld id="{9706D261-4ACC-5E49-97C5-9D8FD2D9A3AF}" type="slidenum">
              <a:rPr lang="en-US" smtClean="0"/>
              <a:t>13</a:t>
            </a:fld>
            <a:endParaRPr lang="en-US"/>
          </a:p>
        </p:txBody>
      </p:sp>
    </p:spTree>
    <p:extLst>
      <p:ext uri="{BB962C8B-B14F-4D97-AF65-F5344CB8AC3E}">
        <p14:creationId xmlns:p14="http://schemas.microsoft.com/office/powerpoint/2010/main" val="1525055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Unfreidnly</a:t>
            </a:r>
            <a:r>
              <a:rPr lang="en-US" dirty="0"/>
              <a:t> user interface</a:t>
            </a:r>
          </a:p>
          <a:p>
            <a:pPr marL="171450" indent="-171450">
              <a:buFontTx/>
              <a:buChar char="-"/>
            </a:pPr>
            <a:r>
              <a:rPr lang="en-US" dirty="0"/>
              <a:t>Poor </a:t>
            </a:r>
            <a:r>
              <a:rPr lang="en-US" dirty="0" err="1"/>
              <a:t>Organiztion</a:t>
            </a:r>
            <a:r>
              <a:rPr lang="en-US" dirty="0"/>
              <a:t> of news feed </a:t>
            </a:r>
          </a:p>
          <a:p>
            <a:pPr marL="171450" indent="-171450">
              <a:buFontTx/>
              <a:buChar char="-"/>
            </a:pPr>
            <a:r>
              <a:rPr lang="en-US" dirty="0" err="1"/>
              <a:t>Defferent</a:t>
            </a:r>
            <a:r>
              <a:rPr lang="en-US" dirty="0"/>
              <a:t> fb features such as Unwanted game requests/</a:t>
            </a:r>
            <a:r>
              <a:rPr lang="en-US" dirty="0" err="1"/>
              <a:t>autoplay</a:t>
            </a:r>
            <a:r>
              <a:rPr lang="en-US" dirty="0"/>
              <a:t> video feature </a:t>
            </a:r>
            <a:r>
              <a:rPr lang="en-US" dirty="0" err="1"/>
              <a:t>etc</a:t>
            </a:r>
            <a:r>
              <a:rPr lang="en-US" dirty="0"/>
              <a:t> </a:t>
            </a:r>
          </a:p>
        </p:txBody>
      </p:sp>
      <p:sp>
        <p:nvSpPr>
          <p:cNvPr id="4" name="Slide Number Placeholder 3"/>
          <p:cNvSpPr>
            <a:spLocks noGrp="1"/>
          </p:cNvSpPr>
          <p:nvPr>
            <p:ph type="sldNum" sz="quarter" idx="10"/>
          </p:nvPr>
        </p:nvSpPr>
        <p:spPr/>
        <p:txBody>
          <a:bodyPr/>
          <a:lstStyle/>
          <a:p>
            <a:fld id="{9706D261-4ACC-5E49-97C5-9D8FD2D9A3AF}" type="slidenum">
              <a:rPr lang="en-US" smtClean="0"/>
              <a:t>14</a:t>
            </a:fld>
            <a:endParaRPr lang="en-US"/>
          </a:p>
        </p:txBody>
      </p:sp>
    </p:spTree>
    <p:extLst>
      <p:ext uri="{BB962C8B-B14F-4D97-AF65-F5344CB8AC3E}">
        <p14:creationId xmlns:p14="http://schemas.microsoft.com/office/powerpoint/2010/main" val="568217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15</a:t>
            </a:fld>
            <a:endParaRPr lang="en-US"/>
          </a:p>
        </p:txBody>
      </p:sp>
    </p:spTree>
    <p:extLst>
      <p:ext uri="{BB962C8B-B14F-4D97-AF65-F5344CB8AC3E}">
        <p14:creationId xmlns:p14="http://schemas.microsoft.com/office/powerpoint/2010/main" val="1917504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some of the users indicated they like this feature but A lot of people were disgusted by the fact that fb invades their privacy to make personalized or targeted ads for their benefit (some of them even claimed the share of it)</a:t>
            </a:r>
          </a:p>
        </p:txBody>
      </p:sp>
      <p:sp>
        <p:nvSpPr>
          <p:cNvPr id="4" name="Slide Number Placeholder 3"/>
          <p:cNvSpPr>
            <a:spLocks noGrp="1"/>
          </p:cNvSpPr>
          <p:nvPr>
            <p:ph type="sldNum" sz="quarter" idx="10"/>
          </p:nvPr>
        </p:nvSpPr>
        <p:spPr/>
        <p:txBody>
          <a:bodyPr/>
          <a:lstStyle/>
          <a:p>
            <a:fld id="{9706D261-4ACC-5E49-97C5-9D8FD2D9A3AF}" type="slidenum">
              <a:rPr lang="en-US" smtClean="0"/>
              <a:t>16</a:t>
            </a:fld>
            <a:endParaRPr lang="en-US"/>
          </a:p>
        </p:txBody>
      </p:sp>
    </p:spTree>
    <p:extLst>
      <p:ext uri="{BB962C8B-B14F-4D97-AF65-F5344CB8AC3E}">
        <p14:creationId xmlns:p14="http://schemas.microsoft.com/office/powerpoint/2010/main" val="2669871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17</a:t>
            </a:fld>
            <a:endParaRPr lang="en-US"/>
          </a:p>
        </p:txBody>
      </p:sp>
    </p:spTree>
    <p:extLst>
      <p:ext uri="{BB962C8B-B14F-4D97-AF65-F5344CB8AC3E}">
        <p14:creationId xmlns:p14="http://schemas.microsoft.com/office/powerpoint/2010/main" val="1706677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previous works have addressed this issue on how fb is linked to psychological impacts such as depression, anxiety and addiction. People talked about the problematic use of Fb and the toll it takes on their physical and mental health.</a:t>
            </a:r>
          </a:p>
        </p:txBody>
      </p:sp>
      <p:sp>
        <p:nvSpPr>
          <p:cNvPr id="4" name="Slide Number Placeholder 3"/>
          <p:cNvSpPr>
            <a:spLocks noGrp="1"/>
          </p:cNvSpPr>
          <p:nvPr>
            <p:ph type="sldNum" sz="quarter" idx="10"/>
          </p:nvPr>
        </p:nvSpPr>
        <p:spPr/>
        <p:txBody>
          <a:bodyPr/>
          <a:lstStyle/>
          <a:p>
            <a:fld id="{9706D261-4ACC-5E49-97C5-9D8FD2D9A3AF}" type="slidenum">
              <a:rPr lang="en-US" smtClean="0"/>
              <a:t>18</a:t>
            </a:fld>
            <a:endParaRPr lang="en-US"/>
          </a:p>
        </p:txBody>
      </p:sp>
    </p:spTree>
    <p:extLst>
      <p:ext uri="{BB962C8B-B14F-4D97-AF65-F5344CB8AC3E}">
        <p14:creationId xmlns:p14="http://schemas.microsoft.com/office/powerpoint/2010/main" val="1955511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19</a:t>
            </a:fld>
            <a:endParaRPr lang="en-US"/>
          </a:p>
        </p:txBody>
      </p:sp>
    </p:spTree>
    <p:extLst>
      <p:ext uri="{BB962C8B-B14F-4D97-AF65-F5344CB8AC3E}">
        <p14:creationId xmlns:p14="http://schemas.microsoft.com/office/powerpoint/2010/main" val="1529315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20</a:t>
            </a:fld>
            <a:endParaRPr lang="en-US"/>
          </a:p>
        </p:txBody>
      </p:sp>
    </p:spTree>
    <p:extLst>
      <p:ext uri="{BB962C8B-B14F-4D97-AF65-F5344CB8AC3E}">
        <p14:creationId xmlns:p14="http://schemas.microsoft.com/office/powerpoint/2010/main" val="288129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Benefits like real-time info sharing, staying connected with </a:t>
            </a:r>
            <a:r>
              <a:rPr lang="en-US" dirty="0" err="1"/>
              <a:t>FnF</a:t>
            </a:r>
            <a:r>
              <a:rPr lang="en-US" dirty="0"/>
              <a:t>, marketing/promoting business</a:t>
            </a:r>
          </a:p>
          <a:p>
            <a:endParaRPr lang="en-US" dirty="0"/>
          </a:p>
          <a:p>
            <a:r>
              <a:rPr lang="en-US" dirty="0"/>
              <a:t>- However, off late user concerns are growing such as: 1) Cambridge </a:t>
            </a:r>
            <a:r>
              <a:rPr lang="en-US" dirty="0" err="1"/>
              <a:t>analytica</a:t>
            </a:r>
            <a:r>
              <a:rPr lang="en-US" dirty="0"/>
              <a:t>, exposing almost 30m user data 2) cyberbullying, abusive comments, trolls 3) Physical and mental health</a:t>
            </a:r>
          </a:p>
        </p:txBody>
      </p:sp>
      <p:sp>
        <p:nvSpPr>
          <p:cNvPr id="4" name="Slide Number Placeholder 3"/>
          <p:cNvSpPr>
            <a:spLocks noGrp="1"/>
          </p:cNvSpPr>
          <p:nvPr>
            <p:ph type="sldNum" sz="quarter" idx="10"/>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1448496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21</a:t>
            </a:fld>
            <a:endParaRPr lang="en-US"/>
          </a:p>
        </p:txBody>
      </p:sp>
    </p:spTree>
    <p:extLst>
      <p:ext uri="{BB962C8B-B14F-4D97-AF65-F5344CB8AC3E}">
        <p14:creationId xmlns:p14="http://schemas.microsoft.com/office/powerpoint/2010/main" val="2356060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22</a:t>
            </a:fld>
            <a:endParaRPr lang="en-US"/>
          </a:p>
        </p:txBody>
      </p:sp>
    </p:spTree>
    <p:extLst>
      <p:ext uri="{BB962C8B-B14F-4D97-AF65-F5344CB8AC3E}">
        <p14:creationId xmlns:p14="http://schemas.microsoft.com/office/powerpoint/2010/main" val="3012450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together these factors seemed to raise NS toward FB, degrade user experience and increase people’s tendency to reduce or stop using FB altogether. In this line chart we show…</a:t>
            </a:r>
          </a:p>
        </p:txBody>
      </p:sp>
      <p:sp>
        <p:nvSpPr>
          <p:cNvPr id="4" name="Slide Number Placeholder 3"/>
          <p:cNvSpPr>
            <a:spLocks noGrp="1"/>
          </p:cNvSpPr>
          <p:nvPr>
            <p:ph type="sldNum" sz="quarter" idx="10"/>
          </p:nvPr>
        </p:nvSpPr>
        <p:spPr/>
        <p:txBody>
          <a:bodyPr/>
          <a:lstStyle/>
          <a:p>
            <a:fld id="{9706D261-4ACC-5E49-97C5-9D8FD2D9A3AF}" type="slidenum">
              <a:rPr lang="en-US" smtClean="0"/>
              <a:t>23</a:t>
            </a:fld>
            <a:endParaRPr lang="en-US"/>
          </a:p>
        </p:txBody>
      </p:sp>
    </p:spTree>
    <p:extLst>
      <p:ext uri="{BB962C8B-B14F-4D97-AF65-F5344CB8AC3E}">
        <p14:creationId xmlns:p14="http://schemas.microsoft.com/office/powerpoint/2010/main" val="2892461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graph provides a quick sense of temporal patterns, we should note that the absolute numbers cannot be taken as statistically meaningful owing to our random sampling and size of the dataset. </a:t>
            </a:r>
          </a:p>
        </p:txBody>
      </p:sp>
      <p:sp>
        <p:nvSpPr>
          <p:cNvPr id="4" name="Slide Number Placeholder 3"/>
          <p:cNvSpPr>
            <a:spLocks noGrp="1"/>
          </p:cNvSpPr>
          <p:nvPr>
            <p:ph type="sldNum" sz="quarter" idx="10"/>
          </p:nvPr>
        </p:nvSpPr>
        <p:spPr/>
        <p:txBody>
          <a:bodyPr/>
          <a:lstStyle/>
          <a:p>
            <a:fld id="{9706D261-4ACC-5E49-97C5-9D8FD2D9A3AF}" type="slidenum">
              <a:rPr lang="en-US" smtClean="0"/>
              <a:t>24</a:t>
            </a:fld>
            <a:endParaRPr lang="en-US"/>
          </a:p>
        </p:txBody>
      </p:sp>
    </p:spTree>
    <p:extLst>
      <p:ext uri="{BB962C8B-B14F-4D97-AF65-F5344CB8AC3E}">
        <p14:creationId xmlns:p14="http://schemas.microsoft.com/office/powerpoint/2010/main" val="2979639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25</a:t>
            </a:fld>
            <a:endParaRPr lang="en-US"/>
          </a:p>
        </p:txBody>
      </p:sp>
    </p:spTree>
    <p:extLst>
      <p:ext uri="{BB962C8B-B14F-4D97-AF65-F5344CB8AC3E}">
        <p14:creationId xmlns:p14="http://schemas.microsoft.com/office/powerpoint/2010/main" val="2243198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26</a:t>
            </a:fld>
            <a:endParaRPr lang="en-US"/>
          </a:p>
        </p:txBody>
      </p:sp>
    </p:spTree>
    <p:extLst>
      <p:ext uri="{BB962C8B-B14F-4D97-AF65-F5344CB8AC3E}">
        <p14:creationId xmlns:p14="http://schemas.microsoft.com/office/powerpoint/2010/main" val="1935091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sentiment can be a higher level aspect connected to non-use. </a:t>
            </a:r>
            <a:r>
              <a:rPr lang="en-US" dirty="0" err="1"/>
              <a:t>Intenion</a:t>
            </a:r>
            <a:r>
              <a:rPr lang="en-US" dirty="0"/>
              <a:t> and sentiment can be strong indicator of behavior and thus NS may strongly imply non-use even not explicitly mentioned. </a:t>
            </a:r>
          </a:p>
        </p:txBody>
      </p:sp>
      <p:sp>
        <p:nvSpPr>
          <p:cNvPr id="4" name="Slide Number Placeholder 3"/>
          <p:cNvSpPr>
            <a:spLocks noGrp="1"/>
          </p:cNvSpPr>
          <p:nvPr>
            <p:ph type="sldNum" sz="quarter" idx="10"/>
          </p:nvPr>
        </p:nvSpPr>
        <p:spPr/>
        <p:txBody>
          <a:bodyPr/>
          <a:lstStyle/>
          <a:p>
            <a:fld id="{9706D261-4ACC-5E49-97C5-9D8FD2D9A3AF}" type="slidenum">
              <a:rPr lang="en-US" smtClean="0"/>
              <a:t>27</a:t>
            </a:fld>
            <a:endParaRPr lang="en-US"/>
          </a:p>
        </p:txBody>
      </p:sp>
    </p:spTree>
    <p:extLst>
      <p:ext uri="{BB962C8B-B14F-4D97-AF65-F5344CB8AC3E}">
        <p14:creationId xmlns:p14="http://schemas.microsoft.com/office/powerpoint/2010/main" val="1558940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Naturalistic data can be useful for researchers and system designers alike. Such unprompted data are in their intended natural setting and can help uncover user sentiment and practices.</a:t>
            </a:r>
          </a:p>
        </p:txBody>
      </p:sp>
      <p:sp>
        <p:nvSpPr>
          <p:cNvPr id="4" name="Slide Number Placeholder 3"/>
          <p:cNvSpPr>
            <a:spLocks noGrp="1"/>
          </p:cNvSpPr>
          <p:nvPr>
            <p:ph type="sldNum" sz="quarter" idx="10"/>
          </p:nvPr>
        </p:nvSpPr>
        <p:spPr/>
        <p:txBody>
          <a:bodyPr/>
          <a:lstStyle/>
          <a:p>
            <a:fld id="{9706D261-4ACC-5E49-97C5-9D8FD2D9A3AF}" type="slidenum">
              <a:rPr lang="en-US" smtClean="0"/>
              <a:t>28</a:t>
            </a:fld>
            <a:endParaRPr lang="en-US"/>
          </a:p>
        </p:txBody>
      </p:sp>
    </p:spTree>
    <p:extLst>
      <p:ext uri="{BB962C8B-B14F-4D97-AF65-F5344CB8AC3E}">
        <p14:creationId xmlns:p14="http://schemas.microsoft.com/office/powerpoint/2010/main" val="1732303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Tech-savvy users can help designers uncover problematic operation details </a:t>
            </a:r>
            <a:r>
              <a:rPr lang="en-US" dirty="0"/>
              <a:t>ahead of time since they have more technical expertise than regular users</a:t>
            </a:r>
          </a:p>
          <a:p>
            <a:endParaRPr lang="en-US" dirty="0"/>
          </a:p>
          <a:p>
            <a:r>
              <a:rPr lang="en-US" dirty="0"/>
              <a:t>If not addressed properly</a:t>
            </a:r>
          </a:p>
          <a:p>
            <a:endParaRPr lang="en-US" dirty="0"/>
          </a:p>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29</a:t>
            </a:fld>
            <a:endParaRPr lang="en-US"/>
          </a:p>
        </p:txBody>
      </p:sp>
    </p:spTree>
    <p:extLst>
      <p:ext uri="{BB962C8B-B14F-4D97-AF65-F5344CB8AC3E}">
        <p14:creationId xmlns:p14="http://schemas.microsoft.com/office/powerpoint/2010/main" val="701580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30</a:t>
            </a:fld>
            <a:endParaRPr lang="en-US"/>
          </a:p>
        </p:txBody>
      </p:sp>
    </p:spTree>
    <p:extLst>
      <p:ext uri="{BB962C8B-B14F-4D97-AF65-F5344CB8AC3E}">
        <p14:creationId xmlns:p14="http://schemas.microsoft.com/office/powerpoint/2010/main" val="237696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145603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tech-savvy? – early adopter – deeper understanding of operational details</a:t>
            </a:r>
          </a:p>
          <a:p>
            <a:endParaRPr lang="en-US" dirty="0"/>
          </a:p>
          <a:p>
            <a:r>
              <a:rPr lang="en-US" dirty="0"/>
              <a:t>Why FB? – FB is the largest social media platform with maximum interoperability. So if user interaction with this is negatively affected then it is concerning from both users perspective as well as FB system designers point of view</a:t>
            </a:r>
          </a:p>
        </p:txBody>
      </p:sp>
      <p:sp>
        <p:nvSpPr>
          <p:cNvPr id="4" name="Slide Number Placeholder 3"/>
          <p:cNvSpPr>
            <a:spLocks noGrp="1"/>
          </p:cNvSpPr>
          <p:nvPr>
            <p:ph type="sldNum" sz="quarter" idx="10"/>
          </p:nvPr>
        </p:nvSpPr>
        <p:spPr/>
        <p:txBody>
          <a:bodyPr/>
          <a:lstStyle/>
          <a:p>
            <a:fld id="{9706D261-4ACC-5E49-97C5-9D8FD2D9A3AF}" type="slidenum">
              <a:rPr lang="en-US" smtClean="0"/>
              <a:t>4</a:t>
            </a:fld>
            <a:endParaRPr lang="en-US"/>
          </a:p>
        </p:txBody>
      </p:sp>
    </p:spTree>
    <p:extLst>
      <p:ext uri="{BB962C8B-B14F-4D97-AF65-F5344CB8AC3E}">
        <p14:creationId xmlns:p14="http://schemas.microsoft.com/office/powerpoint/2010/main" val="56874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Extensively studied use and benefits of SNS</a:t>
            </a:r>
          </a:p>
          <a:p>
            <a:endParaRPr lang="en-US" dirty="0"/>
          </a:p>
          <a:p>
            <a:r>
              <a:rPr lang="en-US" dirty="0"/>
              <a:t>Also studied Fb non-use and underlying factors</a:t>
            </a:r>
          </a:p>
          <a:p>
            <a:endParaRPr lang="en-US" dirty="0"/>
          </a:p>
          <a:p>
            <a:pPr marL="228600" indent="-228600">
              <a:buAutoNum type="arabicParenR"/>
            </a:pPr>
            <a:r>
              <a:rPr lang="en-US" dirty="0"/>
              <a:t>Questionnaire based surveys or interviews while…</a:t>
            </a:r>
          </a:p>
          <a:p>
            <a:pPr marL="228600" indent="-228600">
              <a:buAutoNum type="arabicParenR"/>
            </a:pPr>
            <a:r>
              <a:rPr lang="en-US" dirty="0"/>
              <a:t>Average population or the regular users</a:t>
            </a:r>
          </a:p>
        </p:txBody>
      </p:sp>
      <p:sp>
        <p:nvSpPr>
          <p:cNvPr id="4" name="Slide Number Placeholder 3"/>
          <p:cNvSpPr>
            <a:spLocks noGrp="1"/>
          </p:cNvSpPr>
          <p:nvPr>
            <p:ph type="sldNum" sz="quarter" idx="10"/>
          </p:nvPr>
        </p:nvSpPr>
        <p:spPr/>
        <p:txBody>
          <a:bodyPr/>
          <a:lstStyle/>
          <a:p>
            <a:fld id="{9706D261-4ACC-5E49-97C5-9D8FD2D9A3AF}" type="slidenum">
              <a:rPr lang="en-US" smtClean="0"/>
              <a:t>5</a:t>
            </a:fld>
            <a:endParaRPr lang="en-US"/>
          </a:p>
        </p:txBody>
      </p:sp>
    </p:spTree>
    <p:extLst>
      <p:ext uri="{BB962C8B-B14F-4D97-AF65-F5344CB8AC3E}">
        <p14:creationId xmlns:p14="http://schemas.microsoft.com/office/powerpoint/2010/main" val="95084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6</a:t>
            </a:fld>
            <a:endParaRPr lang="en-US"/>
          </a:p>
        </p:txBody>
      </p:sp>
    </p:spTree>
    <p:extLst>
      <p:ext uri="{BB962C8B-B14F-4D97-AF65-F5344CB8AC3E}">
        <p14:creationId xmlns:p14="http://schemas.microsoft.com/office/powerpoint/2010/main" val="297810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359329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Criticism annoyance frustration</a:t>
            </a:r>
          </a:p>
        </p:txBody>
      </p:sp>
      <p:sp>
        <p:nvSpPr>
          <p:cNvPr id="4" name="Slide Number Placeholder 3"/>
          <p:cNvSpPr>
            <a:spLocks noGrp="1"/>
          </p:cNvSpPr>
          <p:nvPr>
            <p:ph type="sldNum" sz="quarter" idx="10"/>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80033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codes via initial open coding followed by axial and selective coding where we grouped the similar codes together to come up with 10 different themes. </a:t>
            </a:r>
          </a:p>
          <a:p>
            <a:endParaRPr lang="en-US" dirty="0"/>
          </a:p>
          <a:p>
            <a:pPr marL="171450" indent="-171450">
              <a:buFontTx/>
              <a:buChar char="-"/>
            </a:pPr>
            <a:r>
              <a:rPr lang="en-US" dirty="0"/>
              <a:t>Not exclusive</a:t>
            </a:r>
          </a:p>
          <a:p>
            <a:pPr marL="171450" indent="-171450">
              <a:buFontTx/>
              <a:buChar char="-"/>
            </a:pPr>
            <a:r>
              <a:rPr lang="en-US" dirty="0"/>
              <a:t>While we categorized each NS comments into these 10 themes we also saw if the individual comments are explicit Non-use related where users talk about different Non-use practices then we categorized them as Explicit Non-use only</a:t>
            </a:r>
          </a:p>
        </p:txBody>
      </p:sp>
      <p:sp>
        <p:nvSpPr>
          <p:cNvPr id="4" name="Slide Number Placeholder 3"/>
          <p:cNvSpPr>
            <a:spLocks noGrp="1"/>
          </p:cNvSpPr>
          <p:nvPr>
            <p:ph type="sldNum" sz="quarter" idx="10"/>
          </p:nvPr>
        </p:nvSpPr>
        <p:spPr/>
        <p:txBody>
          <a:bodyPr/>
          <a:lstStyle/>
          <a:p>
            <a:fld id="{9706D261-4ACC-5E49-97C5-9D8FD2D9A3AF}" type="slidenum">
              <a:rPr lang="en-US" smtClean="0"/>
              <a:t>10</a:t>
            </a:fld>
            <a:endParaRPr lang="en-US"/>
          </a:p>
        </p:txBody>
      </p:sp>
    </p:spTree>
    <p:extLst>
      <p:ext uri="{BB962C8B-B14F-4D97-AF65-F5344CB8AC3E}">
        <p14:creationId xmlns:p14="http://schemas.microsoft.com/office/powerpoint/2010/main" val="4056265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IUB_ftp.H.20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0367" y="4326067"/>
            <a:ext cx="4418054" cy="463183"/>
          </a:xfrm>
          <a:prstGeom prst="rect">
            <a:avLst/>
          </a:prstGeom>
        </p:spPr>
      </p:pic>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hf hdr="0" ftr="0" dt="0"/>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31.(nul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7046" y="756132"/>
            <a:ext cx="7734300" cy="1114425"/>
          </a:xfrm>
        </p:spPr>
        <p:txBody>
          <a:bodyPr>
            <a:noAutofit/>
          </a:bodyPr>
          <a:lstStyle/>
          <a:p>
            <a:pPr algn="ctr"/>
            <a:r>
              <a:rPr lang="en-US" sz="3600" dirty="0">
                <a:solidFill>
                  <a:schemeClr val="tx2"/>
                </a:solidFill>
              </a:rPr>
              <a:t>Techies Against Facebook </a:t>
            </a:r>
            <a:br>
              <a:rPr lang="en-US" sz="3200" dirty="0">
                <a:solidFill>
                  <a:schemeClr val="tx2">
                    <a:lumMod val="60000"/>
                    <a:lumOff val="40000"/>
                  </a:schemeClr>
                </a:solidFill>
              </a:rPr>
            </a:br>
            <a:r>
              <a:rPr lang="en-US" sz="2400" dirty="0">
                <a:solidFill>
                  <a:schemeClr val="accent6"/>
                </a:solidFill>
              </a:rPr>
              <a:t>Understanding Negative Sentiment Toward Facebook via User Generated Content </a:t>
            </a:r>
            <a:br>
              <a:rPr lang="en-US" sz="3200" dirty="0"/>
            </a:br>
            <a:endParaRPr lang="en-US" sz="3200" dirty="0"/>
          </a:p>
        </p:txBody>
      </p:sp>
      <p:sp>
        <p:nvSpPr>
          <p:cNvPr id="7" name="TextBox 6">
            <a:extLst>
              <a:ext uri="{FF2B5EF4-FFF2-40B4-BE49-F238E27FC236}">
                <a16:creationId xmlns:a16="http://schemas.microsoft.com/office/drawing/2014/main" id="{39320C0D-A0E3-8A42-9142-0FA4F47F8FA8}"/>
              </a:ext>
            </a:extLst>
          </p:cNvPr>
          <p:cNvSpPr txBox="1"/>
          <p:nvPr/>
        </p:nvSpPr>
        <p:spPr>
          <a:xfrm>
            <a:off x="541211" y="4289989"/>
            <a:ext cx="7648248" cy="369332"/>
          </a:xfrm>
          <a:prstGeom prst="rect">
            <a:avLst/>
          </a:prstGeom>
          <a:noFill/>
        </p:spPr>
        <p:txBody>
          <a:bodyPr wrap="none" rtlCol="0">
            <a:spAutoFit/>
          </a:bodyPr>
          <a:lstStyle/>
          <a:p>
            <a:r>
              <a:rPr lang="en-US" dirty="0"/>
              <a:t>Abu Saleh </a:t>
            </a:r>
            <a:r>
              <a:rPr lang="en-US" dirty="0" err="1"/>
              <a:t>Md</a:t>
            </a:r>
            <a:r>
              <a:rPr lang="en-US" dirty="0"/>
              <a:t> Noman               </a:t>
            </a:r>
            <a:r>
              <a:rPr lang="en-US" dirty="0" err="1"/>
              <a:t>Sanchari</a:t>
            </a:r>
            <a:r>
              <a:rPr lang="en-US" dirty="0"/>
              <a:t> Das                        Sameer </a:t>
            </a:r>
            <a:r>
              <a:rPr lang="en-US" dirty="0" err="1"/>
              <a:t>Patil</a:t>
            </a:r>
            <a:endParaRPr lang="en-US" dirty="0"/>
          </a:p>
        </p:txBody>
      </p:sp>
      <p:pic>
        <p:nvPicPr>
          <p:cNvPr id="5" name="Picture 4">
            <a:extLst>
              <a:ext uri="{FF2B5EF4-FFF2-40B4-BE49-F238E27FC236}">
                <a16:creationId xmlns:a16="http://schemas.microsoft.com/office/drawing/2014/main" id="{C910FBD4-572A-3549-82CE-6686352AF098}"/>
              </a:ext>
            </a:extLst>
          </p:cNvPr>
          <p:cNvPicPr>
            <a:picLocks noChangeAspect="1"/>
          </p:cNvPicPr>
          <p:nvPr/>
        </p:nvPicPr>
        <p:blipFill>
          <a:blip r:embed="rId3"/>
          <a:stretch>
            <a:fillRect/>
          </a:stretch>
        </p:blipFill>
        <p:spPr>
          <a:xfrm>
            <a:off x="837046" y="2438909"/>
            <a:ext cx="1828800" cy="1828800"/>
          </a:xfrm>
          <a:prstGeom prst="rect">
            <a:avLst/>
          </a:prstGeom>
          <a:ln>
            <a:solidFill>
              <a:schemeClr val="tx1"/>
            </a:solidFill>
          </a:ln>
        </p:spPr>
      </p:pic>
      <p:pic>
        <p:nvPicPr>
          <p:cNvPr id="8" name="Picture 7">
            <a:extLst>
              <a:ext uri="{FF2B5EF4-FFF2-40B4-BE49-F238E27FC236}">
                <a16:creationId xmlns:a16="http://schemas.microsoft.com/office/drawing/2014/main" id="{40D0C9A2-46CD-8547-BBEE-6B9792452DDD}"/>
              </a:ext>
            </a:extLst>
          </p:cNvPr>
          <p:cNvPicPr>
            <a:picLocks noChangeAspect="1"/>
          </p:cNvPicPr>
          <p:nvPr/>
        </p:nvPicPr>
        <p:blipFill>
          <a:blip r:embed="rId4"/>
          <a:stretch>
            <a:fillRect/>
          </a:stretch>
        </p:blipFill>
        <p:spPr>
          <a:xfrm>
            <a:off x="3627287" y="2492764"/>
            <a:ext cx="1828800" cy="1815134"/>
          </a:xfrm>
          <a:prstGeom prst="rect">
            <a:avLst/>
          </a:prstGeom>
          <a:ln>
            <a:solidFill>
              <a:schemeClr val="tx1"/>
            </a:solidFill>
          </a:ln>
        </p:spPr>
      </p:pic>
      <p:pic>
        <p:nvPicPr>
          <p:cNvPr id="10" name="Picture 9">
            <a:extLst>
              <a:ext uri="{FF2B5EF4-FFF2-40B4-BE49-F238E27FC236}">
                <a16:creationId xmlns:a16="http://schemas.microsoft.com/office/drawing/2014/main" id="{4165A3E4-920A-3543-8E9B-3FECDF814094}"/>
              </a:ext>
            </a:extLst>
          </p:cNvPr>
          <p:cNvPicPr>
            <a:picLocks noChangeAspect="1"/>
          </p:cNvPicPr>
          <p:nvPr/>
        </p:nvPicPr>
        <p:blipFill>
          <a:blip r:embed="rId5"/>
          <a:stretch>
            <a:fillRect/>
          </a:stretch>
        </p:blipFill>
        <p:spPr>
          <a:xfrm>
            <a:off x="6431296" y="2492764"/>
            <a:ext cx="1938528" cy="1829749"/>
          </a:xfrm>
          <a:prstGeom prst="rect">
            <a:avLst/>
          </a:prstGeom>
          <a:ln>
            <a:solidFill>
              <a:schemeClr val="tx1"/>
            </a:solidFill>
          </a:ln>
        </p:spPr>
      </p:pic>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EA22-B25D-044F-874C-87B045297F2A}"/>
              </a:ext>
            </a:extLst>
          </p:cNvPr>
          <p:cNvSpPr>
            <a:spLocks noGrp="1"/>
          </p:cNvSpPr>
          <p:nvPr>
            <p:ph type="ctrTitle"/>
          </p:nvPr>
        </p:nvSpPr>
        <p:spPr>
          <a:xfrm>
            <a:off x="530027" y="537359"/>
            <a:ext cx="8004391" cy="699065"/>
          </a:xfrm>
        </p:spPr>
        <p:txBody>
          <a:bodyPr>
            <a:normAutofit/>
          </a:bodyPr>
          <a:lstStyle/>
          <a:p>
            <a:pPr algn="ctr"/>
            <a:r>
              <a:rPr lang="en-US" sz="3200" dirty="0"/>
              <a:t>Thematic coding</a:t>
            </a:r>
          </a:p>
        </p:txBody>
      </p:sp>
      <p:sp>
        <p:nvSpPr>
          <p:cNvPr id="8" name="Content Placeholder 7">
            <a:extLst>
              <a:ext uri="{FF2B5EF4-FFF2-40B4-BE49-F238E27FC236}">
                <a16:creationId xmlns:a16="http://schemas.microsoft.com/office/drawing/2014/main" id="{43271E10-53CB-C64F-A028-B0561A572654}"/>
              </a:ext>
            </a:extLst>
          </p:cNvPr>
          <p:cNvSpPr>
            <a:spLocks noGrp="1"/>
          </p:cNvSpPr>
          <p:nvPr>
            <p:ph idx="1"/>
          </p:nvPr>
        </p:nvSpPr>
        <p:spPr/>
        <p:txBody>
          <a:bodyPr>
            <a:normAutofit/>
          </a:bodyPr>
          <a:lstStyle/>
          <a:p>
            <a:pPr marL="0" indent="0" algn="ctr">
              <a:buNone/>
            </a:pPr>
            <a:r>
              <a:rPr lang="en-US" sz="2800" dirty="0">
                <a:solidFill>
                  <a:schemeClr val="tx1"/>
                </a:solidFill>
              </a:rPr>
              <a:t>Overall agreement </a:t>
            </a:r>
            <a:r>
              <a:rPr lang="en-US" sz="2800" b="1" dirty="0">
                <a:solidFill>
                  <a:schemeClr val="tx1"/>
                </a:solidFill>
              </a:rPr>
              <a:t>97.3%</a:t>
            </a:r>
            <a:r>
              <a:rPr lang="en-US" sz="2800" dirty="0">
                <a:solidFill>
                  <a:schemeClr val="tx1"/>
                </a:solidFill>
              </a:rPr>
              <a:t> (</a:t>
            </a:r>
            <a:r>
              <a:rPr lang="el-GR" sz="2800" b="1" dirty="0">
                <a:solidFill>
                  <a:schemeClr val="tx1"/>
                </a:solidFill>
              </a:rPr>
              <a:t>κ</a:t>
            </a:r>
            <a:r>
              <a:rPr lang="en-US" sz="2800" b="1" dirty="0">
                <a:solidFill>
                  <a:schemeClr val="tx1"/>
                </a:solidFill>
              </a:rPr>
              <a:t>=0.96)</a:t>
            </a:r>
          </a:p>
          <a:p>
            <a:pPr marL="0" indent="0" algn="ctr">
              <a:buNone/>
            </a:pPr>
            <a:endParaRPr lang="en-US" sz="2800" b="1" dirty="0">
              <a:solidFill>
                <a:schemeClr val="tx1"/>
              </a:solidFill>
            </a:endParaRPr>
          </a:p>
          <a:p>
            <a:pPr marL="0" indent="0" algn="ctr">
              <a:buNone/>
            </a:pPr>
            <a:r>
              <a:rPr lang="en-US" sz="2800" b="1" dirty="0">
                <a:solidFill>
                  <a:schemeClr val="tx2">
                    <a:lumMod val="60000"/>
                    <a:lumOff val="40000"/>
                  </a:schemeClr>
                </a:solidFill>
              </a:rPr>
              <a:t>10</a:t>
            </a:r>
            <a:r>
              <a:rPr lang="en-US" sz="2800" b="1" dirty="0">
                <a:solidFill>
                  <a:schemeClr val="tx1"/>
                </a:solidFill>
              </a:rPr>
              <a:t> </a:t>
            </a:r>
            <a:r>
              <a:rPr lang="en-US" sz="2800" dirty="0">
                <a:solidFill>
                  <a:schemeClr val="tx1"/>
                </a:solidFill>
              </a:rPr>
              <a:t>themes (</a:t>
            </a:r>
            <a:r>
              <a:rPr lang="en-US" sz="2800" b="1" dirty="0">
                <a:solidFill>
                  <a:schemeClr val="tx1"/>
                </a:solidFill>
              </a:rPr>
              <a:t>NOT</a:t>
            </a:r>
            <a:r>
              <a:rPr lang="en-US" sz="2800" dirty="0">
                <a:solidFill>
                  <a:schemeClr val="tx1"/>
                </a:solidFill>
              </a:rPr>
              <a:t> mutually exclusive)</a:t>
            </a:r>
          </a:p>
          <a:p>
            <a:pPr marL="0" indent="0" algn="ctr">
              <a:buNone/>
            </a:pPr>
            <a:endParaRPr lang="en-US" sz="2800" dirty="0">
              <a:solidFill>
                <a:schemeClr val="tx1"/>
              </a:solidFill>
            </a:endParaRPr>
          </a:p>
        </p:txBody>
      </p:sp>
      <p:sp>
        <p:nvSpPr>
          <p:cNvPr id="5" name="TextBox 4">
            <a:extLst>
              <a:ext uri="{FF2B5EF4-FFF2-40B4-BE49-F238E27FC236}">
                <a16:creationId xmlns:a16="http://schemas.microsoft.com/office/drawing/2014/main" id="{5C082E1C-6A28-8F48-9CD3-F81699EF51E8}"/>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9</a:t>
            </a:r>
          </a:p>
        </p:txBody>
      </p:sp>
    </p:spTree>
    <p:extLst>
      <p:ext uri="{BB962C8B-B14F-4D97-AF65-F5344CB8AC3E}">
        <p14:creationId xmlns:p14="http://schemas.microsoft.com/office/powerpoint/2010/main" val="135363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EF28-E47F-7644-B603-B0AC47B0A16A}"/>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C26A598B-BB08-B34E-8B01-B74DF4CE3244}"/>
              </a:ext>
            </a:extLst>
          </p:cNvPr>
          <p:cNvSpPr>
            <a:spLocks noGrp="1"/>
          </p:cNvSpPr>
          <p:nvPr>
            <p:ph type="body" sz="quarter" idx="10"/>
          </p:nvPr>
        </p:nvSpPr>
        <p:spPr/>
        <p:txBody>
          <a:bodyPr/>
          <a:lstStyle/>
          <a:p>
            <a:endParaRPr lang="en-US"/>
          </a:p>
        </p:txBody>
      </p:sp>
      <p:graphicFrame>
        <p:nvGraphicFramePr>
          <p:cNvPr id="5" name="Content Placeholder 4">
            <a:extLst>
              <a:ext uri="{FF2B5EF4-FFF2-40B4-BE49-F238E27FC236}">
                <a16:creationId xmlns:a16="http://schemas.microsoft.com/office/drawing/2014/main" id="{6519B8C3-7FA6-7348-BF6C-E4048D6A6A79}"/>
              </a:ext>
            </a:extLst>
          </p:cNvPr>
          <p:cNvGraphicFramePr>
            <a:graphicFrameLocks noGrp="1"/>
          </p:cNvGraphicFramePr>
          <p:nvPr>
            <p:ph idx="1"/>
            <p:extLst>
              <p:ext uri="{D42A27DB-BD31-4B8C-83A1-F6EECF244321}">
                <p14:modId xmlns:p14="http://schemas.microsoft.com/office/powerpoint/2010/main" val="3002098973"/>
              </p:ext>
            </p:extLst>
          </p:nvPr>
        </p:nvGraphicFramePr>
        <p:xfrm>
          <a:off x="-16042" y="-16042"/>
          <a:ext cx="9176084" cy="5157284"/>
        </p:xfrm>
        <a:graphic>
          <a:graphicData uri="http://schemas.openxmlformats.org/drawingml/2006/table">
            <a:tbl>
              <a:tblPr firstRow="1" bandRow="1">
                <a:tableStyleId>{5C22544A-7EE6-4342-B048-85BDC9FD1C3A}</a:tableStyleId>
              </a:tblPr>
              <a:tblGrid>
                <a:gridCol w="4097386">
                  <a:extLst>
                    <a:ext uri="{9D8B030D-6E8A-4147-A177-3AD203B41FA5}">
                      <a16:colId xmlns:a16="http://schemas.microsoft.com/office/drawing/2014/main" val="3406142681"/>
                    </a:ext>
                  </a:extLst>
                </a:gridCol>
                <a:gridCol w="2483265">
                  <a:extLst>
                    <a:ext uri="{9D8B030D-6E8A-4147-A177-3AD203B41FA5}">
                      <a16:colId xmlns:a16="http://schemas.microsoft.com/office/drawing/2014/main" val="2308139183"/>
                    </a:ext>
                  </a:extLst>
                </a:gridCol>
                <a:gridCol w="2595433">
                  <a:extLst>
                    <a:ext uri="{9D8B030D-6E8A-4147-A177-3AD203B41FA5}">
                      <a16:colId xmlns:a16="http://schemas.microsoft.com/office/drawing/2014/main" val="1912414283"/>
                    </a:ext>
                  </a:extLst>
                </a:gridCol>
              </a:tblGrid>
              <a:tr h="872534">
                <a:tc>
                  <a:txBody>
                    <a:bodyPr/>
                    <a:lstStyle/>
                    <a:p>
                      <a:pPr algn="ctr"/>
                      <a:r>
                        <a:rPr lang="en-US" sz="2200" dirty="0"/>
                        <a:t>Themes</a:t>
                      </a:r>
                    </a:p>
                  </a:txBody>
                  <a:tcPr anchor="ctr"/>
                </a:tc>
                <a:tc>
                  <a:txBody>
                    <a:bodyPr/>
                    <a:lstStyle/>
                    <a:p>
                      <a:pPr algn="ctr"/>
                      <a:r>
                        <a:rPr lang="en-US" sz="2200" dirty="0"/>
                        <a:t>#Comments (Slashdot)</a:t>
                      </a:r>
                    </a:p>
                  </a:txBody>
                  <a:tcPr/>
                </a:tc>
                <a:tc>
                  <a:txBody>
                    <a:bodyPr/>
                    <a:lstStyle/>
                    <a:p>
                      <a:pPr algn="ctr"/>
                      <a:r>
                        <a:rPr lang="en-US" sz="2200" dirty="0"/>
                        <a:t>#Comments (</a:t>
                      </a:r>
                      <a:r>
                        <a:rPr lang="en-US" sz="2200" dirty="0" err="1"/>
                        <a:t>Schneier</a:t>
                      </a:r>
                      <a:r>
                        <a:rPr lang="en-US" sz="2200" dirty="0"/>
                        <a:t>)</a:t>
                      </a:r>
                    </a:p>
                  </a:txBody>
                  <a:tcPr/>
                </a:tc>
                <a:extLst>
                  <a:ext uri="{0D108BD9-81ED-4DB2-BD59-A6C34878D82A}">
                    <a16:rowId xmlns:a16="http://schemas.microsoft.com/office/drawing/2014/main" val="2030415658"/>
                  </a:ext>
                </a:extLst>
              </a:tr>
              <a:tr h="428475">
                <a:tc>
                  <a:txBody>
                    <a:bodyPr/>
                    <a:lstStyle/>
                    <a:p>
                      <a:r>
                        <a:rPr lang="en-US" sz="2200" b="1" dirty="0"/>
                        <a:t>Privacy &amp; Security</a:t>
                      </a:r>
                    </a:p>
                  </a:txBody>
                  <a:tcPr/>
                </a:tc>
                <a:tc>
                  <a:txBody>
                    <a:bodyPr/>
                    <a:lstStyle/>
                    <a:p>
                      <a:pPr algn="r"/>
                      <a:r>
                        <a:rPr lang="en-US" sz="2200" b="1" dirty="0"/>
                        <a:t>432 (42.27%)</a:t>
                      </a:r>
                    </a:p>
                  </a:txBody>
                  <a:tcPr/>
                </a:tc>
                <a:tc>
                  <a:txBody>
                    <a:bodyPr/>
                    <a:lstStyle/>
                    <a:p>
                      <a:pPr algn="r"/>
                      <a:r>
                        <a:rPr lang="en-US" sz="2200" b="1" dirty="0"/>
                        <a:t>212 (66.25%)</a:t>
                      </a:r>
                    </a:p>
                  </a:txBody>
                  <a:tcPr/>
                </a:tc>
                <a:extLst>
                  <a:ext uri="{0D108BD9-81ED-4DB2-BD59-A6C34878D82A}">
                    <a16:rowId xmlns:a16="http://schemas.microsoft.com/office/drawing/2014/main" val="718547894"/>
                  </a:ext>
                </a:extLst>
              </a:tr>
              <a:tr h="428475">
                <a:tc>
                  <a:txBody>
                    <a:bodyPr/>
                    <a:lstStyle/>
                    <a:p>
                      <a:r>
                        <a:rPr lang="en-US" sz="2200" b="1" dirty="0"/>
                        <a:t>User Experience</a:t>
                      </a:r>
                    </a:p>
                  </a:txBody>
                  <a:tcPr/>
                </a:tc>
                <a:tc>
                  <a:txBody>
                    <a:bodyPr/>
                    <a:lstStyle/>
                    <a:p>
                      <a:pPr algn="r"/>
                      <a:r>
                        <a:rPr lang="en-US" sz="2200" b="1" dirty="0"/>
                        <a:t>341 (33.36%)</a:t>
                      </a:r>
                    </a:p>
                  </a:txBody>
                  <a:tcPr/>
                </a:tc>
                <a:tc>
                  <a:txBody>
                    <a:bodyPr/>
                    <a:lstStyle/>
                    <a:p>
                      <a:pPr algn="r"/>
                      <a:r>
                        <a:rPr lang="en-US" sz="2200" b="1" dirty="0"/>
                        <a:t>41 (12.81%)</a:t>
                      </a:r>
                    </a:p>
                  </a:txBody>
                  <a:tcPr/>
                </a:tc>
                <a:extLst>
                  <a:ext uri="{0D108BD9-81ED-4DB2-BD59-A6C34878D82A}">
                    <a16:rowId xmlns:a16="http://schemas.microsoft.com/office/drawing/2014/main" val="923483738"/>
                  </a:ext>
                </a:extLst>
              </a:tr>
              <a:tr h="428475">
                <a:tc>
                  <a:txBody>
                    <a:bodyPr/>
                    <a:lstStyle/>
                    <a:p>
                      <a:r>
                        <a:rPr lang="en-US" sz="2200" b="1" dirty="0"/>
                        <a:t>Personal Disposition</a:t>
                      </a:r>
                    </a:p>
                  </a:txBody>
                  <a:tcPr/>
                </a:tc>
                <a:tc>
                  <a:txBody>
                    <a:bodyPr/>
                    <a:lstStyle/>
                    <a:p>
                      <a:pPr algn="r"/>
                      <a:r>
                        <a:rPr lang="en-US" sz="2200" b="1" dirty="0"/>
                        <a:t>147 (14.38%)</a:t>
                      </a:r>
                    </a:p>
                  </a:txBody>
                  <a:tcPr/>
                </a:tc>
                <a:tc>
                  <a:txBody>
                    <a:bodyPr/>
                    <a:lstStyle/>
                    <a:p>
                      <a:pPr algn="r"/>
                      <a:r>
                        <a:rPr lang="en-US" sz="2200" b="1" dirty="0"/>
                        <a:t>94 (29.37%)</a:t>
                      </a:r>
                    </a:p>
                  </a:txBody>
                  <a:tcPr/>
                </a:tc>
                <a:extLst>
                  <a:ext uri="{0D108BD9-81ED-4DB2-BD59-A6C34878D82A}">
                    <a16:rowId xmlns:a16="http://schemas.microsoft.com/office/drawing/2014/main" val="2623781387"/>
                  </a:ext>
                </a:extLst>
              </a:tr>
              <a:tr h="428475">
                <a:tc>
                  <a:txBody>
                    <a:bodyPr/>
                    <a:lstStyle/>
                    <a:p>
                      <a:r>
                        <a:rPr lang="en-US" sz="2200" b="1" dirty="0"/>
                        <a:t>Advertisements</a:t>
                      </a:r>
                    </a:p>
                  </a:txBody>
                  <a:tcPr/>
                </a:tc>
                <a:tc>
                  <a:txBody>
                    <a:bodyPr/>
                    <a:lstStyle/>
                    <a:p>
                      <a:pPr algn="r"/>
                      <a:r>
                        <a:rPr lang="en-US" sz="2200" b="1" dirty="0"/>
                        <a:t>104 (10.17%)</a:t>
                      </a:r>
                    </a:p>
                  </a:txBody>
                  <a:tcPr/>
                </a:tc>
                <a:tc>
                  <a:txBody>
                    <a:bodyPr/>
                    <a:lstStyle/>
                    <a:p>
                      <a:pPr algn="r"/>
                      <a:r>
                        <a:rPr lang="en-US" sz="2200" b="1" dirty="0"/>
                        <a:t>14 (4.37%)</a:t>
                      </a:r>
                    </a:p>
                  </a:txBody>
                  <a:tcPr/>
                </a:tc>
                <a:extLst>
                  <a:ext uri="{0D108BD9-81ED-4DB2-BD59-A6C34878D82A}">
                    <a16:rowId xmlns:a16="http://schemas.microsoft.com/office/drawing/2014/main" val="28445731"/>
                  </a:ext>
                </a:extLst>
              </a:tr>
              <a:tr h="428475">
                <a:tc>
                  <a:txBody>
                    <a:bodyPr/>
                    <a:lstStyle/>
                    <a:p>
                      <a:r>
                        <a:rPr lang="en-US" sz="2200" b="1" dirty="0"/>
                        <a:t>Uninteresting Content</a:t>
                      </a:r>
                    </a:p>
                  </a:txBody>
                  <a:tcPr/>
                </a:tc>
                <a:tc>
                  <a:txBody>
                    <a:bodyPr/>
                    <a:lstStyle/>
                    <a:p>
                      <a:pPr algn="r"/>
                      <a:r>
                        <a:rPr lang="en-US" sz="2200" b="1" dirty="0"/>
                        <a:t>39 (3.81%)</a:t>
                      </a:r>
                    </a:p>
                  </a:txBody>
                  <a:tcPr/>
                </a:tc>
                <a:tc>
                  <a:txBody>
                    <a:bodyPr/>
                    <a:lstStyle/>
                    <a:p>
                      <a:pPr algn="r"/>
                      <a:r>
                        <a:rPr lang="en-US" sz="2200" b="1" dirty="0"/>
                        <a:t>28 (8.75%)</a:t>
                      </a:r>
                    </a:p>
                  </a:txBody>
                  <a:tcPr/>
                </a:tc>
                <a:extLst>
                  <a:ext uri="{0D108BD9-81ED-4DB2-BD59-A6C34878D82A}">
                    <a16:rowId xmlns:a16="http://schemas.microsoft.com/office/drawing/2014/main" val="670764402"/>
                  </a:ext>
                </a:extLst>
              </a:tr>
              <a:tr h="428475">
                <a:tc>
                  <a:txBody>
                    <a:bodyPr/>
                    <a:lstStyle/>
                    <a:p>
                      <a:r>
                        <a:rPr lang="en-US" sz="2200" dirty="0"/>
                        <a:t>Miscellaneous</a:t>
                      </a:r>
                    </a:p>
                  </a:txBody>
                  <a:tcPr/>
                </a:tc>
                <a:tc>
                  <a:txBody>
                    <a:bodyPr/>
                    <a:lstStyle/>
                    <a:p>
                      <a:pPr algn="r"/>
                      <a:r>
                        <a:rPr lang="en-US" sz="2200" dirty="0"/>
                        <a:t>35 (3.42%)</a:t>
                      </a:r>
                    </a:p>
                  </a:txBody>
                  <a:tcPr/>
                </a:tc>
                <a:tc>
                  <a:txBody>
                    <a:bodyPr/>
                    <a:lstStyle/>
                    <a:p>
                      <a:pPr algn="r"/>
                      <a:r>
                        <a:rPr lang="en-US" sz="2200" dirty="0"/>
                        <a:t>34 (10.62%)</a:t>
                      </a:r>
                    </a:p>
                  </a:txBody>
                  <a:tcPr/>
                </a:tc>
                <a:extLst>
                  <a:ext uri="{0D108BD9-81ED-4DB2-BD59-A6C34878D82A}">
                    <a16:rowId xmlns:a16="http://schemas.microsoft.com/office/drawing/2014/main" val="3579800910"/>
                  </a:ext>
                </a:extLst>
              </a:tr>
              <a:tr h="428475">
                <a:tc>
                  <a:txBody>
                    <a:bodyPr/>
                    <a:lstStyle/>
                    <a:p>
                      <a:r>
                        <a:rPr lang="en-US" sz="2200" dirty="0"/>
                        <a:t>Alternate Options</a:t>
                      </a:r>
                    </a:p>
                  </a:txBody>
                  <a:tcPr/>
                </a:tc>
                <a:tc>
                  <a:txBody>
                    <a:bodyPr/>
                    <a:lstStyle/>
                    <a:p>
                      <a:pPr algn="r"/>
                      <a:r>
                        <a:rPr lang="en-US" sz="2200" dirty="0"/>
                        <a:t>18 (1.76%)</a:t>
                      </a:r>
                    </a:p>
                  </a:txBody>
                  <a:tcPr/>
                </a:tc>
                <a:tc>
                  <a:txBody>
                    <a:bodyPr/>
                    <a:lstStyle/>
                    <a:p>
                      <a:pPr algn="r"/>
                      <a:r>
                        <a:rPr lang="en-US" sz="2200" dirty="0"/>
                        <a:t>18 (5.62%)</a:t>
                      </a:r>
                    </a:p>
                  </a:txBody>
                  <a:tcPr/>
                </a:tc>
                <a:extLst>
                  <a:ext uri="{0D108BD9-81ED-4DB2-BD59-A6C34878D82A}">
                    <a16:rowId xmlns:a16="http://schemas.microsoft.com/office/drawing/2014/main" val="581091615"/>
                  </a:ext>
                </a:extLst>
              </a:tr>
              <a:tr h="428475">
                <a:tc>
                  <a:txBody>
                    <a:bodyPr/>
                    <a:lstStyle/>
                    <a:p>
                      <a:r>
                        <a:rPr lang="en-US" sz="2200" dirty="0"/>
                        <a:t>Politics</a:t>
                      </a:r>
                    </a:p>
                  </a:txBody>
                  <a:tcPr/>
                </a:tc>
                <a:tc>
                  <a:txBody>
                    <a:bodyPr/>
                    <a:lstStyle/>
                    <a:p>
                      <a:pPr algn="r"/>
                      <a:r>
                        <a:rPr lang="en-US" sz="2200" dirty="0"/>
                        <a:t>30 (2.93%)</a:t>
                      </a:r>
                    </a:p>
                  </a:txBody>
                  <a:tcPr/>
                </a:tc>
                <a:tc>
                  <a:txBody>
                    <a:bodyPr/>
                    <a:lstStyle/>
                    <a:p>
                      <a:pPr algn="r"/>
                      <a:r>
                        <a:rPr lang="en-US" sz="2200" dirty="0"/>
                        <a:t>1 (0.31%)</a:t>
                      </a:r>
                    </a:p>
                  </a:txBody>
                  <a:tcPr/>
                </a:tc>
                <a:extLst>
                  <a:ext uri="{0D108BD9-81ED-4DB2-BD59-A6C34878D82A}">
                    <a16:rowId xmlns:a16="http://schemas.microsoft.com/office/drawing/2014/main" val="416909586"/>
                  </a:ext>
                </a:extLst>
              </a:tr>
              <a:tr h="428475">
                <a:tc>
                  <a:txBody>
                    <a:bodyPr/>
                    <a:lstStyle/>
                    <a:p>
                      <a:r>
                        <a:rPr lang="en-US" sz="2200" dirty="0"/>
                        <a:t>Fake Accounts &amp; Bots</a:t>
                      </a:r>
                    </a:p>
                  </a:txBody>
                  <a:tcPr/>
                </a:tc>
                <a:tc>
                  <a:txBody>
                    <a:bodyPr/>
                    <a:lstStyle/>
                    <a:p>
                      <a:pPr algn="r"/>
                      <a:r>
                        <a:rPr lang="en-US" sz="2200" dirty="0"/>
                        <a:t>5 (0.49%)</a:t>
                      </a:r>
                    </a:p>
                  </a:txBody>
                  <a:tcPr/>
                </a:tc>
                <a:tc>
                  <a:txBody>
                    <a:bodyPr/>
                    <a:lstStyle/>
                    <a:p>
                      <a:pPr algn="r"/>
                      <a:r>
                        <a:rPr lang="en-US" sz="2200" dirty="0"/>
                        <a:t>22 (6.87%)</a:t>
                      </a:r>
                    </a:p>
                  </a:txBody>
                  <a:tcPr/>
                </a:tc>
                <a:extLst>
                  <a:ext uri="{0D108BD9-81ED-4DB2-BD59-A6C34878D82A}">
                    <a16:rowId xmlns:a16="http://schemas.microsoft.com/office/drawing/2014/main" val="2781489291"/>
                  </a:ext>
                </a:extLst>
              </a:tr>
              <a:tr h="428475">
                <a:tc>
                  <a:txBody>
                    <a:bodyPr/>
                    <a:lstStyle/>
                    <a:p>
                      <a:r>
                        <a:rPr lang="en-US" sz="2200" dirty="0"/>
                        <a:t>Psychosocial Well-being</a:t>
                      </a:r>
                    </a:p>
                  </a:txBody>
                  <a:tcPr/>
                </a:tc>
                <a:tc>
                  <a:txBody>
                    <a:bodyPr/>
                    <a:lstStyle/>
                    <a:p>
                      <a:pPr algn="r"/>
                      <a:r>
                        <a:rPr lang="en-US" sz="2200" dirty="0"/>
                        <a:t>9 (0.88%)</a:t>
                      </a:r>
                    </a:p>
                  </a:txBody>
                  <a:tcPr/>
                </a:tc>
                <a:tc>
                  <a:txBody>
                    <a:bodyPr/>
                    <a:lstStyle/>
                    <a:p>
                      <a:pPr algn="r"/>
                      <a:r>
                        <a:rPr lang="en-US" sz="2200" dirty="0"/>
                        <a:t>7 (2.18%)</a:t>
                      </a:r>
                    </a:p>
                  </a:txBody>
                  <a:tcPr/>
                </a:tc>
                <a:extLst>
                  <a:ext uri="{0D108BD9-81ED-4DB2-BD59-A6C34878D82A}">
                    <a16:rowId xmlns:a16="http://schemas.microsoft.com/office/drawing/2014/main" val="412615944"/>
                  </a:ext>
                </a:extLst>
              </a:tr>
            </a:tbl>
          </a:graphicData>
        </a:graphic>
      </p:graphicFrame>
    </p:spTree>
    <p:extLst>
      <p:ext uri="{BB962C8B-B14F-4D97-AF65-F5344CB8AC3E}">
        <p14:creationId xmlns:p14="http://schemas.microsoft.com/office/powerpoint/2010/main" val="1365834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EF28-E47F-7644-B603-B0AC47B0A16A}"/>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C26A598B-BB08-B34E-8B01-B74DF4CE3244}"/>
              </a:ext>
            </a:extLst>
          </p:cNvPr>
          <p:cNvSpPr>
            <a:spLocks noGrp="1"/>
          </p:cNvSpPr>
          <p:nvPr>
            <p:ph type="body" sz="quarter" idx="10"/>
          </p:nvPr>
        </p:nvSpPr>
        <p:spPr/>
        <p:txBody>
          <a:bodyPr/>
          <a:lstStyle/>
          <a:p>
            <a:endParaRPr lang="en-US"/>
          </a:p>
        </p:txBody>
      </p:sp>
      <p:graphicFrame>
        <p:nvGraphicFramePr>
          <p:cNvPr id="5" name="Content Placeholder 4">
            <a:extLst>
              <a:ext uri="{FF2B5EF4-FFF2-40B4-BE49-F238E27FC236}">
                <a16:creationId xmlns:a16="http://schemas.microsoft.com/office/drawing/2014/main" id="{6519B8C3-7FA6-7348-BF6C-E4048D6A6A79}"/>
              </a:ext>
            </a:extLst>
          </p:cNvPr>
          <p:cNvGraphicFramePr>
            <a:graphicFrameLocks noGrp="1"/>
          </p:cNvGraphicFramePr>
          <p:nvPr>
            <p:ph idx="1"/>
            <p:extLst>
              <p:ext uri="{D42A27DB-BD31-4B8C-83A1-F6EECF244321}">
                <p14:modId xmlns:p14="http://schemas.microsoft.com/office/powerpoint/2010/main" val="3811587602"/>
              </p:ext>
            </p:extLst>
          </p:nvPr>
        </p:nvGraphicFramePr>
        <p:xfrm>
          <a:off x="-16042" y="-16042"/>
          <a:ext cx="9176084" cy="5157284"/>
        </p:xfrm>
        <a:graphic>
          <a:graphicData uri="http://schemas.openxmlformats.org/drawingml/2006/table">
            <a:tbl>
              <a:tblPr firstRow="1" bandRow="1">
                <a:tableStyleId>{5C22544A-7EE6-4342-B048-85BDC9FD1C3A}</a:tableStyleId>
              </a:tblPr>
              <a:tblGrid>
                <a:gridCol w="4097386">
                  <a:extLst>
                    <a:ext uri="{9D8B030D-6E8A-4147-A177-3AD203B41FA5}">
                      <a16:colId xmlns:a16="http://schemas.microsoft.com/office/drawing/2014/main" val="3406142681"/>
                    </a:ext>
                  </a:extLst>
                </a:gridCol>
                <a:gridCol w="2483265">
                  <a:extLst>
                    <a:ext uri="{9D8B030D-6E8A-4147-A177-3AD203B41FA5}">
                      <a16:colId xmlns:a16="http://schemas.microsoft.com/office/drawing/2014/main" val="2308139183"/>
                    </a:ext>
                  </a:extLst>
                </a:gridCol>
                <a:gridCol w="2595433">
                  <a:extLst>
                    <a:ext uri="{9D8B030D-6E8A-4147-A177-3AD203B41FA5}">
                      <a16:colId xmlns:a16="http://schemas.microsoft.com/office/drawing/2014/main" val="1912414283"/>
                    </a:ext>
                  </a:extLst>
                </a:gridCol>
              </a:tblGrid>
              <a:tr h="872534">
                <a:tc>
                  <a:txBody>
                    <a:bodyPr/>
                    <a:lstStyle/>
                    <a:p>
                      <a:pPr algn="ctr"/>
                      <a:r>
                        <a:rPr lang="en-US" sz="2200" dirty="0"/>
                        <a:t>Themes</a:t>
                      </a:r>
                    </a:p>
                  </a:txBody>
                  <a:tcPr anchor="ctr"/>
                </a:tc>
                <a:tc>
                  <a:txBody>
                    <a:bodyPr/>
                    <a:lstStyle/>
                    <a:p>
                      <a:pPr algn="ctr"/>
                      <a:r>
                        <a:rPr lang="en-US" sz="2200" dirty="0"/>
                        <a:t>#Comments (Slashdot)</a:t>
                      </a:r>
                    </a:p>
                  </a:txBody>
                  <a:tcPr/>
                </a:tc>
                <a:tc>
                  <a:txBody>
                    <a:bodyPr/>
                    <a:lstStyle/>
                    <a:p>
                      <a:pPr algn="ctr"/>
                      <a:r>
                        <a:rPr lang="en-US" sz="2200" dirty="0"/>
                        <a:t>#Comments (</a:t>
                      </a:r>
                      <a:r>
                        <a:rPr lang="en-US" sz="2200" dirty="0" err="1"/>
                        <a:t>Schneier</a:t>
                      </a:r>
                      <a:r>
                        <a:rPr lang="en-US" sz="2200" dirty="0"/>
                        <a:t>)</a:t>
                      </a:r>
                    </a:p>
                  </a:txBody>
                  <a:tcPr/>
                </a:tc>
                <a:extLst>
                  <a:ext uri="{0D108BD9-81ED-4DB2-BD59-A6C34878D82A}">
                    <a16:rowId xmlns:a16="http://schemas.microsoft.com/office/drawing/2014/main" val="2030415658"/>
                  </a:ext>
                </a:extLst>
              </a:tr>
              <a:tr h="428475">
                <a:tc>
                  <a:txBody>
                    <a:bodyPr/>
                    <a:lstStyle/>
                    <a:p>
                      <a:r>
                        <a:rPr lang="en-US" sz="2200" b="1" dirty="0"/>
                        <a:t>Privacy &amp; Security</a:t>
                      </a:r>
                    </a:p>
                  </a:txBody>
                  <a:tcPr/>
                </a:tc>
                <a:tc>
                  <a:txBody>
                    <a:bodyPr/>
                    <a:lstStyle/>
                    <a:p>
                      <a:pPr algn="r"/>
                      <a:r>
                        <a:rPr lang="en-US" sz="2200" b="1" dirty="0"/>
                        <a:t>138 (44.37%)</a:t>
                      </a:r>
                    </a:p>
                  </a:txBody>
                  <a:tcPr/>
                </a:tc>
                <a:tc>
                  <a:txBody>
                    <a:bodyPr/>
                    <a:lstStyle/>
                    <a:p>
                      <a:pPr algn="r"/>
                      <a:r>
                        <a:rPr lang="en-US" sz="2200" b="1" dirty="0"/>
                        <a:t>111 (68.94%)</a:t>
                      </a:r>
                    </a:p>
                  </a:txBody>
                  <a:tcPr/>
                </a:tc>
                <a:extLst>
                  <a:ext uri="{0D108BD9-81ED-4DB2-BD59-A6C34878D82A}">
                    <a16:rowId xmlns:a16="http://schemas.microsoft.com/office/drawing/2014/main" val="718547894"/>
                  </a:ext>
                </a:extLst>
              </a:tr>
              <a:tr h="428475">
                <a:tc>
                  <a:txBody>
                    <a:bodyPr/>
                    <a:lstStyle/>
                    <a:p>
                      <a:r>
                        <a:rPr lang="en-US" sz="2200" b="1" dirty="0"/>
                        <a:t>User Experience</a:t>
                      </a:r>
                    </a:p>
                  </a:txBody>
                  <a:tcPr/>
                </a:tc>
                <a:tc>
                  <a:txBody>
                    <a:bodyPr/>
                    <a:lstStyle/>
                    <a:p>
                      <a:pPr algn="r"/>
                      <a:r>
                        <a:rPr lang="en-US" sz="2200" b="1" dirty="0"/>
                        <a:t>118 (37.94%)</a:t>
                      </a:r>
                    </a:p>
                  </a:txBody>
                  <a:tcPr/>
                </a:tc>
                <a:tc>
                  <a:txBody>
                    <a:bodyPr/>
                    <a:lstStyle/>
                    <a:p>
                      <a:pPr algn="r"/>
                      <a:r>
                        <a:rPr lang="en-US" sz="2200" b="1" dirty="0"/>
                        <a:t>18 (11.18%)</a:t>
                      </a:r>
                    </a:p>
                  </a:txBody>
                  <a:tcPr/>
                </a:tc>
                <a:extLst>
                  <a:ext uri="{0D108BD9-81ED-4DB2-BD59-A6C34878D82A}">
                    <a16:rowId xmlns:a16="http://schemas.microsoft.com/office/drawing/2014/main" val="923483738"/>
                  </a:ext>
                </a:extLst>
              </a:tr>
              <a:tr h="428475">
                <a:tc>
                  <a:txBody>
                    <a:bodyPr/>
                    <a:lstStyle/>
                    <a:p>
                      <a:r>
                        <a:rPr lang="en-US" sz="2200" b="1" dirty="0"/>
                        <a:t>Personal Disposition</a:t>
                      </a:r>
                    </a:p>
                  </a:txBody>
                  <a:tcPr/>
                </a:tc>
                <a:tc>
                  <a:txBody>
                    <a:bodyPr/>
                    <a:lstStyle/>
                    <a:p>
                      <a:pPr algn="r"/>
                      <a:r>
                        <a:rPr lang="en-US" sz="2200" b="1" dirty="0"/>
                        <a:t>42 (13.5%)</a:t>
                      </a:r>
                    </a:p>
                  </a:txBody>
                  <a:tcPr/>
                </a:tc>
                <a:tc>
                  <a:txBody>
                    <a:bodyPr/>
                    <a:lstStyle/>
                    <a:p>
                      <a:pPr algn="r"/>
                      <a:r>
                        <a:rPr lang="en-US" sz="2200" b="1" dirty="0"/>
                        <a:t>68 (21.86%)</a:t>
                      </a:r>
                    </a:p>
                  </a:txBody>
                  <a:tcPr/>
                </a:tc>
                <a:extLst>
                  <a:ext uri="{0D108BD9-81ED-4DB2-BD59-A6C34878D82A}">
                    <a16:rowId xmlns:a16="http://schemas.microsoft.com/office/drawing/2014/main" val="3495755141"/>
                  </a:ext>
                </a:extLst>
              </a:tr>
              <a:tr h="428475">
                <a:tc>
                  <a:txBody>
                    <a:bodyPr/>
                    <a:lstStyle/>
                    <a:p>
                      <a:r>
                        <a:rPr lang="en-US" sz="2200" b="1" dirty="0"/>
                        <a:t>Advertisements</a:t>
                      </a:r>
                    </a:p>
                  </a:txBody>
                  <a:tcPr/>
                </a:tc>
                <a:tc>
                  <a:txBody>
                    <a:bodyPr/>
                    <a:lstStyle/>
                    <a:p>
                      <a:pPr algn="r"/>
                      <a:r>
                        <a:rPr lang="en-US" sz="2200" b="1" dirty="0"/>
                        <a:t>21 (6.75%)</a:t>
                      </a:r>
                    </a:p>
                  </a:txBody>
                  <a:tcPr/>
                </a:tc>
                <a:tc>
                  <a:txBody>
                    <a:bodyPr/>
                    <a:lstStyle/>
                    <a:p>
                      <a:pPr algn="r"/>
                      <a:r>
                        <a:rPr lang="en-US" sz="2200" b="1" dirty="0"/>
                        <a:t>5 (3.1%)</a:t>
                      </a:r>
                    </a:p>
                  </a:txBody>
                  <a:tcPr/>
                </a:tc>
                <a:extLst>
                  <a:ext uri="{0D108BD9-81ED-4DB2-BD59-A6C34878D82A}">
                    <a16:rowId xmlns:a16="http://schemas.microsoft.com/office/drawing/2014/main" val="2623781387"/>
                  </a:ext>
                </a:extLst>
              </a:tr>
              <a:tr h="428475">
                <a:tc>
                  <a:txBody>
                    <a:bodyPr/>
                    <a:lstStyle/>
                    <a:p>
                      <a:r>
                        <a:rPr lang="en-US" sz="2200" b="1" dirty="0"/>
                        <a:t>Uninteresting Content</a:t>
                      </a:r>
                    </a:p>
                  </a:txBody>
                  <a:tcPr/>
                </a:tc>
                <a:tc>
                  <a:txBody>
                    <a:bodyPr/>
                    <a:lstStyle/>
                    <a:p>
                      <a:pPr algn="r"/>
                      <a:r>
                        <a:rPr lang="en-US" sz="2200" b="1" dirty="0"/>
                        <a:t>8 (2.57%)</a:t>
                      </a:r>
                    </a:p>
                  </a:txBody>
                  <a:tcPr/>
                </a:tc>
                <a:tc>
                  <a:txBody>
                    <a:bodyPr/>
                    <a:lstStyle/>
                    <a:p>
                      <a:pPr algn="r"/>
                      <a:r>
                        <a:rPr lang="en-US" sz="2200" b="1" dirty="0"/>
                        <a:t>12 (7.45%)</a:t>
                      </a:r>
                    </a:p>
                  </a:txBody>
                  <a:tcPr/>
                </a:tc>
                <a:extLst>
                  <a:ext uri="{0D108BD9-81ED-4DB2-BD59-A6C34878D82A}">
                    <a16:rowId xmlns:a16="http://schemas.microsoft.com/office/drawing/2014/main" val="813444451"/>
                  </a:ext>
                </a:extLst>
              </a:tr>
              <a:tr h="428475">
                <a:tc>
                  <a:txBody>
                    <a:bodyPr/>
                    <a:lstStyle/>
                    <a:p>
                      <a:r>
                        <a:rPr lang="en-US" sz="2200" dirty="0"/>
                        <a:t>Miscellaneous</a:t>
                      </a:r>
                    </a:p>
                  </a:txBody>
                  <a:tcPr/>
                </a:tc>
                <a:tc>
                  <a:txBody>
                    <a:bodyPr/>
                    <a:lstStyle/>
                    <a:p>
                      <a:pPr algn="r"/>
                      <a:r>
                        <a:rPr lang="en-US" sz="2200" dirty="0"/>
                        <a:t>11 (3.53%)</a:t>
                      </a:r>
                    </a:p>
                  </a:txBody>
                  <a:tcPr/>
                </a:tc>
                <a:tc>
                  <a:txBody>
                    <a:bodyPr/>
                    <a:lstStyle/>
                    <a:p>
                      <a:pPr algn="r"/>
                      <a:r>
                        <a:rPr lang="en-US" sz="2200" dirty="0"/>
                        <a:t>14 (8.69%)</a:t>
                      </a:r>
                    </a:p>
                  </a:txBody>
                  <a:tcPr/>
                </a:tc>
                <a:extLst>
                  <a:ext uri="{0D108BD9-81ED-4DB2-BD59-A6C34878D82A}">
                    <a16:rowId xmlns:a16="http://schemas.microsoft.com/office/drawing/2014/main" val="3984199380"/>
                  </a:ext>
                </a:extLst>
              </a:tr>
              <a:tr h="428475">
                <a:tc>
                  <a:txBody>
                    <a:bodyPr/>
                    <a:lstStyle/>
                    <a:p>
                      <a:r>
                        <a:rPr lang="en-US" sz="2200" dirty="0"/>
                        <a:t>Alternate Options</a:t>
                      </a:r>
                    </a:p>
                  </a:txBody>
                  <a:tcPr/>
                </a:tc>
                <a:tc>
                  <a:txBody>
                    <a:bodyPr/>
                    <a:lstStyle/>
                    <a:p>
                      <a:pPr algn="r"/>
                      <a:r>
                        <a:rPr lang="en-US" sz="2200" dirty="0"/>
                        <a:t>8 (2.57%)</a:t>
                      </a:r>
                    </a:p>
                  </a:txBody>
                  <a:tcPr/>
                </a:tc>
                <a:tc>
                  <a:txBody>
                    <a:bodyPr/>
                    <a:lstStyle/>
                    <a:p>
                      <a:pPr algn="r"/>
                      <a:r>
                        <a:rPr lang="en-US" sz="2200" dirty="0"/>
                        <a:t>10 (6.21%)</a:t>
                      </a:r>
                    </a:p>
                  </a:txBody>
                  <a:tcPr/>
                </a:tc>
                <a:extLst>
                  <a:ext uri="{0D108BD9-81ED-4DB2-BD59-A6C34878D82A}">
                    <a16:rowId xmlns:a16="http://schemas.microsoft.com/office/drawing/2014/main" val="80232955"/>
                  </a:ext>
                </a:extLst>
              </a:tr>
              <a:tr h="428475">
                <a:tc>
                  <a:txBody>
                    <a:bodyPr/>
                    <a:lstStyle/>
                    <a:p>
                      <a:r>
                        <a:rPr lang="en-US" sz="2200" dirty="0"/>
                        <a:t>Fake Accounts &amp; Bots</a:t>
                      </a:r>
                    </a:p>
                  </a:txBody>
                  <a:tcPr/>
                </a:tc>
                <a:tc>
                  <a:txBody>
                    <a:bodyPr/>
                    <a:lstStyle/>
                    <a:p>
                      <a:pPr algn="r"/>
                      <a:r>
                        <a:rPr lang="en-US" sz="2200" dirty="0"/>
                        <a:t>2 (0.64%)</a:t>
                      </a:r>
                    </a:p>
                  </a:txBody>
                  <a:tcPr/>
                </a:tc>
                <a:tc>
                  <a:txBody>
                    <a:bodyPr/>
                    <a:lstStyle/>
                    <a:p>
                      <a:pPr algn="r"/>
                      <a:r>
                        <a:rPr lang="en-US" sz="2200" dirty="0"/>
                        <a:t>8 (4.96%)</a:t>
                      </a:r>
                    </a:p>
                  </a:txBody>
                  <a:tcPr/>
                </a:tc>
                <a:extLst>
                  <a:ext uri="{0D108BD9-81ED-4DB2-BD59-A6C34878D82A}">
                    <a16:rowId xmlns:a16="http://schemas.microsoft.com/office/drawing/2014/main" val="966465438"/>
                  </a:ext>
                </a:extLst>
              </a:tr>
              <a:tr h="428475">
                <a:tc>
                  <a:txBody>
                    <a:bodyPr/>
                    <a:lstStyle/>
                    <a:p>
                      <a:r>
                        <a:rPr lang="en-US" sz="2200" dirty="0"/>
                        <a:t>Politics</a:t>
                      </a:r>
                    </a:p>
                  </a:txBody>
                  <a:tcPr/>
                </a:tc>
                <a:tc>
                  <a:txBody>
                    <a:bodyPr/>
                    <a:lstStyle/>
                    <a:p>
                      <a:pPr algn="r"/>
                      <a:r>
                        <a:rPr lang="en-US" sz="2200" dirty="0"/>
                        <a:t>5 (0.01%)</a:t>
                      </a:r>
                    </a:p>
                  </a:txBody>
                  <a:tcPr/>
                </a:tc>
                <a:tc>
                  <a:txBody>
                    <a:bodyPr/>
                    <a:lstStyle/>
                    <a:p>
                      <a:pPr algn="r"/>
                      <a:r>
                        <a:rPr lang="en-US" sz="2200" dirty="0"/>
                        <a:t>0 (0%)</a:t>
                      </a:r>
                    </a:p>
                  </a:txBody>
                  <a:tcPr/>
                </a:tc>
                <a:extLst>
                  <a:ext uri="{0D108BD9-81ED-4DB2-BD59-A6C34878D82A}">
                    <a16:rowId xmlns:a16="http://schemas.microsoft.com/office/drawing/2014/main" val="1665243293"/>
                  </a:ext>
                </a:extLst>
              </a:tr>
              <a:tr h="428475">
                <a:tc>
                  <a:txBody>
                    <a:bodyPr/>
                    <a:lstStyle/>
                    <a:p>
                      <a:r>
                        <a:rPr lang="en-US" sz="2200" dirty="0"/>
                        <a:t>Psychosocial Well-being</a:t>
                      </a:r>
                    </a:p>
                  </a:txBody>
                  <a:tcPr/>
                </a:tc>
                <a:tc>
                  <a:txBody>
                    <a:bodyPr/>
                    <a:lstStyle/>
                    <a:p>
                      <a:pPr algn="r"/>
                      <a:r>
                        <a:rPr lang="en-US" sz="2200" dirty="0"/>
                        <a:t>1 (0.32%)</a:t>
                      </a:r>
                    </a:p>
                  </a:txBody>
                  <a:tcPr/>
                </a:tc>
                <a:tc>
                  <a:txBody>
                    <a:bodyPr/>
                    <a:lstStyle/>
                    <a:p>
                      <a:pPr algn="r"/>
                      <a:r>
                        <a:rPr lang="en-US" sz="2200" dirty="0"/>
                        <a:t>3 (1.86%)</a:t>
                      </a:r>
                    </a:p>
                  </a:txBody>
                  <a:tcPr/>
                </a:tc>
                <a:extLst>
                  <a:ext uri="{0D108BD9-81ED-4DB2-BD59-A6C34878D82A}">
                    <a16:rowId xmlns:a16="http://schemas.microsoft.com/office/drawing/2014/main" val="28445731"/>
                  </a:ext>
                </a:extLst>
              </a:tr>
            </a:tbl>
          </a:graphicData>
        </a:graphic>
      </p:graphicFrame>
    </p:spTree>
    <p:extLst>
      <p:ext uri="{BB962C8B-B14F-4D97-AF65-F5344CB8AC3E}">
        <p14:creationId xmlns:p14="http://schemas.microsoft.com/office/powerpoint/2010/main" val="297877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12</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833956" y="284947"/>
            <a:ext cx="3700462" cy="252412"/>
          </a:xfrm>
        </p:spPr>
        <p:txBody>
          <a:bodyPr/>
          <a:lstStyle/>
          <a:p>
            <a:r>
              <a:rPr lang="en-US" sz="2800" b="1" dirty="0">
                <a:solidFill>
                  <a:schemeClr val="tx2">
                    <a:lumMod val="60000"/>
                    <a:lumOff val="40000"/>
                  </a:schemeClr>
                </a:solidFill>
              </a:rPr>
              <a:t>Privacy and security</a:t>
            </a:r>
          </a:p>
        </p:txBody>
      </p:sp>
      <p:pic>
        <p:nvPicPr>
          <p:cNvPr id="16" name="Content Placeholder 15">
            <a:extLst>
              <a:ext uri="{FF2B5EF4-FFF2-40B4-BE49-F238E27FC236}">
                <a16:creationId xmlns:a16="http://schemas.microsoft.com/office/drawing/2014/main" id="{4274A1F0-5B1B-9E4E-87A7-4ECCA791BEEA}"/>
              </a:ext>
            </a:extLst>
          </p:cNvPr>
          <p:cNvPicPr>
            <a:picLocks noGrp="1" noChangeAspect="1"/>
          </p:cNvPicPr>
          <p:nvPr>
            <p:ph idx="1"/>
          </p:nvPr>
        </p:nvPicPr>
        <p:blipFill>
          <a:blip r:embed="rId3"/>
          <a:stretch>
            <a:fillRect/>
          </a:stretch>
        </p:blipFill>
        <p:spPr>
          <a:xfrm>
            <a:off x="644579" y="268206"/>
            <a:ext cx="2248524" cy="1427057"/>
          </a:xfrm>
          <a:prstGeom prst="ellipse">
            <a:avLst/>
          </a:prstGeom>
          <a:ln w="63500" cap="rnd">
            <a:solidFill>
              <a:srgbClr val="333333"/>
            </a:solid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17" name="Rectangle 16">
            <a:extLst>
              <a:ext uri="{FF2B5EF4-FFF2-40B4-BE49-F238E27FC236}">
                <a16:creationId xmlns:a16="http://schemas.microsoft.com/office/drawing/2014/main" id="{2F9DF3AE-DCED-254A-A6B4-C7EAD13638B8}"/>
              </a:ext>
            </a:extLst>
          </p:cNvPr>
          <p:cNvSpPr/>
          <p:nvPr/>
        </p:nvSpPr>
        <p:spPr>
          <a:xfrm>
            <a:off x="644578" y="1469036"/>
            <a:ext cx="8208269" cy="3046988"/>
          </a:xfrm>
          <a:prstGeom prst="rect">
            <a:avLst/>
          </a:prstGeom>
        </p:spPr>
        <p:txBody>
          <a:bodyPr wrap="square">
            <a:spAutoFit/>
          </a:bodyPr>
          <a:lstStyle/>
          <a:p>
            <a:pPr algn="ctr"/>
            <a:endParaRPr lang="en-US" sz="2400" i="1" dirty="0"/>
          </a:p>
          <a:p>
            <a:pPr algn="ctr"/>
            <a:endParaRPr lang="en-US" sz="2400" i="1" dirty="0"/>
          </a:p>
          <a:p>
            <a:pPr algn="ctr"/>
            <a:r>
              <a:rPr lang="en-US" sz="2400" i="1" dirty="0"/>
              <a:t>“Facebook is actively developing new, innovative ways to invade your privacy, and this particular bit of data mining technology has become reliable enough that they felt it would be good PR [Public Relations] to create a feel-good, help-the-disabled feature out of it.” </a:t>
            </a:r>
          </a:p>
          <a:p>
            <a:pPr algn="ctr"/>
            <a:r>
              <a:rPr lang="en-US" sz="2000" i="1" dirty="0">
                <a:solidFill>
                  <a:schemeClr val="bg1">
                    <a:lumMod val="50000"/>
                  </a:schemeClr>
                </a:solidFill>
              </a:rPr>
              <a:t>- </a:t>
            </a:r>
            <a:r>
              <a:rPr lang="en-US" sz="2000" i="1" dirty="0" err="1">
                <a:solidFill>
                  <a:schemeClr val="bg1">
                    <a:lumMod val="50000"/>
                  </a:schemeClr>
                </a:solidFill>
              </a:rPr>
              <a:t>Schneier</a:t>
            </a:r>
            <a:r>
              <a:rPr lang="en-US" sz="2000" i="1" dirty="0">
                <a:solidFill>
                  <a:schemeClr val="bg1">
                    <a:lumMod val="50000"/>
                  </a:schemeClr>
                </a:solidFill>
              </a:rPr>
              <a:t> on Security</a:t>
            </a:r>
          </a:p>
        </p:txBody>
      </p:sp>
    </p:spTree>
    <p:extLst>
      <p:ext uri="{BB962C8B-B14F-4D97-AF65-F5344CB8AC3E}">
        <p14:creationId xmlns:p14="http://schemas.microsoft.com/office/powerpoint/2010/main" val="305296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13</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833956" y="284947"/>
            <a:ext cx="3700462" cy="252412"/>
          </a:xfrm>
        </p:spPr>
        <p:txBody>
          <a:bodyPr/>
          <a:lstStyle/>
          <a:p>
            <a:r>
              <a:rPr lang="en-US" sz="2800" b="1" dirty="0">
                <a:solidFill>
                  <a:schemeClr val="tx2">
                    <a:lumMod val="60000"/>
                    <a:lumOff val="40000"/>
                  </a:schemeClr>
                </a:solidFill>
              </a:rPr>
              <a:t>User experience</a:t>
            </a:r>
          </a:p>
        </p:txBody>
      </p:sp>
      <p:sp>
        <p:nvSpPr>
          <p:cNvPr id="17" name="Rectangle 16">
            <a:extLst>
              <a:ext uri="{FF2B5EF4-FFF2-40B4-BE49-F238E27FC236}">
                <a16:creationId xmlns:a16="http://schemas.microsoft.com/office/drawing/2014/main" id="{2F9DF3AE-DCED-254A-A6B4-C7EAD13638B8}"/>
              </a:ext>
            </a:extLst>
          </p:cNvPr>
          <p:cNvSpPr/>
          <p:nvPr/>
        </p:nvSpPr>
        <p:spPr>
          <a:xfrm>
            <a:off x="644578" y="1469036"/>
            <a:ext cx="8208269" cy="3046988"/>
          </a:xfrm>
          <a:prstGeom prst="rect">
            <a:avLst/>
          </a:prstGeom>
        </p:spPr>
        <p:txBody>
          <a:bodyPr wrap="square">
            <a:spAutoFit/>
          </a:bodyPr>
          <a:lstStyle/>
          <a:p>
            <a:pPr algn="ctr"/>
            <a:endParaRPr lang="en-US" sz="2400" i="1" dirty="0"/>
          </a:p>
          <a:p>
            <a:pPr algn="ctr"/>
            <a:endParaRPr lang="en-US" sz="2400" i="1" dirty="0"/>
          </a:p>
          <a:p>
            <a:pPr algn="ctr"/>
            <a:r>
              <a:rPr lang="en-US" sz="2400" i="1" dirty="0"/>
              <a:t>“If Facebook continues to make its site user-unfriendly, I’ll simply stop using Facebook. I’ve already dropped back on my usage because I cannot view my timeline the way I want to view it. . . ” </a:t>
            </a:r>
          </a:p>
          <a:p>
            <a:pPr algn="ctr"/>
            <a:r>
              <a:rPr lang="en-US" sz="2000" i="1" dirty="0">
                <a:solidFill>
                  <a:schemeClr val="bg1">
                    <a:lumMod val="50000"/>
                  </a:schemeClr>
                </a:solidFill>
              </a:rPr>
              <a:t>- Slashdot</a:t>
            </a:r>
            <a:endParaRPr lang="en-US" sz="2000" i="1" dirty="0"/>
          </a:p>
          <a:p>
            <a:pPr algn="ctr"/>
            <a:endParaRPr lang="en-US" sz="2400" i="1" dirty="0"/>
          </a:p>
        </p:txBody>
      </p:sp>
      <p:pic>
        <p:nvPicPr>
          <p:cNvPr id="8" name="Content Placeholder 7">
            <a:extLst>
              <a:ext uri="{FF2B5EF4-FFF2-40B4-BE49-F238E27FC236}">
                <a16:creationId xmlns:a16="http://schemas.microsoft.com/office/drawing/2014/main" id="{7524D399-7E7E-2B4F-BE74-11AF028E4AD8}"/>
              </a:ext>
            </a:extLst>
          </p:cNvPr>
          <p:cNvPicPr>
            <a:picLocks/>
          </p:cNvPicPr>
          <p:nvPr/>
        </p:nvPicPr>
        <p:blipFill>
          <a:blip r:embed="rId3"/>
          <a:stretch>
            <a:fillRect/>
          </a:stretch>
        </p:blipFill>
        <p:spPr>
          <a:xfrm>
            <a:off x="803638" y="284380"/>
            <a:ext cx="1828800" cy="1426464"/>
          </a:xfrm>
          <a:prstGeom prst="rect">
            <a:avLst/>
          </a:prstGeom>
        </p:spPr>
      </p:pic>
    </p:spTree>
    <p:extLst>
      <p:ext uri="{BB962C8B-B14F-4D97-AF65-F5344CB8AC3E}">
        <p14:creationId xmlns:p14="http://schemas.microsoft.com/office/powerpoint/2010/main" val="55495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16</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407108" y="284946"/>
            <a:ext cx="4127310" cy="464561"/>
          </a:xfrm>
        </p:spPr>
        <p:txBody>
          <a:bodyPr/>
          <a:lstStyle/>
          <a:p>
            <a:r>
              <a:rPr lang="en-US" sz="2800" b="1" dirty="0">
                <a:solidFill>
                  <a:schemeClr val="tx2">
                    <a:lumMod val="60000"/>
                    <a:lumOff val="40000"/>
                  </a:schemeClr>
                </a:solidFill>
              </a:rPr>
              <a:t>Personal disposition</a:t>
            </a:r>
          </a:p>
        </p:txBody>
      </p:sp>
      <p:sp>
        <p:nvSpPr>
          <p:cNvPr id="17" name="Rectangle 16">
            <a:extLst>
              <a:ext uri="{FF2B5EF4-FFF2-40B4-BE49-F238E27FC236}">
                <a16:creationId xmlns:a16="http://schemas.microsoft.com/office/drawing/2014/main" id="{2F9DF3AE-DCED-254A-A6B4-C7EAD13638B8}"/>
              </a:ext>
            </a:extLst>
          </p:cNvPr>
          <p:cNvSpPr/>
          <p:nvPr/>
        </p:nvSpPr>
        <p:spPr>
          <a:xfrm>
            <a:off x="644577" y="1340699"/>
            <a:ext cx="8208269" cy="5262979"/>
          </a:xfrm>
          <a:prstGeom prst="rect">
            <a:avLst/>
          </a:prstGeom>
        </p:spPr>
        <p:txBody>
          <a:bodyPr wrap="square">
            <a:spAutoFit/>
          </a:bodyPr>
          <a:lstStyle/>
          <a:p>
            <a:pPr algn="ctr"/>
            <a:endParaRPr lang="en-US" sz="2400" i="1" dirty="0"/>
          </a:p>
          <a:p>
            <a:pPr algn="ctr"/>
            <a:endParaRPr lang="en-US" sz="2400" i="1" dirty="0"/>
          </a:p>
          <a:p>
            <a:pPr algn="ctr"/>
            <a:r>
              <a:rPr lang="en-US" sz="2400" i="1" dirty="0"/>
              <a:t>“It keeps me vaguely in the loop of events and makes me available for my friends and family to contact me. But I keep my privacy options up-to-date and don’t use FB as authentication for anything else. Nor do I use many FB apps or games.” </a:t>
            </a:r>
          </a:p>
          <a:p>
            <a:pPr algn="ctr"/>
            <a:r>
              <a:rPr lang="en-US" sz="2000" i="1" dirty="0">
                <a:solidFill>
                  <a:schemeClr val="bg1">
                    <a:lumMod val="50000"/>
                  </a:schemeClr>
                </a:solidFill>
              </a:rPr>
              <a:t>- Slashdot</a:t>
            </a:r>
          </a:p>
          <a:p>
            <a:pPr algn="ctr"/>
            <a:endParaRPr lang="en-US" sz="2400" i="1" dirty="0"/>
          </a:p>
          <a:p>
            <a:pPr algn="ctr"/>
            <a:endParaRPr lang="en-US" sz="2400" i="1" dirty="0"/>
          </a:p>
          <a:p>
            <a:pPr algn="ctr"/>
            <a:endParaRPr lang="en-US" sz="2400" i="1" dirty="0"/>
          </a:p>
          <a:p>
            <a:pPr algn="ctr"/>
            <a:r>
              <a:rPr lang="en-US" sz="2400" i="1" dirty="0"/>
              <a:t> </a:t>
            </a:r>
          </a:p>
          <a:p>
            <a:pPr algn="ctr"/>
            <a:endParaRPr lang="en-US" sz="2400" i="1" dirty="0"/>
          </a:p>
          <a:p>
            <a:pPr algn="ctr"/>
            <a:endParaRPr lang="en-US" sz="2400" i="1" dirty="0"/>
          </a:p>
        </p:txBody>
      </p:sp>
      <p:pic>
        <p:nvPicPr>
          <p:cNvPr id="6" name="Content Placeholder 5">
            <a:extLst>
              <a:ext uri="{FF2B5EF4-FFF2-40B4-BE49-F238E27FC236}">
                <a16:creationId xmlns:a16="http://schemas.microsoft.com/office/drawing/2014/main" id="{2F1E8DA7-89F3-0B42-808E-BD21AFDB184B}"/>
              </a:ext>
            </a:extLst>
          </p:cNvPr>
          <p:cNvPicPr>
            <a:picLocks noGrp="1" noChangeAspect="1"/>
          </p:cNvPicPr>
          <p:nvPr>
            <p:ph idx="1"/>
          </p:nvPr>
        </p:nvPicPr>
        <p:blipFill>
          <a:blip r:embed="rId3"/>
          <a:stretch>
            <a:fillRect/>
          </a:stretch>
        </p:blipFill>
        <p:spPr>
          <a:xfrm>
            <a:off x="797550" y="285079"/>
            <a:ext cx="1510935" cy="1426464"/>
          </a:xfrm>
          <a:prstGeom prst="ellipse">
            <a:avLst/>
          </a:prstGeom>
          <a:ln w="63500" cap="rnd">
            <a:solidFill>
              <a:srgbClr val="333333"/>
            </a:solid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1437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14</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833956" y="284947"/>
            <a:ext cx="3700462" cy="252412"/>
          </a:xfrm>
        </p:spPr>
        <p:txBody>
          <a:bodyPr/>
          <a:lstStyle/>
          <a:p>
            <a:r>
              <a:rPr lang="en-US" sz="2800" b="1" dirty="0">
                <a:solidFill>
                  <a:schemeClr val="tx2">
                    <a:lumMod val="60000"/>
                    <a:lumOff val="40000"/>
                  </a:schemeClr>
                </a:solidFill>
              </a:rPr>
              <a:t>Advertisements</a:t>
            </a:r>
          </a:p>
        </p:txBody>
      </p:sp>
      <p:sp>
        <p:nvSpPr>
          <p:cNvPr id="17" name="Rectangle 16">
            <a:extLst>
              <a:ext uri="{FF2B5EF4-FFF2-40B4-BE49-F238E27FC236}">
                <a16:creationId xmlns:a16="http://schemas.microsoft.com/office/drawing/2014/main" id="{2F9DF3AE-DCED-254A-A6B4-C7EAD13638B8}"/>
              </a:ext>
            </a:extLst>
          </p:cNvPr>
          <p:cNvSpPr/>
          <p:nvPr/>
        </p:nvSpPr>
        <p:spPr>
          <a:xfrm>
            <a:off x="644578" y="1469036"/>
            <a:ext cx="8208269" cy="3046988"/>
          </a:xfrm>
          <a:prstGeom prst="rect">
            <a:avLst/>
          </a:prstGeom>
        </p:spPr>
        <p:txBody>
          <a:bodyPr wrap="square">
            <a:spAutoFit/>
          </a:bodyPr>
          <a:lstStyle/>
          <a:p>
            <a:pPr algn="ctr"/>
            <a:endParaRPr lang="en-US" sz="2400" i="1" dirty="0"/>
          </a:p>
          <a:p>
            <a:pPr algn="ctr"/>
            <a:endParaRPr lang="en-US" sz="2400" i="1" dirty="0"/>
          </a:p>
          <a:p>
            <a:r>
              <a:rPr lang="en-US" sz="2400" i="1" dirty="0"/>
              <a:t>“…Facebook probably mines the unencrypted messages to help form an ‘advertising profile’ for you so they can better target ads at you when you’re on Facebook.” </a:t>
            </a:r>
          </a:p>
          <a:p>
            <a:pPr algn="ctr"/>
            <a:r>
              <a:rPr lang="en-US" sz="2400" i="1" dirty="0"/>
              <a:t> </a:t>
            </a:r>
            <a:r>
              <a:rPr lang="en-US" sz="2000" i="1" dirty="0">
                <a:solidFill>
                  <a:schemeClr val="bg1">
                    <a:lumMod val="50000"/>
                  </a:schemeClr>
                </a:solidFill>
              </a:rPr>
              <a:t>- </a:t>
            </a:r>
            <a:r>
              <a:rPr lang="en-US" sz="2000" i="1" dirty="0" err="1">
                <a:solidFill>
                  <a:schemeClr val="bg1">
                    <a:lumMod val="50000"/>
                  </a:schemeClr>
                </a:solidFill>
              </a:rPr>
              <a:t>Schneier</a:t>
            </a:r>
            <a:r>
              <a:rPr lang="en-US" sz="2000" i="1" dirty="0">
                <a:solidFill>
                  <a:schemeClr val="bg1">
                    <a:lumMod val="50000"/>
                  </a:schemeClr>
                </a:solidFill>
              </a:rPr>
              <a:t> on Security</a:t>
            </a:r>
          </a:p>
          <a:p>
            <a:pPr algn="ctr"/>
            <a:endParaRPr lang="en-US" sz="2400" i="1" dirty="0"/>
          </a:p>
          <a:p>
            <a:pPr algn="ctr"/>
            <a:endParaRPr lang="en-US" sz="2400" i="1" dirty="0"/>
          </a:p>
        </p:txBody>
      </p:sp>
      <p:pic>
        <p:nvPicPr>
          <p:cNvPr id="6" name="Content Placeholder 6">
            <a:extLst>
              <a:ext uri="{FF2B5EF4-FFF2-40B4-BE49-F238E27FC236}">
                <a16:creationId xmlns:a16="http://schemas.microsoft.com/office/drawing/2014/main" id="{E7A8E92E-76EE-1547-8D16-7F639147D78B}"/>
              </a:ext>
            </a:extLst>
          </p:cNvPr>
          <p:cNvPicPr>
            <a:picLocks noGrp="1" noChangeAspect="1"/>
          </p:cNvPicPr>
          <p:nvPr>
            <p:ph idx="1"/>
          </p:nvPr>
        </p:nvPicPr>
        <p:blipFill>
          <a:blip r:embed="rId3"/>
          <a:stretch>
            <a:fillRect/>
          </a:stretch>
        </p:blipFill>
        <p:spPr>
          <a:xfrm>
            <a:off x="644578" y="282660"/>
            <a:ext cx="1528996" cy="1426464"/>
          </a:xfrm>
        </p:spPr>
      </p:pic>
    </p:spTree>
    <p:extLst>
      <p:ext uri="{BB962C8B-B14F-4D97-AF65-F5344CB8AC3E}">
        <p14:creationId xmlns:p14="http://schemas.microsoft.com/office/powerpoint/2010/main" val="424894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18</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407108" y="284946"/>
            <a:ext cx="4127310" cy="464561"/>
          </a:xfrm>
        </p:spPr>
        <p:txBody>
          <a:bodyPr/>
          <a:lstStyle/>
          <a:p>
            <a:r>
              <a:rPr lang="en-US" sz="2800" b="1" dirty="0">
                <a:solidFill>
                  <a:schemeClr val="tx2">
                    <a:lumMod val="60000"/>
                    <a:lumOff val="40000"/>
                  </a:schemeClr>
                </a:solidFill>
              </a:rPr>
              <a:t>Uninteresting content</a:t>
            </a:r>
          </a:p>
        </p:txBody>
      </p:sp>
      <p:sp>
        <p:nvSpPr>
          <p:cNvPr id="17" name="Rectangle 16">
            <a:extLst>
              <a:ext uri="{FF2B5EF4-FFF2-40B4-BE49-F238E27FC236}">
                <a16:creationId xmlns:a16="http://schemas.microsoft.com/office/drawing/2014/main" id="{2F9DF3AE-DCED-254A-A6B4-C7EAD13638B8}"/>
              </a:ext>
            </a:extLst>
          </p:cNvPr>
          <p:cNvSpPr/>
          <p:nvPr/>
        </p:nvSpPr>
        <p:spPr>
          <a:xfrm>
            <a:off x="524656" y="2218544"/>
            <a:ext cx="8208269" cy="1569660"/>
          </a:xfrm>
          <a:prstGeom prst="rect">
            <a:avLst/>
          </a:prstGeom>
        </p:spPr>
        <p:txBody>
          <a:bodyPr wrap="square">
            <a:spAutoFit/>
          </a:bodyPr>
          <a:lstStyle/>
          <a:p>
            <a:pPr algn="ctr"/>
            <a:r>
              <a:rPr lang="en-US" sz="2400" i="1" dirty="0"/>
              <a:t>“I wouldn’t be surprised if readership is falling. After I had to open a Facebook account last year, it looked interesting for about a week, then it became an annoyance, now it seems to be troll land…” </a:t>
            </a:r>
          </a:p>
        </p:txBody>
      </p:sp>
      <p:pic>
        <p:nvPicPr>
          <p:cNvPr id="6" name="Content Placeholder 5">
            <a:extLst>
              <a:ext uri="{FF2B5EF4-FFF2-40B4-BE49-F238E27FC236}">
                <a16:creationId xmlns:a16="http://schemas.microsoft.com/office/drawing/2014/main" id="{8759EB5F-BE0B-E148-AEAB-FCBBDC0E4090}"/>
              </a:ext>
            </a:extLst>
          </p:cNvPr>
          <p:cNvPicPr>
            <a:picLocks noGrp="1" noChangeAspect="1"/>
          </p:cNvPicPr>
          <p:nvPr>
            <p:ph idx="1"/>
          </p:nvPr>
        </p:nvPicPr>
        <p:blipFill>
          <a:blip r:embed="rId3"/>
          <a:stretch>
            <a:fillRect/>
          </a:stretch>
        </p:blipFill>
        <p:spPr>
          <a:xfrm>
            <a:off x="380518" y="284946"/>
            <a:ext cx="2535936" cy="1426464"/>
          </a:xfrm>
        </p:spPr>
      </p:pic>
      <p:sp>
        <p:nvSpPr>
          <p:cNvPr id="2" name="Rectangle 1">
            <a:extLst>
              <a:ext uri="{FF2B5EF4-FFF2-40B4-BE49-F238E27FC236}">
                <a16:creationId xmlns:a16="http://schemas.microsoft.com/office/drawing/2014/main" id="{D4A59BA2-115C-EE48-BF74-5DDD1B64BA6E}"/>
              </a:ext>
            </a:extLst>
          </p:cNvPr>
          <p:cNvSpPr/>
          <p:nvPr/>
        </p:nvSpPr>
        <p:spPr>
          <a:xfrm>
            <a:off x="3795404" y="3788204"/>
            <a:ext cx="1223412" cy="369332"/>
          </a:xfrm>
          <a:prstGeom prst="rect">
            <a:avLst/>
          </a:prstGeom>
        </p:spPr>
        <p:txBody>
          <a:bodyPr wrap="none">
            <a:spAutoFit/>
          </a:bodyPr>
          <a:lstStyle/>
          <a:p>
            <a:pPr algn="ctr"/>
            <a:r>
              <a:rPr lang="en-US" i="1" dirty="0">
                <a:solidFill>
                  <a:schemeClr val="bg1">
                    <a:lumMod val="50000"/>
                  </a:schemeClr>
                </a:solidFill>
              </a:rPr>
              <a:t>- Slashdot</a:t>
            </a:r>
          </a:p>
        </p:txBody>
      </p:sp>
    </p:spTree>
    <p:extLst>
      <p:ext uri="{BB962C8B-B14F-4D97-AF65-F5344CB8AC3E}">
        <p14:creationId xmlns:p14="http://schemas.microsoft.com/office/powerpoint/2010/main" val="421370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15</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170947" y="284946"/>
            <a:ext cx="4363471" cy="464561"/>
          </a:xfrm>
        </p:spPr>
        <p:txBody>
          <a:bodyPr/>
          <a:lstStyle/>
          <a:p>
            <a:r>
              <a:rPr lang="en-US" sz="2800" b="1" dirty="0">
                <a:solidFill>
                  <a:schemeClr val="tx2">
                    <a:lumMod val="60000"/>
                    <a:lumOff val="40000"/>
                  </a:schemeClr>
                </a:solidFill>
              </a:rPr>
              <a:t>Psychosocial well-being</a:t>
            </a:r>
          </a:p>
        </p:txBody>
      </p:sp>
      <p:sp>
        <p:nvSpPr>
          <p:cNvPr id="17" name="Rectangle 16">
            <a:extLst>
              <a:ext uri="{FF2B5EF4-FFF2-40B4-BE49-F238E27FC236}">
                <a16:creationId xmlns:a16="http://schemas.microsoft.com/office/drawing/2014/main" id="{2F9DF3AE-DCED-254A-A6B4-C7EAD13638B8}"/>
              </a:ext>
            </a:extLst>
          </p:cNvPr>
          <p:cNvSpPr/>
          <p:nvPr/>
        </p:nvSpPr>
        <p:spPr>
          <a:xfrm>
            <a:off x="524656" y="1286506"/>
            <a:ext cx="8208269" cy="4893647"/>
          </a:xfrm>
          <a:prstGeom prst="rect">
            <a:avLst/>
          </a:prstGeom>
        </p:spPr>
        <p:txBody>
          <a:bodyPr wrap="square">
            <a:spAutoFit/>
          </a:bodyPr>
          <a:lstStyle/>
          <a:p>
            <a:pPr algn="ctr"/>
            <a:endParaRPr lang="en-US" sz="2400" i="1" dirty="0"/>
          </a:p>
          <a:p>
            <a:pPr algn="ctr"/>
            <a:endParaRPr lang="en-US" sz="2400" i="1" dirty="0"/>
          </a:p>
          <a:p>
            <a:pPr algn="ctr"/>
            <a:r>
              <a:rPr lang="en-US" sz="2400" i="1" dirty="0"/>
              <a:t>“The problem with social media (not just FB) and depression is not that people do nothing but stare at FB and get depressed. The problem (or, one of them) is that if you’re already depressed, viewing social media can make it worse…” </a:t>
            </a:r>
          </a:p>
          <a:p>
            <a:pPr algn="ctr"/>
            <a:r>
              <a:rPr lang="en-US" sz="2000" i="1" dirty="0">
                <a:solidFill>
                  <a:schemeClr val="bg1">
                    <a:lumMod val="50000"/>
                  </a:schemeClr>
                </a:solidFill>
              </a:rPr>
              <a:t>- </a:t>
            </a:r>
            <a:r>
              <a:rPr lang="en-US" sz="2000" i="1" dirty="0" err="1">
                <a:solidFill>
                  <a:schemeClr val="bg1">
                    <a:lumMod val="50000"/>
                  </a:schemeClr>
                </a:solidFill>
              </a:rPr>
              <a:t>Schneier</a:t>
            </a:r>
            <a:r>
              <a:rPr lang="en-US" sz="2000" i="1" dirty="0">
                <a:solidFill>
                  <a:schemeClr val="bg1">
                    <a:lumMod val="50000"/>
                  </a:schemeClr>
                </a:solidFill>
              </a:rPr>
              <a:t> on Security</a:t>
            </a:r>
          </a:p>
          <a:p>
            <a:pPr algn="ctr"/>
            <a:endParaRPr lang="en-US" sz="2400" i="1" dirty="0"/>
          </a:p>
          <a:p>
            <a:pPr algn="ctr"/>
            <a:endParaRPr lang="en-US" sz="2400" i="1" dirty="0"/>
          </a:p>
          <a:p>
            <a:pPr algn="ctr"/>
            <a:r>
              <a:rPr lang="en-US" sz="2400" i="1" dirty="0"/>
              <a:t> </a:t>
            </a:r>
          </a:p>
          <a:p>
            <a:pPr algn="ctr"/>
            <a:endParaRPr lang="en-US" sz="2400" i="1" dirty="0"/>
          </a:p>
          <a:p>
            <a:pPr algn="ctr"/>
            <a:endParaRPr lang="en-US" sz="2400" i="1" dirty="0"/>
          </a:p>
        </p:txBody>
      </p:sp>
      <p:pic>
        <p:nvPicPr>
          <p:cNvPr id="8" name="Content Placeholder 7">
            <a:extLst>
              <a:ext uri="{FF2B5EF4-FFF2-40B4-BE49-F238E27FC236}">
                <a16:creationId xmlns:a16="http://schemas.microsoft.com/office/drawing/2014/main" id="{5C18F417-4531-0C45-8448-25F1BD90C3B9}"/>
              </a:ext>
            </a:extLst>
          </p:cNvPr>
          <p:cNvPicPr>
            <a:picLocks noGrp="1" noChangeAspect="1"/>
          </p:cNvPicPr>
          <p:nvPr>
            <p:ph idx="1"/>
          </p:nvPr>
        </p:nvPicPr>
        <p:blipFill>
          <a:blip r:embed="rId3"/>
          <a:stretch>
            <a:fillRect/>
          </a:stretch>
        </p:blipFill>
        <p:spPr>
          <a:xfrm>
            <a:off x="888425" y="284945"/>
            <a:ext cx="2184559" cy="1426464"/>
          </a:xfrm>
          <a:prstGeom prst="ellipse">
            <a:avLst/>
          </a:prstGeom>
          <a:ln w="63500" cap="rnd">
            <a:solidFill>
              <a:srgbClr val="333333"/>
            </a:solid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2865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17</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407108" y="284946"/>
            <a:ext cx="4127310" cy="464561"/>
          </a:xfrm>
        </p:spPr>
        <p:txBody>
          <a:bodyPr/>
          <a:lstStyle/>
          <a:p>
            <a:r>
              <a:rPr lang="en-US" sz="2800" b="1" dirty="0">
                <a:solidFill>
                  <a:schemeClr val="tx2">
                    <a:lumMod val="60000"/>
                    <a:lumOff val="40000"/>
                  </a:schemeClr>
                </a:solidFill>
              </a:rPr>
              <a:t>Alternate options</a:t>
            </a:r>
          </a:p>
        </p:txBody>
      </p:sp>
      <p:sp>
        <p:nvSpPr>
          <p:cNvPr id="17" name="Rectangle 16">
            <a:extLst>
              <a:ext uri="{FF2B5EF4-FFF2-40B4-BE49-F238E27FC236}">
                <a16:creationId xmlns:a16="http://schemas.microsoft.com/office/drawing/2014/main" id="{2F9DF3AE-DCED-254A-A6B4-C7EAD13638B8}"/>
              </a:ext>
            </a:extLst>
          </p:cNvPr>
          <p:cNvSpPr/>
          <p:nvPr/>
        </p:nvSpPr>
        <p:spPr>
          <a:xfrm>
            <a:off x="797550" y="2263515"/>
            <a:ext cx="8208269" cy="1569660"/>
          </a:xfrm>
          <a:prstGeom prst="rect">
            <a:avLst/>
          </a:prstGeom>
        </p:spPr>
        <p:txBody>
          <a:bodyPr wrap="square">
            <a:spAutoFit/>
          </a:bodyPr>
          <a:lstStyle/>
          <a:p>
            <a:pPr algn="ctr"/>
            <a:r>
              <a:rPr lang="en-US" sz="2400" i="1" dirty="0"/>
              <a:t>“But I tell </a:t>
            </a:r>
            <a:r>
              <a:rPr lang="en-US" sz="2400" i="1" dirty="0" err="1"/>
              <a:t>ya</a:t>
            </a:r>
            <a:r>
              <a:rPr lang="en-US" sz="2400" i="1" dirty="0"/>
              <a:t> what – </a:t>
            </a:r>
            <a:r>
              <a:rPr lang="en-US" sz="2400" i="1" dirty="0" err="1"/>
              <a:t>Facetwat</a:t>
            </a:r>
            <a:r>
              <a:rPr lang="en-US" sz="2400" i="1" dirty="0"/>
              <a:t> is not on my phone. (yes, </a:t>
            </a:r>
            <a:r>
              <a:rPr lang="en-US" sz="2400" i="1" dirty="0" err="1"/>
              <a:t>Facetwat</a:t>
            </a:r>
            <a:r>
              <a:rPr lang="en-US" sz="2400" i="1" dirty="0"/>
              <a:t> is my derisive mashup of Facebook and Twitter.)…You </a:t>
            </a:r>
            <a:r>
              <a:rPr lang="en-US" sz="2400" i="1" dirty="0" err="1"/>
              <a:t>wanna</a:t>
            </a:r>
            <a:r>
              <a:rPr lang="en-US" sz="2400" i="1" dirty="0"/>
              <a:t> reach me? Email me. Text me. </a:t>
            </a:r>
            <a:r>
              <a:rPr lang="en-US" sz="2400" i="1" dirty="0" err="1"/>
              <a:t>iMessage</a:t>
            </a:r>
            <a:r>
              <a:rPr lang="en-US" sz="2400" i="1" dirty="0"/>
              <a:t> me…”</a:t>
            </a:r>
          </a:p>
        </p:txBody>
      </p:sp>
      <p:pic>
        <p:nvPicPr>
          <p:cNvPr id="8" name="Picture 7">
            <a:extLst>
              <a:ext uri="{FF2B5EF4-FFF2-40B4-BE49-F238E27FC236}">
                <a16:creationId xmlns:a16="http://schemas.microsoft.com/office/drawing/2014/main" id="{36BDC164-0B17-C542-9626-1AE560256A65}"/>
              </a:ext>
            </a:extLst>
          </p:cNvPr>
          <p:cNvPicPr>
            <a:picLocks noChangeAspect="1"/>
          </p:cNvPicPr>
          <p:nvPr/>
        </p:nvPicPr>
        <p:blipFill>
          <a:blip r:embed="rId3"/>
          <a:stretch>
            <a:fillRect/>
          </a:stretch>
        </p:blipFill>
        <p:spPr>
          <a:xfrm>
            <a:off x="876819" y="284946"/>
            <a:ext cx="1429375" cy="1426464"/>
          </a:xfrm>
          <a:prstGeom prst="rect">
            <a:avLst/>
          </a:prstGeom>
        </p:spPr>
      </p:pic>
      <p:sp>
        <p:nvSpPr>
          <p:cNvPr id="2" name="Rectangle 1">
            <a:extLst>
              <a:ext uri="{FF2B5EF4-FFF2-40B4-BE49-F238E27FC236}">
                <a16:creationId xmlns:a16="http://schemas.microsoft.com/office/drawing/2014/main" id="{C5B6878B-245C-474A-9A1C-68B2272A6680}"/>
              </a:ext>
            </a:extLst>
          </p:cNvPr>
          <p:cNvSpPr/>
          <p:nvPr/>
        </p:nvSpPr>
        <p:spPr>
          <a:xfrm>
            <a:off x="4164372" y="3749673"/>
            <a:ext cx="1223413" cy="369332"/>
          </a:xfrm>
          <a:prstGeom prst="rect">
            <a:avLst/>
          </a:prstGeom>
        </p:spPr>
        <p:txBody>
          <a:bodyPr wrap="none">
            <a:spAutoFit/>
          </a:bodyPr>
          <a:lstStyle/>
          <a:p>
            <a:pPr algn="ctr"/>
            <a:r>
              <a:rPr lang="en-US" i="1" dirty="0">
                <a:solidFill>
                  <a:schemeClr val="bg1">
                    <a:lumMod val="50000"/>
                  </a:schemeClr>
                </a:solidFill>
              </a:rPr>
              <a:t>- Slashdot</a:t>
            </a:r>
          </a:p>
        </p:txBody>
      </p:sp>
    </p:spTree>
    <p:extLst>
      <p:ext uri="{BB962C8B-B14F-4D97-AF65-F5344CB8AC3E}">
        <p14:creationId xmlns:p14="http://schemas.microsoft.com/office/powerpoint/2010/main" val="229653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D33D-00D6-5B48-B810-DD465EAEEC4C}"/>
              </a:ext>
            </a:extLst>
          </p:cNvPr>
          <p:cNvSpPr>
            <a:spLocks noGrp="1"/>
          </p:cNvSpPr>
          <p:nvPr>
            <p:ph type="ctrTitle"/>
          </p:nvPr>
        </p:nvSpPr>
        <p:spPr>
          <a:xfrm>
            <a:off x="629148" y="345960"/>
            <a:ext cx="8004391" cy="699065"/>
          </a:xfrm>
        </p:spPr>
        <p:txBody>
          <a:bodyPr>
            <a:noAutofit/>
          </a:bodyPr>
          <a:lstStyle/>
          <a:p>
            <a:pPr algn="ctr"/>
            <a:r>
              <a:rPr lang="en-US" sz="3200" dirty="0"/>
              <a:t>Despite having multiple benefits, user concerns are growing</a:t>
            </a:r>
          </a:p>
        </p:txBody>
      </p:sp>
      <p:sp>
        <p:nvSpPr>
          <p:cNvPr id="6" name="TextBox 5">
            <a:extLst>
              <a:ext uri="{FF2B5EF4-FFF2-40B4-BE49-F238E27FC236}">
                <a16:creationId xmlns:a16="http://schemas.microsoft.com/office/drawing/2014/main" id="{EEB71B97-949C-2542-A1C5-88B8A75C6EC9}"/>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1</a:t>
            </a:r>
          </a:p>
        </p:txBody>
      </p:sp>
      <p:pic>
        <p:nvPicPr>
          <p:cNvPr id="8" name="Content Placeholder 7">
            <a:extLst>
              <a:ext uri="{FF2B5EF4-FFF2-40B4-BE49-F238E27FC236}">
                <a16:creationId xmlns:a16="http://schemas.microsoft.com/office/drawing/2014/main" id="{674771A8-1014-AA48-9B4B-240182FAD16C}"/>
              </a:ext>
            </a:extLst>
          </p:cNvPr>
          <p:cNvPicPr>
            <a:picLocks noGrp="1" noChangeAspect="1"/>
          </p:cNvPicPr>
          <p:nvPr>
            <p:ph idx="1"/>
          </p:nvPr>
        </p:nvPicPr>
        <p:blipFill>
          <a:blip r:embed="rId3"/>
          <a:stretch>
            <a:fillRect/>
          </a:stretch>
        </p:blipFill>
        <p:spPr>
          <a:xfrm>
            <a:off x="6245791" y="1627925"/>
            <a:ext cx="2514600" cy="2069186"/>
          </a:xfrm>
          <a:ln>
            <a:solidFill>
              <a:schemeClr val="tx1"/>
            </a:solidFill>
          </a:ln>
        </p:spPr>
      </p:pic>
      <p:pic>
        <p:nvPicPr>
          <p:cNvPr id="10" name="Picture 9">
            <a:extLst>
              <a:ext uri="{FF2B5EF4-FFF2-40B4-BE49-F238E27FC236}">
                <a16:creationId xmlns:a16="http://schemas.microsoft.com/office/drawing/2014/main" id="{6AFDD97F-D8DF-7C4F-BA24-42C20E5993A9}"/>
              </a:ext>
            </a:extLst>
          </p:cNvPr>
          <p:cNvPicPr>
            <a:picLocks noChangeAspect="1"/>
          </p:cNvPicPr>
          <p:nvPr/>
        </p:nvPicPr>
        <p:blipFill>
          <a:blip r:embed="rId4"/>
          <a:stretch>
            <a:fillRect/>
          </a:stretch>
        </p:blipFill>
        <p:spPr>
          <a:xfrm>
            <a:off x="484769" y="1627925"/>
            <a:ext cx="2514600" cy="2069186"/>
          </a:xfrm>
          <a:prstGeom prst="rect">
            <a:avLst/>
          </a:prstGeom>
          <a:ln>
            <a:solidFill>
              <a:schemeClr val="tx1"/>
            </a:solidFill>
          </a:ln>
        </p:spPr>
      </p:pic>
      <p:pic>
        <p:nvPicPr>
          <p:cNvPr id="12" name="Picture 11">
            <a:extLst>
              <a:ext uri="{FF2B5EF4-FFF2-40B4-BE49-F238E27FC236}">
                <a16:creationId xmlns:a16="http://schemas.microsoft.com/office/drawing/2014/main" id="{C402A241-23AD-8747-85F9-049BCE502F5F}"/>
              </a:ext>
            </a:extLst>
          </p:cNvPr>
          <p:cNvPicPr>
            <a:picLocks noChangeAspect="1"/>
          </p:cNvPicPr>
          <p:nvPr/>
        </p:nvPicPr>
        <p:blipFill>
          <a:blip r:embed="rId5"/>
          <a:stretch>
            <a:fillRect/>
          </a:stretch>
        </p:blipFill>
        <p:spPr>
          <a:xfrm>
            <a:off x="3365728" y="1627925"/>
            <a:ext cx="2513703" cy="2069186"/>
          </a:xfrm>
          <a:prstGeom prst="rect">
            <a:avLst/>
          </a:prstGeom>
          <a:ln>
            <a:solidFill>
              <a:schemeClr val="tx1"/>
            </a:solidFill>
          </a:ln>
        </p:spPr>
      </p:pic>
      <p:sp>
        <p:nvSpPr>
          <p:cNvPr id="13" name="TextBox 12">
            <a:extLst>
              <a:ext uri="{FF2B5EF4-FFF2-40B4-BE49-F238E27FC236}">
                <a16:creationId xmlns:a16="http://schemas.microsoft.com/office/drawing/2014/main" id="{01F30487-1A4C-294D-A1B0-A5B19209CB93}"/>
              </a:ext>
            </a:extLst>
          </p:cNvPr>
          <p:cNvSpPr txBox="1"/>
          <p:nvPr/>
        </p:nvSpPr>
        <p:spPr>
          <a:xfrm>
            <a:off x="289592" y="3787568"/>
            <a:ext cx="2836033" cy="492443"/>
          </a:xfrm>
          <a:prstGeom prst="rect">
            <a:avLst/>
          </a:prstGeom>
          <a:noFill/>
        </p:spPr>
        <p:txBody>
          <a:bodyPr wrap="none" rtlCol="0">
            <a:spAutoFit/>
          </a:bodyPr>
          <a:lstStyle/>
          <a:p>
            <a:r>
              <a:rPr lang="en-US" sz="2600" dirty="0"/>
              <a:t>Privacy &amp; security</a:t>
            </a:r>
          </a:p>
        </p:txBody>
      </p:sp>
      <p:sp>
        <p:nvSpPr>
          <p:cNvPr id="14" name="TextBox 13">
            <a:extLst>
              <a:ext uri="{FF2B5EF4-FFF2-40B4-BE49-F238E27FC236}">
                <a16:creationId xmlns:a16="http://schemas.microsoft.com/office/drawing/2014/main" id="{2FE4CA7E-24EB-7742-9C9F-0EC0B354B864}"/>
              </a:ext>
            </a:extLst>
          </p:cNvPr>
          <p:cNvSpPr txBox="1"/>
          <p:nvPr/>
        </p:nvSpPr>
        <p:spPr>
          <a:xfrm>
            <a:off x="3519552" y="3787568"/>
            <a:ext cx="2206053" cy="492443"/>
          </a:xfrm>
          <a:prstGeom prst="rect">
            <a:avLst/>
          </a:prstGeom>
          <a:noFill/>
        </p:spPr>
        <p:txBody>
          <a:bodyPr wrap="none" rtlCol="0">
            <a:spAutoFit/>
          </a:bodyPr>
          <a:lstStyle/>
          <a:p>
            <a:r>
              <a:rPr lang="en-US" sz="2600" dirty="0"/>
              <a:t>Cyberbullying</a:t>
            </a:r>
          </a:p>
        </p:txBody>
      </p:sp>
      <p:sp>
        <p:nvSpPr>
          <p:cNvPr id="15" name="TextBox 14">
            <a:extLst>
              <a:ext uri="{FF2B5EF4-FFF2-40B4-BE49-F238E27FC236}">
                <a16:creationId xmlns:a16="http://schemas.microsoft.com/office/drawing/2014/main" id="{05DB1A17-87FE-2C40-9ABB-9C462AE3A2F4}"/>
              </a:ext>
            </a:extLst>
          </p:cNvPr>
          <p:cNvSpPr txBox="1"/>
          <p:nvPr/>
        </p:nvSpPr>
        <p:spPr>
          <a:xfrm>
            <a:off x="6723871" y="3787568"/>
            <a:ext cx="1558440" cy="492443"/>
          </a:xfrm>
          <a:prstGeom prst="rect">
            <a:avLst/>
          </a:prstGeom>
          <a:noFill/>
        </p:spPr>
        <p:txBody>
          <a:bodyPr wrap="none" rtlCol="0">
            <a:spAutoFit/>
          </a:bodyPr>
          <a:lstStyle/>
          <a:p>
            <a:r>
              <a:rPr lang="en-US" sz="2600" dirty="0"/>
              <a:t>Addiction</a:t>
            </a:r>
          </a:p>
        </p:txBody>
      </p:sp>
    </p:spTree>
    <p:extLst>
      <p:ext uri="{BB962C8B-B14F-4D97-AF65-F5344CB8AC3E}">
        <p14:creationId xmlns:p14="http://schemas.microsoft.com/office/powerpoint/2010/main" val="2623577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19</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407108" y="284946"/>
            <a:ext cx="4127310" cy="464561"/>
          </a:xfrm>
        </p:spPr>
        <p:txBody>
          <a:bodyPr/>
          <a:lstStyle/>
          <a:p>
            <a:r>
              <a:rPr lang="en-US" sz="2800" b="1" dirty="0">
                <a:solidFill>
                  <a:schemeClr val="tx2">
                    <a:lumMod val="60000"/>
                    <a:lumOff val="40000"/>
                  </a:schemeClr>
                </a:solidFill>
              </a:rPr>
              <a:t>Politics</a:t>
            </a:r>
          </a:p>
        </p:txBody>
      </p:sp>
      <p:sp>
        <p:nvSpPr>
          <p:cNvPr id="17" name="Rectangle 16">
            <a:extLst>
              <a:ext uri="{FF2B5EF4-FFF2-40B4-BE49-F238E27FC236}">
                <a16:creationId xmlns:a16="http://schemas.microsoft.com/office/drawing/2014/main" id="{2F9DF3AE-DCED-254A-A6B4-C7EAD13638B8}"/>
              </a:ext>
            </a:extLst>
          </p:cNvPr>
          <p:cNvSpPr/>
          <p:nvPr/>
        </p:nvSpPr>
        <p:spPr>
          <a:xfrm>
            <a:off x="524656" y="2147012"/>
            <a:ext cx="8208269" cy="1569660"/>
          </a:xfrm>
          <a:prstGeom prst="rect">
            <a:avLst/>
          </a:prstGeom>
        </p:spPr>
        <p:txBody>
          <a:bodyPr wrap="square">
            <a:spAutoFit/>
          </a:bodyPr>
          <a:lstStyle/>
          <a:p>
            <a:pPr algn="ctr"/>
            <a:r>
              <a:rPr lang="en-US" sz="2400" i="1" dirty="0"/>
              <a:t>“And this is why you don’t go on Facebook ever. Well that, and I literally couldn’t give less of a damn about the kind of leftist drivel that populates most of any social media.” </a:t>
            </a:r>
          </a:p>
          <a:p>
            <a:endParaRPr lang="en-US" sz="2400" i="1" dirty="0"/>
          </a:p>
        </p:txBody>
      </p:sp>
      <p:sp>
        <p:nvSpPr>
          <p:cNvPr id="2" name="Rectangle 1">
            <a:extLst>
              <a:ext uri="{FF2B5EF4-FFF2-40B4-BE49-F238E27FC236}">
                <a16:creationId xmlns:a16="http://schemas.microsoft.com/office/drawing/2014/main" id="{C960D7DD-F315-5B4F-B23D-F5C981AFF5C6}"/>
              </a:ext>
            </a:extLst>
          </p:cNvPr>
          <p:cNvSpPr/>
          <p:nvPr/>
        </p:nvSpPr>
        <p:spPr>
          <a:xfrm>
            <a:off x="3179849" y="3347340"/>
            <a:ext cx="2454518" cy="369332"/>
          </a:xfrm>
          <a:prstGeom prst="rect">
            <a:avLst/>
          </a:prstGeom>
        </p:spPr>
        <p:txBody>
          <a:bodyPr wrap="none">
            <a:spAutoFit/>
          </a:bodyPr>
          <a:lstStyle/>
          <a:p>
            <a:pPr algn="ctr"/>
            <a:r>
              <a:rPr lang="en-US" i="1" dirty="0">
                <a:solidFill>
                  <a:schemeClr val="bg1">
                    <a:lumMod val="50000"/>
                  </a:schemeClr>
                </a:solidFill>
              </a:rPr>
              <a:t>- </a:t>
            </a:r>
            <a:r>
              <a:rPr lang="en-US" i="1" dirty="0" err="1">
                <a:solidFill>
                  <a:schemeClr val="bg1">
                    <a:lumMod val="50000"/>
                  </a:schemeClr>
                </a:solidFill>
              </a:rPr>
              <a:t>Schneier</a:t>
            </a:r>
            <a:r>
              <a:rPr lang="en-US" i="1" dirty="0">
                <a:solidFill>
                  <a:schemeClr val="bg1">
                    <a:lumMod val="50000"/>
                  </a:schemeClr>
                </a:solidFill>
              </a:rPr>
              <a:t> on Security</a:t>
            </a:r>
          </a:p>
        </p:txBody>
      </p:sp>
      <p:pic>
        <p:nvPicPr>
          <p:cNvPr id="8" name="Content Placeholder 7">
            <a:extLst>
              <a:ext uri="{FF2B5EF4-FFF2-40B4-BE49-F238E27FC236}">
                <a16:creationId xmlns:a16="http://schemas.microsoft.com/office/drawing/2014/main" id="{598234A6-B447-A04B-9CE5-DC8BBCC12855}"/>
              </a:ext>
            </a:extLst>
          </p:cNvPr>
          <p:cNvPicPr>
            <a:picLocks noGrp="1"/>
          </p:cNvPicPr>
          <p:nvPr>
            <p:ph idx="1"/>
          </p:nvPr>
        </p:nvPicPr>
        <p:blipFill>
          <a:blip r:embed="rId3"/>
          <a:stretch>
            <a:fillRect/>
          </a:stretch>
        </p:blipFill>
        <p:spPr>
          <a:xfrm>
            <a:off x="646962" y="284946"/>
            <a:ext cx="1999986" cy="1126759"/>
          </a:xfrm>
        </p:spPr>
      </p:pic>
    </p:spTree>
    <p:extLst>
      <p:ext uri="{BB962C8B-B14F-4D97-AF65-F5344CB8AC3E}">
        <p14:creationId xmlns:p14="http://schemas.microsoft.com/office/powerpoint/2010/main" val="281195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20</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235116" y="284946"/>
            <a:ext cx="4299302" cy="464561"/>
          </a:xfrm>
        </p:spPr>
        <p:txBody>
          <a:bodyPr/>
          <a:lstStyle/>
          <a:p>
            <a:r>
              <a:rPr lang="en-US" sz="2800" b="1" dirty="0">
                <a:solidFill>
                  <a:schemeClr val="tx2">
                    <a:lumMod val="60000"/>
                    <a:lumOff val="40000"/>
                  </a:schemeClr>
                </a:solidFill>
              </a:rPr>
              <a:t>Fake accounts and bots</a:t>
            </a:r>
          </a:p>
        </p:txBody>
      </p:sp>
      <p:sp>
        <p:nvSpPr>
          <p:cNvPr id="17" name="Rectangle 16">
            <a:extLst>
              <a:ext uri="{FF2B5EF4-FFF2-40B4-BE49-F238E27FC236}">
                <a16:creationId xmlns:a16="http://schemas.microsoft.com/office/drawing/2014/main" id="{2F9DF3AE-DCED-254A-A6B4-C7EAD13638B8}"/>
              </a:ext>
            </a:extLst>
          </p:cNvPr>
          <p:cNvSpPr/>
          <p:nvPr/>
        </p:nvSpPr>
        <p:spPr>
          <a:xfrm>
            <a:off x="524656" y="1881068"/>
            <a:ext cx="8208269" cy="3046988"/>
          </a:xfrm>
          <a:prstGeom prst="rect">
            <a:avLst/>
          </a:prstGeom>
        </p:spPr>
        <p:txBody>
          <a:bodyPr wrap="square">
            <a:spAutoFit/>
          </a:bodyPr>
          <a:lstStyle/>
          <a:p>
            <a:pPr algn="ctr"/>
            <a:r>
              <a:rPr lang="en-US" sz="2400" i="1" dirty="0"/>
              <a:t>“Technologists and inventors need to work on cutting Facebook of at the knees. Disposable identities, fake searches, encrypted fake traffic, photos of non-existent people, artificial-intelligence tools for generating fake blogs and comments, fake clicks, a tsunami of false information…”</a:t>
            </a:r>
          </a:p>
          <a:p>
            <a:pPr algn="ctr"/>
            <a:r>
              <a:rPr lang="en-US" sz="2000" i="1" dirty="0">
                <a:solidFill>
                  <a:schemeClr val="bg1">
                    <a:lumMod val="50000"/>
                  </a:schemeClr>
                </a:solidFill>
              </a:rPr>
              <a:t>- </a:t>
            </a:r>
            <a:r>
              <a:rPr lang="en-US" sz="2000" i="1" dirty="0" err="1">
                <a:solidFill>
                  <a:schemeClr val="bg1">
                    <a:lumMod val="50000"/>
                  </a:schemeClr>
                </a:solidFill>
              </a:rPr>
              <a:t>Schneier</a:t>
            </a:r>
            <a:r>
              <a:rPr lang="en-US" sz="2000" i="1" dirty="0">
                <a:solidFill>
                  <a:schemeClr val="bg1">
                    <a:lumMod val="50000"/>
                  </a:schemeClr>
                </a:solidFill>
              </a:rPr>
              <a:t> on Security</a:t>
            </a:r>
          </a:p>
          <a:p>
            <a:endParaRPr lang="en-US" sz="2400" i="1" dirty="0"/>
          </a:p>
        </p:txBody>
      </p:sp>
      <p:pic>
        <p:nvPicPr>
          <p:cNvPr id="8" name="Picture 7">
            <a:extLst>
              <a:ext uri="{FF2B5EF4-FFF2-40B4-BE49-F238E27FC236}">
                <a16:creationId xmlns:a16="http://schemas.microsoft.com/office/drawing/2014/main" id="{B4591BB5-7303-014A-8DF6-E55E28984D5B}"/>
              </a:ext>
            </a:extLst>
          </p:cNvPr>
          <p:cNvPicPr>
            <a:picLocks noChangeAspect="1"/>
          </p:cNvPicPr>
          <p:nvPr/>
        </p:nvPicPr>
        <p:blipFill>
          <a:blip r:embed="rId3"/>
          <a:stretch>
            <a:fillRect/>
          </a:stretch>
        </p:blipFill>
        <p:spPr>
          <a:xfrm>
            <a:off x="725701" y="118739"/>
            <a:ext cx="1426464" cy="1426464"/>
          </a:xfrm>
          <a:prstGeom prst="rect">
            <a:avLst/>
          </a:prstGeom>
        </p:spPr>
      </p:pic>
    </p:spTree>
    <p:extLst>
      <p:ext uri="{BB962C8B-B14F-4D97-AF65-F5344CB8AC3E}">
        <p14:creationId xmlns:p14="http://schemas.microsoft.com/office/powerpoint/2010/main" val="960239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BAE97F-3820-A341-BD5E-A902FE2A8A3F}"/>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21</a:t>
            </a:r>
          </a:p>
        </p:txBody>
      </p:sp>
      <p:sp>
        <p:nvSpPr>
          <p:cNvPr id="5" name="Text Placeholder 4">
            <a:extLst>
              <a:ext uri="{FF2B5EF4-FFF2-40B4-BE49-F238E27FC236}">
                <a16:creationId xmlns:a16="http://schemas.microsoft.com/office/drawing/2014/main" id="{AAC1CAB5-9925-544A-A123-86BF6DDA6A86}"/>
              </a:ext>
            </a:extLst>
          </p:cNvPr>
          <p:cNvSpPr>
            <a:spLocks noGrp="1"/>
          </p:cNvSpPr>
          <p:nvPr>
            <p:ph type="body" sz="quarter" idx="10"/>
          </p:nvPr>
        </p:nvSpPr>
        <p:spPr>
          <a:xfrm>
            <a:off x="4407108" y="284946"/>
            <a:ext cx="4127310" cy="464561"/>
          </a:xfrm>
        </p:spPr>
        <p:txBody>
          <a:bodyPr/>
          <a:lstStyle/>
          <a:p>
            <a:r>
              <a:rPr lang="en-US" sz="2800" b="1" dirty="0">
                <a:solidFill>
                  <a:schemeClr val="tx2">
                    <a:lumMod val="60000"/>
                    <a:lumOff val="40000"/>
                  </a:schemeClr>
                </a:solidFill>
              </a:rPr>
              <a:t>Miscellaneous</a:t>
            </a:r>
          </a:p>
        </p:txBody>
      </p:sp>
      <p:sp>
        <p:nvSpPr>
          <p:cNvPr id="17" name="Rectangle 16">
            <a:extLst>
              <a:ext uri="{FF2B5EF4-FFF2-40B4-BE49-F238E27FC236}">
                <a16:creationId xmlns:a16="http://schemas.microsoft.com/office/drawing/2014/main" id="{2F9DF3AE-DCED-254A-A6B4-C7EAD13638B8}"/>
              </a:ext>
            </a:extLst>
          </p:cNvPr>
          <p:cNvSpPr/>
          <p:nvPr/>
        </p:nvSpPr>
        <p:spPr>
          <a:xfrm>
            <a:off x="636951" y="1711410"/>
            <a:ext cx="8208269" cy="1508105"/>
          </a:xfrm>
          <a:prstGeom prst="rect">
            <a:avLst/>
          </a:prstGeom>
        </p:spPr>
        <p:txBody>
          <a:bodyPr wrap="square">
            <a:spAutoFit/>
          </a:bodyPr>
          <a:lstStyle/>
          <a:p>
            <a:pPr algn="ctr"/>
            <a:r>
              <a:rPr lang="en-US" sz="2400" i="1" dirty="0"/>
              <a:t>“Years ago I deleted the Facebook app due to excessive battery drain.”</a:t>
            </a:r>
          </a:p>
          <a:p>
            <a:pPr algn="ctr"/>
            <a:r>
              <a:rPr lang="en-US" sz="2000" i="1" dirty="0">
                <a:solidFill>
                  <a:schemeClr val="bg1">
                    <a:lumMod val="50000"/>
                  </a:schemeClr>
                </a:solidFill>
              </a:rPr>
              <a:t>- </a:t>
            </a:r>
            <a:r>
              <a:rPr lang="en-US" sz="2000" i="1" dirty="0" err="1">
                <a:solidFill>
                  <a:schemeClr val="bg1">
                    <a:lumMod val="50000"/>
                  </a:schemeClr>
                </a:solidFill>
              </a:rPr>
              <a:t>Schneier</a:t>
            </a:r>
            <a:r>
              <a:rPr lang="en-US" sz="2000" i="1" dirty="0">
                <a:solidFill>
                  <a:schemeClr val="bg1">
                    <a:lumMod val="50000"/>
                  </a:schemeClr>
                </a:solidFill>
              </a:rPr>
              <a:t> on Security</a:t>
            </a:r>
          </a:p>
          <a:p>
            <a:endParaRPr lang="en-US" sz="2400" i="1" dirty="0"/>
          </a:p>
        </p:txBody>
      </p:sp>
      <p:pic>
        <p:nvPicPr>
          <p:cNvPr id="3" name="Picture 2">
            <a:extLst>
              <a:ext uri="{FF2B5EF4-FFF2-40B4-BE49-F238E27FC236}">
                <a16:creationId xmlns:a16="http://schemas.microsoft.com/office/drawing/2014/main" id="{0646BEF5-DDB3-F44F-9D84-C2BF88972204}"/>
              </a:ext>
            </a:extLst>
          </p:cNvPr>
          <p:cNvPicPr>
            <a:picLocks noChangeAspect="1"/>
          </p:cNvPicPr>
          <p:nvPr/>
        </p:nvPicPr>
        <p:blipFill>
          <a:blip r:embed="rId3"/>
          <a:stretch>
            <a:fillRect/>
          </a:stretch>
        </p:blipFill>
        <p:spPr>
          <a:xfrm>
            <a:off x="636951" y="156757"/>
            <a:ext cx="1426464" cy="1426464"/>
          </a:xfrm>
          <a:prstGeom prst="rect">
            <a:avLst/>
          </a:prstGeom>
        </p:spPr>
      </p:pic>
      <p:sp>
        <p:nvSpPr>
          <p:cNvPr id="4" name="Rectangle 3">
            <a:extLst>
              <a:ext uri="{FF2B5EF4-FFF2-40B4-BE49-F238E27FC236}">
                <a16:creationId xmlns:a16="http://schemas.microsoft.com/office/drawing/2014/main" id="{7D00AB9E-B5B9-1549-B7E9-53D8B18D64C3}"/>
              </a:ext>
            </a:extLst>
          </p:cNvPr>
          <p:cNvSpPr/>
          <p:nvPr/>
        </p:nvSpPr>
        <p:spPr>
          <a:xfrm>
            <a:off x="716375" y="2835176"/>
            <a:ext cx="7824831" cy="2308324"/>
          </a:xfrm>
          <a:prstGeom prst="rect">
            <a:avLst/>
          </a:prstGeom>
        </p:spPr>
        <p:txBody>
          <a:bodyPr wrap="square">
            <a:spAutoFit/>
          </a:bodyPr>
          <a:lstStyle/>
          <a:p>
            <a:pPr algn="ctr"/>
            <a:r>
              <a:rPr lang="en-US" sz="2400" i="1" dirty="0"/>
              <a:t>“I don’t use Facebook . . .If an employer wants my years of experience they will take me as I am. If they are going to reject me because I don’t waste time on Facebook, then I probably wouldn’t last long there.” </a:t>
            </a:r>
            <a:r>
              <a:rPr lang="en-US" sz="2000" i="1" dirty="0">
                <a:solidFill>
                  <a:schemeClr val="bg1">
                    <a:lumMod val="50000"/>
                  </a:schemeClr>
                </a:solidFill>
              </a:rPr>
              <a:t>- Slashdot</a:t>
            </a:r>
          </a:p>
          <a:p>
            <a:pPr algn="ctr"/>
            <a:endParaRPr lang="en-US" sz="2400" i="1" dirty="0"/>
          </a:p>
          <a:p>
            <a:endParaRPr lang="en-US" sz="2400" i="1" dirty="0"/>
          </a:p>
        </p:txBody>
      </p:sp>
    </p:spTree>
    <p:extLst>
      <p:ext uri="{BB962C8B-B14F-4D97-AF65-F5344CB8AC3E}">
        <p14:creationId xmlns:p14="http://schemas.microsoft.com/office/powerpoint/2010/main" val="1869684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3B70B05-E278-9540-A778-B1FA44965C43}"/>
              </a:ext>
            </a:extLst>
          </p:cNvPr>
          <p:cNvGraphicFramePr>
            <a:graphicFrameLocks noGrp="1"/>
          </p:cNvGraphicFramePr>
          <p:nvPr>
            <p:ph idx="1"/>
            <p:extLst>
              <p:ext uri="{D42A27DB-BD31-4B8C-83A1-F6EECF244321}">
                <p14:modId xmlns:p14="http://schemas.microsoft.com/office/powerpoint/2010/main" val="2691182305"/>
              </p:ext>
            </p:extLst>
          </p:nvPr>
        </p:nvGraphicFramePr>
        <p:xfrm>
          <a:off x="615366" y="240631"/>
          <a:ext cx="8384255" cy="42156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356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2" dur="500"/>
                                        <p:tgtEl>
                                          <p:spTgt spid="5">
                                            <p:graphicEl>
                                              <a:chart seriesIdx="0" categoryIdx="-4" bldStep="series"/>
                                            </p:graphicEl>
                                          </p:spTgt>
                                        </p:tgtEl>
                                      </p:cBhvr>
                                    </p:animEffect>
                                  </p:childTnLst>
                                  <p:subTnLst>
                                    <p:animClr clrSpc="rgb" dir="cw">
                                      <p:cBhvr override="childStyle">
                                        <p:cTn dur="1" fill="hold" display="0" masterRel="nextClick" afterEffect="1"/>
                                        <p:tgtEl>
                                          <p:spTgt spid="5">
                                            <p:graphicEl>
                                              <a:chart seriesIdx="0" categoryIdx="-4" bldStep="series"/>
                                            </p:graphic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7" dur="500"/>
                                        <p:tgtEl>
                                          <p:spTgt spid="5">
                                            <p:graphicEl>
                                              <a:chart seriesIdx="1" categoryIdx="-4" bldStep="series"/>
                                            </p:graphicEl>
                                          </p:spTgt>
                                        </p:tgtEl>
                                      </p:cBhvr>
                                    </p:animEffect>
                                  </p:childTnLst>
                                  <p:subTnLst>
                                    <p:animClr clrSpc="rgb" dir="cw">
                                      <p:cBhvr override="childStyle">
                                        <p:cTn dur="1" fill="hold" display="0" masterRel="nextClick" afterEffect="1"/>
                                        <p:tgtEl>
                                          <p:spTgt spid="5">
                                            <p:graphicEl>
                                              <a:chart seriesIdx="1" categoryIdx="-4" bldStep="series"/>
                                            </p:graphic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22" dur="500"/>
                                        <p:tgtEl>
                                          <p:spTgt spid="5">
                                            <p:graphicEl>
                                              <a:chart seriesIdx="2" categoryIdx="-4" bldStep="series"/>
                                            </p:graphicEl>
                                          </p:spTgt>
                                        </p:tgtEl>
                                      </p:cBhvr>
                                    </p:animEffect>
                                  </p:childTnLst>
                                  <p:subTnLst>
                                    <p:animClr clrSpc="rgb" dir="cw">
                                      <p:cBhvr override="childStyle">
                                        <p:cTn dur="1" fill="hold" display="0" masterRel="nextClick" afterEffect="1"/>
                                        <p:tgtEl>
                                          <p:spTgt spid="5">
                                            <p:graphicEl>
                                              <a:chart seriesIdx="2" categoryIdx="-4" bldStep="series"/>
                                            </p:graphic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chart seriesIdx="3" categoryIdx="-4" bldStep="series"/>
                                            </p:graphicEl>
                                          </p:spTgt>
                                        </p:tgtEl>
                                        <p:attrNameLst>
                                          <p:attrName>style.visibility</p:attrName>
                                        </p:attrNameLst>
                                      </p:cBhvr>
                                      <p:to>
                                        <p:strVal val="visible"/>
                                      </p:to>
                                    </p:set>
                                    <p:animEffect transition="in" filter="wipe(left)">
                                      <p:cBhvr>
                                        <p:cTn id="27" dur="500"/>
                                        <p:tgtEl>
                                          <p:spTgt spid="5">
                                            <p:graphicEl>
                                              <a:chart seriesIdx="3" categoryIdx="-4" bldStep="series"/>
                                            </p:graphicEl>
                                          </p:spTgt>
                                        </p:tgtEl>
                                      </p:cBhvr>
                                    </p:animEffect>
                                  </p:childTnLst>
                                  <p:subTnLst>
                                    <p:animClr clrSpc="rgb" dir="cw">
                                      <p:cBhvr override="childStyle">
                                        <p:cTn dur="1" fill="hold" display="0" masterRel="nextClick" afterEffect="1"/>
                                        <p:tgtEl>
                                          <p:spTgt spid="5">
                                            <p:graphicEl>
                                              <a:chart seriesIdx="3" categoryIdx="-4" bldStep="series"/>
                                            </p:graphic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chart seriesIdx="4" categoryIdx="-4" bldStep="series"/>
                                            </p:graphicEl>
                                          </p:spTgt>
                                        </p:tgtEl>
                                        <p:attrNameLst>
                                          <p:attrName>style.visibility</p:attrName>
                                        </p:attrNameLst>
                                      </p:cBhvr>
                                      <p:to>
                                        <p:strVal val="visible"/>
                                      </p:to>
                                    </p:set>
                                    <p:animEffect transition="in" filter="wipe(left)">
                                      <p:cBhvr>
                                        <p:cTn id="32" dur="500"/>
                                        <p:tgtEl>
                                          <p:spTgt spid="5">
                                            <p:graphicEl>
                                              <a:chart seriesIdx="4" categoryIdx="-4" bldStep="series"/>
                                            </p:graphicEl>
                                          </p:spTgt>
                                        </p:tgtEl>
                                      </p:cBhvr>
                                    </p:animEffect>
                                  </p:childTnLst>
                                  <p:subTnLst>
                                    <p:animClr clrSpc="rgb" dir="cw">
                                      <p:cBhvr override="childStyle">
                                        <p:cTn dur="1" fill="hold" display="0" masterRel="nextClick" afterEffect="1"/>
                                        <p:tgtEl>
                                          <p:spTgt spid="5">
                                            <p:graphicEl>
                                              <a:chart seriesIdx="4" categoryIdx="-4" bldStep="series"/>
                                            </p:graphic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3B70B05-E278-9540-A778-B1FA44965C43}"/>
              </a:ext>
            </a:extLst>
          </p:cNvPr>
          <p:cNvGraphicFramePr>
            <a:graphicFrameLocks noGrp="1"/>
          </p:cNvGraphicFramePr>
          <p:nvPr>
            <p:ph idx="1"/>
          </p:nvPr>
        </p:nvGraphicFramePr>
        <p:xfrm>
          <a:off x="615366" y="240631"/>
          <a:ext cx="8384255" cy="42156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7569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0870-D2B8-1846-BBAC-B868668280BD}"/>
              </a:ext>
            </a:extLst>
          </p:cNvPr>
          <p:cNvSpPr>
            <a:spLocks noGrp="1"/>
          </p:cNvSpPr>
          <p:nvPr>
            <p:ph type="ctrTitle"/>
          </p:nvPr>
        </p:nvSpPr>
        <p:spPr>
          <a:xfrm>
            <a:off x="530027" y="291710"/>
            <a:ext cx="8004391" cy="699065"/>
          </a:xfrm>
        </p:spPr>
        <p:txBody>
          <a:bodyPr>
            <a:normAutofit/>
          </a:bodyPr>
          <a:lstStyle/>
          <a:p>
            <a:pPr algn="ctr"/>
            <a:r>
              <a:rPr lang="en-US" sz="3200" dirty="0"/>
              <a:t>Findings that confirm prior works</a:t>
            </a:r>
          </a:p>
        </p:txBody>
      </p:sp>
      <p:sp>
        <p:nvSpPr>
          <p:cNvPr id="4" name="Content Placeholder 3">
            <a:extLst>
              <a:ext uri="{FF2B5EF4-FFF2-40B4-BE49-F238E27FC236}">
                <a16:creationId xmlns:a16="http://schemas.microsoft.com/office/drawing/2014/main" id="{A5A35533-D262-CE40-A3FD-6EFCE38EBF98}"/>
              </a:ext>
            </a:extLst>
          </p:cNvPr>
          <p:cNvSpPr>
            <a:spLocks noGrp="1"/>
          </p:cNvSpPr>
          <p:nvPr>
            <p:ph idx="1"/>
          </p:nvPr>
        </p:nvSpPr>
        <p:spPr>
          <a:xfrm>
            <a:off x="530026" y="717072"/>
            <a:ext cx="8202899" cy="3034036"/>
          </a:xfrm>
        </p:spPr>
        <p:txBody>
          <a:bodyPr>
            <a:noAutofit/>
          </a:bodyPr>
          <a:lstStyle/>
          <a:p>
            <a:pPr marL="0" indent="0">
              <a:spcAft>
                <a:spcPts val="1200"/>
              </a:spcAft>
              <a:buNone/>
            </a:pPr>
            <a:endParaRPr lang="en-US" sz="2800" b="1" dirty="0"/>
          </a:p>
          <a:p>
            <a:pPr marL="0" indent="0">
              <a:spcAft>
                <a:spcPts val="1200"/>
              </a:spcAft>
              <a:buNone/>
            </a:pPr>
            <a:r>
              <a:rPr lang="en-US" sz="2800" b="1" dirty="0"/>
              <a:t>Uninteresting Content 		      </a:t>
            </a:r>
            <a:r>
              <a:rPr lang="en-US" sz="2800" i="1" dirty="0"/>
              <a:t>‘Banality’</a:t>
            </a:r>
          </a:p>
          <a:p>
            <a:pPr marL="0" indent="0">
              <a:lnSpc>
                <a:spcPct val="120000"/>
              </a:lnSpc>
              <a:spcAft>
                <a:spcPts val="600"/>
              </a:spcAft>
              <a:buNone/>
            </a:pPr>
            <a:endParaRPr lang="en-US" sz="2800" b="1" i="1" dirty="0"/>
          </a:p>
          <a:p>
            <a:pPr marL="0" indent="0">
              <a:lnSpc>
                <a:spcPct val="120000"/>
              </a:lnSpc>
              <a:spcAft>
                <a:spcPts val="1200"/>
              </a:spcAft>
              <a:buNone/>
            </a:pPr>
            <a:r>
              <a:rPr lang="en-US" sz="2800" b="1" dirty="0"/>
              <a:t>         Alternate options              </a:t>
            </a:r>
            <a:r>
              <a:rPr lang="en-US" sz="2800" i="1" dirty="0"/>
              <a:t>‘Channel effect’</a:t>
            </a:r>
            <a:endParaRPr lang="en-US" sz="2800" dirty="0"/>
          </a:p>
          <a:p>
            <a:pPr marL="0" indent="0">
              <a:spcAft>
                <a:spcPts val="600"/>
              </a:spcAft>
              <a:buNone/>
            </a:pPr>
            <a:endParaRPr lang="en-US" sz="2800" i="1" dirty="0"/>
          </a:p>
          <a:p>
            <a:pPr marL="0" indent="0">
              <a:spcAft>
                <a:spcPts val="600"/>
              </a:spcAft>
              <a:buNone/>
            </a:pPr>
            <a:r>
              <a:rPr lang="en-US" sz="2800" b="1" dirty="0"/>
              <a:t>    Personal disposition             </a:t>
            </a:r>
            <a:r>
              <a:rPr lang="en-US" sz="2800" dirty="0"/>
              <a:t>‘</a:t>
            </a:r>
            <a:r>
              <a:rPr lang="en-US" sz="2800" i="1" dirty="0"/>
              <a:t>Context collapse’</a:t>
            </a:r>
          </a:p>
          <a:p>
            <a:pPr marL="0" indent="0">
              <a:buNone/>
            </a:pPr>
            <a:endParaRPr lang="en-US" sz="2800" b="1" dirty="0"/>
          </a:p>
          <a:p>
            <a:pPr marL="0" indent="0">
              <a:buNone/>
            </a:pPr>
            <a:endParaRPr lang="en-US" sz="2800" b="1" dirty="0"/>
          </a:p>
        </p:txBody>
      </p:sp>
      <p:sp>
        <p:nvSpPr>
          <p:cNvPr id="5" name="TextBox 4">
            <a:extLst>
              <a:ext uri="{FF2B5EF4-FFF2-40B4-BE49-F238E27FC236}">
                <a16:creationId xmlns:a16="http://schemas.microsoft.com/office/drawing/2014/main" id="{B50F1854-3F44-3049-9AD7-7CAE93CEF907}"/>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23</a:t>
            </a:r>
          </a:p>
        </p:txBody>
      </p:sp>
      <p:sp>
        <p:nvSpPr>
          <p:cNvPr id="8" name="Left-Right Arrow 7">
            <a:extLst>
              <a:ext uri="{FF2B5EF4-FFF2-40B4-BE49-F238E27FC236}">
                <a16:creationId xmlns:a16="http://schemas.microsoft.com/office/drawing/2014/main" id="{027FD212-8A16-7245-9918-A34E43B0FCC7}"/>
              </a:ext>
            </a:extLst>
          </p:cNvPr>
          <p:cNvSpPr/>
          <p:nvPr/>
        </p:nvSpPr>
        <p:spPr>
          <a:xfrm>
            <a:off x="4932861" y="1434713"/>
            <a:ext cx="464695" cy="239843"/>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862472A-5A11-D144-B9BB-225CB62C8650}"/>
              </a:ext>
            </a:extLst>
          </p:cNvPr>
          <p:cNvSpPr txBox="1"/>
          <p:nvPr/>
        </p:nvSpPr>
        <p:spPr>
          <a:xfrm>
            <a:off x="5397555" y="1718814"/>
            <a:ext cx="2608406" cy="369332"/>
          </a:xfrm>
          <a:prstGeom prst="rect">
            <a:avLst/>
          </a:prstGeom>
          <a:noFill/>
        </p:spPr>
        <p:txBody>
          <a:bodyPr wrap="none" rtlCol="0">
            <a:spAutoFit/>
          </a:bodyPr>
          <a:lstStyle/>
          <a:p>
            <a:r>
              <a:rPr lang="en-US" i="1" dirty="0"/>
              <a:t>     </a:t>
            </a:r>
            <a:r>
              <a:rPr lang="en-US" i="1" dirty="0" err="1"/>
              <a:t>Baumer</a:t>
            </a:r>
            <a:r>
              <a:rPr lang="en-US" i="1" dirty="0"/>
              <a:t> et al. (2013)</a:t>
            </a:r>
            <a:endParaRPr lang="en-US" dirty="0"/>
          </a:p>
        </p:txBody>
      </p:sp>
      <p:sp>
        <p:nvSpPr>
          <p:cNvPr id="11" name="Left-Right Arrow 10">
            <a:extLst>
              <a:ext uri="{FF2B5EF4-FFF2-40B4-BE49-F238E27FC236}">
                <a16:creationId xmlns:a16="http://schemas.microsoft.com/office/drawing/2014/main" id="{7C0FC767-49D0-0047-9F12-C5884ECE6B74}"/>
              </a:ext>
            </a:extLst>
          </p:cNvPr>
          <p:cNvSpPr/>
          <p:nvPr/>
        </p:nvSpPr>
        <p:spPr>
          <a:xfrm>
            <a:off x="4932860" y="2644361"/>
            <a:ext cx="464695" cy="239843"/>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AF41C86-5867-174A-8F33-55F2FFA82643}"/>
              </a:ext>
            </a:extLst>
          </p:cNvPr>
          <p:cNvSpPr txBox="1"/>
          <p:nvPr/>
        </p:nvSpPr>
        <p:spPr>
          <a:xfrm>
            <a:off x="5820747" y="2884204"/>
            <a:ext cx="2185214" cy="369332"/>
          </a:xfrm>
          <a:prstGeom prst="rect">
            <a:avLst/>
          </a:prstGeom>
          <a:noFill/>
        </p:spPr>
        <p:txBody>
          <a:bodyPr wrap="none" rtlCol="0">
            <a:spAutoFit/>
          </a:bodyPr>
          <a:lstStyle/>
          <a:p>
            <a:r>
              <a:rPr lang="en-US" i="1" dirty="0"/>
              <a:t>Lampe et al. (2013)</a:t>
            </a:r>
            <a:endParaRPr lang="en-US" dirty="0"/>
          </a:p>
        </p:txBody>
      </p:sp>
      <p:sp>
        <p:nvSpPr>
          <p:cNvPr id="13" name="Left-Right Arrow 12">
            <a:extLst>
              <a:ext uri="{FF2B5EF4-FFF2-40B4-BE49-F238E27FC236}">
                <a16:creationId xmlns:a16="http://schemas.microsoft.com/office/drawing/2014/main" id="{3A8ECF64-D16F-2D4C-8023-8247C5B2F199}"/>
              </a:ext>
            </a:extLst>
          </p:cNvPr>
          <p:cNvSpPr/>
          <p:nvPr/>
        </p:nvSpPr>
        <p:spPr>
          <a:xfrm>
            <a:off x="4932860" y="3751108"/>
            <a:ext cx="464695" cy="239843"/>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083027-965D-E148-96CE-57394B62DFD1}"/>
              </a:ext>
            </a:extLst>
          </p:cNvPr>
          <p:cNvSpPr txBox="1"/>
          <p:nvPr/>
        </p:nvSpPr>
        <p:spPr>
          <a:xfrm>
            <a:off x="5820747" y="4028591"/>
            <a:ext cx="2185214" cy="369332"/>
          </a:xfrm>
          <a:prstGeom prst="rect">
            <a:avLst/>
          </a:prstGeom>
          <a:noFill/>
        </p:spPr>
        <p:txBody>
          <a:bodyPr wrap="none" rtlCol="0">
            <a:spAutoFit/>
          </a:bodyPr>
          <a:lstStyle/>
          <a:p>
            <a:r>
              <a:rPr lang="en-US" i="1" dirty="0"/>
              <a:t>Lampe et al. (2013)</a:t>
            </a:r>
            <a:endParaRPr lang="en-US" dirty="0"/>
          </a:p>
        </p:txBody>
      </p:sp>
    </p:spTree>
    <p:extLst>
      <p:ext uri="{BB962C8B-B14F-4D97-AF65-F5344CB8AC3E}">
        <p14:creationId xmlns:p14="http://schemas.microsoft.com/office/powerpoint/2010/main" val="185567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3041-33A8-8448-9984-0836EC3E8A07}"/>
              </a:ext>
            </a:extLst>
          </p:cNvPr>
          <p:cNvSpPr>
            <a:spLocks noGrp="1"/>
          </p:cNvSpPr>
          <p:nvPr>
            <p:ph type="ctrTitle"/>
          </p:nvPr>
        </p:nvSpPr>
        <p:spPr>
          <a:xfrm>
            <a:off x="530027" y="228397"/>
            <a:ext cx="8004391" cy="699065"/>
          </a:xfrm>
        </p:spPr>
        <p:txBody>
          <a:bodyPr>
            <a:normAutofit/>
          </a:bodyPr>
          <a:lstStyle/>
          <a:p>
            <a:pPr algn="ctr"/>
            <a:r>
              <a:rPr lang="en-US" sz="3200" dirty="0"/>
              <a:t>Additional drivers of negative sentiment </a:t>
            </a:r>
          </a:p>
        </p:txBody>
      </p:sp>
      <p:sp>
        <p:nvSpPr>
          <p:cNvPr id="7" name="TextBox 6">
            <a:extLst>
              <a:ext uri="{FF2B5EF4-FFF2-40B4-BE49-F238E27FC236}">
                <a16:creationId xmlns:a16="http://schemas.microsoft.com/office/drawing/2014/main" id="{EFDEA32E-B2A4-1646-90A6-0708801D9F48}"/>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24</a:t>
            </a:r>
          </a:p>
        </p:txBody>
      </p:sp>
      <p:sp>
        <p:nvSpPr>
          <p:cNvPr id="9" name="Rectangle 8">
            <a:extLst>
              <a:ext uri="{FF2B5EF4-FFF2-40B4-BE49-F238E27FC236}">
                <a16:creationId xmlns:a16="http://schemas.microsoft.com/office/drawing/2014/main" id="{C2396548-D650-3E47-9E93-EEE839BB1A71}"/>
              </a:ext>
            </a:extLst>
          </p:cNvPr>
          <p:cNvSpPr/>
          <p:nvPr/>
        </p:nvSpPr>
        <p:spPr>
          <a:xfrm>
            <a:off x="1085231" y="2895205"/>
            <a:ext cx="2761488" cy="1580542"/>
          </a:xfrm>
          <a:prstGeom prst="rect">
            <a:avLst/>
          </a:prstGeom>
          <a:blipFill dpi="0" rotWithShape="1">
            <a:blip r:embed="rId3"/>
            <a:srcRect/>
            <a:stretch>
              <a:fillRect t="546" b="541"/>
            </a:stretch>
          </a:blipFill>
          <a:ln>
            <a:noFill/>
          </a:ln>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pic>
        <p:nvPicPr>
          <p:cNvPr id="11" name="Picture 10">
            <a:extLst>
              <a:ext uri="{FF2B5EF4-FFF2-40B4-BE49-F238E27FC236}">
                <a16:creationId xmlns:a16="http://schemas.microsoft.com/office/drawing/2014/main" id="{890F8708-62FB-584C-AE46-80ED1D661FDD}"/>
              </a:ext>
            </a:extLst>
          </p:cNvPr>
          <p:cNvPicPr>
            <a:picLocks noChangeAspect="1"/>
          </p:cNvPicPr>
          <p:nvPr/>
        </p:nvPicPr>
        <p:blipFill>
          <a:blip r:embed="rId4"/>
          <a:stretch>
            <a:fillRect/>
          </a:stretch>
        </p:blipFill>
        <p:spPr>
          <a:xfrm>
            <a:off x="1085331" y="1124963"/>
            <a:ext cx="2761488" cy="1572741"/>
          </a:xfrm>
          <a:prstGeom prst="rect">
            <a:avLst/>
          </a:prstGeom>
          <a:ln>
            <a:solidFill>
              <a:schemeClr val="tx1"/>
            </a:solidFill>
          </a:ln>
        </p:spPr>
      </p:pic>
      <p:pic>
        <p:nvPicPr>
          <p:cNvPr id="13" name="Picture 12">
            <a:extLst>
              <a:ext uri="{FF2B5EF4-FFF2-40B4-BE49-F238E27FC236}">
                <a16:creationId xmlns:a16="http://schemas.microsoft.com/office/drawing/2014/main" id="{E8DD906C-276B-FA4C-8B08-005F932EF6F2}"/>
              </a:ext>
            </a:extLst>
          </p:cNvPr>
          <p:cNvPicPr>
            <a:picLocks noChangeAspect="1"/>
          </p:cNvPicPr>
          <p:nvPr/>
        </p:nvPicPr>
        <p:blipFill>
          <a:blip r:embed="rId5"/>
          <a:stretch>
            <a:fillRect/>
          </a:stretch>
        </p:blipFill>
        <p:spPr>
          <a:xfrm>
            <a:off x="4833956" y="1124964"/>
            <a:ext cx="2758190" cy="1572740"/>
          </a:xfrm>
          <a:prstGeom prst="rect">
            <a:avLst/>
          </a:prstGeom>
          <a:ln>
            <a:solidFill>
              <a:schemeClr val="tx1"/>
            </a:solidFill>
          </a:ln>
        </p:spPr>
      </p:pic>
      <p:pic>
        <p:nvPicPr>
          <p:cNvPr id="5" name="Picture 4">
            <a:extLst>
              <a:ext uri="{FF2B5EF4-FFF2-40B4-BE49-F238E27FC236}">
                <a16:creationId xmlns:a16="http://schemas.microsoft.com/office/drawing/2014/main" id="{D64D4EC1-6891-FF48-974C-3F4528F379DD}"/>
              </a:ext>
            </a:extLst>
          </p:cNvPr>
          <p:cNvPicPr>
            <a:picLocks noChangeAspect="1"/>
          </p:cNvPicPr>
          <p:nvPr/>
        </p:nvPicPr>
        <p:blipFill>
          <a:blip r:embed="rId6"/>
          <a:stretch>
            <a:fillRect/>
          </a:stretch>
        </p:blipFill>
        <p:spPr>
          <a:xfrm>
            <a:off x="4833957" y="2895205"/>
            <a:ext cx="2758190" cy="1580542"/>
          </a:xfrm>
          <a:prstGeom prst="rect">
            <a:avLst/>
          </a:prstGeom>
          <a:ln>
            <a:solidFill>
              <a:schemeClr val="tx1"/>
            </a:solidFill>
          </a:ln>
        </p:spPr>
      </p:pic>
    </p:spTree>
    <p:extLst>
      <p:ext uri="{BB962C8B-B14F-4D97-AF65-F5344CB8AC3E}">
        <p14:creationId xmlns:p14="http://schemas.microsoft.com/office/powerpoint/2010/main" val="4257920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98BA-36B7-0043-B9E9-35F7D802D2E9}"/>
              </a:ext>
            </a:extLst>
          </p:cNvPr>
          <p:cNvSpPr>
            <a:spLocks noGrp="1"/>
          </p:cNvSpPr>
          <p:nvPr>
            <p:ph type="ctrTitle"/>
          </p:nvPr>
        </p:nvSpPr>
        <p:spPr>
          <a:xfrm>
            <a:off x="728534" y="413740"/>
            <a:ext cx="8004391" cy="699065"/>
          </a:xfrm>
        </p:spPr>
        <p:txBody>
          <a:bodyPr>
            <a:noAutofit/>
          </a:bodyPr>
          <a:lstStyle/>
          <a:p>
            <a:pPr algn="ctr"/>
            <a:r>
              <a:rPr lang="en-US" sz="3200" dirty="0"/>
              <a:t>Studying negative sentiment for broader understanding</a:t>
            </a:r>
          </a:p>
        </p:txBody>
      </p:sp>
      <p:sp>
        <p:nvSpPr>
          <p:cNvPr id="5" name="TextBox 4">
            <a:extLst>
              <a:ext uri="{FF2B5EF4-FFF2-40B4-BE49-F238E27FC236}">
                <a16:creationId xmlns:a16="http://schemas.microsoft.com/office/drawing/2014/main" id="{BAC7881A-5ED4-B542-A931-55827E4DE02A}"/>
              </a:ext>
            </a:extLst>
          </p:cNvPr>
          <p:cNvSpPr txBox="1"/>
          <p:nvPr/>
        </p:nvSpPr>
        <p:spPr>
          <a:xfrm>
            <a:off x="3149600" y="2675467"/>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E9C01F77-B0FA-F447-8811-F0E759B7EA7C}"/>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25</a:t>
            </a:r>
          </a:p>
        </p:txBody>
      </p:sp>
      <p:grpSp>
        <p:nvGrpSpPr>
          <p:cNvPr id="15" name="Group 14">
            <a:extLst>
              <a:ext uri="{FF2B5EF4-FFF2-40B4-BE49-F238E27FC236}">
                <a16:creationId xmlns:a16="http://schemas.microsoft.com/office/drawing/2014/main" id="{ADD7EA50-13E6-094D-A3D6-D49A5B202082}"/>
              </a:ext>
            </a:extLst>
          </p:cNvPr>
          <p:cNvGrpSpPr/>
          <p:nvPr/>
        </p:nvGrpSpPr>
        <p:grpSpPr>
          <a:xfrm>
            <a:off x="728534" y="3370298"/>
            <a:ext cx="2605797" cy="1124585"/>
            <a:chOff x="699" y="843438"/>
            <a:chExt cx="1577875" cy="1124585"/>
          </a:xfrm>
        </p:grpSpPr>
        <p:sp>
          <p:nvSpPr>
            <p:cNvPr id="16" name="Rounded Rectangle 15">
              <a:extLst>
                <a:ext uri="{FF2B5EF4-FFF2-40B4-BE49-F238E27FC236}">
                  <a16:creationId xmlns:a16="http://schemas.microsoft.com/office/drawing/2014/main" id="{2EB888C1-ADD7-6343-988D-4977A73B8974}"/>
                </a:ext>
              </a:extLst>
            </p:cNvPr>
            <p:cNvSpPr/>
            <p:nvPr/>
          </p:nvSpPr>
          <p:spPr>
            <a:xfrm>
              <a:off x="699" y="843438"/>
              <a:ext cx="1577875" cy="1124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5B072E89-1966-C447-8794-F0B9FD5B8920}"/>
                </a:ext>
              </a:extLst>
            </p:cNvPr>
            <p:cNvSpPr txBox="1"/>
            <p:nvPr/>
          </p:nvSpPr>
          <p:spPr>
            <a:xfrm>
              <a:off x="55597" y="898336"/>
              <a:ext cx="1468079" cy="1014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600" kern="1200" dirty="0"/>
                <a:t>Reduced Usage</a:t>
              </a:r>
            </a:p>
          </p:txBody>
        </p:sp>
      </p:grpSp>
      <p:grpSp>
        <p:nvGrpSpPr>
          <p:cNvPr id="18" name="Group 17">
            <a:extLst>
              <a:ext uri="{FF2B5EF4-FFF2-40B4-BE49-F238E27FC236}">
                <a16:creationId xmlns:a16="http://schemas.microsoft.com/office/drawing/2014/main" id="{A951DCEE-07BA-F44F-BA15-3D6523C245A5}"/>
              </a:ext>
            </a:extLst>
          </p:cNvPr>
          <p:cNvGrpSpPr/>
          <p:nvPr/>
        </p:nvGrpSpPr>
        <p:grpSpPr>
          <a:xfrm>
            <a:off x="3443713" y="3370299"/>
            <a:ext cx="2574031" cy="1124585"/>
            <a:chOff x="699" y="843438"/>
            <a:chExt cx="1577875" cy="1124585"/>
          </a:xfrm>
        </p:grpSpPr>
        <p:sp>
          <p:nvSpPr>
            <p:cNvPr id="19" name="Rounded Rectangle 18">
              <a:extLst>
                <a:ext uri="{FF2B5EF4-FFF2-40B4-BE49-F238E27FC236}">
                  <a16:creationId xmlns:a16="http://schemas.microsoft.com/office/drawing/2014/main" id="{D13CD9E6-BB45-2E41-B83C-2384D9754F71}"/>
                </a:ext>
              </a:extLst>
            </p:cNvPr>
            <p:cNvSpPr/>
            <p:nvPr/>
          </p:nvSpPr>
          <p:spPr>
            <a:xfrm>
              <a:off x="699" y="843438"/>
              <a:ext cx="1577875" cy="1124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ounded Rectangle 4">
              <a:extLst>
                <a:ext uri="{FF2B5EF4-FFF2-40B4-BE49-F238E27FC236}">
                  <a16:creationId xmlns:a16="http://schemas.microsoft.com/office/drawing/2014/main" id="{760795EE-C265-D64E-8B9A-564F16643696}"/>
                </a:ext>
              </a:extLst>
            </p:cNvPr>
            <p:cNvSpPr txBox="1"/>
            <p:nvPr/>
          </p:nvSpPr>
          <p:spPr>
            <a:xfrm>
              <a:off x="55597" y="898336"/>
              <a:ext cx="1468079" cy="1014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600" kern="1200" dirty="0"/>
                <a:t>Complete Abandonment</a:t>
              </a:r>
            </a:p>
          </p:txBody>
        </p:sp>
      </p:grpSp>
      <p:grpSp>
        <p:nvGrpSpPr>
          <p:cNvPr id="21" name="Group 20">
            <a:extLst>
              <a:ext uri="{FF2B5EF4-FFF2-40B4-BE49-F238E27FC236}">
                <a16:creationId xmlns:a16="http://schemas.microsoft.com/office/drawing/2014/main" id="{45301D32-3634-9E4A-BD00-D7D5E066DF2F}"/>
              </a:ext>
            </a:extLst>
          </p:cNvPr>
          <p:cNvGrpSpPr/>
          <p:nvPr/>
        </p:nvGrpSpPr>
        <p:grpSpPr>
          <a:xfrm>
            <a:off x="5927082" y="3370297"/>
            <a:ext cx="2877816" cy="1124585"/>
            <a:chOff x="-127829" y="843438"/>
            <a:chExt cx="1834931" cy="1124585"/>
          </a:xfrm>
        </p:grpSpPr>
        <p:sp>
          <p:nvSpPr>
            <p:cNvPr id="22" name="Rounded Rectangle 21">
              <a:extLst>
                <a:ext uri="{FF2B5EF4-FFF2-40B4-BE49-F238E27FC236}">
                  <a16:creationId xmlns:a16="http://schemas.microsoft.com/office/drawing/2014/main" id="{9729D837-9C98-6943-8051-6100E0CC1B5C}"/>
                </a:ext>
              </a:extLst>
            </p:cNvPr>
            <p:cNvSpPr/>
            <p:nvPr/>
          </p:nvSpPr>
          <p:spPr>
            <a:xfrm>
              <a:off x="699" y="843438"/>
              <a:ext cx="1577875" cy="1124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F9362DE7-F2DC-D84B-A37B-59163F2457CA}"/>
                </a:ext>
              </a:extLst>
            </p:cNvPr>
            <p:cNvSpPr txBox="1"/>
            <p:nvPr/>
          </p:nvSpPr>
          <p:spPr>
            <a:xfrm>
              <a:off x="-127829" y="898337"/>
              <a:ext cx="1834931" cy="1014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600" kern="1200" dirty="0"/>
                <a:t>Lurking</a:t>
              </a:r>
            </a:p>
          </p:txBody>
        </p:sp>
      </p:grpSp>
      <p:grpSp>
        <p:nvGrpSpPr>
          <p:cNvPr id="25" name="Group 24">
            <a:extLst>
              <a:ext uri="{FF2B5EF4-FFF2-40B4-BE49-F238E27FC236}">
                <a16:creationId xmlns:a16="http://schemas.microsoft.com/office/drawing/2014/main" id="{214DB573-8E3C-B349-8E10-2510BE48416E}"/>
              </a:ext>
            </a:extLst>
          </p:cNvPr>
          <p:cNvGrpSpPr/>
          <p:nvPr/>
        </p:nvGrpSpPr>
        <p:grpSpPr>
          <a:xfrm>
            <a:off x="3411947" y="1550882"/>
            <a:ext cx="2605797" cy="1124585"/>
            <a:chOff x="699" y="843438"/>
            <a:chExt cx="1577875" cy="1124585"/>
          </a:xfrm>
        </p:grpSpPr>
        <p:sp>
          <p:nvSpPr>
            <p:cNvPr id="26" name="Rounded Rectangle 25">
              <a:extLst>
                <a:ext uri="{FF2B5EF4-FFF2-40B4-BE49-F238E27FC236}">
                  <a16:creationId xmlns:a16="http://schemas.microsoft.com/office/drawing/2014/main" id="{07602876-26BB-124C-80B0-A19174BF3923}"/>
                </a:ext>
              </a:extLst>
            </p:cNvPr>
            <p:cNvSpPr/>
            <p:nvPr/>
          </p:nvSpPr>
          <p:spPr>
            <a:xfrm>
              <a:off x="699" y="843438"/>
              <a:ext cx="1577875" cy="1124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ounded Rectangle 4">
              <a:extLst>
                <a:ext uri="{FF2B5EF4-FFF2-40B4-BE49-F238E27FC236}">
                  <a16:creationId xmlns:a16="http://schemas.microsoft.com/office/drawing/2014/main" id="{93482533-490C-0543-A01A-1A22738AE3F6}"/>
                </a:ext>
              </a:extLst>
            </p:cNvPr>
            <p:cNvSpPr txBox="1"/>
            <p:nvPr/>
          </p:nvSpPr>
          <p:spPr>
            <a:xfrm>
              <a:off x="55597" y="898336"/>
              <a:ext cx="1468079" cy="1014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600" kern="1200" dirty="0"/>
                <a:t>Negative Sentiment</a:t>
              </a:r>
            </a:p>
          </p:txBody>
        </p:sp>
      </p:grpSp>
      <p:sp>
        <p:nvSpPr>
          <p:cNvPr id="28" name="Up Arrow 27">
            <a:extLst>
              <a:ext uri="{FF2B5EF4-FFF2-40B4-BE49-F238E27FC236}">
                <a16:creationId xmlns:a16="http://schemas.microsoft.com/office/drawing/2014/main" id="{45735B0C-2099-2E4C-ACE9-4F73C581F687}"/>
              </a:ext>
            </a:extLst>
          </p:cNvPr>
          <p:cNvSpPr/>
          <p:nvPr/>
        </p:nvSpPr>
        <p:spPr>
          <a:xfrm rot="3015305">
            <a:off x="2854194" y="2658709"/>
            <a:ext cx="342663" cy="6594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Up Arrow 28">
            <a:extLst>
              <a:ext uri="{FF2B5EF4-FFF2-40B4-BE49-F238E27FC236}">
                <a16:creationId xmlns:a16="http://schemas.microsoft.com/office/drawing/2014/main" id="{77F1DD13-F369-ED45-8C04-48AF31189530}"/>
              </a:ext>
            </a:extLst>
          </p:cNvPr>
          <p:cNvSpPr/>
          <p:nvPr/>
        </p:nvSpPr>
        <p:spPr>
          <a:xfrm>
            <a:off x="4543513" y="2658710"/>
            <a:ext cx="342663" cy="6594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Up Arrow 29">
            <a:extLst>
              <a:ext uri="{FF2B5EF4-FFF2-40B4-BE49-F238E27FC236}">
                <a16:creationId xmlns:a16="http://schemas.microsoft.com/office/drawing/2014/main" id="{3F899296-31C8-2341-993B-0AD772FBDFF8}"/>
              </a:ext>
            </a:extLst>
          </p:cNvPr>
          <p:cNvSpPr/>
          <p:nvPr/>
        </p:nvSpPr>
        <p:spPr>
          <a:xfrm rot="18616061">
            <a:off x="6232096" y="2594150"/>
            <a:ext cx="342663" cy="6594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78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F627-CDE9-B245-A7CC-88A33AF47C43}"/>
              </a:ext>
            </a:extLst>
          </p:cNvPr>
          <p:cNvSpPr>
            <a:spLocks noGrp="1"/>
          </p:cNvSpPr>
          <p:nvPr>
            <p:ph type="ctrTitle"/>
          </p:nvPr>
        </p:nvSpPr>
        <p:spPr>
          <a:xfrm>
            <a:off x="530027" y="521957"/>
            <a:ext cx="8004391" cy="699065"/>
          </a:xfrm>
        </p:spPr>
        <p:txBody>
          <a:bodyPr>
            <a:normAutofit/>
          </a:bodyPr>
          <a:lstStyle/>
          <a:p>
            <a:pPr algn="ctr"/>
            <a:r>
              <a:rPr lang="en-US" sz="3200" dirty="0"/>
              <a:t>Naturalistic data can be useful</a:t>
            </a:r>
          </a:p>
        </p:txBody>
      </p:sp>
      <p:sp>
        <p:nvSpPr>
          <p:cNvPr id="4" name="Content Placeholder 3">
            <a:extLst>
              <a:ext uri="{FF2B5EF4-FFF2-40B4-BE49-F238E27FC236}">
                <a16:creationId xmlns:a16="http://schemas.microsoft.com/office/drawing/2014/main" id="{CC073F9B-C520-4046-BA1A-542C4909C1F5}"/>
              </a:ext>
            </a:extLst>
          </p:cNvPr>
          <p:cNvSpPr>
            <a:spLocks noGrp="1"/>
          </p:cNvSpPr>
          <p:nvPr>
            <p:ph idx="1"/>
          </p:nvPr>
        </p:nvSpPr>
        <p:spPr>
          <a:xfrm>
            <a:off x="518824" y="1279872"/>
            <a:ext cx="8015594" cy="2810633"/>
          </a:xfrm>
        </p:spPr>
        <p:txBody>
          <a:bodyPr/>
          <a:lstStyle/>
          <a:p>
            <a:pPr marL="0" indent="0">
              <a:buNone/>
            </a:pPr>
            <a:r>
              <a:rPr lang="en-US" sz="2800" i="1" dirty="0"/>
              <a:t>Unsolicited naturalistic user generated content can be useful for uncovering user sentiment and practices.</a:t>
            </a:r>
            <a:r>
              <a:rPr lang="en-US" i="1" dirty="0"/>
              <a:t> </a:t>
            </a:r>
          </a:p>
          <a:p>
            <a:pPr marL="0" indent="0">
              <a:buNone/>
            </a:pPr>
            <a:endParaRPr lang="en-US" dirty="0"/>
          </a:p>
        </p:txBody>
      </p:sp>
      <p:sp>
        <p:nvSpPr>
          <p:cNvPr id="7" name="TextBox 6">
            <a:extLst>
              <a:ext uri="{FF2B5EF4-FFF2-40B4-BE49-F238E27FC236}">
                <a16:creationId xmlns:a16="http://schemas.microsoft.com/office/drawing/2014/main" id="{1E50E85B-BC01-3C46-AA67-3CAB0766AB12}"/>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26</a:t>
            </a:r>
          </a:p>
        </p:txBody>
      </p:sp>
      <p:pic>
        <p:nvPicPr>
          <p:cNvPr id="9" name="Picture 8">
            <a:extLst>
              <a:ext uri="{FF2B5EF4-FFF2-40B4-BE49-F238E27FC236}">
                <a16:creationId xmlns:a16="http://schemas.microsoft.com/office/drawing/2014/main" id="{7B76FDA7-FF32-1E4C-AA4A-D154ADB8BFE7}"/>
              </a:ext>
            </a:extLst>
          </p:cNvPr>
          <p:cNvPicPr>
            <a:picLocks noChangeAspect="1"/>
          </p:cNvPicPr>
          <p:nvPr/>
        </p:nvPicPr>
        <p:blipFill>
          <a:blip r:embed="rId3"/>
          <a:stretch>
            <a:fillRect/>
          </a:stretch>
        </p:blipFill>
        <p:spPr>
          <a:xfrm>
            <a:off x="5066354" y="2422357"/>
            <a:ext cx="3012615" cy="2009979"/>
          </a:xfrm>
          <a:prstGeom prst="rect">
            <a:avLst/>
          </a:prstGeom>
        </p:spPr>
      </p:pic>
    </p:spTree>
    <p:extLst>
      <p:ext uri="{BB962C8B-B14F-4D97-AF65-F5344CB8AC3E}">
        <p14:creationId xmlns:p14="http://schemas.microsoft.com/office/powerpoint/2010/main" val="285946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2B34-A382-5C48-8FEC-6064E8EE1DB5}"/>
              </a:ext>
            </a:extLst>
          </p:cNvPr>
          <p:cNvSpPr>
            <a:spLocks noGrp="1"/>
          </p:cNvSpPr>
          <p:nvPr>
            <p:ph type="ctrTitle"/>
          </p:nvPr>
        </p:nvSpPr>
        <p:spPr>
          <a:xfrm>
            <a:off x="728534" y="473259"/>
            <a:ext cx="8004391" cy="699065"/>
          </a:xfrm>
        </p:spPr>
        <p:txBody>
          <a:bodyPr>
            <a:noAutofit/>
          </a:bodyPr>
          <a:lstStyle/>
          <a:p>
            <a:pPr algn="ctr"/>
            <a:r>
              <a:rPr lang="en-US" sz="3200" dirty="0"/>
              <a:t>Taking expert users opinion into account</a:t>
            </a:r>
          </a:p>
        </p:txBody>
      </p:sp>
      <p:sp>
        <p:nvSpPr>
          <p:cNvPr id="4" name="Content Placeholder 3">
            <a:extLst>
              <a:ext uri="{FF2B5EF4-FFF2-40B4-BE49-F238E27FC236}">
                <a16:creationId xmlns:a16="http://schemas.microsoft.com/office/drawing/2014/main" id="{B5C4395A-FB0D-2F47-B139-D1902E7C9802}"/>
              </a:ext>
            </a:extLst>
          </p:cNvPr>
          <p:cNvSpPr>
            <a:spLocks noGrp="1"/>
          </p:cNvSpPr>
          <p:nvPr>
            <p:ph idx="1"/>
          </p:nvPr>
        </p:nvSpPr>
        <p:spPr/>
        <p:txBody>
          <a:bodyPr>
            <a:normAutofit/>
          </a:bodyPr>
          <a:lstStyle/>
          <a:p>
            <a:pPr marL="0" indent="0">
              <a:buNone/>
            </a:pPr>
            <a:r>
              <a:rPr lang="en-US" sz="2800" i="1" dirty="0"/>
              <a:t>Tech-savvy users can help designers uncover problematic operation details</a:t>
            </a:r>
          </a:p>
        </p:txBody>
      </p:sp>
      <p:sp>
        <p:nvSpPr>
          <p:cNvPr id="7" name="TextBox 6">
            <a:extLst>
              <a:ext uri="{FF2B5EF4-FFF2-40B4-BE49-F238E27FC236}">
                <a16:creationId xmlns:a16="http://schemas.microsoft.com/office/drawing/2014/main" id="{021E6C42-523A-3E4B-8DAC-891C986317B0}"/>
              </a:ext>
            </a:extLst>
          </p:cNvPr>
          <p:cNvSpPr txBox="1"/>
          <p:nvPr/>
        </p:nvSpPr>
        <p:spPr>
          <a:xfrm>
            <a:off x="8349487" y="4774168"/>
            <a:ext cx="383438" cy="307777"/>
          </a:xfrm>
          <a:prstGeom prst="rect">
            <a:avLst/>
          </a:prstGeom>
          <a:noFill/>
        </p:spPr>
        <p:txBody>
          <a:bodyPr wrap="none" rtlCol="0">
            <a:spAutoFit/>
          </a:bodyPr>
          <a:lstStyle/>
          <a:p>
            <a:r>
              <a:rPr lang="en-US" sz="1400" dirty="0">
                <a:solidFill>
                  <a:schemeClr val="bg1"/>
                </a:solidFill>
              </a:rPr>
              <a:t>27</a:t>
            </a:r>
          </a:p>
        </p:txBody>
      </p:sp>
      <p:pic>
        <p:nvPicPr>
          <p:cNvPr id="5" name="Picture 4">
            <a:extLst>
              <a:ext uri="{FF2B5EF4-FFF2-40B4-BE49-F238E27FC236}">
                <a16:creationId xmlns:a16="http://schemas.microsoft.com/office/drawing/2014/main" id="{7242B197-6684-974D-980A-173D95DE4A7A}"/>
              </a:ext>
            </a:extLst>
          </p:cNvPr>
          <p:cNvPicPr>
            <a:picLocks noChangeAspect="1"/>
          </p:cNvPicPr>
          <p:nvPr/>
        </p:nvPicPr>
        <p:blipFill>
          <a:blip r:embed="rId3"/>
          <a:stretch>
            <a:fillRect/>
          </a:stretch>
        </p:blipFill>
        <p:spPr>
          <a:xfrm>
            <a:off x="5390235" y="2264369"/>
            <a:ext cx="2587904" cy="2342734"/>
          </a:xfrm>
          <a:prstGeom prst="rect">
            <a:avLst/>
          </a:prstGeom>
        </p:spPr>
      </p:pic>
    </p:spTree>
    <p:extLst>
      <p:ext uri="{BB962C8B-B14F-4D97-AF65-F5344CB8AC3E}">
        <p14:creationId xmlns:p14="http://schemas.microsoft.com/office/powerpoint/2010/main" val="191588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148" y="344854"/>
            <a:ext cx="8004391" cy="699065"/>
          </a:xfrm>
        </p:spPr>
        <p:txBody>
          <a:bodyPr>
            <a:normAutofit/>
          </a:bodyPr>
          <a:lstStyle/>
          <a:p>
            <a:pPr algn="ctr"/>
            <a:r>
              <a:rPr lang="en-US" sz="3200" dirty="0"/>
              <a:t>Ongoing movements against Facebook </a:t>
            </a:r>
          </a:p>
        </p:txBody>
      </p:sp>
      <p:sp>
        <p:nvSpPr>
          <p:cNvPr id="6" name="TextBox 5">
            <a:extLst>
              <a:ext uri="{FF2B5EF4-FFF2-40B4-BE49-F238E27FC236}">
                <a16:creationId xmlns:a16="http://schemas.microsoft.com/office/drawing/2014/main" id="{057E4E78-E2F1-2142-BC5C-FFF1E63CFD94}"/>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2</a:t>
            </a:r>
          </a:p>
        </p:txBody>
      </p:sp>
      <p:sp>
        <p:nvSpPr>
          <p:cNvPr id="9" name="Rectangle 8">
            <a:extLst>
              <a:ext uri="{FF2B5EF4-FFF2-40B4-BE49-F238E27FC236}">
                <a16:creationId xmlns:a16="http://schemas.microsoft.com/office/drawing/2014/main" id="{26331792-BD1A-1448-95FF-DB548C1D7754}"/>
              </a:ext>
            </a:extLst>
          </p:cNvPr>
          <p:cNvSpPr/>
          <p:nvPr/>
        </p:nvSpPr>
        <p:spPr>
          <a:xfrm>
            <a:off x="1700463" y="1488835"/>
            <a:ext cx="2634398" cy="2281059"/>
          </a:xfrm>
          <a:prstGeom prst="rect">
            <a:avLst/>
          </a:prstGeom>
          <a:blipFill dpi="0" rotWithShape="1">
            <a:blip r:embed="rId3"/>
            <a:srcRect/>
            <a:stretch>
              <a:fillRect t="6283" b="6283"/>
            </a:stretch>
          </a:blipFill>
          <a:ln>
            <a:noFill/>
          </a:ln>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pic>
        <p:nvPicPr>
          <p:cNvPr id="4" name="Picture 3">
            <a:extLst>
              <a:ext uri="{FF2B5EF4-FFF2-40B4-BE49-F238E27FC236}">
                <a16:creationId xmlns:a16="http://schemas.microsoft.com/office/drawing/2014/main" id="{ABF3125D-39BA-8742-9A0B-F98DD1C906EE}"/>
              </a:ext>
            </a:extLst>
          </p:cNvPr>
          <p:cNvPicPr>
            <a:picLocks noChangeAspect="1"/>
          </p:cNvPicPr>
          <p:nvPr/>
        </p:nvPicPr>
        <p:blipFill>
          <a:blip r:embed="rId4"/>
          <a:stretch>
            <a:fillRect/>
          </a:stretch>
        </p:blipFill>
        <p:spPr>
          <a:xfrm>
            <a:off x="4817349" y="1711485"/>
            <a:ext cx="2659544" cy="1801736"/>
          </a:xfrm>
          <a:prstGeom prst="rect">
            <a:avLst/>
          </a:prstGeom>
        </p:spPr>
      </p:pic>
    </p:spTree>
    <p:extLst>
      <p:ext uri="{BB962C8B-B14F-4D97-AF65-F5344CB8AC3E}">
        <p14:creationId xmlns:p14="http://schemas.microsoft.com/office/powerpoint/2010/main" val="2144012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7ABA0ED0-767F-F54F-8950-CD43B8E1FC5C}"/>
              </a:ext>
            </a:extLst>
          </p:cNvPr>
          <p:cNvSpPr/>
          <p:nvPr/>
        </p:nvSpPr>
        <p:spPr>
          <a:xfrm>
            <a:off x="6428081" y="210530"/>
            <a:ext cx="2318498" cy="914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Naturalistic data</a:t>
            </a:r>
          </a:p>
        </p:txBody>
      </p:sp>
      <p:sp>
        <p:nvSpPr>
          <p:cNvPr id="17" name="Rounded Rectangle 16">
            <a:extLst>
              <a:ext uri="{FF2B5EF4-FFF2-40B4-BE49-F238E27FC236}">
                <a16:creationId xmlns:a16="http://schemas.microsoft.com/office/drawing/2014/main" id="{CDDA847A-9CCB-9949-9BBC-313344AFEE1D}"/>
              </a:ext>
            </a:extLst>
          </p:cNvPr>
          <p:cNvSpPr/>
          <p:nvPr/>
        </p:nvSpPr>
        <p:spPr>
          <a:xfrm>
            <a:off x="6428080" y="2507377"/>
            <a:ext cx="2318500" cy="914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Negative sentiment</a:t>
            </a:r>
          </a:p>
        </p:txBody>
      </p:sp>
      <p:sp>
        <p:nvSpPr>
          <p:cNvPr id="18" name="Rounded Rectangle 17">
            <a:extLst>
              <a:ext uri="{FF2B5EF4-FFF2-40B4-BE49-F238E27FC236}">
                <a16:creationId xmlns:a16="http://schemas.microsoft.com/office/drawing/2014/main" id="{658B7F6C-CA8A-E049-B9FA-E2782A8A85D3}"/>
              </a:ext>
            </a:extLst>
          </p:cNvPr>
          <p:cNvSpPr/>
          <p:nvPr/>
        </p:nvSpPr>
        <p:spPr>
          <a:xfrm>
            <a:off x="6428080" y="1356277"/>
            <a:ext cx="2318499" cy="914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Tech-savvy user</a:t>
            </a:r>
          </a:p>
        </p:txBody>
      </p:sp>
      <p:sp>
        <p:nvSpPr>
          <p:cNvPr id="21" name="Rectangle 20">
            <a:extLst>
              <a:ext uri="{FF2B5EF4-FFF2-40B4-BE49-F238E27FC236}">
                <a16:creationId xmlns:a16="http://schemas.microsoft.com/office/drawing/2014/main" id="{B63F3FAA-8192-0645-BF47-505EBDB5820F}"/>
              </a:ext>
            </a:extLst>
          </p:cNvPr>
          <p:cNvSpPr/>
          <p:nvPr/>
        </p:nvSpPr>
        <p:spPr>
          <a:xfrm>
            <a:off x="1363829" y="4214129"/>
            <a:ext cx="6111205" cy="769441"/>
          </a:xfrm>
          <a:prstGeom prst="rect">
            <a:avLst/>
          </a:prstGeom>
        </p:spPr>
        <p:txBody>
          <a:bodyPr wrap="square">
            <a:spAutoFit/>
          </a:bodyPr>
          <a:lstStyle/>
          <a:p>
            <a:r>
              <a:rPr lang="en-US" b="1" dirty="0"/>
              <a:t> </a:t>
            </a:r>
            <a:r>
              <a:rPr lang="en-US" sz="2200" b="1" dirty="0" err="1">
                <a:solidFill>
                  <a:schemeClr val="tx2"/>
                </a:solidFill>
              </a:rPr>
              <a:t>amdnoman</a:t>
            </a:r>
            <a:r>
              <a:rPr lang="en-US" sz="2200" b="1" dirty="0">
                <a:solidFill>
                  <a:schemeClr val="tx2"/>
                </a:solidFill>
              </a:rPr>
              <a:t>, </a:t>
            </a:r>
            <a:r>
              <a:rPr lang="en-US" sz="2200" b="1" dirty="0" err="1">
                <a:solidFill>
                  <a:schemeClr val="tx2"/>
                </a:solidFill>
              </a:rPr>
              <a:t>sancdas</a:t>
            </a:r>
            <a:r>
              <a:rPr lang="en-US" sz="2200" b="1" dirty="0">
                <a:solidFill>
                  <a:schemeClr val="tx2"/>
                </a:solidFill>
              </a:rPr>
              <a:t>, </a:t>
            </a:r>
            <a:r>
              <a:rPr lang="en-US" sz="2200" b="1" dirty="0" err="1">
                <a:solidFill>
                  <a:schemeClr val="tx2"/>
                </a:solidFill>
              </a:rPr>
              <a:t>patil</a:t>
            </a:r>
            <a:r>
              <a:rPr lang="en-US" sz="2200" b="1" dirty="0">
                <a:solidFill>
                  <a:schemeClr val="tx2"/>
                </a:solidFill>
              </a:rPr>
              <a:t> | @</a:t>
            </a:r>
            <a:r>
              <a:rPr lang="en-US" sz="2200" b="1" dirty="0" err="1">
                <a:solidFill>
                  <a:schemeClr val="tx2"/>
                </a:solidFill>
              </a:rPr>
              <a:t>indiana.edu</a:t>
            </a:r>
            <a:endParaRPr lang="en-US" sz="2200" b="1" dirty="0">
              <a:solidFill>
                <a:schemeClr val="tx2"/>
              </a:solidFill>
            </a:endParaRPr>
          </a:p>
          <a:p>
            <a:r>
              <a:rPr lang="en-US" sz="2200" b="1" dirty="0">
                <a:solidFill>
                  <a:schemeClr val="tx2"/>
                </a:solidFill>
              </a:rPr>
              <a:t>@0008Snoman</a:t>
            </a:r>
          </a:p>
        </p:txBody>
      </p:sp>
      <p:pic>
        <p:nvPicPr>
          <p:cNvPr id="10" name="Content Placeholder 9">
            <a:extLst>
              <a:ext uri="{FF2B5EF4-FFF2-40B4-BE49-F238E27FC236}">
                <a16:creationId xmlns:a16="http://schemas.microsoft.com/office/drawing/2014/main" id="{A3139D14-7A8B-734D-B7AA-5D450DA21A69}"/>
              </a:ext>
            </a:extLst>
          </p:cNvPr>
          <p:cNvPicPr>
            <a:picLocks noGrp="1" noChangeAspect="1"/>
          </p:cNvPicPr>
          <p:nvPr>
            <p:ph idx="1"/>
          </p:nvPr>
        </p:nvPicPr>
        <p:blipFill>
          <a:blip r:embed="rId3"/>
          <a:stretch>
            <a:fillRect/>
          </a:stretch>
        </p:blipFill>
        <p:spPr>
          <a:xfrm>
            <a:off x="203265" y="667730"/>
            <a:ext cx="6074379" cy="3143314"/>
          </a:xfrm>
        </p:spPr>
      </p:pic>
    </p:spTree>
    <p:extLst>
      <p:ext uri="{BB962C8B-B14F-4D97-AF65-F5344CB8AC3E}">
        <p14:creationId xmlns:p14="http://schemas.microsoft.com/office/powerpoint/2010/main" val="354965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2D0510-81A6-6648-97AE-4AABF8CD47A3}"/>
              </a:ext>
            </a:extLst>
          </p:cNvPr>
          <p:cNvSpPr>
            <a:spLocks noGrp="1"/>
          </p:cNvSpPr>
          <p:nvPr>
            <p:ph idx="1"/>
          </p:nvPr>
        </p:nvSpPr>
        <p:spPr>
          <a:xfrm>
            <a:off x="617945" y="1250447"/>
            <a:ext cx="8015594" cy="2810633"/>
          </a:xfrm>
          <a:solidFill>
            <a:schemeClr val="bg1"/>
          </a:solidFill>
        </p:spPr>
        <p:txBody>
          <a:bodyPr/>
          <a:lstStyle/>
          <a:p>
            <a:pPr marL="0" indent="0">
              <a:buNone/>
            </a:pPr>
            <a:endParaRPr lang="en-US" dirty="0"/>
          </a:p>
          <a:p>
            <a:pPr marL="0" indent="0" algn="ctr">
              <a:buNone/>
            </a:pPr>
            <a:r>
              <a:rPr lang="en-US" sz="2400" b="1" i="1" dirty="0"/>
              <a:t>“</a:t>
            </a:r>
            <a:r>
              <a:rPr lang="en-US" sz="2800" b="1" i="1" dirty="0"/>
              <a:t>What factors lead </a:t>
            </a:r>
            <a:r>
              <a:rPr lang="en-US" sz="2800" b="1" i="1" dirty="0">
                <a:solidFill>
                  <a:schemeClr val="tx2">
                    <a:lumMod val="60000"/>
                    <a:lumOff val="40000"/>
                  </a:schemeClr>
                </a:solidFill>
              </a:rPr>
              <a:t>technically savvy individuals</a:t>
            </a:r>
            <a:r>
              <a:rPr lang="en-US" sz="2800" b="1" i="1" dirty="0"/>
              <a:t> to hold negative views toward social media services?</a:t>
            </a:r>
            <a:r>
              <a:rPr lang="en-US" sz="2400" b="1" i="1" dirty="0"/>
              <a:t>”</a:t>
            </a:r>
            <a:br>
              <a:rPr lang="en-US" sz="2400" b="1" dirty="0"/>
            </a:br>
            <a:endParaRPr lang="en-US" sz="2400" b="1" dirty="0"/>
          </a:p>
          <a:p>
            <a:endParaRPr lang="en-US" dirty="0"/>
          </a:p>
        </p:txBody>
      </p:sp>
      <p:sp>
        <p:nvSpPr>
          <p:cNvPr id="5" name="TextBox 4">
            <a:extLst>
              <a:ext uri="{FF2B5EF4-FFF2-40B4-BE49-F238E27FC236}">
                <a16:creationId xmlns:a16="http://schemas.microsoft.com/office/drawing/2014/main" id="{C075A498-1F0B-A341-9CBB-2272E9EE3CFD}"/>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3</a:t>
            </a:r>
          </a:p>
        </p:txBody>
      </p:sp>
    </p:spTree>
    <p:extLst>
      <p:ext uri="{BB962C8B-B14F-4D97-AF65-F5344CB8AC3E}">
        <p14:creationId xmlns:p14="http://schemas.microsoft.com/office/powerpoint/2010/main" val="226363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7DE9-E049-ED47-B8E2-BA01E3307BEB}"/>
              </a:ext>
            </a:extLst>
          </p:cNvPr>
          <p:cNvSpPr>
            <a:spLocks noGrp="1"/>
          </p:cNvSpPr>
          <p:nvPr>
            <p:ph type="ctrTitle"/>
          </p:nvPr>
        </p:nvSpPr>
        <p:spPr>
          <a:xfrm>
            <a:off x="487122" y="397910"/>
            <a:ext cx="8004391" cy="699065"/>
          </a:xfrm>
        </p:spPr>
        <p:txBody>
          <a:bodyPr>
            <a:normAutofit/>
          </a:bodyPr>
          <a:lstStyle/>
          <a:p>
            <a:pPr algn="ctr"/>
            <a:r>
              <a:rPr lang="en-US" sz="3200" dirty="0"/>
              <a:t>Our work has two major distinctions</a:t>
            </a:r>
          </a:p>
        </p:txBody>
      </p:sp>
      <p:sp>
        <p:nvSpPr>
          <p:cNvPr id="4" name="Content Placeholder 3">
            <a:extLst>
              <a:ext uri="{FF2B5EF4-FFF2-40B4-BE49-F238E27FC236}">
                <a16:creationId xmlns:a16="http://schemas.microsoft.com/office/drawing/2014/main" id="{114D6C0C-6B0C-1B4B-BC57-D8E8E42A7CF8}"/>
              </a:ext>
            </a:extLst>
          </p:cNvPr>
          <p:cNvSpPr>
            <a:spLocks noGrp="1"/>
          </p:cNvSpPr>
          <p:nvPr>
            <p:ph idx="1"/>
          </p:nvPr>
        </p:nvSpPr>
        <p:spPr>
          <a:xfrm>
            <a:off x="782625" y="1458135"/>
            <a:ext cx="8102662" cy="2810633"/>
          </a:xfrm>
        </p:spPr>
        <p:txBody>
          <a:bodyPr/>
          <a:lstStyle/>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6427415D-85F7-E64A-B408-29225A9E3366}"/>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4</a:t>
            </a:r>
          </a:p>
        </p:txBody>
      </p:sp>
      <p:pic>
        <p:nvPicPr>
          <p:cNvPr id="7" name="Picture 6">
            <a:extLst>
              <a:ext uri="{FF2B5EF4-FFF2-40B4-BE49-F238E27FC236}">
                <a16:creationId xmlns:a16="http://schemas.microsoft.com/office/drawing/2014/main" id="{08B43DB3-F72A-6A49-9374-37E660A40889}"/>
              </a:ext>
            </a:extLst>
          </p:cNvPr>
          <p:cNvPicPr>
            <a:picLocks noChangeAspect="1"/>
          </p:cNvPicPr>
          <p:nvPr/>
        </p:nvPicPr>
        <p:blipFill>
          <a:blip r:embed="rId3"/>
          <a:stretch>
            <a:fillRect/>
          </a:stretch>
        </p:blipFill>
        <p:spPr>
          <a:xfrm>
            <a:off x="1081367" y="1627939"/>
            <a:ext cx="3407950" cy="2130061"/>
          </a:xfrm>
          <a:prstGeom prst="rect">
            <a:avLst/>
          </a:prstGeom>
        </p:spPr>
      </p:pic>
      <p:pic>
        <p:nvPicPr>
          <p:cNvPr id="9" name="Picture 8">
            <a:extLst>
              <a:ext uri="{FF2B5EF4-FFF2-40B4-BE49-F238E27FC236}">
                <a16:creationId xmlns:a16="http://schemas.microsoft.com/office/drawing/2014/main" id="{B89DF035-8BAE-534B-A306-E41219178E03}"/>
              </a:ext>
            </a:extLst>
          </p:cNvPr>
          <p:cNvPicPr>
            <a:picLocks noChangeAspect="1"/>
          </p:cNvPicPr>
          <p:nvPr/>
        </p:nvPicPr>
        <p:blipFill>
          <a:blip r:embed="rId4"/>
          <a:stretch>
            <a:fillRect/>
          </a:stretch>
        </p:blipFill>
        <p:spPr>
          <a:xfrm>
            <a:off x="5455657" y="1622054"/>
            <a:ext cx="2324492" cy="2120448"/>
          </a:xfrm>
          <a:prstGeom prst="rect">
            <a:avLst/>
          </a:prstGeom>
        </p:spPr>
      </p:pic>
      <p:sp>
        <p:nvSpPr>
          <p:cNvPr id="10" name="TextBox 9">
            <a:extLst>
              <a:ext uri="{FF2B5EF4-FFF2-40B4-BE49-F238E27FC236}">
                <a16:creationId xmlns:a16="http://schemas.microsoft.com/office/drawing/2014/main" id="{E1686CB5-FB66-F540-BFB5-CD46DAF5A177}"/>
              </a:ext>
            </a:extLst>
          </p:cNvPr>
          <p:cNvSpPr txBox="1"/>
          <p:nvPr/>
        </p:nvSpPr>
        <p:spPr>
          <a:xfrm>
            <a:off x="1403393" y="3894135"/>
            <a:ext cx="2763898" cy="523220"/>
          </a:xfrm>
          <a:prstGeom prst="rect">
            <a:avLst/>
          </a:prstGeom>
          <a:noFill/>
        </p:spPr>
        <p:txBody>
          <a:bodyPr wrap="none" rtlCol="0">
            <a:spAutoFit/>
          </a:bodyPr>
          <a:lstStyle/>
          <a:p>
            <a:r>
              <a:rPr lang="en-US" sz="2800" dirty="0"/>
              <a:t>Naturalistic data</a:t>
            </a:r>
          </a:p>
        </p:txBody>
      </p:sp>
      <p:sp>
        <p:nvSpPr>
          <p:cNvPr id="11" name="TextBox 10">
            <a:extLst>
              <a:ext uri="{FF2B5EF4-FFF2-40B4-BE49-F238E27FC236}">
                <a16:creationId xmlns:a16="http://schemas.microsoft.com/office/drawing/2014/main" id="{80EEEEF1-26C2-094F-B19F-3DC8B53447A4}"/>
              </a:ext>
            </a:extLst>
          </p:cNvPr>
          <p:cNvSpPr txBox="1"/>
          <p:nvPr/>
        </p:nvSpPr>
        <p:spPr>
          <a:xfrm>
            <a:off x="4909186" y="3899854"/>
            <a:ext cx="3724353" cy="523220"/>
          </a:xfrm>
          <a:prstGeom prst="rect">
            <a:avLst/>
          </a:prstGeom>
          <a:noFill/>
        </p:spPr>
        <p:txBody>
          <a:bodyPr wrap="none" rtlCol="0">
            <a:spAutoFit/>
          </a:bodyPr>
          <a:lstStyle/>
          <a:p>
            <a:r>
              <a:rPr lang="en-US" sz="2800" dirty="0"/>
              <a:t>Tech savvy population</a:t>
            </a:r>
          </a:p>
        </p:txBody>
      </p:sp>
    </p:spTree>
    <p:extLst>
      <p:ext uri="{BB962C8B-B14F-4D97-AF65-F5344CB8AC3E}">
        <p14:creationId xmlns:p14="http://schemas.microsoft.com/office/powerpoint/2010/main" val="290344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3A3504D-893B-AC4A-AE8A-9C72C69B1D19}"/>
              </a:ext>
            </a:extLst>
          </p:cNvPr>
          <p:cNvGraphicFramePr>
            <a:graphicFrameLocks noGrp="1"/>
          </p:cNvGraphicFramePr>
          <p:nvPr>
            <p:ph idx="1"/>
            <p:extLst>
              <p:ext uri="{D42A27DB-BD31-4B8C-83A1-F6EECF244321}">
                <p14:modId xmlns:p14="http://schemas.microsoft.com/office/powerpoint/2010/main" val="2651650400"/>
              </p:ext>
            </p:extLst>
          </p:nvPr>
        </p:nvGraphicFramePr>
        <p:xfrm>
          <a:off x="0" y="1895621"/>
          <a:ext cx="9143999" cy="2811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13D5C114-58FA-3F48-A53C-64BABDE5D241}"/>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5</a:t>
            </a:r>
          </a:p>
        </p:txBody>
      </p:sp>
      <p:pic>
        <p:nvPicPr>
          <p:cNvPr id="13" name="Content Placeholder 9">
            <a:extLst>
              <a:ext uri="{FF2B5EF4-FFF2-40B4-BE49-F238E27FC236}">
                <a16:creationId xmlns:a16="http://schemas.microsoft.com/office/drawing/2014/main" id="{4E46F410-C3D6-4D42-8930-E814DE9BAC9E}"/>
              </a:ext>
            </a:extLst>
          </p:cNvPr>
          <p:cNvPicPr>
            <a:picLocks noChangeAspect="1"/>
          </p:cNvPicPr>
          <p:nvPr/>
        </p:nvPicPr>
        <p:blipFill rotWithShape="1">
          <a:blip r:embed="rId8"/>
          <a:srcRect l="-1" t="1364" r="354" b="-1364"/>
          <a:stretch/>
        </p:blipFill>
        <p:spPr>
          <a:xfrm>
            <a:off x="962837" y="659173"/>
            <a:ext cx="3271226" cy="1204364"/>
          </a:xfrm>
          <a:prstGeom prst="rect">
            <a:avLst/>
          </a:prstGeom>
        </p:spPr>
      </p:pic>
      <p:pic>
        <p:nvPicPr>
          <p:cNvPr id="14" name="Picture 13">
            <a:extLst>
              <a:ext uri="{FF2B5EF4-FFF2-40B4-BE49-F238E27FC236}">
                <a16:creationId xmlns:a16="http://schemas.microsoft.com/office/drawing/2014/main" id="{0582B376-1FAE-7A41-BE4C-182F9810EF0A}"/>
              </a:ext>
            </a:extLst>
          </p:cNvPr>
          <p:cNvPicPr>
            <a:picLocks noChangeAspect="1"/>
          </p:cNvPicPr>
          <p:nvPr/>
        </p:nvPicPr>
        <p:blipFill>
          <a:blip r:embed="rId9"/>
          <a:stretch>
            <a:fillRect/>
          </a:stretch>
        </p:blipFill>
        <p:spPr>
          <a:xfrm>
            <a:off x="4786699" y="659172"/>
            <a:ext cx="3282696" cy="1204365"/>
          </a:xfrm>
          <a:prstGeom prst="rect">
            <a:avLst/>
          </a:prstGeom>
        </p:spPr>
      </p:pic>
    </p:spTree>
    <p:extLst>
      <p:ext uri="{BB962C8B-B14F-4D97-AF65-F5344CB8AC3E}">
        <p14:creationId xmlns:p14="http://schemas.microsoft.com/office/powerpoint/2010/main" val="20202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mph" presetSubtype="0" fill="hold" grpId="1" nodeType="clickEffect">
                                  <p:stCondLst>
                                    <p:cond delay="0"/>
                                  </p:stCondLst>
                                  <p:childTnLst>
                                    <p:animClr clrSpc="hsl" dir="cw">
                                      <p:cBhvr override="childStyle">
                                        <p:cTn id="16" dur="500" fill="hold"/>
                                        <p:tgtEl>
                                          <p:spTgt spid="5">
                                            <p:graphicEl>
                                              <a:dgm id="{1514A3EC-89BE-AD42-A3E8-43B26269D05C}"/>
                                            </p:graphicEl>
                                          </p:spTgt>
                                        </p:tgtEl>
                                        <p:attrNameLst>
                                          <p:attrName>style.color</p:attrName>
                                        </p:attrNameLst>
                                      </p:cBhvr>
                                      <p:by>
                                        <p:hsl h="0" s="-12549" l="-25098"/>
                                      </p:by>
                                    </p:animClr>
                                    <p:animClr clrSpc="hsl" dir="cw">
                                      <p:cBhvr>
                                        <p:cTn id="17" dur="500" fill="hold"/>
                                        <p:tgtEl>
                                          <p:spTgt spid="5">
                                            <p:graphicEl>
                                              <a:dgm id="{1514A3EC-89BE-AD42-A3E8-43B26269D05C}"/>
                                            </p:graphicEl>
                                          </p:spTgt>
                                        </p:tgtEl>
                                        <p:attrNameLst>
                                          <p:attrName>fillcolor</p:attrName>
                                        </p:attrNameLst>
                                      </p:cBhvr>
                                      <p:by>
                                        <p:hsl h="0" s="-12549" l="-25098"/>
                                      </p:by>
                                    </p:animClr>
                                    <p:animClr clrSpc="hsl" dir="cw">
                                      <p:cBhvr>
                                        <p:cTn id="18" dur="500" fill="hold"/>
                                        <p:tgtEl>
                                          <p:spTgt spid="5">
                                            <p:graphicEl>
                                              <a:dgm id="{1514A3EC-89BE-AD42-A3E8-43B26269D05C}"/>
                                            </p:graphicEl>
                                          </p:spTgt>
                                        </p:tgtEl>
                                        <p:attrNameLst>
                                          <p:attrName>stroke.color</p:attrName>
                                        </p:attrNameLst>
                                      </p:cBhvr>
                                      <p:by>
                                        <p:hsl h="0" s="-12549" l="-25098"/>
                                      </p:by>
                                    </p:animClr>
                                    <p:set>
                                      <p:cBhvr>
                                        <p:cTn id="19" dur="500" fill="hold"/>
                                        <p:tgtEl>
                                          <p:spTgt spid="5">
                                            <p:graphicEl>
                                              <a:dgm id="{1514A3EC-89BE-AD42-A3E8-43B26269D05C}"/>
                                            </p:graphic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grpId="1" nodeType="clickEffect">
                                  <p:stCondLst>
                                    <p:cond delay="0"/>
                                  </p:stCondLst>
                                  <p:childTnLst>
                                    <p:animClr clrSpc="hsl" dir="cw">
                                      <p:cBhvr override="childStyle">
                                        <p:cTn id="23" dur="500" fill="hold"/>
                                        <p:tgtEl>
                                          <p:spTgt spid="5">
                                            <p:graphicEl>
                                              <a:dgm id="{F6E891B4-B889-CF40-9546-5BE56C84E197}"/>
                                            </p:graphicEl>
                                          </p:spTgt>
                                        </p:tgtEl>
                                        <p:attrNameLst>
                                          <p:attrName>style.color</p:attrName>
                                        </p:attrNameLst>
                                      </p:cBhvr>
                                      <p:by>
                                        <p:hsl h="0" s="-12549" l="-25098"/>
                                      </p:by>
                                    </p:animClr>
                                    <p:animClr clrSpc="hsl" dir="cw">
                                      <p:cBhvr>
                                        <p:cTn id="24" dur="500" fill="hold"/>
                                        <p:tgtEl>
                                          <p:spTgt spid="5">
                                            <p:graphicEl>
                                              <a:dgm id="{F6E891B4-B889-CF40-9546-5BE56C84E197}"/>
                                            </p:graphicEl>
                                          </p:spTgt>
                                        </p:tgtEl>
                                        <p:attrNameLst>
                                          <p:attrName>fillcolor</p:attrName>
                                        </p:attrNameLst>
                                      </p:cBhvr>
                                      <p:by>
                                        <p:hsl h="0" s="-12549" l="-25098"/>
                                      </p:by>
                                    </p:animClr>
                                    <p:animClr clrSpc="hsl" dir="cw">
                                      <p:cBhvr>
                                        <p:cTn id="25" dur="500" fill="hold"/>
                                        <p:tgtEl>
                                          <p:spTgt spid="5">
                                            <p:graphicEl>
                                              <a:dgm id="{F6E891B4-B889-CF40-9546-5BE56C84E197}"/>
                                            </p:graphicEl>
                                          </p:spTgt>
                                        </p:tgtEl>
                                        <p:attrNameLst>
                                          <p:attrName>stroke.color</p:attrName>
                                        </p:attrNameLst>
                                      </p:cBhvr>
                                      <p:by>
                                        <p:hsl h="0" s="-12549" l="-25098"/>
                                      </p:by>
                                    </p:animClr>
                                    <p:set>
                                      <p:cBhvr>
                                        <p:cTn id="26" dur="500" fill="hold"/>
                                        <p:tgtEl>
                                          <p:spTgt spid="5">
                                            <p:graphicEl>
                                              <a:dgm id="{F6E891B4-B889-CF40-9546-5BE56C84E197}"/>
                                            </p:graphic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4" presetClass="emph" presetSubtype="0" fill="hold" grpId="1" nodeType="clickEffect">
                                  <p:stCondLst>
                                    <p:cond delay="0"/>
                                  </p:stCondLst>
                                  <p:childTnLst>
                                    <p:animClr clrSpc="hsl" dir="cw">
                                      <p:cBhvr override="childStyle">
                                        <p:cTn id="30" dur="500" fill="hold"/>
                                        <p:tgtEl>
                                          <p:spTgt spid="5">
                                            <p:graphicEl>
                                              <a:dgm id="{67B428D8-FB7F-634E-917E-77F54AD75EC1}"/>
                                            </p:graphicEl>
                                          </p:spTgt>
                                        </p:tgtEl>
                                        <p:attrNameLst>
                                          <p:attrName>style.color</p:attrName>
                                        </p:attrNameLst>
                                      </p:cBhvr>
                                      <p:by>
                                        <p:hsl h="0" s="-12549" l="-25098"/>
                                      </p:by>
                                    </p:animClr>
                                    <p:animClr clrSpc="hsl" dir="cw">
                                      <p:cBhvr>
                                        <p:cTn id="31" dur="500" fill="hold"/>
                                        <p:tgtEl>
                                          <p:spTgt spid="5">
                                            <p:graphicEl>
                                              <a:dgm id="{67B428D8-FB7F-634E-917E-77F54AD75EC1}"/>
                                            </p:graphicEl>
                                          </p:spTgt>
                                        </p:tgtEl>
                                        <p:attrNameLst>
                                          <p:attrName>fillcolor</p:attrName>
                                        </p:attrNameLst>
                                      </p:cBhvr>
                                      <p:by>
                                        <p:hsl h="0" s="-12549" l="-25098"/>
                                      </p:by>
                                    </p:animClr>
                                    <p:animClr clrSpc="hsl" dir="cw">
                                      <p:cBhvr>
                                        <p:cTn id="32" dur="500" fill="hold"/>
                                        <p:tgtEl>
                                          <p:spTgt spid="5">
                                            <p:graphicEl>
                                              <a:dgm id="{67B428D8-FB7F-634E-917E-77F54AD75EC1}"/>
                                            </p:graphicEl>
                                          </p:spTgt>
                                        </p:tgtEl>
                                        <p:attrNameLst>
                                          <p:attrName>stroke.color</p:attrName>
                                        </p:attrNameLst>
                                      </p:cBhvr>
                                      <p:by>
                                        <p:hsl h="0" s="-12549" l="-25098"/>
                                      </p:by>
                                    </p:animClr>
                                    <p:set>
                                      <p:cBhvr>
                                        <p:cTn id="33" dur="500" fill="hold"/>
                                        <p:tgtEl>
                                          <p:spTgt spid="5">
                                            <p:graphicEl>
                                              <a:dgm id="{67B428D8-FB7F-634E-917E-77F54AD75EC1}"/>
                                            </p:graphic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4" presetClass="emph" presetSubtype="0" fill="hold" grpId="1" nodeType="clickEffect">
                                  <p:stCondLst>
                                    <p:cond delay="0"/>
                                  </p:stCondLst>
                                  <p:childTnLst>
                                    <p:animClr clrSpc="hsl" dir="cw">
                                      <p:cBhvr override="childStyle">
                                        <p:cTn id="37" dur="500" fill="hold"/>
                                        <p:tgtEl>
                                          <p:spTgt spid="5">
                                            <p:graphicEl>
                                              <a:dgm id="{B41FEA39-7EB1-0743-8296-0E01D0C9B6A4}"/>
                                            </p:graphicEl>
                                          </p:spTgt>
                                        </p:tgtEl>
                                        <p:attrNameLst>
                                          <p:attrName>style.color</p:attrName>
                                        </p:attrNameLst>
                                      </p:cBhvr>
                                      <p:by>
                                        <p:hsl h="0" s="-12549" l="-25098"/>
                                      </p:by>
                                    </p:animClr>
                                    <p:animClr clrSpc="hsl" dir="cw">
                                      <p:cBhvr>
                                        <p:cTn id="38" dur="500" fill="hold"/>
                                        <p:tgtEl>
                                          <p:spTgt spid="5">
                                            <p:graphicEl>
                                              <a:dgm id="{B41FEA39-7EB1-0743-8296-0E01D0C9B6A4}"/>
                                            </p:graphicEl>
                                          </p:spTgt>
                                        </p:tgtEl>
                                        <p:attrNameLst>
                                          <p:attrName>fillcolor</p:attrName>
                                        </p:attrNameLst>
                                      </p:cBhvr>
                                      <p:by>
                                        <p:hsl h="0" s="-12549" l="-25098"/>
                                      </p:by>
                                    </p:animClr>
                                    <p:animClr clrSpc="hsl" dir="cw">
                                      <p:cBhvr>
                                        <p:cTn id="39" dur="500" fill="hold"/>
                                        <p:tgtEl>
                                          <p:spTgt spid="5">
                                            <p:graphicEl>
                                              <a:dgm id="{B41FEA39-7EB1-0743-8296-0E01D0C9B6A4}"/>
                                            </p:graphicEl>
                                          </p:spTgt>
                                        </p:tgtEl>
                                        <p:attrNameLst>
                                          <p:attrName>stroke.color</p:attrName>
                                        </p:attrNameLst>
                                      </p:cBhvr>
                                      <p:by>
                                        <p:hsl h="0" s="-12549" l="-25098"/>
                                      </p:by>
                                    </p:animClr>
                                    <p:set>
                                      <p:cBhvr>
                                        <p:cTn id="40" dur="500" fill="hold"/>
                                        <p:tgtEl>
                                          <p:spTgt spid="5">
                                            <p:graphicEl>
                                              <a:dgm id="{B41FEA39-7EB1-0743-8296-0E01D0C9B6A4}"/>
                                            </p:graphic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4" presetClass="emph" presetSubtype="0" fill="hold" grpId="1" nodeType="clickEffect">
                                  <p:stCondLst>
                                    <p:cond delay="0"/>
                                  </p:stCondLst>
                                  <p:childTnLst>
                                    <p:animClr clrSpc="hsl" dir="cw">
                                      <p:cBhvr override="childStyle">
                                        <p:cTn id="44" dur="500" fill="hold"/>
                                        <p:tgtEl>
                                          <p:spTgt spid="5">
                                            <p:graphicEl>
                                              <a:dgm id="{0CCEA6A2-2627-7F4C-9192-8FC090528D55}"/>
                                            </p:graphicEl>
                                          </p:spTgt>
                                        </p:tgtEl>
                                        <p:attrNameLst>
                                          <p:attrName>style.color</p:attrName>
                                        </p:attrNameLst>
                                      </p:cBhvr>
                                      <p:by>
                                        <p:hsl h="0" s="-12549" l="-25098"/>
                                      </p:by>
                                    </p:animClr>
                                    <p:animClr clrSpc="hsl" dir="cw">
                                      <p:cBhvr>
                                        <p:cTn id="45" dur="500" fill="hold"/>
                                        <p:tgtEl>
                                          <p:spTgt spid="5">
                                            <p:graphicEl>
                                              <a:dgm id="{0CCEA6A2-2627-7F4C-9192-8FC090528D55}"/>
                                            </p:graphicEl>
                                          </p:spTgt>
                                        </p:tgtEl>
                                        <p:attrNameLst>
                                          <p:attrName>fillcolor</p:attrName>
                                        </p:attrNameLst>
                                      </p:cBhvr>
                                      <p:by>
                                        <p:hsl h="0" s="-12549" l="-25098"/>
                                      </p:by>
                                    </p:animClr>
                                    <p:animClr clrSpc="hsl" dir="cw">
                                      <p:cBhvr>
                                        <p:cTn id="46" dur="500" fill="hold"/>
                                        <p:tgtEl>
                                          <p:spTgt spid="5">
                                            <p:graphicEl>
                                              <a:dgm id="{0CCEA6A2-2627-7F4C-9192-8FC090528D55}"/>
                                            </p:graphicEl>
                                          </p:spTgt>
                                        </p:tgtEl>
                                        <p:attrNameLst>
                                          <p:attrName>stroke.color</p:attrName>
                                        </p:attrNameLst>
                                      </p:cBhvr>
                                      <p:by>
                                        <p:hsl h="0" s="-12549" l="-25098"/>
                                      </p:by>
                                    </p:animClr>
                                    <p:set>
                                      <p:cBhvr>
                                        <p:cTn id="47" dur="500" fill="hold"/>
                                        <p:tgtEl>
                                          <p:spTgt spid="5">
                                            <p:graphicEl>
                                              <a:dgm id="{0CCEA6A2-2627-7F4C-9192-8FC090528D55}"/>
                                            </p:graphicEl>
                                          </p:spTgt>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24" presetClass="emph" presetSubtype="0" fill="hold" grpId="1" nodeType="clickEffect">
                                  <p:stCondLst>
                                    <p:cond delay="0"/>
                                  </p:stCondLst>
                                  <p:childTnLst>
                                    <p:animClr clrSpc="hsl" dir="cw">
                                      <p:cBhvr override="childStyle">
                                        <p:cTn id="51" dur="500" fill="hold"/>
                                        <p:tgtEl>
                                          <p:spTgt spid="5">
                                            <p:graphicEl>
                                              <a:dgm id="{2911302A-0395-5645-981E-797A98B5C72A}"/>
                                            </p:graphicEl>
                                          </p:spTgt>
                                        </p:tgtEl>
                                        <p:attrNameLst>
                                          <p:attrName>style.color</p:attrName>
                                        </p:attrNameLst>
                                      </p:cBhvr>
                                      <p:by>
                                        <p:hsl h="0" s="-12549" l="-25098"/>
                                      </p:by>
                                    </p:animClr>
                                    <p:animClr clrSpc="hsl" dir="cw">
                                      <p:cBhvr>
                                        <p:cTn id="52" dur="500" fill="hold"/>
                                        <p:tgtEl>
                                          <p:spTgt spid="5">
                                            <p:graphicEl>
                                              <a:dgm id="{2911302A-0395-5645-981E-797A98B5C72A}"/>
                                            </p:graphicEl>
                                          </p:spTgt>
                                        </p:tgtEl>
                                        <p:attrNameLst>
                                          <p:attrName>fillcolor</p:attrName>
                                        </p:attrNameLst>
                                      </p:cBhvr>
                                      <p:by>
                                        <p:hsl h="0" s="-12549" l="-25098"/>
                                      </p:by>
                                    </p:animClr>
                                    <p:animClr clrSpc="hsl" dir="cw">
                                      <p:cBhvr>
                                        <p:cTn id="53" dur="500" fill="hold"/>
                                        <p:tgtEl>
                                          <p:spTgt spid="5">
                                            <p:graphicEl>
                                              <a:dgm id="{2911302A-0395-5645-981E-797A98B5C72A}"/>
                                            </p:graphicEl>
                                          </p:spTgt>
                                        </p:tgtEl>
                                        <p:attrNameLst>
                                          <p:attrName>stroke.color</p:attrName>
                                        </p:attrNameLst>
                                      </p:cBhvr>
                                      <p:by>
                                        <p:hsl h="0" s="-12549" l="-25098"/>
                                      </p:by>
                                    </p:animClr>
                                    <p:set>
                                      <p:cBhvr>
                                        <p:cTn id="54" dur="500" fill="hold"/>
                                        <p:tgtEl>
                                          <p:spTgt spid="5">
                                            <p:graphicEl>
                                              <a:dgm id="{2911302A-0395-5645-981E-797A98B5C72A}"/>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3D5C114-58FA-3F48-A53C-64BABDE5D241}"/>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5</a:t>
            </a:r>
          </a:p>
        </p:txBody>
      </p:sp>
      <p:pic>
        <p:nvPicPr>
          <p:cNvPr id="13" name="Content Placeholder 9">
            <a:extLst>
              <a:ext uri="{FF2B5EF4-FFF2-40B4-BE49-F238E27FC236}">
                <a16:creationId xmlns:a16="http://schemas.microsoft.com/office/drawing/2014/main" id="{4E46F410-C3D6-4D42-8930-E814DE9BAC9E}"/>
              </a:ext>
            </a:extLst>
          </p:cNvPr>
          <p:cNvPicPr>
            <a:picLocks noChangeAspect="1"/>
          </p:cNvPicPr>
          <p:nvPr/>
        </p:nvPicPr>
        <p:blipFill rotWithShape="1">
          <a:blip r:embed="rId2"/>
          <a:srcRect l="-1" t="1364" r="354" b="-1364"/>
          <a:stretch/>
        </p:blipFill>
        <p:spPr>
          <a:xfrm>
            <a:off x="962837" y="659173"/>
            <a:ext cx="3271226" cy="1204364"/>
          </a:xfrm>
          <a:prstGeom prst="rect">
            <a:avLst/>
          </a:prstGeom>
        </p:spPr>
      </p:pic>
      <p:pic>
        <p:nvPicPr>
          <p:cNvPr id="14" name="Picture 13">
            <a:extLst>
              <a:ext uri="{FF2B5EF4-FFF2-40B4-BE49-F238E27FC236}">
                <a16:creationId xmlns:a16="http://schemas.microsoft.com/office/drawing/2014/main" id="{0582B376-1FAE-7A41-BE4C-182F9810EF0A}"/>
              </a:ext>
            </a:extLst>
          </p:cNvPr>
          <p:cNvPicPr>
            <a:picLocks noChangeAspect="1"/>
          </p:cNvPicPr>
          <p:nvPr/>
        </p:nvPicPr>
        <p:blipFill>
          <a:blip r:embed="rId3"/>
          <a:stretch>
            <a:fillRect/>
          </a:stretch>
        </p:blipFill>
        <p:spPr>
          <a:xfrm>
            <a:off x="4786699" y="659172"/>
            <a:ext cx="3282696" cy="1204365"/>
          </a:xfrm>
          <a:prstGeom prst="rect">
            <a:avLst/>
          </a:prstGeom>
        </p:spPr>
      </p:pic>
      <p:sp>
        <p:nvSpPr>
          <p:cNvPr id="7" name="TextBox 6">
            <a:extLst>
              <a:ext uri="{FF2B5EF4-FFF2-40B4-BE49-F238E27FC236}">
                <a16:creationId xmlns:a16="http://schemas.microsoft.com/office/drawing/2014/main" id="{A3CA150D-EEC8-0744-8A9C-B955D7712573}"/>
              </a:ext>
            </a:extLst>
          </p:cNvPr>
          <p:cNvSpPr txBox="1"/>
          <p:nvPr/>
        </p:nvSpPr>
        <p:spPr>
          <a:xfrm>
            <a:off x="1086237" y="2288776"/>
            <a:ext cx="3529813" cy="1723549"/>
          </a:xfrm>
          <a:prstGeom prst="rect">
            <a:avLst/>
          </a:prstGeom>
          <a:noFill/>
        </p:spPr>
        <p:txBody>
          <a:bodyPr wrap="square" rtlCol="0">
            <a:spAutoFit/>
          </a:bodyPr>
          <a:lstStyle/>
          <a:p>
            <a:r>
              <a:rPr lang="en-US" sz="3000" b="1" dirty="0">
                <a:solidFill>
                  <a:schemeClr val="tx2">
                    <a:lumMod val="60000"/>
                    <a:lumOff val="40000"/>
                  </a:schemeClr>
                </a:solidFill>
              </a:rPr>
              <a:t>940</a:t>
            </a:r>
            <a:r>
              <a:rPr lang="en-US" sz="2800" dirty="0"/>
              <a:t> posts </a:t>
            </a:r>
          </a:p>
          <a:p>
            <a:r>
              <a:rPr lang="en-US" sz="3000" b="1" dirty="0">
                <a:solidFill>
                  <a:schemeClr val="tx2">
                    <a:lumMod val="60000"/>
                    <a:lumOff val="40000"/>
                  </a:schemeClr>
                </a:solidFill>
              </a:rPr>
              <a:t>78,597</a:t>
            </a:r>
            <a:r>
              <a:rPr lang="en-US" sz="2800" dirty="0"/>
              <a:t> comments</a:t>
            </a:r>
          </a:p>
          <a:p>
            <a:r>
              <a:rPr lang="en-US" sz="2400" i="1" dirty="0"/>
              <a:t>01/2004 – 02/2018</a:t>
            </a:r>
          </a:p>
          <a:p>
            <a:endParaRPr lang="en-US" dirty="0"/>
          </a:p>
        </p:txBody>
      </p:sp>
      <p:sp>
        <p:nvSpPr>
          <p:cNvPr id="8" name="TextBox 7">
            <a:extLst>
              <a:ext uri="{FF2B5EF4-FFF2-40B4-BE49-F238E27FC236}">
                <a16:creationId xmlns:a16="http://schemas.microsoft.com/office/drawing/2014/main" id="{B38CAA22-1E9B-6348-979D-9426FF328DD4}"/>
              </a:ext>
            </a:extLst>
          </p:cNvPr>
          <p:cNvSpPr txBox="1"/>
          <p:nvPr/>
        </p:nvSpPr>
        <p:spPr>
          <a:xfrm>
            <a:off x="4819674" y="2288776"/>
            <a:ext cx="3529813" cy="1723549"/>
          </a:xfrm>
          <a:prstGeom prst="rect">
            <a:avLst/>
          </a:prstGeom>
          <a:noFill/>
        </p:spPr>
        <p:txBody>
          <a:bodyPr wrap="square" rtlCol="0">
            <a:spAutoFit/>
          </a:bodyPr>
          <a:lstStyle/>
          <a:p>
            <a:r>
              <a:rPr lang="en-US" sz="3000" b="1" dirty="0">
                <a:solidFill>
                  <a:schemeClr val="tx2">
                    <a:lumMod val="60000"/>
                    <a:lumOff val="40000"/>
                  </a:schemeClr>
                </a:solidFill>
              </a:rPr>
              <a:t>237</a:t>
            </a:r>
            <a:r>
              <a:rPr lang="en-US" sz="2800" dirty="0"/>
              <a:t> posts </a:t>
            </a:r>
          </a:p>
          <a:p>
            <a:r>
              <a:rPr lang="en-US" sz="3000" b="1" dirty="0">
                <a:solidFill>
                  <a:schemeClr val="tx2">
                    <a:lumMod val="60000"/>
                    <a:lumOff val="40000"/>
                  </a:schemeClr>
                </a:solidFill>
              </a:rPr>
              <a:t>11,365</a:t>
            </a:r>
            <a:r>
              <a:rPr lang="en-US" sz="2800" dirty="0"/>
              <a:t> comments</a:t>
            </a:r>
          </a:p>
          <a:p>
            <a:r>
              <a:rPr lang="en-US" sz="2400" i="1" dirty="0"/>
              <a:t>01/2004 – 11/2017</a:t>
            </a:r>
          </a:p>
          <a:p>
            <a:endParaRPr lang="en-US" dirty="0"/>
          </a:p>
        </p:txBody>
      </p:sp>
      <p:sp>
        <p:nvSpPr>
          <p:cNvPr id="9" name="Rounded Rectangle 8">
            <a:extLst>
              <a:ext uri="{FF2B5EF4-FFF2-40B4-BE49-F238E27FC236}">
                <a16:creationId xmlns:a16="http://schemas.microsoft.com/office/drawing/2014/main" id="{1679B426-BB1B-254E-A1CB-E273F6C80727}"/>
              </a:ext>
            </a:extLst>
          </p:cNvPr>
          <p:cNvSpPr/>
          <p:nvPr/>
        </p:nvSpPr>
        <p:spPr>
          <a:xfrm>
            <a:off x="1011338" y="2097646"/>
            <a:ext cx="3282847" cy="181667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C861377-0A53-7248-A403-3473E48B5711}"/>
              </a:ext>
            </a:extLst>
          </p:cNvPr>
          <p:cNvSpPr/>
          <p:nvPr/>
        </p:nvSpPr>
        <p:spPr>
          <a:xfrm>
            <a:off x="4786699" y="2097646"/>
            <a:ext cx="3282847" cy="181667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969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3DFD-5399-E246-BD8C-469202D0D982}"/>
              </a:ext>
            </a:extLst>
          </p:cNvPr>
          <p:cNvSpPr>
            <a:spLocks noGrp="1"/>
          </p:cNvSpPr>
          <p:nvPr>
            <p:ph type="ctrTitle"/>
          </p:nvPr>
        </p:nvSpPr>
        <p:spPr>
          <a:xfrm>
            <a:off x="629148" y="398425"/>
            <a:ext cx="8004391" cy="699065"/>
          </a:xfrm>
        </p:spPr>
        <p:txBody>
          <a:bodyPr>
            <a:normAutofit/>
          </a:bodyPr>
          <a:lstStyle/>
          <a:p>
            <a:pPr algn="ctr"/>
            <a:r>
              <a:rPr lang="en-US" sz="3200" dirty="0"/>
              <a:t>Filtering and sampling</a:t>
            </a:r>
          </a:p>
        </p:txBody>
      </p:sp>
      <p:sp>
        <p:nvSpPr>
          <p:cNvPr id="4" name="Content Placeholder 3">
            <a:extLst>
              <a:ext uri="{FF2B5EF4-FFF2-40B4-BE49-F238E27FC236}">
                <a16:creationId xmlns:a16="http://schemas.microsoft.com/office/drawing/2014/main" id="{3ECD3AAF-B0B9-004C-BA8D-E9916F6BC18D}"/>
              </a:ext>
            </a:extLst>
          </p:cNvPr>
          <p:cNvSpPr>
            <a:spLocks noGrp="1"/>
          </p:cNvSpPr>
          <p:nvPr>
            <p:ph idx="1"/>
          </p:nvPr>
        </p:nvSpPr>
        <p:spPr/>
        <p:txBody>
          <a:bodyPr/>
          <a:lstStyle/>
          <a:p>
            <a:pPr marL="0" indent="0">
              <a:buNone/>
            </a:pPr>
            <a:r>
              <a:rPr lang="en-US" dirty="0"/>
              <a:t>							</a:t>
            </a:r>
          </a:p>
          <a:p>
            <a:pPr marL="0" indent="0">
              <a:buNone/>
            </a:pPr>
            <a:endParaRPr lang="en-US" dirty="0"/>
          </a:p>
        </p:txBody>
      </p:sp>
      <p:sp>
        <p:nvSpPr>
          <p:cNvPr id="6" name="TextBox 5">
            <a:extLst>
              <a:ext uri="{FF2B5EF4-FFF2-40B4-BE49-F238E27FC236}">
                <a16:creationId xmlns:a16="http://schemas.microsoft.com/office/drawing/2014/main" id="{767CB689-963D-A74E-B258-16E232DE81FF}"/>
              </a:ext>
            </a:extLst>
          </p:cNvPr>
          <p:cNvSpPr txBox="1"/>
          <p:nvPr/>
        </p:nvSpPr>
        <p:spPr>
          <a:xfrm flipH="1">
            <a:off x="5248839" y="2215352"/>
            <a:ext cx="3569986" cy="1692771"/>
          </a:xfrm>
          <a:prstGeom prst="rect">
            <a:avLst/>
          </a:prstGeom>
          <a:noFill/>
        </p:spPr>
        <p:txBody>
          <a:bodyPr wrap="square" rtlCol="0">
            <a:spAutoFit/>
          </a:bodyPr>
          <a:lstStyle/>
          <a:p>
            <a:pPr algn="ctr"/>
            <a:r>
              <a:rPr lang="en-US" sz="2800" b="1" dirty="0">
                <a:solidFill>
                  <a:schemeClr val="tx2">
                    <a:lumMod val="60000"/>
                    <a:lumOff val="40000"/>
                  </a:schemeClr>
                </a:solidFill>
              </a:rPr>
              <a:t>2000</a:t>
            </a:r>
            <a:r>
              <a:rPr lang="en-US" sz="2800" dirty="0"/>
              <a:t> from </a:t>
            </a:r>
            <a:r>
              <a:rPr lang="en-US" sz="2800" b="1" dirty="0"/>
              <a:t>Slashdot </a:t>
            </a:r>
            <a:r>
              <a:rPr lang="en-US" sz="2400" dirty="0"/>
              <a:t>(2010-2018)</a:t>
            </a:r>
          </a:p>
          <a:p>
            <a:pPr algn="ctr"/>
            <a:r>
              <a:rPr lang="en-US" sz="2800" b="1" dirty="0">
                <a:solidFill>
                  <a:schemeClr val="tx2">
                    <a:lumMod val="60000"/>
                    <a:lumOff val="40000"/>
                  </a:schemeClr>
                </a:solidFill>
              </a:rPr>
              <a:t>1000</a:t>
            </a:r>
            <a:r>
              <a:rPr lang="en-US" sz="2800" dirty="0"/>
              <a:t> from </a:t>
            </a:r>
            <a:r>
              <a:rPr lang="en-US" sz="2800" b="1" dirty="0" err="1"/>
              <a:t>Schneier</a:t>
            </a:r>
            <a:r>
              <a:rPr lang="en-US" sz="2800" b="1" dirty="0"/>
              <a:t> </a:t>
            </a:r>
            <a:r>
              <a:rPr lang="en-US" sz="2400" dirty="0"/>
              <a:t>(2006-2017)</a:t>
            </a:r>
          </a:p>
        </p:txBody>
      </p:sp>
      <p:sp>
        <p:nvSpPr>
          <p:cNvPr id="10" name="TextBox 9">
            <a:extLst>
              <a:ext uri="{FF2B5EF4-FFF2-40B4-BE49-F238E27FC236}">
                <a16:creationId xmlns:a16="http://schemas.microsoft.com/office/drawing/2014/main" id="{2C4369A2-4C60-604A-9A79-1916658DA164}"/>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7</a:t>
            </a:r>
          </a:p>
        </p:txBody>
      </p:sp>
      <p:sp>
        <p:nvSpPr>
          <p:cNvPr id="13" name="Rounded Rectangle 12">
            <a:extLst>
              <a:ext uri="{FF2B5EF4-FFF2-40B4-BE49-F238E27FC236}">
                <a16:creationId xmlns:a16="http://schemas.microsoft.com/office/drawing/2014/main" id="{9C987C3C-BEFE-C445-A647-65A877E86299}"/>
              </a:ext>
            </a:extLst>
          </p:cNvPr>
          <p:cNvSpPr/>
          <p:nvPr/>
        </p:nvSpPr>
        <p:spPr>
          <a:xfrm>
            <a:off x="1165367" y="1530559"/>
            <a:ext cx="3076845" cy="77948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2">
                    <a:lumMod val="60000"/>
                    <a:lumOff val="40000"/>
                  </a:schemeClr>
                </a:solidFill>
              </a:rPr>
              <a:t>&gt;= 100</a:t>
            </a:r>
            <a:r>
              <a:rPr lang="en-US" sz="2800" dirty="0">
                <a:solidFill>
                  <a:schemeClr val="tx1"/>
                </a:solidFill>
              </a:rPr>
              <a:t> Character</a:t>
            </a:r>
          </a:p>
        </p:txBody>
      </p:sp>
      <p:sp>
        <p:nvSpPr>
          <p:cNvPr id="14" name="Rounded Rectangle 13">
            <a:extLst>
              <a:ext uri="{FF2B5EF4-FFF2-40B4-BE49-F238E27FC236}">
                <a16:creationId xmlns:a16="http://schemas.microsoft.com/office/drawing/2014/main" id="{21203208-F4C5-CC4D-AE4B-08DE456E6A2E}"/>
              </a:ext>
            </a:extLst>
          </p:cNvPr>
          <p:cNvSpPr/>
          <p:nvPr/>
        </p:nvSpPr>
        <p:spPr>
          <a:xfrm>
            <a:off x="1165367" y="2514584"/>
            <a:ext cx="3076845" cy="9139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a:p>
            <a:pPr algn="ctr"/>
            <a:r>
              <a:rPr lang="en-US" sz="2800" dirty="0">
                <a:solidFill>
                  <a:schemeClr val="tx1"/>
                </a:solidFill>
              </a:rPr>
              <a:t>Contains </a:t>
            </a:r>
            <a:r>
              <a:rPr lang="en-US" sz="2800" dirty="0">
                <a:solidFill>
                  <a:schemeClr val="tx2">
                    <a:lumMod val="60000"/>
                    <a:lumOff val="40000"/>
                  </a:schemeClr>
                </a:solidFill>
              </a:rPr>
              <a:t>‘</a:t>
            </a:r>
            <a:r>
              <a:rPr lang="en-US" sz="2800" b="1" dirty="0">
                <a:solidFill>
                  <a:schemeClr val="tx2">
                    <a:lumMod val="60000"/>
                    <a:lumOff val="40000"/>
                  </a:schemeClr>
                </a:solidFill>
              </a:rPr>
              <a:t>Facebook</a:t>
            </a:r>
            <a:r>
              <a:rPr lang="en-US" sz="2800" dirty="0">
                <a:solidFill>
                  <a:schemeClr val="tx2">
                    <a:lumMod val="60000"/>
                    <a:lumOff val="40000"/>
                  </a:schemeClr>
                </a:solidFill>
              </a:rPr>
              <a:t>’/ ‘</a:t>
            </a:r>
            <a:r>
              <a:rPr lang="en-US" sz="2800" b="1" dirty="0">
                <a:solidFill>
                  <a:schemeClr val="tx2">
                    <a:lumMod val="60000"/>
                    <a:lumOff val="40000"/>
                  </a:schemeClr>
                </a:solidFill>
              </a:rPr>
              <a:t>FB</a:t>
            </a:r>
            <a:r>
              <a:rPr lang="en-US" sz="2800" dirty="0">
                <a:solidFill>
                  <a:schemeClr val="tx2">
                    <a:lumMod val="60000"/>
                    <a:lumOff val="40000"/>
                  </a:schemeClr>
                </a:solidFill>
              </a:rPr>
              <a:t>’</a:t>
            </a:r>
          </a:p>
          <a:p>
            <a:pPr algn="ctr"/>
            <a:endParaRPr lang="en-US" sz="2800" dirty="0">
              <a:solidFill>
                <a:schemeClr val="tx1"/>
              </a:solidFill>
            </a:endParaRPr>
          </a:p>
        </p:txBody>
      </p:sp>
      <p:sp>
        <p:nvSpPr>
          <p:cNvPr id="15" name="Rounded Rectangle 14">
            <a:extLst>
              <a:ext uri="{FF2B5EF4-FFF2-40B4-BE49-F238E27FC236}">
                <a16:creationId xmlns:a16="http://schemas.microsoft.com/office/drawing/2014/main" id="{829C926D-2169-7B48-A09A-3CA367B83DA3}"/>
              </a:ext>
            </a:extLst>
          </p:cNvPr>
          <p:cNvSpPr/>
          <p:nvPr/>
        </p:nvSpPr>
        <p:spPr>
          <a:xfrm>
            <a:off x="1165367" y="3651800"/>
            <a:ext cx="3076845" cy="9139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Score </a:t>
            </a:r>
            <a:r>
              <a:rPr lang="en-US" sz="2800" dirty="0">
                <a:solidFill>
                  <a:schemeClr val="tx2">
                    <a:lumMod val="60000"/>
                    <a:lumOff val="40000"/>
                  </a:schemeClr>
                </a:solidFill>
              </a:rPr>
              <a:t>&gt;= +2</a:t>
            </a:r>
          </a:p>
        </p:txBody>
      </p:sp>
      <p:sp>
        <p:nvSpPr>
          <p:cNvPr id="16" name="Right Brace 15">
            <a:extLst>
              <a:ext uri="{FF2B5EF4-FFF2-40B4-BE49-F238E27FC236}">
                <a16:creationId xmlns:a16="http://schemas.microsoft.com/office/drawing/2014/main" id="{09D79A15-662C-E24C-BD45-A87F9A2E1EBD}"/>
              </a:ext>
            </a:extLst>
          </p:cNvPr>
          <p:cNvSpPr/>
          <p:nvPr/>
        </p:nvSpPr>
        <p:spPr>
          <a:xfrm>
            <a:off x="4526619" y="1577693"/>
            <a:ext cx="437812" cy="291405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1415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EA22-B25D-044F-874C-87B045297F2A}"/>
              </a:ext>
            </a:extLst>
          </p:cNvPr>
          <p:cNvSpPr>
            <a:spLocks noGrp="1"/>
          </p:cNvSpPr>
          <p:nvPr>
            <p:ph type="ctrTitle"/>
          </p:nvPr>
        </p:nvSpPr>
        <p:spPr>
          <a:xfrm>
            <a:off x="529827" y="489404"/>
            <a:ext cx="8004391" cy="699065"/>
          </a:xfrm>
        </p:spPr>
        <p:txBody>
          <a:bodyPr>
            <a:normAutofit/>
          </a:bodyPr>
          <a:lstStyle/>
          <a:p>
            <a:pPr algn="ctr"/>
            <a:r>
              <a:rPr lang="en-US" sz="3200" dirty="0"/>
              <a:t>Sentiment coding</a:t>
            </a:r>
          </a:p>
        </p:txBody>
      </p:sp>
      <p:sp>
        <p:nvSpPr>
          <p:cNvPr id="16" name="Content Placeholder 15">
            <a:extLst>
              <a:ext uri="{FF2B5EF4-FFF2-40B4-BE49-F238E27FC236}">
                <a16:creationId xmlns:a16="http://schemas.microsoft.com/office/drawing/2014/main" id="{432504C1-2917-514D-A925-97605BC0137A}"/>
              </a:ext>
            </a:extLst>
          </p:cNvPr>
          <p:cNvSpPr>
            <a:spLocks noGrp="1"/>
          </p:cNvSpPr>
          <p:nvPr>
            <p:ph idx="1"/>
          </p:nvPr>
        </p:nvSpPr>
        <p:spPr>
          <a:xfrm>
            <a:off x="518624" y="1679846"/>
            <a:ext cx="8015594" cy="2810633"/>
          </a:xfrm>
        </p:spPr>
        <p:txBody>
          <a:bodyPr>
            <a:normAutofit/>
          </a:bodyPr>
          <a:lstStyle/>
          <a:p>
            <a:pPr marL="0" indent="0" algn="ctr">
              <a:buNone/>
            </a:pPr>
            <a:r>
              <a:rPr lang="en-US" sz="2800" dirty="0">
                <a:solidFill>
                  <a:schemeClr val="tx1"/>
                </a:solidFill>
              </a:rPr>
              <a:t>Overall agreement </a:t>
            </a:r>
            <a:r>
              <a:rPr lang="en-US" sz="2800" b="1" dirty="0">
                <a:solidFill>
                  <a:schemeClr val="tx1"/>
                </a:solidFill>
              </a:rPr>
              <a:t>92.8%</a:t>
            </a:r>
            <a:r>
              <a:rPr lang="en-US" sz="2800" dirty="0">
                <a:solidFill>
                  <a:schemeClr val="tx1"/>
                </a:solidFill>
              </a:rPr>
              <a:t> (</a:t>
            </a:r>
            <a:r>
              <a:rPr lang="el-GR" sz="2800" b="1" dirty="0">
                <a:solidFill>
                  <a:schemeClr val="tx1"/>
                </a:solidFill>
              </a:rPr>
              <a:t>κ</a:t>
            </a:r>
            <a:r>
              <a:rPr lang="en-US" sz="2800" b="1" dirty="0">
                <a:solidFill>
                  <a:schemeClr val="tx1"/>
                </a:solidFill>
              </a:rPr>
              <a:t>=0.87)</a:t>
            </a:r>
            <a:r>
              <a:rPr lang="en-US" sz="2800" dirty="0">
                <a:solidFill>
                  <a:schemeClr val="tx1"/>
                </a:solidFill>
              </a:rPr>
              <a:t> </a:t>
            </a:r>
          </a:p>
          <a:p>
            <a:pPr algn="ctr"/>
            <a:endParaRPr lang="en-US" sz="2800" dirty="0">
              <a:solidFill>
                <a:schemeClr val="tx1"/>
              </a:solidFill>
            </a:endParaRPr>
          </a:p>
          <a:p>
            <a:pPr marL="0" lvl="0" indent="0" algn="ctr">
              <a:buNone/>
            </a:pPr>
            <a:r>
              <a:rPr lang="en-US" sz="2800" b="1" dirty="0">
                <a:solidFill>
                  <a:schemeClr val="tx2">
                    <a:lumMod val="60000"/>
                    <a:lumOff val="40000"/>
                  </a:schemeClr>
                </a:solidFill>
              </a:rPr>
              <a:t>1022</a:t>
            </a:r>
            <a:r>
              <a:rPr lang="en-US" sz="2800" dirty="0">
                <a:solidFill>
                  <a:schemeClr val="tx1"/>
                </a:solidFill>
              </a:rPr>
              <a:t> Slashdot, </a:t>
            </a:r>
            <a:r>
              <a:rPr lang="en-US" sz="2800" b="1" dirty="0">
                <a:solidFill>
                  <a:schemeClr val="tx2">
                    <a:lumMod val="60000"/>
                    <a:lumOff val="40000"/>
                  </a:schemeClr>
                </a:solidFill>
              </a:rPr>
              <a:t>320</a:t>
            </a:r>
            <a:r>
              <a:rPr lang="en-US" sz="2800" dirty="0">
                <a:solidFill>
                  <a:schemeClr val="tx1"/>
                </a:solidFill>
              </a:rPr>
              <a:t> </a:t>
            </a:r>
            <a:r>
              <a:rPr lang="en-US" sz="2800" dirty="0" err="1">
                <a:solidFill>
                  <a:schemeClr val="tx1"/>
                </a:solidFill>
              </a:rPr>
              <a:t>Schneier</a:t>
            </a: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p:txBody>
      </p:sp>
      <p:sp>
        <p:nvSpPr>
          <p:cNvPr id="5" name="TextBox 4">
            <a:extLst>
              <a:ext uri="{FF2B5EF4-FFF2-40B4-BE49-F238E27FC236}">
                <a16:creationId xmlns:a16="http://schemas.microsoft.com/office/drawing/2014/main" id="{5C082E1C-6A28-8F48-9CD3-F81699EF51E8}"/>
              </a:ext>
            </a:extLst>
          </p:cNvPr>
          <p:cNvSpPr txBox="1"/>
          <p:nvPr/>
        </p:nvSpPr>
        <p:spPr>
          <a:xfrm>
            <a:off x="8349487" y="4774168"/>
            <a:ext cx="284052" cy="307777"/>
          </a:xfrm>
          <a:prstGeom prst="rect">
            <a:avLst/>
          </a:prstGeom>
          <a:noFill/>
        </p:spPr>
        <p:txBody>
          <a:bodyPr wrap="none" rtlCol="0">
            <a:spAutoFit/>
          </a:bodyPr>
          <a:lstStyle/>
          <a:p>
            <a:r>
              <a:rPr lang="en-US" sz="1400" dirty="0">
                <a:solidFill>
                  <a:schemeClr val="bg1"/>
                </a:solidFill>
              </a:rPr>
              <a:t>8</a:t>
            </a:r>
          </a:p>
        </p:txBody>
      </p:sp>
    </p:spTree>
    <p:extLst>
      <p:ext uri="{BB962C8B-B14F-4D97-AF65-F5344CB8AC3E}">
        <p14:creationId xmlns:p14="http://schemas.microsoft.com/office/powerpoint/2010/main" val="3863335361"/>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Bloomington-template" id="{442B89A5-E1D6-184F-A554-257ED0F3CDD0}" vid="{43628B47-16EA-9748-9FE9-509C8BE95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Main</Template>
  <TotalTime>15740</TotalTime>
  <Words>1562</Words>
  <Application>Microsoft Macintosh PowerPoint</Application>
  <PresentationFormat>On-screen Show (16:9)</PresentationFormat>
  <Paragraphs>268</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Main</vt:lpstr>
      <vt:lpstr>Techies Against Facebook  Understanding Negative Sentiment Toward Facebook via User Generated Content  </vt:lpstr>
      <vt:lpstr>Despite having multiple benefits, user concerns are growing</vt:lpstr>
      <vt:lpstr>Ongoing movements against Facebook </vt:lpstr>
      <vt:lpstr>PowerPoint Presentation</vt:lpstr>
      <vt:lpstr>Our work has two major distinctions</vt:lpstr>
      <vt:lpstr>PowerPoint Presentation</vt:lpstr>
      <vt:lpstr>PowerPoint Presentation</vt:lpstr>
      <vt:lpstr>Filtering and sampling</vt:lpstr>
      <vt:lpstr>Sentiment coding</vt:lpstr>
      <vt:lpstr>Thematic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that confirm prior works</vt:lpstr>
      <vt:lpstr>Additional drivers of negative sentiment </vt:lpstr>
      <vt:lpstr>Studying negative sentiment for broader understanding</vt:lpstr>
      <vt:lpstr>Naturalistic data can be useful</vt:lpstr>
      <vt:lpstr>Taking expert users opinion into account</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Techies Against Facebook: Understanding Negative Sentiment Toward Facebook via User Generated Content  </dc:title>
  <dc:creator>Microsoft Office User</dc:creator>
  <cp:lastModifiedBy>ABU SALEH MD NOMAN</cp:lastModifiedBy>
  <cp:revision>153</cp:revision>
  <cp:lastPrinted>2019-05-03T03:35:46Z</cp:lastPrinted>
  <dcterms:created xsi:type="dcterms:W3CDTF">2019-04-05T15:12:35Z</dcterms:created>
  <dcterms:modified xsi:type="dcterms:W3CDTF">2019-05-08T12:19:54Z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