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4" r:id="rId4"/>
    <p:sldId id="263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A8E-C150-641A-CDF1-634519AA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5936D-A829-F153-4859-4B190276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7E9-52DA-BF8F-646D-D6737447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8F1-1E67-E601-A877-351CBD21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739C-A987-1626-AA44-1F3D1633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DE98-1D28-9848-6F22-CAFC6E45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638F2-DE39-777A-37CE-77C50C11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C41A-9E51-89B4-F5F1-4F257D03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A87B-CD86-44FD-CFAF-7BE7D32F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92CE-4A0D-DA87-217A-0BFDC4DB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A4090-3A66-97E4-EA9A-F74E065A4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01C4-F089-E4AF-06BB-4D020C3AA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BED0-369E-2075-0178-B371BE22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CC01-7817-3D8B-508F-24288432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22A4-64F7-1AC6-E889-C6D9E28E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2BF-902C-2BAA-76D0-30B81340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69B8-E32E-2D6A-DDD4-D4DBCBCF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11BD-F8C5-84E4-41A7-97BF77C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1F12-E408-D2A7-DD6E-F6E541C9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0E52-0C53-E0C6-E1EC-AAB37DA6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323F-C015-7B87-0F7A-1A9876BE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EE4C2-0B27-B771-C431-524DCAE1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B88B-9A5B-2114-F6A6-95FCC666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5B47-3B4D-7519-209D-46DF88CF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1732-3A2F-D108-62F8-364A7D1B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8C7-4EC8-493B-E10D-19D4F15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C7B5-D751-F843-EB96-49599EF5C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B168C-7066-E997-4623-2629BB40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E59A7-8B1F-8536-39CA-CCB10F38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54DF1-4EFD-52E4-41DE-FB539A2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93AA-22F0-E39F-53A6-5869B318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CCE7-C8F6-792C-FB0B-D98C87EB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FB50-E12D-EA79-E4F4-FEDA0AE8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498F-151E-DC95-1AEB-04C524BE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3A0FE-A5ED-1642-840E-CF39A06B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EE35A-08B3-D235-DA17-8F9162218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465AF-4D09-9CDE-BF04-45910C4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89384-A644-38C5-1222-8A449FDD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CDE7F-5AC2-9D5F-F1AD-87FE5DA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D94C-26B3-2856-9128-D72F5C84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93DD0-4501-9069-857F-14BE7096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89558-E014-3E73-3A47-76F8C7DF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E5ECA-6651-1D85-5FF3-B0867CCF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70522-9E76-3079-64B9-D19CFD8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BD6D7-8AFD-FC86-8C18-75847046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31322-3154-B8E3-A153-F13B212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D1C8-45A9-87DA-433B-9404140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F299-369F-FC7A-0A0B-28ACBE30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C3A86-3E05-D2C4-47A8-F015B1E0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B78E7-61B7-97C1-3BDF-DDE53838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1065-43A3-C12F-BBD8-195F588A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D4B8-F315-2104-1A1A-0E707C2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6B07-3FE4-8DFC-A7FE-C32B2A4E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E8261-EEBE-7AF0-64F1-DBF28239F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3BD6E-E528-4903-0490-468B5D78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31B7-D472-D3D9-1E22-724262F8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F44A5-D70E-ACE5-EA28-42772BEA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8F59D-DE15-2903-77EA-1E93F093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860B7-1A94-A48F-4C32-5B677228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BB93-9AD8-37A3-5557-4587AACE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9FB4-6A7B-C2FE-36B8-659C16E3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F88A-6C39-4674-8B76-5D9D26D2A79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8461-BA10-0F24-B2BD-AC8CFB3F9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BF5D-1E69-097B-4031-F0459929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9E68-6854-4D2B-89AC-B6703512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2C3-09A1-9A3B-CE64-D4FFCD81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3" y="-1025329"/>
            <a:ext cx="9845511" cy="6393894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EMAIL </a:t>
            </a:r>
            <a:r>
              <a:rPr lang="en-US" b="1" dirty="0">
                <a:solidFill>
                  <a:schemeClr val="accent1"/>
                </a:solidFill>
              </a:rPr>
              <a:t>AND INSTITUTIONAL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3D973-BC33-02BA-84E0-F5BFF6A84A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4" y="2780645"/>
            <a:ext cx="5234625" cy="34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7CF3-7CB7-CB90-560E-DC4CFC05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86" y="402832"/>
            <a:ext cx="10505387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49FC-86A5-0F31-4767-5AE1376E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753"/>
            <a:ext cx="11218682" cy="4952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5CFDA-BBDE-4A98-B13B-F21745A1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2634460"/>
            <a:ext cx="4331995" cy="2777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497C3-A6E8-AD90-9DB2-66A6F16CADE0}"/>
              </a:ext>
            </a:extLst>
          </p:cNvPr>
          <p:cNvSpPr txBox="1"/>
          <p:nvPr/>
        </p:nvSpPr>
        <p:spPr>
          <a:xfrm>
            <a:off x="414780" y="2130458"/>
            <a:ext cx="7239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 or email  is a method of exchanging messages between people using electronic devices. Email was thus conceived as the electronic version of, or counterpart to, mail, at a time when "mail" meant only physical mail. Email is the medium, and each message sent therewith is called an email.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version of what would become known as email was invented in 1965 at Massachusetts Institute of Technology (MIT) as part of the university's Compatible Time-Sharing System, which allowed users to share files and messages on a central disk, logging in from remote terminals.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 present world the number of global e-mail users amounted to four billion and is set to grow to 4.6 billion users in 2025.</a:t>
            </a:r>
          </a:p>
        </p:txBody>
      </p:sp>
    </p:spTree>
    <p:extLst>
      <p:ext uri="{BB962C8B-B14F-4D97-AF65-F5344CB8AC3E}">
        <p14:creationId xmlns:p14="http://schemas.microsoft.com/office/powerpoint/2010/main" val="10326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9DB9C8-FE75-44C0-D865-A4D049CF5AAF}"/>
              </a:ext>
            </a:extLst>
          </p:cNvPr>
          <p:cNvSpPr/>
          <p:nvPr/>
        </p:nvSpPr>
        <p:spPr>
          <a:xfrm>
            <a:off x="4399175" y="2721989"/>
            <a:ext cx="3393649" cy="197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Uses Of Email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6E9AF4-3ED2-1FBE-3C1C-C3002D663564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3129699" y="3711803"/>
            <a:ext cx="1269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A5BF38-CCC7-30D7-DDF1-6D3857425BCB}"/>
              </a:ext>
            </a:extLst>
          </p:cNvPr>
          <p:cNvCxnSpPr>
            <a:stCxn id="2" idx="3"/>
          </p:cNvCxnSpPr>
          <p:nvPr/>
        </p:nvCxnSpPr>
        <p:spPr>
          <a:xfrm flipH="1">
            <a:off x="4044099" y="4411708"/>
            <a:ext cx="852064" cy="9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833DA-F25D-BE44-E3D8-3A3B050D8E97}"/>
              </a:ext>
            </a:extLst>
          </p:cNvPr>
          <p:cNvCxnSpPr/>
          <p:nvPr/>
        </p:nvCxnSpPr>
        <p:spPr>
          <a:xfrm>
            <a:off x="6095999" y="4859516"/>
            <a:ext cx="0" cy="107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330C32-D8B0-EC78-FF11-3A133D25B06E}"/>
              </a:ext>
            </a:extLst>
          </p:cNvPr>
          <p:cNvCxnSpPr>
            <a:stCxn id="2" idx="5"/>
          </p:cNvCxnSpPr>
          <p:nvPr/>
        </p:nvCxnSpPr>
        <p:spPr>
          <a:xfrm>
            <a:off x="7295836" y="4411708"/>
            <a:ext cx="1197715" cy="68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0427F-FF53-A5B6-1692-BACBCB2DA670}"/>
              </a:ext>
            </a:extLst>
          </p:cNvPr>
          <p:cNvCxnSpPr>
            <a:stCxn id="2" idx="6"/>
          </p:cNvCxnSpPr>
          <p:nvPr/>
        </p:nvCxnSpPr>
        <p:spPr>
          <a:xfrm flipV="1">
            <a:off x="7792824" y="3711803"/>
            <a:ext cx="1269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C24D89-AE80-00AD-99B3-005654A71D00}"/>
              </a:ext>
            </a:extLst>
          </p:cNvPr>
          <p:cNvCxnSpPr/>
          <p:nvPr/>
        </p:nvCxnSpPr>
        <p:spPr>
          <a:xfrm flipV="1">
            <a:off x="7371761" y="1960775"/>
            <a:ext cx="820132" cy="98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986456-F376-C148-BA30-F982CE9ED54A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930977" y="2026763"/>
            <a:ext cx="965186" cy="9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5A031-CC20-9859-464D-05DADCA65BED}"/>
              </a:ext>
            </a:extLst>
          </p:cNvPr>
          <p:cNvCxnSpPr/>
          <p:nvPr/>
        </p:nvCxnSpPr>
        <p:spPr>
          <a:xfrm flipV="1">
            <a:off x="6095999" y="1291472"/>
            <a:ext cx="0" cy="13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A446E9-E7F1-0850-3511-ABDEDD61E8F9}"/>
              </a:ext>
            </a:extLst>
          </p:cNvPr>
          <p:cNvSpPr/>
          <p:nvPr/>
        </p:nvSpPr>
        <p:spPr>
          <a:xfrm>
            <a:off x="4896164" y="405353"/>
            <a:ext cx="2475598" cy="71879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6ECEE8-A580-5075-30DB-A1BE40D9B349}"/>
              </a:ext>
            </a:extLst>
          </p:cNvPr>
          <p:cNvSpPr/>
          <p:nvPr/>
        </p:nvSpPr>
        <p:spPr>
          <a:xfrm>
            <a:off x="1602557" y="1291473"/>
            <a:ext cx="2328419" cy="850566"/>
          </a:xfrm>
          <a:prstGeom prst="roundRect">
            <a:avLst>
              <a:gd name="adj" fmla="val 38406"/>
            </a:avLst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SHARE LISTS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F08AE9-D2D2-909B-6BE9-816B19EB7F15}"/>
              </a:ext>
            </a:extLst>
          </p:cNvPr>
          <p:cNvSpPr/>
          <p:nvPr/>
        </p:nvSpPr>
        <p:spPr>
          <a:xfrm>
            <a:off x="1244338" y="3223968"/>
            <a:ext cx="1809947" cy="985133"/>
          </a:xfrm>
          <a:prstGeom prst="round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 PHOTOS &amp; VIDEOS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963A15-657B-2D06-D9C3-CB99FEC4F119}"/>
              </a:ext>
            </a:extLst>
          </p:cNvPr>
          <p:cNvSpPr/>
          <p:nvPr/>
        </p:nvSpPr>
        <p:spPr>
          <a:xfrm>
            <a:off x="1913641" y="5462832"/>
            <a:ext cx="2017335" cy="914400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MUSIC </a:t>
            </a:r>
            <a:br>
              <a:rPr lang="en-US" dirty="0"/>
            </a:br>
            <a:r>
              <a:rPr lang="en-US" dirty="0"/>
              <a:t>&amp; BOOKES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E67BB7-79BC-D84C-98EC-5FDCF95833AE}"/>
              </a:ext>
            </a:extLst>
          </p:cNvPr>
          <p:cNvSpPr/>
          <p:nvPr/>
        </p:nvSpPr>
        <p:spPr>
          <a:xfrm>
            <a:off x="8261023" y="1293630"/>
            <a:ext cx="2177589" cy="848409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INFOEMATION DISTRIBUTION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1524B1-BD20-DC54-F5CA-BE595DB158F5}"/>
              </a:ext>
            </a:extLst>
          </p:cNvPr>
          <p:cNvSpPr/>
          <p:nvPr/>
        </p:nvSpPr>
        <p:spPr>
          <a:xfrm>
            <a:off x="9257121" y="3321753"/>
            <a:ext cx="2036189" cy="78009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 ENRICHMENT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CE9C5F-B568-1A58-6F94-7755CFEF9616}"/>
              </a:ext>
            </a:extLst>
          </p:cNvPr>
          <p:cNvSpPr/>
          <p:nvPr/>
        </p:nvSpPr>
        <p:spPr>
          <a:xfrm>
            <a:off x="5087332" y="6019014"/>
            <a:ext cx="2017334" cy="71643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 MEETINGS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976A404-78F1-9E41-79BC-B31525256007}"/>
              </a:ext>
            </a:extLst>
          </p:cNvPr>
          <p:cNvSpPr/>
          <p:nvPr/>
        </p:nvSpPr>
        <p:spPr>
          <a:xfrm>
            <a:off x="8748074" y="5099901"/>
            <a:ext cx="2145150" cy="8389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THE LATEST NEWS</a:t>
            </a:r>
          </a:p>
        </p:txBody>
      </p:sp>
    </p:spTree>
    <p:extLst>
      <p:ext uri="{BB962C8B-B14F-4D97-AF65-F5344CB8AC3E}">
        <p14:creationId xmlns:p14="http://schemas.microsoft.com/office/powerpoint/2010/main" val="4495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A83E3D1-9476-EF53-A77F-11B2149CE758}"/>
              </a:ext>
            </a:extLst>
          </p:cNvPr>
          <p:cNvSpPr/>
          <p:nvPr/>
        </p:nvSpPr>
        <p:spPr>
          <a:xfrm>
            <a:off x="219960" y="271019"/>
            <a:ext cx="5341856" cy="3631677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ADVANTAGES OF EMAIL</a:t>
            </a:r>
            <a:endParaRPr lang="en-US" dirty="0"/>
          </a:p>
          <a:p>
            <a:pPr algn="ctr"/>
            <a:r>
              <a:rPr lang="en-US" dirty="0"/>
              <a:t>1.Fast client communication</a:t>
            </a:r>
          </a:p>
          <a:p>
            <a:pPr algn="ctr"/>
            <a:r>
              <a:rPr lang="en-US" dirty="0"/>
              <a:t>2.Reduces mailing costs</a:t>
            </a:r>
          </a:p>
          <a:p>
            <a:pPr algn="ctr"/>
            <a:r>
              <a:rPr lang="en-US" dirty="0"/>
              <a:t>3.Easy to use</a:t>
            </a:r>
          </a:p>
          <a:p>
            <a:pPr algn="ctr"/>
            <a:r>
              <a:rPr lang="en-US" dirty="0"/>
              <a:t>4.Speed</a:t>
            </a:r>
          </a:p>
          <a:p>
            <a:pPr algn="ctr"/>
            <a:r>
              <a:rPr lang="en-US" dirty="0"/>
              <a:t>5.Easier for reference</a:t>
            </a:r>
          </a:p>
          <a:p>
            <a:pPr algn="ctr"/>
            <a:r>
              <a:rPr lang="en-US" dirty="0"/>
              <a:t>6.Informal</a:t>
            </a:r>
          </a:p>
          <a:p>
            <a:pPr algn="ctr"/>
            <a:r>
              <a:rPr lang="en-US" dirty="0"/>
              <a:t>7.There is no need of any kind of paper.</a:t>
            </a:r>
          </a:p>
          <a:p>
            <a:pPr algn="ctr"/>
            <a:r>
              <a:rPr lang="en-US" dirty="0"/>
              <a:t>8.Email can be send message at any hour of day.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66B429C-9149-E683-BCE0-3F7C9A01ACB7}"/>
              </a:ext>
            </a:extLst>
          </p:cNvPr>
          <p:cNvSpPr/>
          <p:nvPr/>
        </p:nvSpPr>
        <p:spPr>
          <a:xfrm>
            <a:off x="6806153" y="2316635"/>
            <a:ext cx="5269582" cy="3631677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DISVANTAGES OF EMAIL</a:t>
            </a:r>
          </a:p>
          <a:p>
            <a:pPr algn="ctr"/>
            <a:r>
              <a:rPr lang="en-US" dirty="0"/>
              <a:t>1.Vulnerability to loss</a:t>
            </a:r>
          </a:p>
          <a:p>
            <a:pPr algn="ctr"/>
            <a:r>
              <a:rPr lang="en-US" dirty="0"/>
              <a:t>2.Accessible to others</a:t>
            </a:r>
          </a:p>
          <a:p>
            <a:pPr algn="ctr"/>
            <a:r>
              <a:rPr lang="en-US" dirty="0"/>
              <a:t>3.Spam</a:t>
            </a:r>
          </a:p>
          <a:p>
            <a:pPr algn="ctr"/>
            <a:r>
              <a:rPr lang="en-US" dirty="0"/>
              <a:t>4.Viruses</a:t>
            </a:r>
          </a:p>
          <a:p>
            <a:pPr algn="ctr"/>
            <a:r>
              <a:rPr lang="en-US" dirty="0"/>
              <a:t>5.Emotional Responses</a:t>
            </a:r>
          </a:p>
          <a:p>
            <a:pPr algn="ctr"/>
            <a:r>
              <a:rPr lang="en-US" dirty="0"/>
              <a:t>6.Information overload</a:t>
            </a:r>
          </a:p>
          <a:p>
            <a:pPr algn="ctr"/>
            <a:r>
              <a:rPr lang="en-US" dirty="0"/>
              <a:t>7.Misunderstanding</a:t>
            </a:r>
          </a:p>
          <a:p>
            <a:pPr algn="ctr"/>
            <a:r>
              <a:rPr lang="en-US" dirty="0"/>
              <a:t>8.Pressure to reply</a:t>
            </a:r>
          </a:p>
          <a:p>
            <a:pPr algn="ctr"/>
            <a:r>
              <a:rPr lang="en-US" dirty="0"/>
              <a:t>9.Sucks up our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979C3-5C6C-D558-02CB-42DE86D635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34" y="4117156"/>
            <a:ext cx="2038627" cy="18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5AFD-5F3F-8C17-FC8C-9F4EC24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388476"/>
            <a:ext cx="9402452" cy="18407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INSTITUTIONAL E-MAIL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3214-6298-0B09-B52A-F928B5BF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4" y="1338605"/>
            <a:ext cx="7088955" cy="496792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Institutional e-mail refer to e-mails that required a unique or confirmed identity.</a:t>
            </a:r>
          </a:p>
          <a:p>
            <a:r>
              <a:rPr lang="en-US" dirty="0"/>
              <a:t>It means a institutional e-mail has a unique</a:t>
            </a:r>
          </a:p>
          <a:p>
            <a:r>
              <a:rPr lang="en-US" dirty="0"/>
              <a:t>domain </a:t>
            </a:r>
            <a:r>
              <a:rPr lang="en-US" err="1"/>
              <a:t>name</a:t>
            </a:r>
            <a:r>
              <a:rPr lang="en-US"/>
              <a:t>. Such </a:t>
            </a:r>
            <a:r>
              <a:rPr lang="en-US" dirty="0"/>
              <a:t>as</a:t>
            </a:r>
          </a:p>
          <a:p>
            <a:endParaRPr lang="en-US" dirty="0"/>
          </a:p>
          <a:p>
            <a:r>
              <a:rPr lang="en-US" dirty="0"/>
              <a:t>For a university staff member or student like @Harvard.edu.</a:t>
            </a:r>
          </a:p>
          <a:p>
            <a:endParaRPr lang="en-US" dirty="0"/>
          </a:p>
          <a:p>
            <a:r>
              <a:rPr lang="en-US" dirty="0"/>
              <a:t>For a member of an scientific institution like @cabi.org.</a:t>
            </a:r>
          </a:p>
          <a:p>
            <a:endParaRPr lang="en-US" dirty="0"/>
          </a:p>
          <a:p>
            <a:r>
              <a:rPr lang="en-US" dirty="0"/>
              <a:t>For a company address like @microsoft.com.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9668F-B89B-36F8-FEE8-E1683048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2" y="3119842"/>
            <a:ext cx="4145438" cy="3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023AC-D3AD-DDC2-999B-9D97CB7C8F4F}"/>
              </a:ext>
            </a:extLst>
          </p:cNvPr>
          <p:cNvSpPr txBox="1"/>
          <p:nvPr/>
        </p:nvSpPr>
        <p:spPr>
          <a:xfrm>
            <a:off x="405353" y="641022"/>
            <a:ext cx="738118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Difference between others e-mails and institutional e-mails that</a:t>
            </a:r>
          </a:p>
          <a:p>
            <a:r>
              <a:rPr lang="en-US" dirty="0"/>
              <a:t>others email are defined as a e-mail that can be used almost</a:t>
            </a:r>
          </a:p>
          <a:p>
            <a:r>
              <a:rPr lang="en-US" dirty="0"/>
              <a:t>anyone such as @yahoo.com,@gmail.com or @Hotmail.com.But a</a:t>
            </a:r>
          </a:p>
          <a:p>
            <a:r>
              <a:rPr lang="en-US" dirty="0"/>
              <a:t> institutional e-mail has a confirmed identity that everyone can’t use like ku.ac.bd.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By using it –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get more space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More cloud storage(it differs from one institution to other</a:t>
            </a:r>
          </a:p>
          <a:p>
            <a:r>
              <a:rPr lang="en-US" dirty="0"/>
              <a:t>     institution.)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 anyone can’t get access to use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849BE-0750-3924-D02D-518CFC7A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17" y="3157981"/>
            <a:ext cx="5053867" cy="32202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51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01DB-8AF5-C7ED-BE0A-8F94567F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380" y="2533289"/>
            <a:ext cx="10957873" cy="135055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09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EMAIL AND INSTITUTIONAL EMAIL</vt:lpstr>
      <vt:lpstr>What Is Email</vt:lpstr>
      <vt:lpstr>PowerPoint Presentation</vt:lpstr>
      <vt:lpstr>PowerPoint Presentation</vt:lpstr>
      <vt:lpstr>INSTITUTIONAL E-MAIL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Email</dc:title>
  <dc:creator>RUMANA JAMAL</dc:creator>
  <cp:lastModifiedBy>sohrafrabby2@gmail.com</cp:lastModifiedBy>
  <cp:revision>5</cp:revision>
  <dcterms:created xsi:type="dcterms:W3CDTF">2022-09-26T14:14:40Z</dcterms:created>
  <dcterms:modified xsi:type="dcterms:W3CDTF">2022-10-13T09:30:04Z</dcterms:modified>
</cp:coreProperties>
</file>