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9" r:id="rId6"/>
    <p:sldId id="270" r:id="rId7"/>
    <p:sldId id="272" r:id="rId8"/>
    <p:sldId id="271"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8B61CEA-8A45-491F-A717-43964D1D1855}" type="datetimeFigureOut">
              <a:rPr lang="en-US" smtClean="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04714-207D-43CB-9409-3B16498886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B61CEA-8A45-491F-A717-43964D1D1855}" type="datetimeFigureOut">
              <a:rPr lang="en-US" smtClean="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04714-207D-43CB-9409-3B16498886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B61CEA-8A45-491F-A717-43964D1D1855}" type="datetimeFigureOut">
              <a:rPr lang="en-US" smtClean="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04714-207D-43CB-9409-3B16498886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8B61CEA-8A45-491F-A717-43964D1D1855}" type="datetimeFigureOut">
              <a:rPr lang="en-US" smtClean="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04714-207D-43CB-9409-3B16498886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8B61CEA-8A45-491F-A717-43964D1D1855}" type="datetimeFigureOut">
              <a:rPr lang="en-US" smtClean="0"/>
              <a:pPr/>
              <a:t>8/6/2025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804714-207D-43CB-9409-3B16498886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B61CEA-8A45-491F-A717-43964D1D1855}" type="datetimeFigureOut">
              <a:rPr lang="en-US" smtClean="0"/>
              <a:pPr/>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804714-207D-43CB-9409-3B16498886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8B61CEA-8A45-491F-A717-43964D1D1855}" type="datetimeFigureOut">
              <a:rPr lang="en-US" smtClean="0"/>
              <a:pPr/>
              <a:t>8/6/2025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804714-207D-43CB-9409-3B16498886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8B61CEA-8A45-491F-A717-43964D1D1855}" type="datetimeFigureOut">
              <a:rPr lang="en-US" smtClean="0"/>
              <a:pPr/>
              <a:t>8/6/2025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804714-207D-43CB-9409-3B16498886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B61CEA-8A45-491F-A717-43964D1D1855}" type="datetimeFigureOut">
              <a:rPr lang="en-US" smtClean="0"/>
              <a:pPr/>
              <a:t>8/6/2025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804714-207D-43CB-9409-3B16498886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B61CEA-8A45-491F-A717-43964D1D1855}" type="datetimeFigureOut">
              <a:rPr lang="en-US" smtClean="0"/>
              <a:pPr/>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804714-207D-43CB-9409-3B16498886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8B61CEA-8A45-491F-A717-43964D1D1855}" type="datetimeFigureOut">
              <a:rPr lang="en-US" smtClean="0"/>
              <a:pPr/>
              <a:t>8/6/2025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804714-207D-43CB-9409-3B16498886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3"/>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61CEA-8A45-491F-A717-43964D1D1855}" type="datetimeFigureOut">
              <a:rPr lang="en-US" smtClean="0"/>
              <a:pPr/>
              <a:t>8/6/2025</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804714-207D-43CB-9409-3B16498886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752601"/>
            <a:ext cx="7772400" cy="1847850"/>
          </a:xfrm>
        </p:spPr>
        <p:txBody>
          <a:bodyPr>
            <a:normAutofit fontScale="90000"/>
          </a:bodyPr>
          <a:lstStyle/>
          <a:p>
            <a:br>
              <a:rPr lang="en-US" dirty="0">
                <a:latin typeface="Times New Roman" pitchFamily="18" charset="0"/>
                <a:cs typeface="Times New Roman" pitchFamily="18" charset="0"/>
              </a:rPr>
            </a:br>
            <a:r>
              <a:rPr lang="en-US" dirty="0">
                <a:latin typeface="Times New Roman" pitchFamily="18" charset="0"/>
                <a:cs typeface="Times New Roman" pitchFamily="18" charset="0"/>
              </a:rPr>
              <a:t>Theoretical perspectives of Sociology</a:t>
            </a:r>
          </a:p>
        </p:txBody>
      </p:sp>
      <p:sp>
        <p:nvSpPr>
          <p:cNvPr id="3" name="Subtitle 2"/>
          <p:cNvSpPr>
            <a:spLocks noGrp="1"/>
          </p:cNvSpPr>
          <p:nvPr>
            <p:ph type="subTitle" idx="1"/>
          </p:nvPr>
        </p:nvSpPr>
        <p:spPr/>
        <p:txBody>
          <a:bodyPr>
            <a:normAutofit fontScale="85000" lnSpcReduction="20000"/>
          </a:bodyPr>
          <a:lstStyle/>
          <a:p>
            <a:r>
              <a:rPr lang="en-US" b="1" dirty="0" err="1">
                <a:solidFill>
                  <a:schemeClr val="tx1"/>
                </a:solidFill>
                <a:latin typeface="Times New Roman" pitchFamily="18" charset="0"/>
                <a:cs typeface="Times New Roman" pitchFamily="18" charset="0"/>
              </a:rPr>
              <a:t>Ety</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Rani</a:t>
            </a:r>
            <a:endParaRPr lang="en-US" b="1" dirty="0">
              <a:solidFill>
                <a:schemeClr val="tx1"/>
              </a:solidFill>
              <a:latin typeface="Times New Roman" pitchFamily="18" charset="0"/>
              <a:cs typeface="Times New Roman" pitchFamily="18" charset="0"/>
            </a:endParaRPr>
          </a:p>
          <a:p>
            <a:r>
              <a:rPr lang="en-US" b="1" dirty="0">
                <a:solidFill>
                  <a:schemeClr val="tx1"/>
                </a:solidFill>
                <a:latin typeface="Times New Roman" pitchFamily="18" charset="0"/>
                <a:cs typeface="Times New Roman" pitchFamily="18" charset="0"/>
              </a:rPr>
              <a:t>Assistant Professor</a:t>
            </a:r>
          </a:p>
          <a:p>
            <a:r>
              <a:rPr lang="en-US" b="1">
                <a:solidFill>
                  <a:schemeClr val="tx1"/>
                </a:solidFill>
                <a:latin typeface="Times New Roman" pitchFamily="18" charset="0"/>
                <a:cs typeface="Times New Roman" pitchFamily="18" charset="0"/>
              </a:rPr>
              <a:t>Sociology </a:t>
            </a:r>
            <a:r>
              <a:rPr lang="en-US" b="1" dirty="0">
                <a:solidFill>
                  <a:schemeClr val="tx1"/>
                </a:solidFill>
                <a:latin typeface="Times New Roman" pitchFamily="18" charset="0"/>
                <a:cs typeface="Times New Roman" pitchFamily="18" charset="0"/>
              </a:rPr>
              <a:t>discipline</a:t>
            </a:r>
          </a:p>
          <a:p>
            <a:r>
              <a:rPr lang="en-US" b="1" dirty="0">
                <a:solidFill>
                  <a:schemeClr val="tx1"/>
                </a:solidFill>
                <a:latin typeface="Times New Roman" pitchFamily="18" charset="0"/>
                <a:cs typeface="Times New Roman" pitchFamily="18" charset="0"/>
              </a:rPr>
              <a:t> Khulna University</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00" y="609603"/>
            <a:ext cx="9448800" cy="5516563"/>
          </a:xfrm>
        </p:spPr>
        <p:txBody>
          <a:bodyPr>
            <a:normAutofit/>
          </a:bodyPr>
          <a:lstStyle/>
          <a:p>
            <a:pPr algn="just"/>
            <a:r>
              <a:rPr lang="en-US" sz="2400" b="1" dirty="0">
                <a:latin typeface="Times New Roman" pitchFamily="18" charset="0"/>
                <a:cs typeface="Times New Roman" pitchFamily="18" charset="0"/>
              </a:rPr>
              <a:t>Meaningful Symbols</a:t>
            </a:r>
            <a:r>
              <a:rPr lang="en-US" sz="2400" dirty="0">
                <a:latin typeface="Times New Roman" pitchFamily="18" charset="0"/>
                <a:cs typeface="Times New Roman" pitchFamily="18" charset="0"/>
              </a:rPr>
              <a:t>: George H. Mead insisted that the ongoing process of social interaction and the creating, defining and redefining of meaningful symbols make society possible. Meaningful symbols are sounds, objects, colors, and events that represent something other than themselves and are critical for understanding social interaction. Language is one of the most important and powerful meaningful symbols humans have created, because it allows us to communicate through the shared meaning of words.</a:t>
            </a:r>
          </a:p>
          <a:p>
            <a:pPr algn="just"/>
            <a:endParaRPr lang="en-US" sz="2400"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Definition of the Situation</a:t>
            </a:r>
            <a:r>
              <a:rPr lang="en-US" sz="2400" dirty="0">
                <a:latin typeface="Times New Roman" pitchFamily="18" charset="0"/>
                <a:cs typeface="Times New Roman" pitchFamily="18" charset="0"/>
              </a:rPr>
              <a:t>: Definition of the situation refers to the idea that “ If [people] define situations as real , they are real in their consequences” ( Thomas and Thomas, 1928). Simply put, people define social reality through a process of give and take interaction. Once a definition is established, it shapes all further interactions.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0" y="457203"/>
            <a:ext cx="9448800" cy="5668963"/>
          </a:xfrm>
        </p:spPr>
        <p:txBody>
          <a:bodyPr>
            <a:normAutofit/>
          </a:bodyPr>
          <a:lstStyle/>
          <a:p>
            <a:pPr algn="just"/>
            <a:r>
              <a:rPr lang="en-US" sz="2400" b="1" dirty="0">
                <a:latin typeface="Times New Roman" panose="02020603050405020304" pitchFamily="18" charset="0"/>
                <a:cs typeface="Times New Roman" pitchFamily="18" charset="0"/>
              </a:rPr>
              <a:t>The Looking Glass Self</a:t>
            </a:r>
            <a:r>
              <a:rPr lang="en-US" sz="2400" dirty="0">
                <a:latin typeface="Times New Roman" panose="02020603050405020304" pitchFamily="18" charset="0"/>
                <a:cs typeface="Times New Roman" pitchFamily="18" charset="0"/>
              </a:rPr>
              <a:t>: </a:t>
            </a:r>
            <a:r>
              <a:rPr lang="en-US" sz="2400" b="0" i="0" dirty="0">
                <a:solidFill>
                  <a:srgbClr val="282828"/>
                </a:solidFill>
                <a:effectLst/>
                <a:latin typeface="Times New Roman" panose="02020603050405020304" pitchFamily="18" charset="0"/>
                <a:cs typeface="Times New Roman" panose="02020603050405020304" pitchFamily="18" charset="0"/>
              </a:rPr>
              <a:t>The looking-glass self, first coined by Charles Cooley, describes how one’s self or social identity is dependent on one’s appearance to others.</a:t>
            </a:r>
            <a:endParaRPr lang="en-US" sz="2400" dirty="0">
              <a:latin typeface="Times New Roman" panose="02020603050405020304" pitchFamily="18" charset="0"/>
              <a:cs typeface="Times New Roman" pitchFamily="18" charset="0"/>
            </a:endParaRPr>
          </a:p>
          <a:p>
            <a:pPr algn="just"/>
            <a:endParaRPr lang="en-US" sz="2400" dirty="0">
              <a:latin typeface="Times New Roman" panose="02020603050405020304" pitchFamily="18" charset="0"/>
              <a:cs typeface="Times New Roman" pitchFamily="18" charset="0"/>
            </a:endParaRPr>
          </a:p>
        </p:txBody>
      </p:sp>
      <p:pic>
        <p:nvPicPr>
          <p:cNvPr id="4" name="Picture 2" descr="undefined">
            <a:extLst>
              <a:ext uri="{FF2B5EF4-FFF2-40B4-BE49-F238E27FC236}">
                <a16:creationId xmlns:a16="http://schemas.microsoft.com/office/drawing/2014/main" id="{26A428DC-BEAF-446F-8EF0-6C4B9F3D5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1679484"/>
            <a:ext cx="6509964" cy="40847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3"/>
            <a:ext cx="8229600" cy="5745163"/>
          </a:xfrm>
        </p:spPr>
        <p:txBody>
          <a:bodyPr>
            <a:normAutofit/>
          </a:bodyPr>
          <a:lstStyle/>
          <a:p>
            <a:r>
              <a:rPr lang="en-US" sz="2400" b="1" dirty="0">
                <a:latin typeface="Times New Roman" panose="02020603050405020304" pitchFamily="18" charset="0"/>
                <a:cs typeface="Times New Roman" pitchFamily="18" charset="0"/>
              </a:rPr>
              <a:t>Dramaturgical Analysis</a:t>
            </a:r>
            <a:r>
              <a:rPr lang="en-US" sz="2400" dirty="0">
                <a:latin typeface="Times New Roman" panose="02020603050405020304" pitchFamily="18" charset="0"/>
                <a:cs typeface="Times New Roman" pitchFamily="18" charset="0"/>
              </a:rPr>
              <a:t>: A useful theoretical framework within symbolic interactionism, dramaturgical analysis, uses the analogy of the theater to analyze social behavior. In this approach, people are viewed as actors occupying roles as they play out life’s drama. In real life, people take an active part in the drama, manipulating the interaction to present themselves  in the most positive light. Thus, people often use impression management to communicate favorable impressions of themselves (Goffman). </a:t>
            </a:r>
            <a:endParaRPr lang="en-US" sz="2400" b="1" dirty="0">
              <a:latin typeface="Times New Roman" panose="02020603050405020304" pitchFamily="18" charset="0"/>
              <a:cs typeface="Times New Roman" pitchFamily="18" charset="0"/>
            </a:endParaRPr>
          </a:p>
          <a:p>
            <a:r>
              <a:rPr lang="en-US" sz="2400" b="1" dirty="0">
                <a:latin typeface="Times New Roman" panose="02020603050405020304" pitchFamily="18" charset="0"/>
                <a:cs typeface="Times New Roman" pitchFamily="18" charset="0"/>
              </a:rPr>
              <a:t>The Labeling Approach</a:t>
            </a:r>
            <a:r>
              <a:rPr lang="en-US" sz="2400" dirty="0">
                <a:latin typeface="Times New Roman" panose="02020603050405020304" pitchFamily="18" charset="0"/>
                <a:cs typeface="Times New Roman" pitchFamily="18" charset="0"/>
              </a:rPr>
              <a:t>: </a:t>
            </a:r>
            <a:r>
              <a:rPr lang="en-US" sz="2400" b="1" i="0" dirty="0">
                <a:solidFill>
                  <a:srgbClr val="5F6368"/>
                </a:solidFill>
                <a:effectLst/>
                <a:latin typeface="Times New Roman" panose="02020603050405020304" pitchFamily="18" charset="0"/>
                <a:cs typeface="Times New Roman" panose="02020603050405020304" pitchFamily="18" charset="0"/>
              </a:rPr>
              <a:t>Labeling approach</a:t>
            </a:r>
            <a:r>
              <a:rPr lang="en-US" sz="2400" b="0" i="0" dirty="0">
                <a:solidFill>
                  <a:srgbClr val="4D5156"/>
                </a:solidFill>
                <a:effectLst/>
                <a:latin typeface="Times New Roman" panose="02020603050405020304" pitchFamily="18" charset="0"/>
                <a:cs typeface="Times New Roman" panose="02020603050405020304" pitchFamily="18" charset="0"/>
              </a:rPr>
              <a:t> indicates that society's assigning of labels to individuals or certain groups can have an effect on their behavior.</a:t>
            </a:r>
            <a:endParaRPr lang="en-US" sz="2400" dirty="0">
              <a:latin typeface="Times New Roman" panose="02020603050405020304" pitchFamily="18" charset="0"/>
              <a:cs typeface="Times New Roman" pitchFamily="18" charset="0"/>
            </a:endParaRPr>
          </a:p>
          <a:p>
            <a:pPr marL="0" indent="0" algn="ctr">
              <a:buNone/>
            </a:pPr>
            <a:r>
              <a:rPr lang="en-US" sz="2400" dirty="0">
                <a:latin typeface="Times New Roman" panose="02020603050405020304" pitchFamily="18" charset="0"/>
                <a:cs typeface="Times New Roman" pitchFamily="18" charset="0"/>
              </a:rPr>
              <a:t>Book</a:t>
            </a:r>
          </a:p>
          <a:p>
            <a:pPr marL="0" indent="0">
              <a:buNone/>
            </a:pPr>
            <a:r>
              <a:rPr lang="en-US" sz="2000" dirty="0">
                <a:latin typeface="Times New Roman" panose="02020603050405020304" pitchFamily="18" charset="0"/>
                <a:cs typeface="Times New Roman" panose="02020603050405020304" pitchFamily="18" charset="0"/>
              </a:rPr>
              <a:t>1. Thompson and Hickey (Society in Focus: An Introduction To Sociology).</a:t>
            </a:r>
          </a:p>
          <a:p>
            <a:pPr marL="0" indent="0">
              <a:buNone/>
            </a:pPr>
            <a:r>
              <a:rPr lang="en-US" sz="2000" dirty="0">
                <a:latin typeface="Times New Roman" panose="02020603050405020304" pitchFamily="18" charset="0"/>
                <a:cs typeface="Times New Roman" panose="02020603050405020304" pitchFamily="18" charset="0"/>
              </a:rPr>
              <a:t>2. Sociology (Anthony Giddens).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304800"/>
            <a:ext cx="8229600" cy="1143000"/>
          </a:xfrm>
        </p:spPr>
        <p:txBody>
          <a:bodyPr>
            <a:normAutofit/>
          </a:bodyPr>
          <a:lstStyle/>
          <a:p>
            <a:r>
              <a:rPr lang="en-US" sz="3200" b="1" dirty="0">
                <a:latin typeface="Times New Roman" pitchFamily="18" charset="0"/>
                <a:cs typeface="Times New Roman" pitchFamily="18" charset="0"/>
              </a:rPr>
              <a:t>The Functionalist perspective</a:t>
            </a:r>
          </a:p>
        </p:txBody>
      </p:sp>
      <p:sp>
        <p:nvSpPr>
          <p:cNvPr id="3" name="Content Placeholder 2"/>
          <p:cNvSpPr>
            <a:spLocks noGrp="1"/>
          </p:cNvSpPr>
          <p:nvPr>
            <p:ph idx="1"/>
          </p:nvPr>
        </p:nvSpPr>
        <p:spPr/>
        <p:txBody>
          <a:bodyPr>
            <a:normAutofit lnSpcReduction="10000"/>
          </a:bodyPr>
          <a:lstStyle/>
          <a:p>
            <a:pPr algn="just"/>
            <a:r>
              <a:rPr lang="en-US" sz="2400" dirty="0">
                <a:latin typeface="Times New Roman" pitchFamily="18" charset="0"/>
                <a:cs typeface="Times New Roman" pitchFamily="18" charset="0"/>
              </a:rPr>
              <a:t>Functionalism holds that society is a complex system whose various parts work together to produce stability and solidarity. According to this approach, the discipline of Sociology should investigate the relationship of parts of society to each other and to society as a whole.</a:t>
            </a:r>
          </a:p>
          <a:p>
            <a:pPr algn="just"/>
            <a:r>
              <a:rPr lang="en-US" sz="2400" dirty="0">
                <a:latin typeface="Times New Roman" pitchFamily="18" charset="0"/>
                <a:cs typeface="Times New Roman" pitchFamily="18" charset="0"/>
              </a:rPr>
              <a:t>Functionalist, including Comte and Durkheim, have often used an organic analogy to compare the operation of society to that of a living organism. They argue that the parts of society work together just as the various parts of the human body do, for the benefit of society as a whole. To study a bodily organ like the heart we need to show how it relates to other parts of the body.</a:t>
            </a:r>
          </a:p>
          <a:p>
            <a:pPr algn="just"/>
            <a:r>
              <a:rPr lang="en-US" sz="2400" dirty="0">
                <a:latin typeface="Times New Roman" pitchFamily="18" charset="0"/>
                <a:cs typeface="Times New Roman" pitchFamily="18" charset="0"/>
              </a:rPr>
              <a:t>By pumping blood around the body, the heart plays a vital role in the continuation of the life of the organism. Similarly,  analyzing the function of a social item means showing the  part in plays in the continued existence and health of a society.</a:t>
            </a:r>
          </a:p>
          <a:p>
            <a:pPr algn="just"/>
            <a:endParaRPr lang="en-US" sz="24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152400"/>
            <a:ext cx="8229600" cy="6553200"/>
          </a:xfrm>
        </p:spPr>
        <p:txBody>
          <a:bodyPr>
            <a:noAutofit/>
          </a:bodyPr>
          <a:lstStyle/>
          <a:p>
            <a:pPr algn="just"/>
            <a:r>
              <a:rPr lang="en-US" sz="2000" dirty="0">
                <a:latin typeface="Times New Roman" pitchFamily="18" charset="0"/>
                <a:cs typeface="Times New Roman" pitchFamily="18" charset="0"/>
              </a:rPr>
              <a:t>Functionalism emphasizes the importance of moral consensus, in maintaining order and stability in society. Moral consensus exists when most people in a society share the same values. For instance, Durkheim believed that religion reaffirms people’s adherence to core social values, thereby contributing to the maintenance of social cohesion. </a:t>
            </a:r>
          </a:p>
          <a:p>
            <a:pPr algn="just"/>
            <a:r>
              <a:rPr lang="en-US" sz="2000" dirty="0">
                <a:latin typeface="Times New Roman" pitchFamily="18" charset="0"/>
                <a:cs typeface="Times New Roman" pitchFamily="18" charset="0"/>
              </a:rPr>
              <a:t>Talcott Parsons and Robert K. Merton, who each drew extensively on Durkheim, were two of its most prominent adherents. Merton’s version of functionalism has been particularly influential. Merton’s distinguished between manifest and latent functions. </a:t>
            </a:r>
          </a:p>
          <a:p>
            <a:pPr algn="just"/>
            <a:r>
              <a:rPr lang="en-US" sz="2000" dirty="0">
                <a:latin typeface="Times New Roman" pitchFamily="18" charset="0"/>
                <a:cs typeface="Times New Roman" pitchFamily="18" charset="0"/>
              </a:rPr>
              <a:t>Manifest functions are those known to, and intended by, the participants in a specific type of social activity.</a:t>
            </a:r>
          </a:p>
          <a:p>
            <a:pPr algn="just"/>
            <a:r>
              <a:rPr lang="en-US" sz="2000" dirty="0">
                <a:latin typeface="Times New Roman" pitchFamily="18" charset="0"/>
                <a:cs typeface="Times New Roman" pitchFamily="18" charset="0"/>
              </a:rPr>
              <a:t>Latent  functions are consequences of that activity of which  participants are unaware. </a:t>
            </a:r>
          </a:p>
          <a:p>
            <a:pPr algn="just"/>
            <a:r>
              <a:rPr lang="en-US" sz="2000" dirty="0">
                <a:latin typeface="Times New Roman" pitchFamily="18" charset="0"/>
                <a:cs typeface="Times New Roman" pitchFamily="18" charset="0"/>
              </a:rPr>
              <a:t>To illustrate this distinction Merton used the example of a rain dance performed by the Hopi Tribe of Arizona and New Mexico. The Hopi believe that the ceremony will bring the rain they need for their crops (manifest function). This is why they organize and participate in it. But the rain dance, Merton argued, using Durkheim’s theory of religion, also has the effect of promoting the cohesion of the Hopi society (latent function).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57203"/>
            <a:ext cx="8229600" cy="5668963"/>
          </a:xfrm>
        </p:spPr>
        <p:txBody>
          <a:bodyPr>
            <a:normAutofit/>
          </a:bodyPr>
          <a:lstStyle/>
          <a:p>
            <a:pPr algn="just"/>
            <a:r>
              <a:rPr lang="en-US" sz="2400" dirty="0">
                <a:latin typeface="Times New Roman" pitchFamily="18" charset="0"/>
                <a:cs typeface="Times New Roman" pitchFamily="18" charset="0"/>
              </a:rPr>
              <a:t>Merton also distinguished between functions and dysfunctions. To look for the dysfunctional aspects of social behavior means focusing on features of social life that challenge the existing order of things. For example, it is mistaken to suppose that religion is always functional that is contributes only to social cohesion. When two groups support different religions or even different versions of the same religion, the result can be more social conflicts, causing widespread  social disruption. Thus, wars have often been fought between religious communities as can be seen in the struggles between Protestants and Catholics in European history.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1D7A-B31A-47D8-8886-6A2F2C8FE6C6}"/>
              </a:ext>
            </a:extLst>
          </p:cNvPr>
          <p:cNvSpPr>
            <a:spLocks noGrp="1"/>
          </p:cNvSpPr>
          <p:nvPr>
            <p:ph type="title"/>
          </p:nvPr>
        </p:nvSpPr>
        <p:spPr>
          <a:xfrm>
            <a:off x="609600" y="274638"/>
            <a:ext cx="10972800" cy="715962"/>
          </a:xfrm>
        </p:spPr>
        <p:txBody>
          <a:bodyPr>
            <a:normAutofit fontScale="90000"/>
          </a:bodyPr>
          <a:lstStyle/>
          <a:p>
            <a:r>
              <a:rPr lang="en-US" dirty="0">
                <a:latin typeface="Times New Roman" panose="02020603050405020304" pitchFamily="18" charset="0"/>
                <a:cs typeface="Times New Roman" panose="02020603050405020304" pitchFamily="18" charset="0"/>
              </a:rPr>
              <a:t>Conflict Perspective</a:t>
            </a:r>
          </a:p>
        </p:txBody>
      </p:sp>
      <p:sp>
        <p:nvSpPr>
          <p:cNvPr id="3" name="Content Placeholder 2">
            <a:extLst>
              <a:ext uri="{FF2B5EF4-FFF2-40B4-BE49-F238E27FC236}">
                <a16:creationId xmlns:a16="http://schemas.microsoft.com/office/drawing/2014/main" id="{E8D58BC8-8141-4343-90E8-61B6067E39D4}"/>
              </a:ext>
            </a:extLst>
          </p:cNvPr>
          <p:cNvSpPr>
            <a:spLocks noGrp="1"/>
          </p:cNvSpPr>
          <p:nvPr>
            <p:ph idx="1"/>
          </p:nvPr>
        </p:nvSpPr>
        <p:spPr>
          <a:xfrm>
            <a:off x="609600" y="1066800"/>
            <a:ext cx="10972800" cy="5105399"/>
          </a:xfrm>
        </p:spPr>
        <p:txBody>
          <a:bodyPr>
            <a:normAutofit fontScale="77500" lnSpcReduction="20000"/>
          </a:bodyPr>
          <a:lstStyle/>
          <a:p>
            <a:pPr algn="just">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The conflict perspective, or </a:t>
            </a:r>
            <a:r>
              <a:rPr lang="en-US" dirty="0">
                <a:effectLst/>
                <a:latin typeface="Times New Roman" panose="02020603050405020304" pitchFamily="18" charset="0"/>
                <a:cs typeface="Times New Roman" panose="02020603050405020304" pitchFamily="18" charset="0"/>
              </a:rPr>
              <a:t>conflict theory</a:t>
            </a:r>
            <a:r>
              <a:rPr lang="en-US" dirty="0">
                <a:latin typeface="Times New Roman" panose="02020603050405020304" pitchFamily="18" charset="0"/>
                <a:cs typeface="Times New Roman" panose="02020603050405020304" pitchFamily="18" charset="0"/>
              </a:rPr>
              <a:t>, derives from the ideas of Karl Marx, who believed </a:t>
            </a:r>
            <a:r>
              <a:rPr lang="en-US" dirty="0">
                <a:effectLst/>
                <a:latin typeface="Times New Roman" panose="02020603050405020304" pitchFamily="18" charset="0"/>
                <a:cs typeface="Times New Roman" panose="02020603050405020304" pitchFamily="18" charset="0"/>
              </a:rPr>
              <a:t>society</a:t>
            </a:r>
            <a:r>
              <a:rPr lang="en-US" dirty="0">
                <a:latin typeface="Times New Roman" panose="02020603050405020304" pitchFamily="18" charset="0"/>
                <a:cs typeface="Times New Roman" panose="02020603050405020304" pitchFamily="18" charset="0"/>
              </a:rPr>
              <a:t> is a dynamic entity constantly undergoing change driven by class conflict. Whereas </a:t>
            </a:r>
            <a:r>
              <a:rPr lang="en-US" dirty="0">
                <a:effectLst/>
                <a:latin typeface="Times New Roman" panose="02020603050405020304" pitchFamily="18" charset="0"/>
                <a:cs typeface="Times New Roman" panose="02020603050405020304" pitchFamily="18" charset="0"/>
              </a:rPr>
              <a:t>functionalism</a:t>
            </a:r>
            <a:r>
              <a:rPr lang="en-US" dirty="0">
                <a:latin typeface="Times New Roman" panose="02020603050405020304" pitchFamily="18" charset="0"/>
                <a:cs typeface="Times New Roman" panose="02020603050405020304" pitchFamily="18" charset="0"/>
              </a:rPr>
              <a:t> understands </a:t>
            </a:r>
            <a:r>
              <a:rPr lang="en-US" dirty="0">
                <a:effectLst/>
                <a:latin typeface="Times New Roman" panose="02020603050405020304" pitchFamily="18" charset="0"/>
                <a:cs typeface="Times New Roman" panose="02020603050405020304" pitchFamily="18" charset="0"/>
              </a:rPr>
              <a:t>society</a:t>
            </a:r>
            <a:r>
              <a:rPr lang="en-US" dirty="0">
                <a:latin typeface="Times New Roman" panose="02020603050405020304" pitchFamily="18" charset="0"/>
                <a:cs typeface="Times New Roman" panose="02020603050405020304" pitchFamily="18" charset="0"/>
              </a:rPr>
              <a:t> as a complex system striving for equilibrium, the conflict perspective views social life as competition. According to the conflict perspective, </a:t>
            </a:r>
            <a:r>
              <a:rPr lang="en-US" dirty="0">
                <a:effectLst/>
                <a:latin typeface="Times New Roman" panose="02020603050405020304" pitchFamily="18" charset="0"/>
                <a:cs typeface="Times New Roman" panose="02020603050405020304" pitchFamily="18" charset="0"/>
              </a:rPr>
              <a:t>society</a:t>
            </a:r>
            <a:r>
              <a:rPr lang="en-US" dirty="0">
                <a:latin typeface="Times New Roman" panose="02020603050405020304" pitchFamily="18" charset="0"/>
                <a:cs typeface="Times New Roman" panose="02020603050405020304" pitchFamily="18" charset="0"/>
              </a:rPr>
              <a:t> is made up of individuals competing for limited resources (e.g., money, leisure, sexual partners, etc.). Competition over scarce resources is at the heart of all social relationships. Competition, rather than consensus, is characteristic of human relationships. </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Broader social structures and organizations (e.g., religions, government, etc.) reflect the competition for resources and the inherent inequality competition entails; some people and organizations have more resources (i.e., </a:t>
            </a:r>
            <a:r>
              <a:rPr lang="en-US" dirty="0">
                <a:effectLst/>
                <a:latin typeface="Times New Roman" panose="02020603050405020304" pitchFamily="18" charset="0"/>
                <a:cs typeface="Times New Roman" panose="02020603050405020304" pitchFamily="18" charset="0"/>
              </a:rPr>
              <a:t>power</a:t>
            </a:r>
            <a:r>
              <a:rPr lang="en-US" dirty="0">
                <a:latin typeface="Times New Roman" panose="02020603050405020304" pitchFamily="18" charset="0"/>
                <a:cs typeface="Times New Roman" panose="02020603050405020304" pitchFamily="18" charset="0"/>
              </a:rPr>
              <a:t> and influence), and use those resources to maintain their positions of </a:t>
            </a:r>
            <a:r>
              <a:rPr lang="en-US" dirty="0">
                <a:effectLst/>
                <a:latin typeface="Times New Roman" panose="02020603050405020304" pitchFamily="18" charset="0"/>
                <a:cs typeface="Times New Roman" panose="02020603050405020304" pitchFamily="18" charset="0"/>
              </a:rPr>
              <a:t>power</a:t>
            </a:r>
            <a:r>
              <a:rPr lang="en-US" dirty="0">
                <a:latin typeface="Times New Roman" panose="02020603050405020304" pitchFamily="18" charset="0"/>
                <a:cs typeface="Times New Roman" panose="02020603050405020304" pitchFamily="18" charset="0"/>
              </a:rPr>
              <a:t> in </a:t>
            </a:r>
            <a:r>
              <a:rPr lang="en-US" dirty="0">
                <a:effectLst/>
                <a:latin typeface="Times New Roman" panose="02020603050405020304" pitchFamily="18" charset="0"/>
                <a:cs typeface="Times New Roman" panose="02020603050405020304" pitchFamily="18" charset="0"/>
              </a:rPr>
              <a:t>society</a:t>
            </a:r>
            <a:r>
              <a:rPr lang="en-US" dirty="0">
                <a:latin typeface="Times New Roman" panose="02020603050405020304" pitchFamily="18" charset="0"/>
                <a:cs typeface="Times New Roman" panose="02020603050405020304" pitchFamily="18" charset="0"/>
              </a:rPr>
              <a:t>. </a:t>
            </a:r>
            <a:r>
              <a:rPr lang="en-US" b="0" i="0" dirty="0">
                <a:solidFill>
                  <a:srgbClr val="000000"/>
                </a:solidFill>
                <a:effectLst/>
                <a:latin typeface="Times New Roman" panose="02020603050405020304" pitchFamily="18" charset="0"/>
                <a:cs typeface="Times New Roman" panose="02020603050405020304" pitchFamily="18" charset="0"/>
              </a:rPr>
              <a:t>C. Wright Mills is known as the founder of modern </a:t>
            </a:r>
            <a:r>
              <a:rPr lang="en-US" dirty="0">
                <a:effectLst/>
                <a:latin typeface="Times New Roman" panose="02020603050405020304" pitchFamily="18" charset="0"/>
                <a:cs typeface="Times New Roman" panose="02020603050405020304" pitchFamily="18" charset="0"/>
              </a:rPr>
              <a:t>conflict theory</a:t>
            </a:r>
            <a:r>
              <a:rPr lang="en-US" dirty="0">
                <a:latin typeface="Times New Roman" panose="02020603050405020304" pitchFamily="18" charset="0"/>
                <a:cs typeface="Times New Roman" panose="02020603050405020304" pitchFamily="18" charset="0"/>
              </a:rPr>
              <a:t>. In his work, he believes social structures are created because of conflict between differing interests. </a:t>
            </a:r>
          </a:p>
        </p:txBody>
      </p:sp>
    </p:spTree>
    <p:extLst>
      <p:ext uri="{BB962C8B-B14F-4D97-AF65-F5344CB8AC3E}">
        <p14:creationId xmlns:p14="http://schemas.microsoft.com/office/powerpoint/2010/main" val="3368160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F8642-FCBC-4FDD-AB5B-CFA1A09665E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Conflict Perspective (continue)</a:t>
            </a:r>
            <a:endParaRPr lang="en-US" dirty="0"/>
          </a:p>
        </p:txBody>
      </p:sp>
      <p:sp>
        <p:nvSpPr>
          <p:cNvPr id="3" name="Content Placeholder 2">
            <a:extLst>
              <a:ext uri="{FF2B5EF4-FFF2-40B4-BE49-F238E27FC236}">
                <a16:creationId xmlns:a16="http://schemas.microsoft.com/office/drawing/2014/main" id="{921EC9C3-B999-4BAF-A7F9-47205B8D1613}"/>
              </a:ext>
            </a:extLst>
          </p:cNvPr>
          <p:cNvSpPr>
            <a:spLocks noGrp="1"/>
          </p:cNvSpPr>
          <p:nvPr>
            <p:ph idx="1"/>
          </p:nvPr>
        </p:nvSpPr>
        <p:spPr/>
        <p:txBody>
          <a:bodyPr>
            <a:normAutofit fontScale="85000" lnSpcReduction="10000"/>
          </a:body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People are then impacted by the creation of social structures, and the usual result is a differential of </a:t>
            </a:r>
            <a:r>
              <a:rPr lang="en-US" dirty="0">
                <a:effectLst/>
                <a:latin typeface="Times New Roman" panose="02020603050405020304" pitchFamily="18" charset="0"/>
                <a:cs typeface="Times New Roman" panose="02020603050405020304" pitchFamily="18" charset="0"/>
              </a:rPr>
              <a:t>power</a:t>
            </a:r>
            <a:r>
              <a:rPr lang="en-US" dirty="0">
                <a:latin typeface="Times New Roman" panose="02020603050405020304" pitchFamily="18" charset="0"/>
                <a:cs typeface="Times New Roman" panose="02020603050405020304" pitchFamily="18" charset="0"/>
              </a:rPr>
              <a:t> between the ” elite ” and the “others”. Examples of the “elite” would be government and large corporations. G. William </a:t>
            </a:r>
            <a:r>
              <a:rPr lang="en-US" dirty="0" err="1">
                <a:latin typeface="Times New Roman" panose="02020603050405020304" pitchFamily="18" charset="0"/>
                <a:cs typeface="Times New Roman" panose="02020603050405020304" pitchFamily="18" charset="0"/>
              </a:rPr>
              <a:t>Domhoff</a:t>
            </a:r>
            <a:r>
              <a:rPr lang="en-US" dirty="0">
                <a:latin typeface="Times New Roman" panose="02020603050405020304" pitchFamily="18" charset="0"/>
                <a:cs typeface="Times New Roman" panose="02020603050405020304" pitchFamily="18" charset="0"/>
              </a:rPr>
              <a:t> believes in a similar philosophy as Mills and has written about the “</a:t>
            </a:r>
            <a:r>
              <a:rPr lang="en-US" dirty="0">
                <a:effectLst/>
                <a:latin typeface="Times New Roman" panose="02020603050405020304" pitchFamily="18" charset="0"/>
                <a:cs typeface="Times New Roman" panose="02020603050405020304" pitchFamily="18" charset="0"/>
              </a:rPr>
              <a:t>power elite</a:t>
            </a:r>
            <a:r>
              <a:rPr lang="en-US" dirty="0">
                <a:latin typeface="Times New Roman" panose="02020603050405020304" pitchFamily="18" charset="0"/>
                <a:cs typeface="Times New Roman" panose="02020603050405020304" pitchFamily="18" charset="0"/>
              </a:rPr>
              <a:t> of America”.</a:t>
            </a:r>
          </a:p>
          <a:p>
            <a:pPr algn="just">
              <a:buFont typeface="Wingdings" panose="05000000000000000000" pitchFamily="2" charset="2"/>
              <a:buChar char="v"/>
            </a:pPr>
            <a:r>
              <a:rPr lang="en-US" b="0" i="0" dirty="0">
                <a:solidFill>
                  <a:srgbClr val="000000"/>
                </a:solidFill>
                <a:effectLst/>
                <a:latin typeface="Times New Roman" panose="02020603050405020304" pitchFamily="18" charset="0"/>
                <a:cs typeface="Times New Roman" panose="02020603050405020304" pitchFamily="18" charset="0"/>
              </a:rPr>
              <a:t>While </a:t>
            </a:r>
            <a:r>
              <a:rPr lang="en-US" b="0" i="0" u="none" strike="noStrike" dirty="0">
                <a:solidFill>
                  <a:srgbClr val="000000"/>
                </a:solidFill>
                <a:effectLst/>
                <a:latin typeface="Times New Roman" panose="02020603050405020304" pitchFamily="18" charset="0"/>
                <a:cs typeface="Times New Roman" panose="02020603050405020304" pitchFamily="18" charset="0"/>
              </a:rPr>
              <a:t>functionalism</a:t>
            </a:r>
            <a:r>
              <a:rPr lang="en-US" b="0" i="0" dirty="0">
                <a:solidFill>
                  <a:srgbClr val="000000"/>
                </a:solidFill>
                <a:effectLst/>
                <a:latin typeface="Times New Roman" panose="02020603050405020304" pitchFamily="18" charset="0"/>
                <a:cs typeface="Times New Roman" panose="02020603050405020304" pitchFamily="18" charset="0"/>
              </a:rPr>
              <a:t> emphasizes stability, </a:t>
            </a:r>
            <a:r>
              <a:rPr lang="en-US" b="0" i="0" u="none" strike="noStrike" dirty="0">
                <a:solidFill>
                  <a:srgbClr val="000000"/>
                </a:solidFill>
                <a:effectLst/>
                <a:latin typeface="Times New Roman" panose="02020603050405020304" pitchFamily="18" charset="0"/>
                <a:cs typeface="Times New Roman" panose="02020603050405020304" pitchFamily="18" charset="0"/>
              </a:rPr>
              <a:t>conflict theory</a:t>
            </a:r>
            <a:r>
              <a:rPr lang="en-US" b="0" i="0" dirty="0">
                <a:solidFill>
                  <a:srgbClr val="000000"/>
                </a:solidFill>
                <a:effectLst/>
                <a:latin typeface="Times New Roman" panose="02020603050405020304" pitchFamily="18" charset="0"/>
                <a:cs typeface="Times New Roman" panose="02020603050405020304" pitchFamily="18" charset="0"/>
              </a:rPr>
              <a:t> emphasizes change. According to the conflict perspective, </a:t>
            </a:r>
            <a:r>
              <a:rPr lang="en-US" b="0" i="0" u="none" strike="noStrike" dirty="0">
                <a:solidFill>
                  <a:srgbClr val="000000"/>
                </a:solidFill>
                <a:effectLst/>
                <a:latin typeface="Times New Roman" panose="02020603050405020304" pitchFamily="18" charset="0"/>
                <a:cs typeface="Times New Roman" panose="02020603050405020304" pitchFamily="18" charset="0"/>
              </a:rPr>
              <a:t>society</a:t>
            </a:r>
            <a:r>
              <a:rPr lang="en-US" b="0" i="0" dirty="0">
                <a:solidFill>
                  <a:srgbClr val="000000"/>
                </a:solidFill>
                <a:effectLst/>
                <a:latin typeface="Times New Roman" panose="02020603050405020304" pitchFamily="18" charset="0"/>
                <a:cs typeface="Times New Roman" panose="02020603050405020304" pitchFamily="18" charset="0"/>
              </a:rPr>
              <a:t> is constantly in conflict over resources, and that conflict drives </a:t>
            </a:r>
            <a:r>
              <a:rPr lang="en-US" b="0" i="0" u="none" strike="noStrike" dirty="0">
                <a:solidFill>
                  <a:srgbClr val="000000"/>
                </a:solidFill>
                <a:effectLst/>
                <a:latin typeface="Times New Roman" panose="02020603050405020304" pitchFamily="18" charset="0"/>
                <a:cs typeface="Times New Roman" panose="02020603050405020304" pitchFamily="18" charset="0"/>
              </a:rPr>
              <a:t>social change</a:t>
            </a:r>
            <a:r>
              <a:rPr lang="en-US" b="0" i="0" dirty="0">
                <a:solidFill>
                  <a:srgbClr val="000000"/>
                </a:solidFill>
                <a:effectLst/>
                <a:latin typeface="Times New Roman" panose="02020603050405020304" pitchFamily="18" charset="0"/>
                <a:cs typeface="Times New Roman" panose="02020603050405020304" pitchFamily="18" charset="0"/>
              </a:rPr>
              <a:t>. In the conflict perspective, change comes about through conflict between competing interests, not consensus or adaptation.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85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D7E6B-40D9-4575-B47D-449744AC148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Conflict Perspective (continue)</a:t>
            </a:r>
            <a:endParaRPr lang="en-US" dirty="0"/>
          </a:p>
        </p:txBody>
      </p:sp>
      <p:pic>
        <p:nvPicPr>
          <p:cNvPr id="8" name="Content Placeholder 7">
            <a:extLst>
              <a:ext uri="{FF2B5EF4-FFF2-40B4-BE49-F238E27FC236}">
                <a16:creationId xmlns:a16="http://schemas.microsoft.com/office/drawing/2014/main" id="{2CAB31E9-78BA-4C88-96B3-20A53D4BB364}"/>
              </a:ext>
            </a:extLst>
          </p:cNvPr>
          <p:cNvPicPr>
            <a:picLocks noGrp="1" noChangeAspect="1"/>
          </p:cNvPicPr>
          <p:nvPr>
            <p:ph idx="1"/>
          </p:nvPr>
        </p:nvPicPr>
        <p:blipFill>
          <a:blip r:embed="rId2"/>
          <a:stretch>
            <a:fillRect/>
          </a:stretch>
        </p:blipFill>
        <p:spPr bwMode="auto">
          <a:xfrm>
            <a:off x="2590800" y="1501430"/>
            <a:ext cx="6747791" cy="4495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82445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BEB76-2000-4F35-B987-75F62E27B1D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Conflict Perspective (continue)</a:t>
            </a:r>
            <a:endParaRPr lang="en-US" dirty="0"/>
          </a:p>
        </p:txBody>
      </p:sp>
      <p:sp>
        <p:nvSpPr>
          <p:cNvPr id="3" name="Content Placeholder 2">
            <a:extLst>
              <a:ext uri="{FF2B5EF4-FFF2-40B4-BE49-F238E27FC236}">
                <a16:creationId xmlns:a16="http://schemas.microsoft.com/office/drawing/2014/main" id="{F2EFBAD0-67C9-4D21-A923-F42126398F45}"/>
              </a:ext>
            </a:extLst>
          </p:cNvPr>
          <p:cNvSpPr>
            <a:spLocks noGrp="1"/>
          </p:cNvSpPr>
          <p:nvPr>
            <p:ph idx="1"/>
          </p:nvPr>
        </p:nvSpPr>
        <p:spPr/>
        <p:txBody>
          <a:bodyPr>
            <a:normAutofit fontScale="85000" lnSpcReduction="10000"/>
          </a:bodyPr>
          <a:lstStyle/>
          <a:p>
            <a:pPr algn="just"/>
            <a:r>
              <a:rPr lang="en-US" sz="3200" dirty="0">
                <a:latin typeface="Times New Roman" pitchFamily="18" charset="0"/>
                <a:cs typeface="Times New Roman" pitchFamily="18" charset="0"/>
              </a:rPr>
              <a:t>However, not all conflict theories take a Marxist approach. Some conflict theorists have also been influenced by Weber. A good example is the contemporary German Sociologists Ralf </a:t>
            </a:r>
            <a:r>
              <a:rPr lang="en-US" sz="3200" dirty="0" err="1">
                <a:latin typeface="Times New Roman" pitchFamily="18" charset="0"/>
                <a:cs typeface="Times New Roman" pitchFamily="18" charset="0"/>
              </a:rPr>
              <a:t>Dahrendorf</a:t>
            </a:r>
            <a:r>
              <a:rPr lang="en-US" sz="3200" dirty="0">
                <a:latin typeface="Times New Roman" pitchFamily="18" charset="0"/>
                <a:cs typeface="Times New Roman" pitchFamily="18" charset="0"/>
              </a:rPr>
              <a:t>. In his now classic work, Class and Class Conflict in Industrial Society , </a:t>
            </a:r>
            <a:r>
              <a:rPr lang="en-US" sz="3200" dirty="0" err="1">
                <a:latin typeface="Times New Roman" pitchFamily="18" charset="0"/>
                <a:cs typeface="Times New Roman" pitchFamily="18" charset="0"/>
              </a:rPr>
              <a:t>Dahrendorf</a:t>
            </a:r>
            <a:r>
              <a:rPr lang="en-US" sz="3200" dirty="0">
                <a:latin typeface="Times New Roman" pitchFamily="18" charset="0"/>
                <a:cs typeface="Times New Roman" pitchFamily="18" charset="0"/>
              </a:rPr>
              <a:t> argues that functionalists thinkers only consider one side of society.</a:t>
            </a:r>
          </a:p>
          <a:p>
            <a:pPr algn="just"/>
            <a:r>
              <a:rPr lang="en-US" sz="3200" dirty="0" err="1">
                <a:latin typeface="Times New Roman" pitchFamily="18" charset="0"/>
                <a:cs typeface="Times New Roman" pitchFamily="18" charset="0"/>
              </a:rPr>
              <a:t>Dahrendorf</a:t>
            </a:r>
            <a:r>
              <a:rPr lang="en-US" sz="3200" dirty="0">
                <a:latin typeface="Times New Roman" pitchFamily="18" charset="0"/>
                <a:cs typeface="Times New Roman" pitchFamily="18" charset="0"/>
              </a:rPr>
              <a:t> says, conflict comes mainly from different interests that individuals and groups have. Marx was differences of interest mainly in terms of classes, but </a:t>
            </a:r>
            <a:r>
              <a:rPr lang="en-US" sz="3200" dirty="0" err="1">
                <a:latin typeface="Times New Roman" pitchFamily="18" charset="0"/>
                <a:cs typeface="Times New Roman" pitchFamily="18" charset="0"/>
              </a:rPr>
              <a:t>Dahrendorf</a:t>
            </a:r>
            <a:r>
              <a:rPr lang="en-US" sz="3200" dirty="0">
                <a:latin typeface="Times New Roman" pitchFamily="18" charset="0"/>
                <a:cs typeface="Times New Roman" pitchFamily="18" charset="0"/>
              </a:rPr>
              <a:t> relates them more broadly to authority and power. In all societies there is a division between those who hold authority and those who are largely excluded from it between rulers and ruled.</a:t>
            </a:r>
          </a:p>
          <a:p>
            <a:endParaRPr lang="en-US" sz="3200" dirty="0">
              <a:latin typeface="Times New Roman" pitchFamily="18" charset="0"/>
              <a:cs typeface="Times New Roman" pitchFamily="18" charset="0"/>
            </a:endParaRPr>
          </a:p>
          <a:p>
            <a:endParaRPr lang="en-US" dirty="0"/>
          </a:p>
        </p:txBody>
      </p:sp>
    </p:spTree>
    <p:extLst>
      <p:ext uri="{BB962C8B-B14F-4D97-AF65-F5344CB8AC3E}">
        <p14:creationId xmlns:p14="http://schemas.microsoft.com/office/powerpoint/2010/main" val="1478665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The Symbolic </a:t>
            </a:r>
            <a:r>
              <a:rPr lang="en-US" sz="3200" b="1" dirty="0" err="1">
                <a:latin typeface="Times New Roman" pitchFamily="18" charset="0"/>
                <a:cs typeface="Times New Roman" pitchFamily="18" charset="0"/>
              </a:rPr>
              <a:t>Interactionist</a:t>
            </a:r>
            <a:r>
              <a:rPr lang="en-US" sz="3200" b="1" dirty="0">
                <a:latin typeface="Times New Roman" pitchFamily="18" charset="0"/>
                <a:cs typeface="Times New Roman" pitchFamily="18" charset="0"/>
              </a:rPr>
              <a:t> Perspective</a:t>
            </a:r>
            <a:endParaRPr lang="en-US" sz="3200" b="1" dirty="0"/>
          </a:p>
        </p:txBody>
      </p:sp>
      <p:sp>
        <p:nvSpPr>
          <p:cNvPr id="3" name="Content Placeholder 2"/>
          <p:cNvSpPr>
            <a:spLocks noGrp="1"/>
          </p:cNvSpPr>
          <p:nvPr>
            <p:ph idx="1"/>
          </p:nvPr>
        </p:nvSpPr>
        <p:spPr/>
        <p:txBody>
          <a:bodyPr>
            <a:normAutofit/>
          </a:bodyPr>
          <a:lstStyle/>
          <a:p>
            <a:pPr algn="just"/>
            <a:r>
              <a:rPr lang="en-US" sz="2400" b="0" i="0" dirty="0">
                <a:effectLst/>
                <a:latin typeface="Times New Roman" panose="02020603050405020304" pitchFamily="18" charset="0"/>
                <a:cs typeface="Times New Roman" pitchFamily="18" charset="0"/>
              </a:rPr>
              <a:t>Symbolic interaction theory, called symbolic interaction perspective, is a sociology theory that seeks to understand humans' relationship with their society by focusing on the symbols that help us give meaning to the experiences in our life. Social scientists consider symbolic interaction theory as a framework for building theories that see society as a product of everyday human interactions. The symbolic interactionist perspective is based on the notion that people make sense of their social worlds through communication and social interaction - the exchange of meaning through symbols and language. </a:t>
            </a:r>
            <a:r>
              <a:rPr lang="en-US" sz="2400" dirty="0">
                <a:latin typeface="Times New Roman" panose="02020603050405020304" pitchFamily="18" charset="0"/>
                <a:cs typeface="Times New Roman" pitchFamily="18" charset="0"/>
              </a:rPr>
              <a:t>Three major concepts important for understanding this theoretical approach include meaningful symbols, the definition of the situation and the looking glass  self. In addition, two important types of theoretical analysis fit within the interactionist perspective: dramaturgical analysis and the labeling approach.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727</TotalTime>
  <Words>1406</Words>
  <Application>Microsoft Office PowerPoint</Application>
  <PresentationFormat>Widescreen</PresentationFormat>
  <Paragraphs>36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Office Theme</vt:lpstr>
      <vt:lpstr> Theoretical perspectives of Sociology</vt:lpstr>
      <vt:lpstr>The Functionalist perspective</vt:lpstr>
      <vt:lpstr>PowerPoint Presentation</vt:lpstr>
      <vt:lpstr>PowerPoint Presentation</vt:lpstr>
      <vt:lpstr>Conflict Perspective</vt:lpstr>
      <vt:lpstr>Conflict Perspective (continue)</vt:lpstr>
      <vt:lpstr>Conflict Perspective (continue)</vt:lpstr>
      <vt:lpstr>Conflict Perspective (continue)</vt:lpstr>
      <vt:lpstr>The Symbolic Interactionist Perspective</vt:lpstr>
      <vt:lpstr>PowerPoint Presentation</vt:lpstr>
      <vt:lpstr>PowerPoint Presentation</vt:lpstr>
      <vt:lpstr>PowerPoint Presentation</vt:lpstr>
    </vt:vector>
  </TitlesOfParts>
  <Company>NONE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 Theoretical perspectives of Sociology</dc:title>
  <dc:creator>CHANGE_ME1</dc:creator>
  <cp:lastModifiedBy>User</cp:lastModifiedBy>
  <cp:revision>74</cp:revision>
  <dcterms:created xsi:type="dcterms:W3CDTF">2020-12-24T11:11:57Z</dcterms:created>
  <dcterms:modified xsi:type="dcterms:W3CDTF">2025-08-06T14:28:17Z</dcterms:modified>
</cp:coreProperties>
</file>