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7" r:id="rId8"/>
    <p:sldId id="268" r:id="rId9"/>
    <p:sldId id="270" r:id="rId10"/>
    <p:sldId id="271" r:id="rId11"/>
    <p:sldId id="272" r:id="rId12"/>
    <p:sldId id="273"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53" autoAdjust="0"/>
    <p:restoredTop sz="94660"/>
  </p:normalViewPr>
  <p:slideViewPr>
    <p:cSldViewPr>
      <p:cViewPr varScale="1">
        <p:scale>
          <a:sx n="81" d="100"/>
          <a:sy n="81" d="100"/>
        </p:scale>
        <p:origin x="20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78106DF-D7C5-4109-802B-8F692DAE9E5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106DF-D7C5-4109-802B-8F692DAE9E5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106DF-D7C5-4109-802B-8F692DAE9E5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8106DF-D7C5-4109-802B-8F692DAE9E5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8106DF-D7C5-4109-802B-8F692DAE9E58}" type="datetimeFigureOut">
              <a:rPr lang="en-US" smtClean="0"/>
              <a:pPr/>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78106DF-D7C5-4109-802B-8F692DAE9E5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8106DF-D7C5-4109-802B-8F692DAE9E58}" type="datetimeFigureOut">
              <a:rPr lang="en-US" smtClean="0"/>
              <a:pPr/>
              <a:t>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78106DF-D7C5-4109-802B-8F692DAE9E58}" type="datetimeFigureOut">
              <a:rPr lang="en-US" smtClean="0"/>
              <a:pPr/>
              <a:t>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106DF-D7C5-4109-802B-8F692DAE9E58}" type="datetimeFigureOut">
              <a:rPr lang="en-US" smtClean="0"/>
              <a:pPr/>
              <a:t>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106DF-D7C5-4109-802B-8F692DAE9E5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8106DF-D7C5-4109-802B-8F692DAE9E58}" type="datetimeFigureOut">
              <a:rPr lang="en-US" smtClean="0"/>
              <a:pPr/>
              <a:t>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5BB4F-B20F-47D2-8139-6257B2AA41A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106DF-D7C5-4109-802B-8F692DAE9E58}" type="datetimeFigureOut">
              <a:rPr lang="en-US" smtClean="0"/>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A5BB4F-B20F-47D2-8139-6257B2AA41A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ediaa.com/difference-between-prejudice-and-stereoty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b="1" dirty="0">
                <a:latin typeface="Times New Roman" pitchFamily="18" charset="0"/>
                <a:cs typeface="Times New Roman" pitchFamily="18" charset="0"/>
              </a:rPr>
              <a:t>Topic: Basic Concepts of Sociology</a:t>
            </a:r>
          </a:p>
        </p:txBody>
      </p:sp>
      <p:sp>
        <p:nvSpPr>
          <p:cNvPr id="3" name="Subtitle 2"/>
          <p:cNvSpPr>
            <a:spLocks noGrp="1"/>
          </p:cNvSpPr>
          <p:nvPr>
            <p:ph type="subTitle" idx="1"/>
          </p:nvPr>
        </p:nvSpPr>
        <p:spPr/>
        <p:txBody>
          <a:bodyPr>
            <a:normAutofit fontScale="85000" lnSpcReduction="20000"/>
          </a:bodyPr>
          <a:lstStyle/>
          <a:p>
            <a:r>
              <a:rPr lang="en-US" b="1" dirty="0" err="1">
                <a:solidFill>
                  <a:schemeClr val="tx1"/>
                </a:solidFill>
                <a:latin typeface="Times New Roman" pitchFamily="18" charset="0"/>
                <a:cs typeface="Times New Roman" pitchFamily="18" charset="0"/>
              </a:rPr>
              <a:t>Ety</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Rani</a:t>
            </a:r>
            <a:endParaRPr lang="en-US" b="1"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Assistant Professor</a:t>
            </a:r>
          </a:p>
          <a:p>
            <a:r>
              <a:rPr lang="en-US" b="1" dirty="0">
                <a:solidFill>
                  <a:schemeClr val="tx1"/>
                </a:solidFill>
                <a:latin typeface="Times New Roman" pitchFamily="18" charset="0"/>
                <a:cs typeface="Times New Roman" pitchFamily="18" charset="0"/>
              </a:rPr>
              <a:t>Sociology discipline</a:t>
            </a:r>
          </a:p>
          <a:p>
            <a:r>
              <a:rPr lang="en-US" b="1" dirty="0">
                <a:solidFill>
                  <a:schemeClr val="tx1"/>
                </a:solidFill>
                <a:latin typeface="Times New Roman" pitchFamily="18" charset="0"/>
                <a:cs typeface="Times New Roman" pitchFamily="18" charset="0"/>
              </a:rPr>
              <a:t> Khulna University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A6A60-D38B-4546-9C9D-47BF54A1DB07}"/>
              </a:ext>
            </a:extLst>
          </p:cNvPr>
          <p:cNvSpPr>
            <a:spLocks noGrp="1"/>
          </p:cNvSpPr>
          <p:nvPr>
            <p:ph type="title"/>
          </p:nvPr>
        </p:nvSpPr>
        <p:spPr/>
        <p:txBody>
          <a:bodyPr/>
          <a:lstStyle/>
          <a:p>
            <a:r>
              <a:rPr lang="en-US" dirty="0"/>
              <a:t>Values</a:t>
            </a:r>
          </a:p>
        </p:txBody>
      </p:sp>
      <p:sp>
        <p:nvSpPr>
          <p:cNvPr id="3" name="Content Placeholder 2">
            <a:extLst>
              <a:ext uri="{FF2B5EF4-FFF2-40B4-BE49-F238E27FC236}">
                <a16:creationId xmlns:a16="http://schemas.microsoft.com/office/drawing/2014/main" id="{866217F7-F7B6-4E44-894F-627229A948FB}"/>
              </a:ext>
            </a:extLst>
          </p:cNvPr>
          <p:cNvSpPr>
            <a:spLocks noGrp="1"/>
          </p:cNvSpPr>
          <p:nvPr>
            <p:ph idx="1"/>
          </p:nvPr>
        </p:nvSpPr>
        <p:spPr/>
        <p:txBody>
          <a:bodyPr>
            <a:normAutofit fontScale="92500" lnSpcReduction="20000"/>
          </a:bodyPr>
          <a:lstStyle/>
          <a:p>
            <a:pPr algn="just" fontAlgn="base"/>
            <a:r>
              <a:rPr lang="en-US" b="0" i="0" dirty="0">
                <a:effectLst/>
                <a:latin typeface="Times New Roman" panose="02020603050405020304" pitchFamily="18" charset="0"/>
                <a:cs typeface="Times New Roman" panose="02020603050405020304" pitchFamily="18" charset="0"/>
              </a:rPr>
              <a:t>Values are basic principles that help you to decide what is right and wrong. They describe personal standards of what is valuable or important. Values help us to make decisions about right and wrong, important and less important, etc.</a:t>
            </a:r>
          </a:p>
          <a:p>
            <a:pPr algn="just" fontAlgn="base"/>
            <a:r>
              <a:rPr lang="en-US" b="0" i="0" dirty="0">
                <a:effectLst/>
                <a:latin typeface="Times New Roman" panose="02020603050405020304" pitchFamily="18" charset="0"/>
                <a:cs typeface="Times New Roman" panose="02020603050405020304" pitchFamily="18" charset="0"/>
              </a:rPr>
              <a:t>Values can be made of our likes, dislikes, perspectives, </a:t>
            </a:r>
            <a:r>
              <a:rPr lang="en-US" b="0" i="0"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prejudices</a:t>
            </a:r>
            <a:r>
              <a:rPr lang="en-US" b="0" i="0" dirty="0">
                <a:effectLst/>
                <a:latin typeface="Times New Roman" panose="02020603050405020304" pitchFamily="18" charset="0"/>
                <a:cs typeface="Times New Roman" panose="02020603050405020304" pitchFamily="18" charset="0"/>
              </a:rPr>
              <a:t>, and judgment. They have the ability to shape a person’s behavior. Therefore, they provide a basic foundation for understanding a person’s personality, behavior, attitudes, and perceptions.</a:t>
            </a:r>
          </a:p>
          <a:p>
            <a:endParaRPr lang="en-US" dirty="0"/>
          </a:p>
        </p:txBody>
      </p:sp>
    </p:spTree>
    <p:extLst>
      <p:ext uri="{BB962C8B-B14F-4D97-AF65-F5344CB8AC3E}">
        <p14:creationId xmlns:p14="http://schemas.microsoft.com/office/powerpoint/2010/main" val="86964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E4C7-8A69-444B-B50E-31A7CC5271C4}"/>
              </a:ext>
            </a:extLst>
          </p:cNvPr>
          <p:cNvSpPr>
            <a:spLocks noGrp="1"/>
          </p:cNvSpPr>
          <p:nvPr>
            <p:ph type="title"/>
          </p:nvPr>
        </p:nvSpPr>
        <p:spPr/>
        <p:txBody>
          <a:bodyPr/>
          <a:lstStyle/>
          <a:p>
            <a:r>
              <a:rPr lang="en-US" dirty="0"/>
              <a:t>Values (Continue)</a:t>
            </a:r>
          </a:p>
        </p:txBody>
      </p:sp>
      <p:sp>
        <p:nvSpPr>
          <p:cNvPr id="3" name="Content Placeholder 2">
            <a:extLst>
              <a:ext uri="{FF2B5EF4-FFF2-40B4-BE49-F238E27FC236}">
                <a16:creationId xmlns:a16="http://schemas.microsoft.com/office/drawing/2014/main" id="{82D55E56-AC27-47B7-829A-A47B034565A7}"/>
              </a:ext>
            </a:extLst>
          </p:cNvPr>
          <p:cNvSpPr>
            <a:spLocks noGrp="1"/>
          </p:cNvSpPr>
          <p:nvPr>
            <p:ph idx="1"/>
          </p:nvPr>
        </p:nvSpPr>
        <p:spPr/>
        <p:txBody>
          <a:bodyPr/>
          <a:lstStyle/>
          <a:p>
            <a:pPr algn="just"/>
            <a:r>
              <a:rPr lang="en-US" b="0" i="0" dirty="0">
                <a:solidFill>
                  <a:srgbClr val="444444"/>
                </a:solidFill>
                <a:effectLst/>
                <a:latin typeface="Times New Roman" panose="02020603050405020304" pitchFamily="18" charset="0"/>
                <a:cs typeface="Times New Roman" panose="02020603050405020304" pitchFamily="18" charset="0"/>
              </a:rPr>
              <a:t>It is also important to note that values depend on individuals; each individual has different values. Moreover, various factors like culture, education, religion, and society can influence the values of a person. Hospitality, generosity, honesty, courage, integrity, and fairness are some examples of values.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9349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42D10-D59B-46A6-9556-F55BFCC7A934}"/>
              </a:ext>
            </a:extLst>
          </p:cNvPr>
          <p:cNvSpPr>
            <a:spLocks noGrp="1"/>
          </p:cNvSpPr>
          <p:nvPr>
            <p:ph type="title"/>
          </p:nvPr>
        </p:nvSpPr>
        <p:spPr>
          <a:xfrm>
            <a:off x="457200" y="228600"/>
            <a:ext cx="8229600" cy="685800"/>
          </a:xfrm>
        </p:spPr>
        <p:txBody>
          <a:bodyPr>
            <a:normAutofit fontScale="90000"/>
          </a:bodyPr>
          <a:lstStyle/>
          <a:p>
            <a:br>
              <a:rPr lang="en-US" b="0" i="0" dirty="0">
                <a:effectLst/>
                <a:latin typeface="Open Sans"/>
              </a:rPr>
            </a:br>
            <a:r>
              <a:rPr lang="en-US" sz="4000" b="0" i="0" dirty="0">
                <a:effectLst/>
                <a:latin typeface="Times New Roman" panose="02020603050405020304" pitchFamily="18" charset="0"/>
                <a:cs typeface="Times New Roman" panose="02020603050405020304" pitchFamily="18" charset="0"/>
              </a:rPr>
              <a:t>Difference Between Norms and Values</a:t>
            </a:r>
            <a:br>
              <a:rPr lang="en-US" b="0" i="0" dirty="0">
                <a:solidFill>
                  <a:srgbClr val="6DB3BF"/>
                </a:solidFill>
                <a:effectLst/>
                <a:latin typeface="Open Sans"/>
              </a:rPr>
            </a:br>
            <a:endParaRPr lang="en-US" dirty="0"/>
          </a:p>
        </p:txBody>
      </p:sp>
      <p:sp>
        <p:nvSpPr>
          <p:cNvPr id="3" name="Content Placeholder 2">
            <a:extLst>
              <a:ext uri="{FF2B5EF4-FFF2-40B4-BE49-F238E27FC236}">
                <a16:creationId xmlns:a16="http://schemas.microsoft.com/office/drawing/2014/main" id="{ECCB4D84-C1DE-4353-AD14-0A7E4109DDC9}"/>
              </a:ext>
            </a:extLst>
          </p:cNvPr>
          <p:cNvSpPr>
            <a:spLocks noGrp="1"/>
          </p:cNvSpPr>
          <p:nvPr>
            <p:ph idx="1"/>
          </p:nvPr>
        </p:nvSpPr>
        <p:spPr>
          <a:xfrm>
            <a:off x="457200" y="1066800"/>
            <a:ext cx="8229600" cy="5059363"/>
          </a:xfrm>
        </p:spPr>
        <p:txBody>
          <a:bodyPr>
            <a:normAutofit fontScale="62500" lnSpcReduction="20000"/>
          </a:bodyPr>
          <a:lstStyle/>
          <a:p>
            <a:pPr marL="0" indent="0" algn="just" fontAlgn="base">
              <a:buNone/>
            </a:pPr>
            <a:r>
              <a:rPr lang="en-US" b="1" i="0" dirty="0">
                <a:effectLst/>
                <a:latin typeface="Times New Roman" panose="02020603050405020304" pitchFamily="18" charset="0"/>
                <a:cs typeface="Times New Roman" panose="02020603050405020304" pitchFamily="18" charset="0"/>
              </a:rPr>
              <a:t>Definition</a:t>
            </a:r>
          </a:p>
          <a:p>
            <a:pPr algn="just" fontAlgn="base"/>
            <a:r>
              <a:rPr lang="en-US" b="0" i="0" dirty="0">
                <a:effectLst/>
                <a:latin typeface="Times New Roman" panose="02020603050405020304" pitchFamily="18" charset="0"/>
                <a:cs typeface="Times New Roman" panose="02020603050405020304" pitchFamily="18" charset="0"/>
              </a:rPr>
              <a:t>Norms are accepted standards of behavior, whereas values are principles that help you to decide what is right and wrong.</a:t>
            </a:r>
          </a:p>
          <a:p>
            <a:pPr marL="0" indent="0" algn="just" fontAlgn="base">
              <a:buNone/>
            </a:pPr>
            <a:r>
              <a:rPr lang="en-US" b="1" i="0" dirty="0">
                <a:effectLst/>
                <a:latin typeface="Times New Roman" panose="02020603050405020304" pitchFamily="18" charset="0"/>
                <a:cs typeface="Times New Roman" panose="02020603050405020304" pitchFamily="18" charset="0"/>
              </a:rPr>
              <a:t>Nature</a:t>
            </a:r>
          </a:p>
          <a:p>
            <a:pPr algn="just" fontAlgn="base"/>
            <a:r>
              <a:rPr lang="en-US" b="0" i="0" dirty="0">
                <a:effectLst/>
                <a:latin typeface="Times New Roman" panose="02020603050405020304" pitchFamily="18" charset="0"/>
                <a:cs typeface="Times New Roman" panose="02020603050405020304" pitchFamily="18" charset="0"/>
              </a:rPr>
              <a:t>While norms are specific guidelines, values are general guidelines.</a:t>
            </a:r>
          </a:p>
          <a:p>
            <a:pPr marL="0" indent="0" algn="just" fontAlgn="base">
              <a:buNone/>
            </a:pPr>
            <a:r>
              <a:rPr lang="en-US" b="1" i="0" dirty="0">
                <a:effectLst/>
                <a:latin typeface="Times New Roman" panose="02020603050405020304" pitchFamily="18" charset="0"/>
                <a:cs typeface="Times New Roman" panose="02020603050405020304" pitchFamily="18" charset="0"/>
              </a:rPr>
              <a:t>Social vs Personal</a:t>
            </a:r>
          </a:p>
          <a:p>
            <a:pPr algn="just" fontAlgn="base"/>
            <a:r>
              <a:rPr lang="en-US" b="0" i="0" dirty="0">
                <a:effectLst/>
                <a:latin typeface="Times New Roman" panose="02020603050405020304" pitchFamily="18" charset="0"/>
                <a:cs typeface="Times New Roman" panose="02020603050405020304" pitchFamily="18" charset="0"/>
              </a:rPr>
              <a:t>Norms are behaviors that are accepted by the society, while values are principals believed by an individual.</a:t>
            </a:r>
          </a:p>
          <a:p>
            <a:pPr marL="0" indent="0" algn="just" fontAlgn="base">
              <a:buNone/>
            </a:pPr>
            <a:r>
              <a:rPr lang="en-US" b="1" i="0" dirty="0">
                <a:effectLst/>
                <a:latin typeface="Times New Roman" panose="02020603050405020304" pitchFamily="18" charset="0"/>
                <a:cs typeface="Times New Roman" panose="02020603050405020304" pitchFamily="18" charset="0"/>
              </a:rPr>
              <a:t>Variance</a:t>
            </a:r>
          </a:p>
          <a:p>
            <a:pPr algn="just" fontAlgn="base"/>
            <a:r>
              <a:rPr lang="en-US" b="0" i="0" dirty="0">
                <a:effectLst/>
                <a:latin typeface="Times New Roman" panose="02020603050405020304" pitchFamily="18" charset="0"/>
                <a:cs typeface="Times New Roman" panose="02020603050405020304" pitchFamily="18" charset="0"/>
              </a:rPr>
              <a:t>Moreover, norms may vary from society to society, while values may vary from individual to individual.</a:t>
            </a:r>
          </a:p>
          <a:p>
            <a:pPr marL="0" indent="0" algn="just" fontAlgn="base">
              <a:buNone/>
            </a:pPr>
            <a:r>
              <a:rPr lang="en-US" b="1" i="0" dirty="0">
                <a:effectLst/>
                <a:latin typeface="Times New Roman" panose="02020603050405020304" pitchFamily="18" charset="0"/>
                <a:cs typeface="Times New Roman" panose="02020603050405020304" pitchFamily="18" charset="0"/>
              </a:rPr>
              <a:t>Examples</a:t>
            </a:r>
          </a:p>
          <a:p>
            <a:pPr algn="just" fontAlgn="base"/>
            <a:r>
              <a:rPr lang="en-US" b="0" i="0" dirty="0">
                <a:effectLst/>
                <a:latin typeface="Times New Roman" panose="02020603050405020304" pitchFamily="18" charset="0"/>
                <a:cs typeface="Times New Roman" panose="02020603050405020304" pitchFamily="18" charset="0"/>
              </a:rPr>
              <a:t>Covering your mouth and nose when sneezing, shaking hands when you meet someone, saying ‘sorry’ when you bump into someone, not talking with your mouth full, etc. are some examples of norms whereas honesty, integrity, courage, kindness, fairness, and generosity are examples of values.</a:t>
            </a:r>
          </a:p>
          <a:p>
            <a:endParaRPr lang="en-US" dirty="0"/>
          </a:p>
        </p:txBody>
      </p:sp>
    </p:spTree>
    <p:extLst>
      <p:ext uri="{BB962C8B-B14F-4D97-AF65-F5344CB8AC3E}">
        <p14:creationId xmlns:p14="http://schemas.microsoft.com/office/powerpoint/2010/main" val="2080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D2A6-156F-4E55-86A0-3C98BEBCB429}"/>
              </a:ext>
            </a:extLst>
          </p:cNvPr>
          <p:cNvSpPr>
            <a:spLocks noGrp="1"/>
          </p:cNvSpPr>
          <p:nvPr>
            <p:ph type="title"/>
          </p:nvPr>
        </p:nvSpPr>
        <p:spPr/>
        <p:txBody>
          <a:bodyPr/>
          <a:lstStyle/>
          <a:p>
            <a:r>
              <a:rPr lang="en-US" b="0" i="0" dirty="0">
                <a:solidFill>
                  <a:srgbClr val="202124"/>
                </a:solidFill>
                <a:effectLst/>
                <a:latin typeface="Times New Roman" panose="02020603050405020304" pitchFamily="18" charset="0"/>
                <a:cs typeface="Times New Roman" panose="02020603050405020304" pitchFamily="18" charset="0"/>
              </a:rPr>
              <a:t>Social process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23FC15-F11C-45E2-8116-2F643BE3567E}"/>
              </a:ext>
            </a:extLst>
          </p:cNvPr>
          <p:cNvSpPr>
            <a:spLocks noGrp="1"/>
          </p:cNvSpPr>
          <p:nvPr>
            <p:ph idx="1"/>
          </p:nvPr>
        </p:nvSpPr>
        <p:spPr/>
        <p:txBody>
          <a:bodyPr/>
          <a:lstStyle/>
          <a:p>
            <a:pPr algn="just"/>
            <a:r>
              <a:rPr lang="en-US" i="0" dirty="0">
                <a:effectLst/>
                <a:latin typeface="Times New Roman" panose="02020603050405020304" pitchFamily="18" charset="0"/>
                <a:cs typeface="Times New Roman" panose="02020603050405020304" pitchFamily="18" charset="0"/>
              </a:rPr>
              <a:t>Social processes refer to forms of social interaction that occur repeatedly. By social processes we mean those ways in which individuals and groups interact and establish social relationships. There are various forms of social interaction such as cooperation, conflict, competition, adaptation, etc.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58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00800"/>
          </a:xfrm>
        </p:spPr>
        <p:txBody>
          <a:bodyPr>
            <a:normAutofit lnSpcReduction="10000"/>
          </a:bodyPr>
          <a:lstStyle/>
          <a:p>
            <a:pPr>
              <a:buNone/>
            </a:pPr>
            <a:r>
              <a:rPr lang="en-US" sz="2400" dirty="0">
                <a:latin typeface="Times New Roman" pitchFamily="18" charset="0"/>
                <a:cs typeface="Times New Roman" pitchFamily="18" charset="0"/>
              </a:rPr>
              <a:t>					</a:t>
            </a:r>
            <a:r>
              <a:rPr lang="en-US" sz="2800" b="1" dirty="0">
                <a:latin typeface="Times New Roman" pitchFamily="18" charset="0"/>
                <a:cs typeface="Times New Roman" pitchFamily="18" charset="0"/>
              </a:rPr>
              <a:t>Society</a:t>
            </a:r>
          </a:p>
          <a:p>
            <a:pPr algn="just">
              <a:buFont typeface="Wingdings" pitchFamily="2" charset="2"/>
              <a:buChar char="v"/>
            </a:pPr>
            <a:r>
              <a:rPr lang="en-US" sz="2400" dirty="0">
                <a:latin typeface="Times New Roman" pitchFamily="18" charset="0"/>
                <a:cs typeface="Times New Roman" pitchFamily="18" charset="0"/>
              </a:rPr>
              <a:t>People who live in a specific geographic territory, interact with one another and share many elements of a common culture.</a:t>
            </a:r>
          </a:p>
          <a:p>
            <a:pPr algn="just"/>
            <a:r>
              <a:rPr lang="en-US" sz="2400" dirty="0">
                <a:latin typeface="Times New Roman" pitchFamily="18" charset="0"/>
                <a:cs typeface="Times New Roman" pitchFamily="18" charset="0"/>
              </a:rPr>
              <a:t>G.D.M. Cole said that “ Society is the complex of organized associations and institutions with a community.”</a:t>
            </a:r>
          </a:p>
          <a:p>
            <a:pPr algn="just"/>
            <a:r>
              <a:rPr lang="en-US" sz="2400" dirty="0">
                <a:latin typeface="Times New Roman" pitchFamily="18" charset="0"/>
                <a:cs typeface="Times New Roman" pitchFamily="18" charset="0"/>
              </a:rPr>
              <a:t>According to MacIver, “ Society is a web of social relationships.” </a:t>
            </a:r>
          </a:p>
          <a:p>
            <a:pPr algn="just">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Characteristics of society</a:t>
            </a:r>
          </a:p>
          <a:p>
            <a:pPr algn="just">
              <a:buFont typeface="Wingdings" pitchFamily="2" charset="2"/>
              <a:buChar char="Ø"/>
            </a:pPr>
            <a:r>
              <a:rPr lang="en-US" sz="2400" dirty="0">
                <a:latin typeface="Times New Roman" pitchFamily="18" charset="0"/>
                <a:cs typeface="Times New Roman" pitchFamily="18" charset="0"/>
              </a:rPr>
              <a:t>Society consists of people</a:t>
            </a:r>
          </a:p>
          <a:p>
            <a:pPr algn="just">
              <a:buFont typeface="Wingdings" pitchFamily="2" charset="2"/>
              <a:buChar char="Ø"/>
            </a:pPr>
            <a:r>
              <a:rPr lang="en-US" sz="2400" dirty="0">
                <a:latin typeface="Times New Roman" pitchFamily="18" charset="0"/>
                <a:cs typeface="Times New Roman" pitchFamily="18" charset="0"/>
              </a:rPr>
              <a:t>Mutual interaction and mutual awareness</a:t>
            </a:r>
          </a:p>
          <a:p>
            <a:pPr algn="just">
              <a:buFont typeface="Wingdings" pitchFamily="2" charset="2"/>
              <a:buChar char="Ø"/>
            </a:pPr>
            <a:r>
              <a:rPr lang="en-US" sz="2400" dirty="0">
                <a:latin typeface="Times New Roman" pitchFamily="18" charset="0"/>
                <a:cs typeface="Times New Roman" pitchFamily="18" charset="0"/>
              </a:rPr>
              <a:t>Cooperation and division of labor</a:t>
            </a:r>
          </a:p>
          <a:p>
            <a:pPr algn="just">
              <a:buFont typeface="Wingdings" pitchFamily="2" charset="2"/>
              <a:buChar char="Ø"/>
            </a:pPr>
            <a:r>
              <a:rPr lang="en-US" sz="2400" dirty="0">
                <a:latin typeface="Times New Roman" pitchFamily="18" charset="0"/>
                <a:cs typeface="Times New Roman" pitchFamily="18" charset="0"/>
              </a:rPr>
              <a:t>Society implies interdependence also</a:t>
            </a:r>
          </a:p>
          <a:p>
            <a:pPr algn="just">
              <a:buFont typeface="Wingdings" pitchFamily="2" charset="2"/>
              <a:buChar char="Ø"/>
            </a:pPr>
            <a:r>
              <a:rPr lang="en-US" sz="2400" dirty="0">
                <a:latin typeface="Times New Roman" pitchFamily="18" charset="0"/>
                <a:cs typeface="Times New Roman" pitchFamily="18" charset="0"/>
              </a:rPr>
              <a:t>Society is dynamic</a:t>
            </a:r>
          </a:p>
          <a:p>
            <a:pPr algn="just">
              <a:buFont typeface="Wingdings" pitchFamily="2" charset="2"/>
              <a:buChar char="Ø"/>
            </a:pPr>
            <a:r>
              <a:rPr lang="en-US" sz="2400" dirty="0">
                <a:latin typeface="Times New Roman" pitchFamily="18" charset="0"/>
                <a:cs typeface="Times New Roman" pitchFamily="18" charset="0"/>
              </a:rPr>
              <a:t>Social control</a:t>
            </a:r>
          </a:p>
          <a:p>
            <a:pPr algn="just">
              <a:buFont typeface="Wingdings" pitchFamily="2" charset="2"/>
              <a:buChar char="Ø"/>
            </a:pPr>
            <a:r>
              <a:rPr lang="en-US" sz="2400" dirty="0">
                <a:latin typeface="Times New Roman" pitchFamily="18" charset="0"/>
                <a:cs typeface="Times New Roman" pitchFamily="18" charset="0"/>
              </a:rPr>
              <a:t>It has a specific culture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364163"/>
          </a:xfrm>
        </p:spPr>
        <p:txBody>
          <a:bodyPr>
            <a:normAutofit/>
          </a:bodyPr>
          <a:lstStyle/>
          <a:p>
            <a:pPr>
              <a:buNone/>
            </a:pPr>
            <a:r>
              <a:rPr lang="en-US" sz="2400" b="1" dirty="0">
                <a:latin typeface="Times New Roman" pitchFamily="18" charset="0"/>
                <a:cs typeface="Times New Roman" pitchFamily="18" charset="0"/>
              </a:rPr>
              <a:t>				</a:t>
            </a:r>
            <a:r>
              <a:rPr lang="en-US" sz="2800" b="1" dirty="0">
                <a:latin typeface="Times New Roman" pitchFamily="18" charset="0"/>
                <a:cs typeface="Times New Roman" pitchFamily="18" charset="0"/>
              </a:rPr>
              <a:t>Community</a:t>
            </a:r>
          </a:p>
          <a:p>
            <a:pPr algn="just">
              <a:buFont typeface="Wingdings" pitchFamily="2" charset="2"/>
              <a:buChar char="v"/>
            </a:pPr>
            <a:r>
              <a:rPr lang="en-US" sz="2400" dirty="0">
                <a:latin typeface="Times New Roman" pitchFamily="18" charset="0"/>
                <a:cs typeface="Times New Roman" pitchFamily="18" charset="0"/>
              </a:rPr>
              <a:t>Community is “a social group with some degree of “we feeling” and living in a given area” (</a:t>
            </a:r>
            <a:r>
              <a:rPr lang="en-US" sz="2400" dirty="0" err="1">
                <a:latin typeface="Times New Roman" pitchFamily="18" charset="0"/>
                <a:cs typeface="Times New Roman" pitchFamily="18" charset="0"/>
              </a:rPr>
              <a:t>Bogardus</a:t>
            </a:r>
            <a:r>
              <a:rPr lang="en-US" sz="2400" dirty="0">
                <a:latin typeface="Times New Roman" pitchFamily="18" charset="0"/>
                <a:cs typeface="Times New Roman" pitchFamily="18" charset="0"/>
              </a:rPr>
              <a:t>).</a:t>
            </a:r>
          </a:p>
          <a:p>
            <a:pPr algn="just">
              <a:buFont typeface="Wingdings" pitchFamily="2" charset="2"/>
              <a:buChar char="v"/>
            </a:pPr>
            <a:r>
              <a:rPr lang="en-US" sz="2400" dirty="0">
                <a:latin typeface="Times New Roman" pitchFamily="18" charset="0"/>
                <a:cs typeface="Times New Roman" pitchFamily="18" charset="0"/>
              </a:rPr>
              <a:t>Community is “ the smallest territorial group that can embrace all aspects of social life” ( Kinsley Davis).</a:t>
            </a:r>
          </a:p>
          <a:p>
            <a:pPr algn="just">
              <a:buFont typeface="Wingdings" pitchFamily="2" charset="2"/>
              <a:buChar char="v"/>
            </a:pPr>
            <a:r>
              <a:rPr lang="en-US" sz="2400" dirty="0">
                <a:latin typeface="Times New Roman" pitchFamily="18" charset="0"/>
                <a:cs typeface="Times New Roman" pitchFamily="18" charset="0"/>
              </a:rPr>
              <a:t>“A community is a group or collection of groups that inhibits a locality” ( Ogburn and </a:t>
            </a:r>
            <a:r>
              <a:rPr lang="en-US" sz="2400" dirty="0" err="1">
                <a:latin typeface="Times New Roman" pitchFamily="18" charset="0"/>
                <a:cs typeface="Times New Roman" pitchFamily="18" charset="0"/>
              </a:rPr>
              <a:t>Nimkoff</a:t>
            </a:r>
            <a:r>
              <a:rPr lang="en-US" sz="2400" dirty="0">
                <a:latin typeface="Times New Roman" pitchFamily="18" charset="0"/>
                <a:cs typeface="Times New Roman" pitchFamily="18" charset="0"/>
              </a:rPr>
              <a:t>).</a:t>
            </a:r>
          </a:p>
          <a:p>
            <a:pPr algn="just">
              <a:buNone/>
            </a:pP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Main elements of Community  </a:t>
            </a:r>
          </a:p>
          <a:p>
            <a:pPr algn="just">
              <a:buNone/>
            </a:pPr>
            <a:r>
              <a:rPr lang="en-US" sz="2400" b="1" dirty="0">
                <a:latin typeface="Times New Roman" pitchFamily="18" charset="0"/>
                <a:cs typeface="Times New Roman" pitchFamily="18" charset="0"/>
              </a:rPr>
              <a:t>The main bases of community are:</a:t>
            </a:r>
          </a:p>
          <a:p>
            <a:pPr marL="514350" indent="-514350" algn="just">
              <a:buFont typeface="+mj-lt"/>
              <a:buAutoNum type="romanLcPeriod"/>
            </a:pPr>
            <a:r>
              <a:rPr lang="en-US" sz="2400" dirty="0">
                <a:latin typeface="Times New Roman" pitchFamily="18" charset="0"/>
                <a:cs typeface="Times New Roman" pitchFamily="18" charset="0"/>
              </a:rPr>
              <a:t>Locality</a:t>
            </a:r>
          </a:p>
          <a:p>
            <a:pPr marL="514350" indent="-514350" algn="just">
              <a:buFont typeface="+mj-lt"/>
              <a:buAutoNum type="romanLcPeriod"/>
            </a:pPr>
            <a:r>
              <a:rPr lang="en-US" sz="2400" dirty="0">
                <a:latin typeface="Times New Roman" pitchFamily="18" charset="0"/>
                <a:cs typeface="Times New Roman" pitchFamily="18" charset="0"/>
              </a:rPr>
              <a:t>Community sentiment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a:t>		</a:t>
            </a:r>
            <a:r>
              <a:rPr lang="en-US" sz="2800" b="1" dirty="0">
                <a:latin typeface="Times New Roman" pitchFamily="18" charset="0"/>
                <a:cs typeface="Times New Roman" pitchFamily="18" charset="0"/>
              </a:rPr>
              <a:t>Difference between society and community</a:t>
            </a:r>
          </a:p>
          <a:p>
            <a:pPr marL="514350" indent="-514350">
              <a:buNone/>
            </a:pPr>
            <a:endParaRPr lang="en-US" sz="2800" b="1" dirty="0">
              <a:latin typeface="Times New Roman" pitchFamily="18" charset="0"/>
              <a:cs typeface="Times New Roman" pitchFamily="18" charset="0"/>
            </a:endParaRPr>
          </a:p>
          <a:p>
            <a:pPr>
              <a:buNone/>
            </a:pPr>
            <a:endParaRPr lang="en-US" sz="2800" b="1"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409856565"/>
              </p:ext>
            </p:extLst>
          </p:nvPr>
        </p:nvGraphicFramePr>
        <p:xfrm>
          <a:off x="914400" y="1066800"/>
          <a:ext cx="6172200" cy="5744692"/>
        </p:xfrm>
        <a:graphic>
          <a:graphicData uri="http://schemas.openxmlformats.org/drawingml/2006/table">
            <a:tbl>
              <a:tblPr firstRow="1" bandRow="1">
                <a:tableStyleId>{00A15C55-8517-42AA-B614-E9B94910E393}</a:tableStyleId>
              </a:tblPr>
              <a:tblGrid>
                <a:gridCol w="3086100">
                  <a:extLst>
                    <a:ext uri="{9D8B030D-6E8A-4147-A177-3AD203B41FA5}">
                      <a16:colId xmlns:a16="http://schemas.microsoft.com/office/drawing/2014/main" val="20000"/>
                    </a:ext>
                  </a:extLst>
                </a:gridCol>
                <a:gridCol w="3086100">
                  <a:extLst>
                    <a:ext uri="{9D8B030D-6E8A-4147-A177-3AD203B41FA5}">
                      <a16:colId xmlns:a16="http://schemas.microsoft.com/office/drawing/2014/main" val="20001"/>
                    </a:ext>
                  </a:extLst>
                </a:gridCol>
              </a:tblGrid>
              <a:tr h="449186">
                <a:tc>
                  <a:txBody>
                    <a:bodyPr/>
                    <a:lstStyle/>
                    <a:p>
                      <a:r>
                        <a:rPr lang="en-US" dirty="0">
                          <a:solidFill>
                            <a:schemeClr val="tx1"/>
                          </a:solidFill>
                        </a:rPr>
                        <a:t>Society</a:t>
                      </a:r>
                    </a:p>
                  </a:txBody>
                  <a:tcPr/>
                </a:tc>
                <a:tc>
                  <a:txBody>
                    <a:bodyPr/>
                    <a:lstStyle/>
                    <a:p>
                      <a:r>
                        <a:rPr lang="en-US" dirty="0">
                          <a:solidFill>
                            <a:schemeClr val="tx1"/>
                          </a:solidFill>
                        </a:rPr>
                        <a:t>Community</a:t>
                      </a:r>
                    </a:p>
                  </a:txBody>
                  <a:tcPr/>
                </a:tc>
                <a:extLst>
                  <a:ext uri="{0D108BD9-81ED-4DB2-BD59-A6C34878D82A}">
                    <a16:rowId xmlns:a16="http://schemas.microsoft.com/office/drawing/2014/main" val="10000"/>
                  </a:ext>
                </a:extLst>
              </a:tr>
              <a:tr h="1303412">
                <a:tc>
                  <a:txBody>
                    <a:bodyPr/>
                    <a:lstStyle/>
                    <a:p>
                      <a:r>
                        <a:rPr lang="en-US" sz="1800" dirty="0"/>
                        <a:t>Society is a web of social relationships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Community consists of a group of individuals living in a particular area is with some degree of “we feeling”</a:t>
                      </a:r>
                    </a:p>
                    <a:p>
                      <a:endParaRPr lang="en-US" dirty="0"/>
                    </a:p>
                  </a:txBody>
                  <a:tcPr/>
                </a:tc>
                <a:extLst>
                  <a:ext uri="{0D108BD9-81ED-4DB2-BD59-A6C34878D82A}">
                    <a16:rowId xmlns:a16="http://schemas.microsoft.com/office/drawing/2014/main" val="10001"/>
                  </a:ext>
                </a:extLst>
              </a:tr>
              <a:tr h="775308">
                <a:tc>
                  <a:txBody>
                    <a:bodyPr/>
                    <a:lstStyle/>
                    <a:p>
                      <a:r>
                        <a:rPr lang="en-US" dirty="0"/>
                        <a:t>A definite geographic area is not an essential aspect</a:t>
                      </a:r>
                    </a:p>
                    <a:p>
                      <a:endParaRPr lang="en-US" dirty="0"/>
                    </a:p>
                  </a:txBody>
                  <a:tcPr/>
                </a:tc>
                <a:tc>
                  <a:txBody>
                    <a:bodyPr/>
                    <a:lstStyle/>
                    <a:p>
                      <a:r>
                        <a:rPr lang="en-US" dirty="0"/>
                        <a:t>It always denotes a definite locality/</a:t>
                      </a:r>
                      <a:r>
                        <a:rPr lang="en-US" baseline="0" dirty="0"/>
                        <a:t> geographic area.</a:t>
                      </a:r>
                      <a:endParaRPr lang="en-US" dirty="0"/>
                    </a:p>
                  </a:txBody>
                  <a:tcPr/>
                </a:tc>
                <a:extLst>
                  <a:ext uri="{0D108BD9-81ED-4DB2-BD59-A6C34878D82A}">
                    <a16:rowId xmlns:a16="http://schemas.microsoft.com/office/drawing/2014/main" val="10002"/>
                  </a:ext>
                </a:extLst>
              </a:tr>
              <a:tr h="449186">
                <a:tc>
                  <a:txBody>
                    <a:bodyPr/>
                    <a:lstStyle/>
                    <a:p>
                      <a:r>
                        <a:rPr lang="en-US" dirty="0"/>
                        <a:t>Society is abstract</a:t>
                      </a:r>
                    </a:p>
                  </a:txBody>
                  <a:tcPr/>
                </a:tc>
                <a:tc>
                  <a:txBody>
                    <a:bodyPr/>
                    <a:lstStyle/>
                    <a:p>
                      <a:r>
                        <a:rPr lang="en-US" dirty="0"/>
                        <a:t>Community is concrete</a:t>
                      </a:r>
                    </a:p>
                  </a:txBody>
                  <a:tcPr/>
                </a:tc>
                <a:extLst>
                  <a:ext uri="{0D108BD9-81ED-4DB2-BD59-A6C34878D82A}">
                    <a16:rowId xmlns:a16="http://schemas.microsoft.com/office/drawing/2014/main" val="10003"/>
                  </a:ext>
                </a:extLst>
              </a:tr>
              <a:tr h="449186">
                <a:tc>
                  <a:txBody>
                    <a:bodyPr/>
                    <a:lstStyle/>
                    <a:p>
                      <a:pPr algn="l"/>
                      <a:r>
                        <a:rPr lang="en-US" dirty="0">
                          <a:effectLst/>
                        </a:rPr>
                        <a:t>Often includes a wide range of cultures, values, and beliefs</a:t>
                      </a:r>
                    </a:p>
                  </a:txBody>
                  <a:tcPr anchor="ctr"/>
                </a:tc>
                <a:tc>
                  <a:txBody>
                    <a:bodyPr/>
                    <a:lstStyle/>
                    <a:p>
                      <a:pPr algn="l"/>
                      <a:r>
                        <a:rPr lang="en-US" dirty="0">
                          <a:effectLst/>
                        </a:rPr>
                        <a:t>Can be more homogenous, with shared values and beliefs</a:t>
                      </a:r>
                    </a:p>
                  </a:txBody>
                  <a:tcPr anchor="ctr"/>
                </a:tc>
                <a:extLst>
                  <a:ext uri="{0D108BD9-81ED-4DB2-BD59-A6C34878D82A}">
                    <a16:rowId xmlns:a16="http://schemas.microsoft.com/office/drawing/2014/main" val="10004"/>
                  </a:ext>
                </a:extLst>
              </a:tr>
              <a:tr h="449186">
                <a:tc>
                  <a:txBody>
                    <a:bodyPr/>
                    <a:lstStyle/>
                    <a:p>
                      <a:r>
                        <a:rPr lang="en-US" dirty="0"/>
                        <a:t>Society is wider than community</a:t>
                      </a:r>
                    </a:p>
                  </a:txBody>
                  <a:tcPr/>
                </a:tc>
                <a:tc>
                  <a:txBody>
                    <a:bodyPr/>
                    <a:lstStyle/>
                    <a:p>
                      <a:r>
                        <a:rPr lang="en-US" dirty="0"/>
                        <a:t>Community is smaller than society</a:t>
                      </a:r>
                    </a:p>
                  </a:txBody>
                  <a:tcPr/>
                </a:tc>
                <a:extLst>
                  <a:ext uri="{0D108BD9-81ED-4DB2-BD59-A6C34878D82A}">
                    <a16:rowId xmlns:a16="http://schemas.microsoft.com/office/drawing/2014/main" val="10005"/>
                  </a:ext>
                </a:extLst>
              </a:tr>
              <a:tr h="449186">
                <a:tc>
                  <a:txBody>
                    <a:bodyPr/>
                    <a:lstStyle/>
                    <a:p>
                      <a:r>
                        <a:rPr lang="en-US" dirty="0"/>
                        <a:t>The objectives and interest of society are more extensive or varied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Objectives and interests are comparatively</a:t>
                      </a:r>
                      <a:r>
                        <a:rPr lang="en-US" baseline="0" dirty="0"/>
                        <a:t> less</a:t>
                      </a:r>
                      <a:r>
                        <a:rPr lang="en-US" dirty="0"/>
                        <a:t> extensive and varied</a:t>
                      </a:r>
                    </a:p>
                    <a:p>
                      <a:endParaRPr lang="en-US"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10000"/>
          </a:bodyPr>
          <a:lstStyle/>
          <a:p>
            <a:pPr>
              <a:buNone/>
            </a:pPr>
            <a:r>
              <a:rPr lang="en-US" dirty="0"/>
              <a:t>				</a:t>
            </a:r>
            <a:r>
              <a:rPr lang="en-US" b="1" dirty="0">
                <a:latin typeface="Times New Roman" pitchFamily="18" charset="0"/>
                <a:cs typeface="Times New Roman" pitchFamily="18" charset="0"/>
              </a:rPr>
              <a:t>Association</a:t>
            </a:r>
          </a:p>
          <a:p>
            <a:pPr algn="just">
              <a:buFont typeface="Wingdings" pitchFamily="2" charset="2"/>
              <a:buChar char="v"/>
            </a:pPr>
            <a:r>
              <a:rPr lang="en-US" sz="2400" dirty="0">
                <a:latin typeface="Times New Roman" pitchFamily="18" charset="0"/>
                <a:cs typeface="Times New Roman" pitchFamily="18" charset="0"/>
              </a:rPr>
              <a:t>An association as a group organized for the pursuit of an interest, or group of interests in common” ( MacIver and Page).</a:t>
            </a:r>
          </a:p>
          <a:p>
            <a:pPr algn="just">
              <a:buNone/>
            </a:pPr>
            <a:endParaRPr lang="en-US" sz="2400" dirty="0">
              <a:latin typeface="Times New Roman" pitchFamily="18" charset="0"/>
              <a:cs typeface="Times New Roman" pitchFamily="18" charset="0"/>
            </a:endParaRPr>
          </a:p>
          <a:p>
            <a:pPr algn="just">
              <a:buFont typeface="Wingdings" pitchFamily="2" charset="2"/>
              <a:buChar char="v"/>
            </a:pPr>
            <a:r>
              <a:rPr lang="en-US" sz="2400" dirty="0">
                <a:latin typeface="Times New Roman" pitchFamily="18" charset="0"/>
                <a:cs typeface="Times New Roman" pitchFamily="18" charset="0"/>
              </a:rPr>
              <a:t>An association is “a group of social beings related to one another by the fact that they possess or have instituted in common an organization with a  view to securing a specific end or specific ends” (Morris Ginsberg).</a:t>
            </a:r>
          </a:p>
          <a:p>
            <a:pPr algn="just">
              <a:buFont typeface="Wingdings" pitchFamily="2" charset="2"/>
              <a:buChar char="v"/>
            </a:pPr>
            <a:r>
              <a:rPr lang="en-US" sz="2400" dirty="0">
                <a:latin typeface="Times New Roman" pitchFamily="18" charset="0"/>
                <a:cs typeface="Times New Roman" pitchFamily="18" charset="0"/>
              </a:rPr>
              <a:t>Example: Club, Political party.</a:t>
            </a:r>
          </a:p>
          <a:p>
            <a:pPr algn="just">
              <a:buNone/>
            </a:pPr>
            <a:r>
              <a:rPr lang="en-US" sz="2800" b="1" dirty="0">
                <a:latin typeface="Times New Roman" pitchFamily="18" charset="0"/>
                <a:cs typeface="Times New Roman" pitchFamily="18" charset="0"/>
              </a:rPr>
              <a:t>				Institution</a:t>
            </a:r>
          </a:p>
          <a:p>
            <a:pPr algn="just">
              <a:buFont typeface="Wingdings" pitchFamily="2" charset="2"/>
              <a:buChar char="v"/>
            </a:pPr>
            <a:r>
              <a:rPr lang="en-US" sz="2400" dirty="0">
                <a:latin typeface="Times New Roman" pitchFamily="18" charset="0"/>
                <a:cs typeface="Times New Roman" pitchFamily="18" charset="0"/>
              </a:rPr>
              <a:t>Established rules and regulations are called institution.</a:t>
            </a:r>
          </a:p>
          <a:p>
            <a:pPr algn="just">
              <a:buFont typeface="Wingdings" pitchFamily="2" charset="2"/>
              <a:buChar char="v"/>
            </a:pPr>
            <a:r>
              <a:rPr lang="en-US" sz="2400" dirty="0">
                <a:latin typeface="Times New Roman" pitchFamily="18" charset="0"/>
                <a:cs typeface="Times New Roman" pitchFamily="18" charset="0"/>
              </a:rPr>
              <a:t>According to Ginsberg “Institutions are definite and sanctioned forms or modes of relationship between social beings in respect to one another or to some external object.”</a:t>
            </a:r>
          </a:p>
          <a:p>
            <a:pPr algn="just">
              <a:buFont typeface="Wingdings" pitchFamily="2" charset="2"/>
              <a:buChar char="v"/>
            </a:pPr>
            <a:r>
              <a:rPr lang="en-US" sz="2400" dirty="0">
                <a:latin typeface="Times New Roman" pitchFamily="18" charset="0"/>
                <a:cs typeface="Times New Roman" pitchFamily="18" charset="0"/>
              </a:rPr>
              <a:t>H. E. Barnes said that “Social institutions are the social structures and machinery through which human society organizes, directs and executes the multifarious activities required for human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US" sz="2800" b="1" dirty="0">
                <a:latin typeface="Times New Roman" pitchFamily="18" charset="0"/>
                <a:cs typeface="Times New Roman" pitchFamily="18" charset="0"/>
              </a:rPr>
              <a:t>		Difference between association and institution</a:t>
            </a:r>
          </a:p>
          <a:p>
            <a:pPr>
              <a:buNone/>
            </a:pPr>
            <a:endParaRPr lang="en-US" sz="2800" dirty="0"/>
          </a:p>
        </p:txBody>
      </p:sp>
      <p:graphicFrame>
        <p:nvGraphicFramePr>
          <p:cNvPr id="4" name="Table 3"/>
          <p:cNvGraphicFramePr>
            <a:graphicFrameLocks noGrp="1"/>
          </p:cNvGraphicFramePr>
          <p:nvPr/>
        </p:nvGraphicFramePr>
        <p:xfrm>
          <a:off x="1524000" y="1397000"/>
          <a:ext cx="6096000" cy="4759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800" b="1" dirty="0">
                          <a:solidFill>
                            <a:schemeClr val="tx1"/>
                          </a:solidFill>
                          <a:latin typeface="Times New Roman" pitchFamily="18" charset="0"/>
                          <a:cs typeface="Times New Roman" pitchFamily="18" charset="0"/>
                        </a:rPr>
                        <a:t>Association</a:t>
                      </a:r>
                      <a:endParaRPr lang="en-US"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Times New Roman" pitchFamily="18" charset="0"/>
                          <a:cs typeface="Times New Roman" pitchFamily="18" charset="0"/>
                        </a:rPr>
                        <a:t>Institution</a:t>
                      </a:r>
                    </a:p>
                    <a:p>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It is a group of people organized for the purpose of fulfilling a need/needs.</a:t>
                      </a:r>
                    </a:p>
                  </a:txBody>
                  <a:tcPr/>
                </a:tc>
                <a:tc>
                  <a:txBody>
                    <a:bodyPr/>
                    <a:lstStyle/>
                    <a:p>
                      <a:r>
                        <a:rPr lang="en-US" dirty="0">
                          <a:latin typeface="Times New Roman" pitchFamily="18" charset="0"/>
                          <a:cs typeface="Times New Roman" pitchFamily="18" charset="0"/>
                        </a:rPr>
                        <a:t>It refers to the organized way of doing things. It represents common procedure.</a:t>
                      </a:r>
                    </a:p>
                  </a:txBody>
                  <a:tcPr/>
                </a:tc>
                <a:extLst>
                  <a:ext uri="{0D108BD9-81ED-4DB2-BD59-A6C34878D82A}">
                    <a16:rowId xmlns:a16="http://schemas.microsoft.com/office/drawing/2014/main" val="10001"/>
                  </a:ext>
                </a:extLst>
              </a:tr>
              <a:tr h="370840">
                <a:tc>
                  <a:txBody>
                    <a:bodyPr/>
                    <a:lstStyle/>
                    <a:p>
                      <a:r>
                        <a:rPr lang="en-US" dirty="0">
                          <a:latin typeface="Times New Roman" pitchFamily="18" charset="0"/>
                          <a:cs typeface="Times New Roman" pitchFamily="18" charset="0"/>
                        </a:rPr>
                        <a:t>Consists of individuals</a:t>
                      </a:r>
                    </a:p>
                  </a:txBody>
                  <a:tcPr/>
                </a:tc>
                <a:tc>
                  <a:txBody>
                    <a:bodyPr/>
                    <a:lstStyle/>
                    <a:p>
                      <a:r>
                        <a:rPr lang="en-US" dirty="0">
                          <a:latin typeface="Times New Roman" pitchFamily="18" charset="0"/>
                          <a:cs typeface="Times New Roman" pitchFamily="18" charset="0"/>
                        </a:rPr>
                        <a:t>Consists of laws, rules and regulations</a:t>
                      </a:r>
                    </a:p>
                  </a:txBody>
                  <a:tcPr/>
                </a:tc>
                <a:extLst>
                  <a:ext uri="{0D108BD9-81ED-4DB2-BD59-A6C34878D82A}">
                    <a16:rowId xmlns:a16="http://schemas.microsoft.com/office/drawing/2014/main" val="10002"/>
                  </a:ext>
                </a:extLst>
              </a:tr>
              <a:tr h="370840">
                <a:tc>
                  <a:txBody>
                    <a:bodyPr/>
                    <a:lstStyle/>
                    <a:p>
                      <a:r>
                        <a:rPr lang="en-US" dirty="0">
                          <a:latin typeface="Times New Roman" pitchFamily="18" charset="0"/>
                          <a:cs typeface="Times New Roman" pitchFamily="18" charset="0"/>
                        </a:rPr>
                        <a:t>Are concrete</a:t>
                      </a:r>
                    </a:p>
                  </a:txBody>
                  <a:tcPr/>
                </a:tc>
                <a:tc>
                  <a:txBody>
                    <a:bodyPr/>
                    <a:lstStyle/>
                    <a:p>
                      <a:r>
                        <a:rPr lang="en-US" dirty="0">
                          <a:latin typeface="Times New Roman" pitchFamily="18" charset="0"/>
                          <a:cs typeface="Times New Roman" pitchFamily="18" charset="0"/>
                        </a:rPr>
                        <a:t>Are abstract</a:t>
                      </a:r>
                    </a:p>
                  </a:txBody>
                  <a:tcPr/>
                </a:tc>
                <a:extLst>
                  <a:ext uri="{0D108BD9-81ED-4DB2-BD59-A6C34878D82A}">
                    <a16:rowId xmlns:a16="http://schemas.microsoft.com/office/drawing/2014/main" val="10003"/>
                  </a:ext>
                </a:extLst>
              </a:tr>
              <a:tr h="370840">
                <a:tc>
                  <a:txBody>
                    <a:bodyPr/>
                    <a:lstStyle/>
                    <a:p>
                      <a:r>
                        <a:rPr lang="en-US" dirty="0">
                          <a:latin typeface="Times New Roman" pitchFamily="18" charset="0"/>
                          <a:cs typeface="Times New Roman" pitchFamily="18" charset="0"/>
                        </a:rPr>
                        <a:t>An association</a:t>
                      </a:r>
                      <a:r>
                        <a:rPr lang="en-US" baseline="0" dirty="0">
                          <a:latin typeface="Times New Roman" pitchFamily="18" charset="0"/>
                          <a:cs typeface="Times New Roman" pitchFamily="18" charset="0"/>
                        </a:rPr>
                        <a:t> has a location</a:t>
                      </a:r>
                      <a:endParaRPr lang="en-US" dirty="0">
                        <a:latin typeface="Times New Roman" pitchFamily="18" charset="0"/>
                        <a:cs typeface="Times New Roman" pitchFamily="18" charset="0"/>
                      </a:endParaRPr>
                    </a:p>
                  </a:txBody>
                  <a:tcPr/>
                </a:tc>
                <a:tc>
                  <a:txBody>
                    <a:bodyPr/>
                    <a:lstStyle/>
                    <a:p>
                      <a:r>
                        <a:rPr lang="en-US" dirty="0">
                          <a:latin typeface="Times New Roman" pitchFamily="18" charset="0"/>
                          <a:cs typeface="Times New Roman" pitchFamily="18" charset="0"/>
                        </a:rPr>
                        <a:t>An institution does not have location</a:t>
                      </a:r>
                    </a:p>
                  </a:txBody>
                  <a:tcPr/>
                </a:tc>
                <a:extLst>
                  <a:ext uri="{0D108BD9-81ED-4DB2-BD59-A6C34878D82A}">
                    <a16:rowId xmlns:a16="http://schemas.microsoft.com/office/drawing/2014/main" val="10004"/>
                  </a:ext>
                </a:extLst>
              </a:tr>
              <a:tr h="370840">
                <a:tc>
                  <a:txBody>
                    <a:bodyPr/>
                    <a:lstStyle/>
                    <a:p>
                      <a:r>
                        <a:rPr lang="en-US" dirty="0">
                          <a:latin typeface="Times New Roman" pitchFamily="18" charset="0"/>
                          <a:cs typeface="Times New Roman" pitchFamily="18" charset="0"/>
                        </a:rPr>
                        <a:t>May </a:t>
                      </a:r>
                      <a:r>
                        <a:rPr lang="en-US" b="0" i="0" dirty="0">
                          <a:latin typeface="Times New Roman" pitchFamily="18" charset="0"/>
                          <a:cs typeface="Times New Roman" pitchFamily="18" charset="0"/>
                        </a:rPr>
                        <a:t>have </a:t>
                      </a:r>
                      <a:r>
                        <a:rPr lang="en-US" b="0" i="0" baseline="0" dirty="0">
                          <a:latin typeface="Times New Roman" pitchFamily="18" charset="0"/>
                          <a:cs typeface="Times New Roman" pitchFamily="18" charset="0"/>
                        </a:rPr>
                        <a:t> its own distinctive name</a:t>
                      </a:r>
                    </a:p>
                  </a:txBody>
                  <a:tcPr/>
                </a:tc>
                <a:tc>
                  <a:txBody>
                    <a:bodyPr/>
                    <a:lstStyle/>
                    <a:p>
                      <a:r>
                        <a:rPr lang="en-US" dirty="0">
                          <a:latin typeface="Times New Roman" pitchFamily="18" charset="0"/>
                          <a:cs typeface="Times New Roman" pitchFamily="18" charset="0"/>
                        </a:rPr>
                        <a:t>Does not posses specific</a:t>
                      </a:r>
                      <a:r>
                        <a:rPr lang="en-US" baseline="0" dirty="0">
                          <a:latin typeface="Times New Roman" pitchFamily="18" charset="0"/>
                          <a:cs typeface="Times New Roman" pitchFamily="18" charset="0"/>
                        </a:rPr>
                        <a:t> names, but has a structure and may have symbol</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r>
                        <a:rPr lang="en-US" dirty="0">
                          <a:latin typeface="Times New Roman" pitchFamily="18" charset="0"/>
                          <a:cs typeface="Times New Roman" pitchFamily="18" charset="0"/>
                        </a:rPr>
                        <a:t>May be temporary or permanent</a:t>
                      </a:r>
                    </a:p>
                  </a:txBody>
                  <a:tcPr/>
                </a:tc>
                <a:tc>
                  <a:txBody>
                    <a:bodyPr/>
                    <a:lstStyle/>
                    <a:p>
                      <a:r>
                        <a:rPr lang="en-US" dirty="0">
                          <a:latin typeface="Times New Roman" pitchFamily="18" charset="0"/>
                          <a:cs typeface="Times New Roman" pitchFamily="18" charset="0"/>
                        </a:rPr>
                        <a:t>Are relatively more durable</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lnSpcReduction="10000"/>
          </a:bodyPr>
          <a:lstStyle/>
          <a:p>
            <a:pPr lvl="0" algn="just">
              <a:buNone/>
              <a:defRPr/>
            </a:pPr>
            <a:r>
              <a:rPr lang="en-US" sz="2400" b="1" dirty="0">
                <a:latin typeface="Times New Roman" pitchFamily="18" charset="0"/>
                <a:cs typeface="Times New Roman" pitchFamily="18" charset="0"/>
              </a:rPr>
              <a:t>					Group</a:t>
            </a:r>
          </a:p>
          <a:p>
            <a:pPr lvl="0" algn="just">
              <a:buFont typeface="Wingdings" pitchFamily="2" charset="2"/>
              <a:buChar char="Ø"/>
              <a:defRPr/>
            </a:pPr>
            <a:r>
              <a:rPr lang="en-US" sz="1800" dirty="0">
                <a:latin typeface="Times New Roman" pitchFamily="18" charset="0"/>
                <a:cs typeface="Times New Roman" pitchFamily="18" charset="0"/>
              </a:rPr>
              <a:t>Horton and Hunt, “Groups are aggregates or categories of people who have consciousness of membership and of interaction.”</a:t>
            </a:r>
          </a:p>
          <a:p>
            <a:pPr lvl="0" algn="just">
              <a:buFont typeface="Wingdings" pitchFamily="2" charset="2"/>
              <a:buChar char="Ø"/>
              <a:defRPr/>
            </a:pPr>
            <a:r>
              <a:rPr lang="en-US" sz="1800" dirty="0" err="1">
                <a:latin typeface="Times New Roman" pitchFamily="18" charset="0"/>
                <a:cs typeface="Times New Roman" pitchFamily="18" charset="0"/>
              </a:rPr>
              <a:t>Bogardus</a:t>
            </a:r>
            <a:r>
              <a:rPr lang="en-US" sz="1800" dirty="0">
                <a:latin typeface="Times New Roman" pitchFamily="18" charset="0"/>
                <a:cs typeface="Times New Roman" pitchFamily="18" charset="0"/>
              </a:rPr>
              <a:t>, “A social group may be thought of as a number of persons two or more, who have some common objects of attention, common loyalty, and participation in common activities”</a:t>
            </a:r>
            <a:r>
              <a:rPr lang="en-US" sz="1800" i="1" dirty="0">
                <a:latin typeface="Times New Roman" pitchFamily="18" charset="0"/>
                <a:cs typeface="Times New Roman" pitchFamily="18" charset="0"/>
              </a:rPr>
              <a:t>.</a:t>
            </a:r>
          </a:p>
          <a:p>
            <a:pPr lvl="0" algn="just">
              <a:buNone/>
              <a:defRPr/>
            </a:pPr>
            <a:r>
              <a:rPr lang="en-US" sz="1800" b="1" i="1" dirty="0">
                <a:latin typeface="Times New Roman" pitchFamily="18" charset="0"/>
                <a:cs typeface="Times New Roman" pitchFamily="18" charset="0"/>
              </a:rPr>
              <a:t>				</a:t>
            </a:r>
            <a:r>
              <a:rPr lang="en-US" sz="2400" b="1" dirty="0">
                <a:latin typeface="Times New Roman" pitchFamily="18" charset="0"/>
                <a:cs typeface="Times New Roman" pitchFamily="18" charset="0"/>
              </a:rPr>
              <a:t>Types of group</a:t>
            </a:r>
          </a:p>
          <a:p>
            <a:pPr algn="just"/>
            <a:r>
              <a:rPr lang="en-US" sz="1800" dirty="0">
                <a:latin typeface="Times New Roman" pitchFamily="18" charset="0"/>
                <a:cs typeface="Times New Roman" pitchFamily="18" charset="0"/>
              </a:rPr>
              <a:t>According to </a:t>
            </a:r>
            <a:r>
              <a:rPr lang="en-US" sz="1800" b="1" dirty="0">
                <a:latin typeface="Times New Roman" pitchFamily="18" charset="0"/>
                <a:cs typeface="Times New Roman" pitchFamily="18" charset="0"/>
              </a:rPr>
              <a:t>Sumner</a:t>
            </a:r>
          </a:p>
          <a:p>
            <a:pPr marL="457200" indent="-457200" algn="just">
              <a:buAutoNum type="arabicPeriod"/>
            </a:pPr>
            <a:r>
              <a:rPr lang="en-US" sz="1800" dirty="0">
                <a:latin typeface="Times New Roman" pitchFamily="18" charset="0"/>
                <a:cs typeface="Times New Roman" pitchFamily="18" charset="0"/>
              </a:rPr>
              <a:t>In group (member)</a:t>
            </a:r>
          </a:p>
          <a:p>
            <a:pPr marL="457200" indent="-457200" algn="just">
              <a:buAutoNum type="arabicPeriod"/>
            </a:pPr>
            <a:r>
              <a:rPr lang="en-US" sz="1800" dirty="0">
                <a:latin typeface="Times New Roman" pitchFamily="18" charset="0"/>
                <a:cs typeface="Times New Roman" pitchFamily="18" charset="0"/>
              </a:rPr>
              <a:t>Out group (not member)</a:t>
            </a:r>
          </a:p>
          <a:p>
            <a:pPr marL="457200" indent="-457200" algn="just"/>
            <a:r>
              <a:rPr lang="en-US" sz="1800" dirty="0">
                <a:latin typeface="Times New Roman" pitchFamily="18" charset="0"/>
                <a:cs typeface="Times New Roman" pitchFamily="18" charset="0"/>
              </a:rPr>
              <a:t>According to </a:t>
            </a:r>
            <a:r>
              <a:rPr lang="en-US" sz="1800" b="1" dirty="0">
                <a:latin typeface="Times New Roman" pitchFamily="18" charset="0"/>
                <a:cs typeface="Times New Roman" pitchFamily="18" charset="0"/>
              </a:rPr>
              <a:t>Cooley</a:t>
            </a:r>
          </a:p>
          <a:p>
            <a:pPr marL="457200" indent="-457200" algn="just">
              <a:buNone/>
            </a:pPr>
            <a:r>
              <a:rPr lang="en-US" sz="1800" dirty="0">
                <a:latin typeface="Times New Roman" pitchFamily="18" charset="0"/>
                <a:cs typeface="Times New Roman" pitchFamily="18" charset="0"/>
              </a:rPr>
              <a:t>1. Primary group (Deep relationship, family)</a:t>
            </a:r>
          </a:p>
          <a:p>
            <a:pPr marL="457200" indent="-457200" algn="just">
              <a:buNone/>
            </a:pPr>
            <a:r>
              <a:rPr lang="en-US" sz="1800" dirty="0">
                <a:latin typeface="Times New Roman" pitchFamily="18" charset="0"/>
                <a:cs typeface="Times New Roman" pitchFamily="18" charset="0"/>
              </a:rPr>
              <a:t>2. Secondary group (Not deep relationship, association)</a:t>
            </a:r>
          </a:p>
          <a:p>
            <a:pPr marL="457200" indent="-457200" algn="just"/>
            <a:r>
              <a:rPr lang="en-US" sz="1800" dirty="0">
                <a:latin typeface="Times New Roman" pitchFamily="18" charset="0"/>
                <a:cs typeface="Times New Roman" pitchFamily="18" charset="0"/>
              </a:rPr>
              <a:t>According to </a:t>
            </a:r>
            <a:r>
              <a:rPr lang="en-US" sz="1800" b="1" dirty="0">
                <a:latin typeface="Times New Roman" pitchFamily="18" charset="0"/>
                <a:cs typeface="Times New Roman" pitchFamily="18" charset="0"/>
              </a:rPr>
              <a:t>Ellwood</a:t>
            </a:r>
          </a:p>
          <a:p>
            <a:pPr marL="457200" indent="-457200" algn="just">
              <a:buNone/>
            </a:pPr>
            <a:r>
              <a:rPr lang="en-US" sz="1800" dirty="0">
                <a:latin typeface="Times New Roman" pitchFamily="18" charset="0"/>
                <a:cs typeface="Times New Roman" pitchFamily="18" charset="0"/>
              </a:rPr>
              <a:t>1. Involuntary  (state) and voluntary group (Political party, association)</a:t>
            </a:r>
          </a:p>
          <a:p>
            <a:pPr marL="457200" indent="-457200" algn="just">
              <a:buNone/>
            </a:pPr>
            <a:r>
              <a:rPr lang="en-US" sz="1800" dirty="0">
                <a:latin typeface="Times New Roman" pitchFamily="18" charset="0"/>
                <a:cs typeface="Times New Roman" pitchFamily="18" charset="0"/>
              </a:rPr>
              <a:t>2. Institutional (church, school permanent group) and non-institutional group (not permanent, sports association).</a:t>
            </a:r>
          </a:p>
          <a:p>
            <a:pPr marL="457200" indent="-457200" algn="just"/>
            <a:r>
              <a:rPr lang="en-US" sz="1800" dirty="0">
                <a:latin typeface="Times New Roman" pitchFamily="18" charset="0"/>
                <a:cs typeface="Times New Roman" pitchFamily="18" charset="0"/>
              </a:rPr>
              <a:t>According to </a:t>
            </a:r>
            <a:r>
              <a:rPr lang="en-US" sz="1800" b="1" dirty="0">
                <a:latin typeface="Times New Roman" pitchFamily="18" charset="0"/>
                <a:cs typeface="Times New Roman" pitchFamily="18" charset="0"/>
              </a:rPr>
              <a:t>Park and Burgess</a:t>
            </a:r>
          </a:p>
          <a:p>
            <a:pPr marL="457200" indent="-457200" algn="just">
              <a:buNone/>
            </a:pPr>
            <a:r>
              <a:rPr lang="en-US" sz="1800" dirty="0">
                <a:latin typeface="Times New Roman" pitchFamily="18" charset="0"/>
                <a:cs typeface="Times New Roman" pitchFamily="18" charset="0"/>
              </a:rPr>
              <a:t>1. Territorial group (state)</a:t>
            </a:r>
          </a:p>
          <a:p>
            <a:pPr marL="457200" indent="-457200" algn="just">
              <a:buNone/>
            </a:pPr>
            <a:r>
              <a:rPr lang="en-US" sz="1800" dirty="0">
                <a:latin typeface="Times New Roman" pitchFamily="18" charset="0"/>
                <a:cs typeface="Times New Roman" pitchFamily="18" charset="0"/>
              </a:rPr>
              <a:t>2. Non-territorial group (social class, caste).</a:t>
            </a:r>
          </a:p>
          <a:p>
            <a:pPr marL="457200" indent="-457200" algn="ctr">
              <a:buNone/>
            </a:pP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A5CF-C727-4F80-BFD0-E117DBF3D03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Norms</a:t>
            </a:r>
          </a:p>
        </p:txBody>
      </p:sp>
      <p:sp>
        <p:nvSpPr>
          <p:cNvPr id="3" name="Content Placeholder 2">
            <a:extLst>
              <a:ext uri="{FF2B5EF4-FFF2-40B4-BE49-F238E27FC236}">
                <a16:creationId xmlns:a16="http://schemas.microsoft.com/office/drawing/2014/main" id="{4FE437E1-84EC-40D6-93FE-DF2E2AED7703}"/>
              </a:ext>
            </a:extLst>
          </p:cNvPr>
          <p:cNvSpPr>
            <a:spLocks noGrp="1"/>
          </p:cNvSpPr>
          <p:nvPr>
            <p:ph idx="1"/>
          </p:nvPr>
        </p:nvSpPr>
        <p:spPr>
          <a:xfrm>
            <a:off x="457200" y="1600200"/>
            <a:ext cx="8229600" cy="4876800"/>
          </a:xfrm>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Norms or social norms are accepted standards or ways of being or doing things. To be more specific, they are standards of behavior shared by members of a social group. These are unwritten rules of behavior. For example, shaking hands when you meet someone, saying ‘sorry’ when you bump into someone, not interrupting someone when they are talking, opening a door for an elderly person, covering your mouth and nose when sneezing, not talking with your mouth full, etc. are some social norms. In addition, norms can change according to </a:t>
            </a:r>
            <a:r>
              <a:rPr lang="en-US" b="0" i="0" u="none" strike="noStrike" dirty="0">
                <a:effectLst/>
                <a:latin typeface="Times New Roman" panose="02020603050405020304" pitchFamily="18" charset="0"/>
                <a:cs typeface="Times New Roman" panose="02020603050405020304" pitchFamily="18" charset="0"/>
              </a:rPr>
              <a:t>culture</a:t>
            </a:r>
            <a:r>
              <a:rPr lang="en-US" b="0" i="0" dirty="0">
                <a:effectLst/>
                <a:latin typeface="Times New Roman" panose="02020603050405020304" pitchFamily="18" charset="0"/>
                <a:cs typeface="Times New Roman" panose="02020603050405020304" pitchFamily="18" charset="0"/>
              </a:rPr>
              <a:t>, </a:t>
            </a:r>
            <a:r>
              <a:rPr lang="en-US" b="0" i="0" u="none" strike="noStrike" dirty="0">
                <a:effectLst/>
                <a:latin typeface="Times New Roman" panose="02020603050405020304" pitchFamily="18" charset="0"/>
                <a:cs typeface="Times New Roman" panose="02020603050405020304" pitchFamily="18" charset="0"/>
              </a:rPr>
              <a:t>society </a:t>
            </a:r>
            <a:r>
              <a:rPr lang="en-US" b="0" i="0" dirty="0">
                <a:effectLst/>
                <a:latin typeface="Times New Roman" panose="02020603050405020304" pitchFamily="18" charset="0"/>
                <a:cs typeface="Times New Roman" panose="02020603050405020304" pitchFamily="18" charset="0"/>
              </a:rPr>
              <a:t>or environment.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711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BC604-E132-4880-A377-1C484EECED9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Norms (continue)</a:t>
            </a:r>
          </a:p>
        </p:txBody>
      </p:sp>
      <p:sp>
        <p:nvSpPr>
          <p:cNvPr id="3" name="Content Placeholder 2">
            <a:extLst>
              <a:ext uri="{FF2B5EF4-FFF2-40B4-BE49-F238E27FC236}">
                <a16:creationId xmlns:a16="http://schemas.microsoft.com/office/drawing/2014/main" id="{0537D6B4-72F8-4194-BCE2-2B6B929FAFF7}"/>
              </a:ext>
            </a:extLst>
          </p:cNvPr>
          <p:cNvSpPr>
            <a:spLocks noGrp="1"/>
          </p:cNvSpPr>
          <p:nvPr>
            <p:ph idx="1"/>
          </p:nvPr>
        </p:nvSpPr>
        <p:spPr/>
        <p:txBody>
          <a:bodyPr>
            <a:normAutofit/>
          </a:bodyPr>
          <a:lstStyle/>
          <a:p>
            <a:pPr algn="just"/>
            <a:r>
              <a:rPr lang="en-US" b="0" i="0" dirty="0">
                <a:effectLst/>
                <a:latin typeface="Times New Roman" panose="02020603050405020304" pitchFamily="18" charset="0"/>
                <a:cs typeface="Times New Roman" panose="02020603050405020304" pitchFamily="18" charset="0"/>
              </a:rPr>
              <a:t>Furthermore, norms help to create order and stability in society. Most people want to be part of society and be accepted by society; those who do not follow social norms will face disapproval and alienation from society. This is how society makes sure people follow norms. Moreover, we usually learn social norms by experience and observation, not through formal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807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383</TotalTime>
  <Words>1261</Words>
  <Application>Microsoft Office PowerPoint</Application>
  <PresentationFormat>On-screen Show (4:3)</PresentationFormat>
  <Paragraphs>102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Open Sans</vt:lpstr>
      <vt:lpstr>Times New Roman</vt:lpstr>
      <vt:lpstr>Wingdings</vt:lpstr>
      <vt:lpstr>Office Theme</vt:lpstr>
      <vt:lpstr>Topic: Basic Concepts of Sociology</vt:lpstr>
      <vt:lpstr>PowerPoint Presentation</vt:lpstr>
      <vt:lpstr>PowerPoint Presentation</vt:lpstr>
      <vt:lpstr>PowerPoint Presentation</vt:lpstr>
      <vt:lpstr>PowerPoint Presentation</vt:lpstr>
      <vt:lpstr>PowerPoint Presentation</vt:lpstr>
      <vt:lpstr>PowerPoint Presentation</vt:lpstr>
      <vt:lpstr>Norms</vt:lpstr>
      <vt:lpstr>Norms (continue)</vt:lpstr>
      <vt:lpstr>Values</vt:lpstr>
      <vt:lpstr>Values (Continue)</vt:lpstr>
      <vt:lpstr> Difference Between Norms and Values </vt:lpstr>
      <vt:lpstr>Social process</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Basic Concepts of Sociology</dc:title>
  <dc:creator>CHANGE_ME1</dc:creator>
  <cp:lastModifiedBy>Ety Rani</cp:lastModifiedBy>
  <cp:revision>55</cp:revision>
  <dcterms:created xsi:type="dcterms:W3CDTF">2020-12-28T11:17:04Z</dcterms:created>
  <dcterms:modified xsi:type="dcterms:W3CDTF">2024-01-27T14:08:46Z</dcterms:modified>
</cp:coreProperties>
</file>