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3" r:id="rId5"/>
    <p:sldId id="258" r:id="rId6"/>
    <p:sldId id="261" r:id="rId7"/>
    <p:sldId id="268" r:id="rId8"/>
    <p:sldId id="270" r:id="rId9"/>
    <p:sldId id="269" r:id="rId10"/>
    <p:sldId id="26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5A46FF-C4FA-48DA-A0AA-F615F4DFA74A}"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229191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A46FF-C4FA-48DA-A0AA-F615F4DFA74A}"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153190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A46FF-C4FA-48DA-A0AA-F615F4DFA74A}"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186741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A46FF-C4FA-48DA-A0AA-F615F4DFA74A}"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380073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A46FF-C4FA-48DA-A0AA-F615F4DFA74A}"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1856676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5A46FF-C4FA-48DA-A0AA-F615F4DFA74A}"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405629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5A46FF-C4FA-48DA-A0AA-F615F4DFA74A}"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239873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5A46FF-C4FA-48DA-A0AA-F615F4DFA74A}"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300650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A46FF-C4FA-48DA-A0AA-F615F4DFA74A}"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384415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5A46FF-C4FA-48DA-A0AA-F615F4DFA74A}"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326937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5A46FF-C4FA-48DA-A0AA-F615F4DFA74A}"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3D49D-4120-4420-BD0E-FD666039D345}" type="slidenum">
              <a:rPr lang="en-US" smtClean="0"/>
              <a:t>‹#›</a:t>
            </a:fld>
            <a:endParaRPr lang="en-US"/>
          </a:p>
        </p:txBody>
      </p:sp>
    </p:spTree>
    <p:extLst>
      <p:ext uri="{BB962C8B-B14F-4D97-AF65-F5344CB8AC3E}">
        <p14:creationId xmlns:p14="http://schemas.microsoft.com/office/powerpoint/2010/main" val="345670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A46FF-C4FA-48DA-A0AA-F615F4DFA74A}"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3D49D-4120-4420-BD0E-FD666039D345}" type="slidenum">
              <a:rPr lang="en-US" smtClean="0"/>
              <a:t>‹#›</a:t>
            </a:fld>
            <a:endParaRPr lang="en-US"/>
          </a:p>
        </p:txBody>
      </p:sp>
    </p:spTree>
    <p:extLst>
      <p:ext uri="{BB962C8B-B14F-4D97-AF65-F5344CB8AC3E}">
        <p14:creationId xmlns:p14="http://schemas.microsoft.com/office/powerpoint/2010/main" val="1293094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70916"/>
            <a:ext cx="9144000" cy="5086884"/>
          </a:xfrm>
        </p:spPr>
        <p:txBody>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Chapter three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Ety</a:t>
            </a:r>
            <a:r>
              <a:rPr lang="en-US" b="1" dirty="0">
                <a:latin typeface="Times New Roman" panose="02020603050405020304" pitchFamily="18" charset="0"/>
                <a:cs typeface="Times New Roman" panose="02020603050405020304" pitchFamily="18" charset="0"/>
              </a:rPr>
              <a:t> Rani</a:t>
            </a:r>
          </a:p>
          <a:p>
            <a:r>
              <a:rPr lang="en-US" b="1" dirty="0">
                <a:latin typeface="Times New Roman" panose="02020603050405020304" pitchFamily="18" charset="0"/>
                <a:cs typeface="Times New Roman" panose="02020603050405020304" pitchFamily="18" charset="0"/>
              </a:rPr>
              <a:t>Assistant Professor</a:t>
            </a:r>
          </a:p>
          <a:p>
            <a:r>
              <a:rPr lang="en-US" b="1" dirty="0">
                <a:latin typeface="Times New Roman" panose="02020603050405020304" pitchFamily="18" charset="0"/>
                <a:cs typeface="Times New Roman" panose="02020603050405020304" pitchFamily="18" charset="0"/>
              </a:rPr>
              <a:t>Sociology discipline</a:t>
            </a:r>
          </a:p>
          <a:p>
            <a:r>
              <a:rPr lang="en-US" b="1" dirty="0">
                <a:latin typeface="Times New Roman" panose="02020603050405020304" pitchFamily="18" charset="0"/>
                <a:cs typeface="Times New Roman" panose="02020603050405020304" pitchFamily="18" charset="0"/>
              </a:rPr>
              <a:t> Khulna University</a:t>
            </a:r>
          </a:p>
          <a:p>
            <a:endParaRPr lang="en-US" dirty="0"/>
          </a:p>
        </p:txBody>
      </p:sp>
    </p:spTree>
    <p:extLst>
      <p:ext uri="{BB962C8B-B14F-4D97-AF65-F5344CB8AC3E}">
        <p14:creationId xmlns:p14="http://schemas.microsoft.com/office/powerpoint/2010/main" val="131743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66"/>
            <a:ext cx="10515600" cy="6563253"/>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Social structure</a:t>
            </a:r>
          </a:p>
          <a:p>
            <a:pPr algn="just">
              <a:lnSpc>
                <a:spcPct val="12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Social structure is the organized set of social institutions and patterns of institutionalized relationships that together compose society.</a:t>
            </a:r>
          </a:p>
          <a:p>
            <a:pPr algn="just">
              <a:lnSpc>
                <a:spcPct val="12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MacIver and Page said that “ In the analysis of social structure the role of the diverge attitudes and interests of social beings is revealed.”</a:t>
            </a:r>
          </a:p>
          <a:p>
            <a:pPr algn="just">
              <a:lnSpc>
                <a:spcPct val="12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Radcliffe Brown says, “ The components of social structure are human beings, the structure itself being an arrangements of persons  in relationship institutionally defined and regulated.” (Structure and Function in primitive society, 1946: 191-92).</a:t>
            </a:r>
          </a:p>
          <a:p>
            <a:pPr algn="just">
              <a:lnSpc>
                <a:spcPct val="120000"/>
              </a:lnSpc>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Morris Ginsberg says that “ The study of social structure is concerned with the principal forms of social organization i.e. types of groups, associations, institutions and the complex of these which constitute societies.”</a:t>
            </a:r>
          </a:p>
          <a:p>
            <a:pPr>
              <a:lnSpc>
                <a:spcPct val="170000"/>
              </a:lnSpc>
              <a:buFont typeface="Wingdings" panose="05000000000000000000" pitchFamily="2" charset="2"/>
              <a:buChar char="v"/>
            </a:pPr>
            <a:endParaRPr lang="en-US" sz="3000"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endParaRPr lang="en-US" sz="2100" b="1" dirty="0">
              <a:latin typeface="Times New Roman" panose="02020603050405020304" pitchFamily="18" charset="0"/>
              <a:cs typeface="Times New Roman" panose="02020603050405020304" pitchFamily="18" charset="0"/>
            </a:endParaRPr>
          </a:p>
          <a:p>
            <a:pPr marL="0" indent="0">
              <a:buNone/>
            </a:pPr>
            <a:r>
              <a:rPr lang="en-US" sz="2100" b="1"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44985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4A59-26A5-4B81-876A-D65A0E5CBFC2}"/>
              </a:ext>
            </a:extLst>
          </p:cNvPr>
          <p:cNvSpPr>
            <a:spLocks noGrp="1"/>
          </p:cNvSpPr>
          <p:nvPr>
            <p:ph type="title"/>
          </p:nvPr>
        </p:nvSpPr>
        <p:spPr>
          <a:xfrm>
            <a:off x="838200" y="155360"/>
            <a:ext cx="10515600" cy="51046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Elements of Social Structure</a:t>
            </a:r>
          </a:p>
        </p:txBody>
      </p:sp>
      <p:sp>
        <p:nvSpPr>
          <p:cNvPr id="3" name="Content Placeholder 2">
            <a:extLst>
              <a:ext uri="{FF2B5EF4-FFF2-40B4-BE49-F238E27FC236}">
                <a16:creationId xmlns:a16="http://schemas.microsoft.com/office/drawing/2014/main" id="{86C531CA-4379-438D-9715-1EA9E12137F1}"/>
              </a:ext>
            </a:extLst>
          </p:cNvPr>
          <p:cNvSpPr>
            <a:spLocks noGrp="1"/>
          </p:cNvSpPr>
          <p:nvPr>
            <p:ph idx="1"/>
          </p:nvPr>
        </p:nvSpPr>
        <p:spPr>
          <a:xfrm>
            <a:off x="838200" y="763480"/>
            <a:ext cx="10515600" cy="5939161"/>
          </a:xfrm>
        </p:spPr>
        <p:txBody>
          <a:bodyPr>
            <a:normAutofit fontScale="92500"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Language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Economic institution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Political institution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Religious institution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Social institutions such as family, marriage etc.</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Educational institution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Psychological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Social group</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Social rules and regulations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Social norms and values</a:t>
            </a:r>
          </a:p>
          <a:p>
            <a:pPr>
              <a:buFont typeface="Wingdings" panose="05000000000000000000" pitchFamily="2" charset="2"/>
              <a:buChar char="v"/>
            </a:pPr>
            <a:r>
              <a:rPr lang="en-US">
                <a:latin typeface="Times New Roman" panose="02020603050405020304" pitchFamily="18" charset="0"/>
                <a:cs typeface="Times New Roman" panose="02020603050405020304" pitchFamily="18" charset="0"/>
              </a:rPr>
              <a:t>Social </a:t>
            </a:r>
            <a:r>
              <a:rPr lang="en-US" dirty="0">
                <a:latin typeface="Times New Roman" panose="02020603050405020304" pitchFamily="18" charset="0"/>
                <a:cs typeface="Times New Roman" panose="02020603050405020304" pitchFamily="18" charset="0"/>
              </a:rPr>
              <a:t>status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Social networks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Virtual worlds.</a:t>
            </a:r>
          </a:p>
          <a:p>
            <a:endParaRPr lang="en-US" dirty="0"/>
          </a:p>
        </p:txBody>
      </p:sp>
    </p:spTree>
    <p:extLst>
      <p:ext uri="{BB962C8B-B14F-4D97-AF65-F5344CB8AC3E}">
        <p14:creationId xmlns:p14="http://schemas.microsoft.com/office/powerpoint/2010/main" val="90548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830" y="264921"/>
            <a:ext cx="10515600" cy="5754140"/>
          </a:xfrm>
        </p:spPr>
        <p:txBody>
          <a:bodyPr>
            <a:normAutofit lnSpcReduction="10000"/>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Definition of culture</a:t>
            </a:r>
          </a:p>
          <a:p>
            <a:pPr marL="0" indent="0">
              <a:buNone/>
            </a:pPr>
            <a:r>
              <a:rPr lang="en-US" dirty="0">
                <a:latin typeface="Times New Roman" panose="02020603050405020304" pitchFamily="18" charset="0"/>
                <a:cs typeface="Times New Roman" panose="02020603050405020304" pitchFamily="18" charset="0"/>
              </a:rPr>
              <a:t>Generally we can say that culture is the total way of life.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Culture is all humanly created physical objects and patterns for thinking, feeling and behaving that are passed from generation to generation among members of a society” (Jon M. Shepard, Sociology, 1980: 473).</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Culture is that complex whole which includes knowledge, belief, art, moral, law, custom and any other capabilities and habits acquired by  man as a member of society” ( E. B. Tylor, Primitive Culture, Vol.1,1871, p.1).</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MacIver said that “ Culture is what we are.”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According to Jones, “Culture is the sum total of man’s creations.”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30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18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3B33-91B0-4F29-894C-A130011144B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Characteristics of culture</a:t>
            </a:r>
          </a:p>
        </p:txBody>
      </p:sp>
      <p:sp>
        <p:nvSpPr>
          <p:cNvPr id="3" name="Content Placeholder 2">
            <a:extLst>
              <a:ext uri="{FF2B5EF4-FFF2-40B4-BE49-F238E27FC236}">
                <a16:creationId xmlns:a16="http://schemas.microsoft.com/office/drawing/2014/main" id="{26BB3C19-57A6-43E8-A0D9-7A69E3EBE877}"/>
              </a:ext>
            </a:extLst>
          </p:cNvPr>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Culture is learned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Culture is shared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Culture is based on symbols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Culture is integrated</a:t>
            </a:r>
          </a:p>
          <a:p>
            <a:pPr>
              <a:buFont typeface="Wingdings" panose="05000000000000000000" pitchFamily="2" charset="2"/>
              <a:buChar char="v"/>
            </a:pPr>
            <a:r>
              <a:rPr lang="en-US" i="0" dirty="0">
                <a:effectLst/>
                <a:latin typeface="Times New Roman" panose="02020603050405020304" pitchFamily="18" charset="0"/>
                <a:cs typeface="Times New Roman" panose="02020603050405020304" pitchFamily="18" charset="0"/>
              </a:rPr>
              <a:t>  Culture is powerful influence on behavior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Culture is dynamic</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18524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FED5-E641-80F6-B2C3-C932D1F043AE}"/>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Types of culture</a:t>
            </a: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99297FE-7034-8A1E-2599-BAF5F07FD174}"/>
              </a:ext>
            </a:extLst>
          </p:cNvPr>
          <p:cNvSpPr>
            <a:spLocks noGrp="1"/>
          </p:cNvSpPr>
          <p:nvPr>
            <p:ph idx="1"/>
          </p:nvPr>
        </p:nvSpPr>
        <p:spPr/>
        <p:txBody>
          <a:bodyPr/>
          <a:lstStyle/>
          <a:p>
            <a:pPr marL="457200" indent="-457200">
              <a:buAutoNum type="arabicPeriod"/>
            </a:pPr>
            <a:r>
              <a:rPr lang="en-US" sz="2800" dirty="0">
                <a:latin typeface="Times New Roman" panose="02020603050405020304" pitchFamily="18" charset="0"/>
                <a:cs typeface="Times New Roman" panose="02020603050405020304" pitchFamily="18" charset="0"/>
              </a:rPr>
              <a:t>Material culture: Material culture is tangible things that are created by a society. For an example, house, clothing, dish, weapons, tools, technology etc.</a:t>
            </a:r>
          </a:p>
          <a:p>
            <a:pPr marL="457200" indent="-457200">
              <a:buAutoNum type="arabicPeriod"/>
            </a:pPr>
            <a:r>
              <a:rPr lang="en-US" sz="2800" dirty="0">
                <a:latin typeface="Times New Roman" panose="02020603050405020304" pitchFamily="18" charset="0"/>
                <a:cs typeface="Times New Roman" panose="02020603050405020304" pitchFamily="18" charset="0"/>
              </a:rPr>
              <a:t>Non material culture: Non material culture is intangible things. In other words, the parts of culture we cannot touch, feel, taste, or hold. Common examples include social roles, ethics, beliefs, or even language</a:t>
            </a:r>
            <a:r>
              <a:rPr lang="en-US" sz="2800" dirty="0"/>
              <a:t>.</a:t>
            </a:r>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6775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598"/>
            <a:ext cx="10515600" cy="6426438"/>
          </a:xfrm>
        </p:spPr>
        <p:txBody>
          <a:bodyPr>
            <a:normAutofit fontScale="25000" lnSpcReduction="20000"/>
          </a:bodyPr>
          <a:lstStyle/>
          <a:p>
            <a:pPr marL="0" indent="0">
              <a:buNone/>
            </a:pPr>
            <a:r>
              <a:rPr lang="en-US" dirty="0"/>
              <a:t>	</a:t>
            </a: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Elements of culture</a:t>
            </a:r>
          </a:p>
          <a:p>
            <a:pPr algn="just">
              <a:lnSpc>
                <a:spcPct val="120000"/>
              </a:lnSpc>
            </a:pPr>
            <a:r>
              <a:rPr lang="en-US" sz="8000" dirty="0">
                <a:latin typeface="Times New Roman" panose="02020603050405020304" pitchFamily="18" charset="0"/>
                <a:cs typeface="Times New Roman" panose="02020603050405020304" pitchFamily="18" charset="0"/>
              </a:rPr>
              <a:t>Culture includes within itself elements that make up the essence of a society or a social group. The major ones include: Symbols, values, norms, and language (</a:t>
            </a:r>
            <a:r>
              <a:rPr lang="en-US" sz="8000" i="1" dirty="0">
                <a:latin typeface="Times New Roman" panose="02020603050405020304" pitchFamily="18" charset="0"/>
                <a:cs typeface="Times New Roman" panose="02020603050405020304" pitchFamily="18" charset="0"/>
              </a:rPr>
              <a:t> </a:t>
            </a:r>
            <a:r>
              <a:rPr lang="en-US" sz="8000" i="1" dirty="0" err="1">
                <a:latin typeface="Times New Roman" panose="02020603050405020304" pitchFamily="18" charset="0"/>
                <a:cs typeface="Times New Roman" panose="02020603050405020304" pitchFamily="18" charset="0"/>
              </a:rPr>
              <a:t>Henslin</a:t>
            </a:r>
            <a:r>
              <a:rPr lang="en-US" sz="8000" i="1" dirty="0">
                <a:latin typeface="Times New Roman" panose="02020603050405020304" pitchFamily="18" charset="0"/>
                <a:cs typeface="Times New Roman" panose="02020603050405020304" pitchFamily="18" charset="0"/>
              </a:rPr>
              <a:t> and Nelson, 1995; Calhoun et al</a:t>
            </a:r>
            <a:r>
              <a:rPr lang="en-US" sz="8000" dirty="0">
                <a:latin typeface="Times New Roman" panose="02020603050405020304" pitchFamily="18" charset="0"/>
                <a:cs typeface="Times New Roman" panose="02020603050405020304" pitchFamily="18" charset="0"/>
              </a:rPr>
              <a:t>. 1994).</a:t>
            </a:r>
            <a:endParaRPr lang="en-US" sz="8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Symbols: </a:t>
            </a:r>
            <a:r>
              <a:rPr lang="en-US" sz="7200" dirty="0">
                <a:latin typeface="Times New Roman" panose="02020603050405020304" pitchFamily="18" charset="0"/>
                <a:cs typeface="Times New Roman" panose="02020603050405020304" pitchFamily="18" charset="0"/>
              </a:rPr>
              <a:t>symbols are words, objects, gestures, sounds or images </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Language</a:t>
            </a:r>
          </a:p>
          <a:p>
            <a:pPr>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Values: They can be positive or negative. For example, honesty, truth – telling, respect for others, hospitality, helping those in need, </a:t>
            </a:r>
            <a:r>
              <a:rPr lang="en-US" sz="7200" dirty="0" err="1">
                <a:latin typeface="Times New Roman" panose="02020603050405020304" pitchFamily="18" charset="0"/>
                <a:cs typeface="Times New Roman" panose="02020603050405020304" pitchFamily="18" charset="0"/>
              </a:rPr>
              <a:t>etc</a:t>
            </a:r>
            <a:r>
              <a:rPr lang="en-US" sz="7200" dirty="0">
                <a:latin typeface="Times New Roman" panose="02020603050405020304" pitchFamily="18" charset="0"/>
                <a:cs typeface="Times New Roman" panose="02020603050405020304" pitchFamily="18" charset="0"/>
              </a:rPr>
              <a:t> are positive values. Examples of negative values include theft, indecency, disrespect, dishonesty, falsehood, frugality, </a:t>
            </a:r>
            <a:r>
              <a:rPr lang="en-US" sz="7200" dirty="0" err="1">
                <a:latin typeface="Times New Roman" panose="02020603050405020304" pitchFamily="18" charset="0"/>
                <a:cs typeface="Times New Roman" panose="02020603050405020304" pitchFamily="18" charset="0"/>
              </a:rPr>
              <a:t>etc</a:t>
            </a:r>
            <a:r>
              <a:rPr lang="en-US" sz="7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Norms: Social norms may be divided into two. These are: Mores and Folkways.</a:t>
            </a:r>
          </a:p>
          <a:p>
            <a:pPr marL="0" indent="0" algn="just">
              <a:lnSpc>
                <a:spcPct val="120000"/>
              </a:lnSpc>
              <a:buNone/>
            </a:pPr>
            <a:r>
              <a:rPr lang="en-US" sz="8000" dirty="0">
                <a:latin typeface="Times New Roman" panose="02020603050405020304" pitchFamily="18" charset="0"/>
                <a:cs typeface="Times New Roman" panose="02020603050405020304" pitchFamily="18" charset="0"/>
              </a:rPr>
              <a:t>William Graham Sumner(1840-1910), an early US sociologist, introduced both the terms “more” (1898) and “folkways” (1906).</a:t>
            </a:r>
          </a:p>
          <a:p>
            <a:pPr marL="0" indent="0">
              <a:lnSpc>
                <a:spcPct val="120000"/>
              </a:lnSpc>
              <a:buNone/>
            </a:pPr>
            <a:r>
              <a:rPr lang="en-US" sz="8000" b="1" dirty="0">
                <a:latin typeface="Times New Roman" panose="02020603050405020304" pitchFamily="18" charset="0"/>
                <a:cs typeface="Times New Roman" panose="02020603050405020304" pitchFamily="18" charset="0"/>
              </a:rPr>
              <a:t>			Mores</a:t>
            </a:r>
          </a:p>
          <a:p>
            <a:pPr marL="0" indent="0">
              <a:lnSpc>
                <a:spcPct val="120000"/>
              </a:lnSpc>
              <a:buNone/>
            </a:pPr>
            <a:r>
              <a:rPr lang="en-US" sz="8000" dirty="0">
                <a:latin typeface="Times New Roman" panose="02020603050405020304" pitchFamily="18" charset="0"/>
                <a:cs typeface="Times New Roman" panose="02020603050405020304" pitchFamily="18" charset="0"/>
              </a:rPr>
              <a:t>The term “more” refers to the norms set by society, largely for behavior and appearance. Individuals who do not follow social mores are often considered social deviants.</a:t>
            </a:r>
          </a:p>
          <a:p>
            <a:pPr marL="0" indent="0">
              <a:lnSpc>
                <a:spcPct val="120000"/>
              </a:lnSpc>
              <a:buNone/>
            </a:pPr>
            <a:r>
              <a:rPr lang="en-US" sz="8000" dirty="0">
                <a:latin typeface="Times New Roman" panose="02020603050405020304" pitchFamily="18" charset="0"/>
                <a:cs typeface="Times New Roman" panose="02020603050405020304" pitchFamily="18" charset="0"/>
              </a:rPr>
              <a:t>MacIver says, “Mores is regulators of behavior.”</a:t>
            </a:r>
          </a:p>
          <a:p>
            <a:pPr marL="0" indent="0">
              <a:lnSpc>
                <a:spcPct val="120000"/>
              </a:lnSpc>
              <a:buNone/>
            </a:pPr>
            <a:r>
              <a:rPr lang="en-US" sz="8000" dirty="0">
                <a:latin typeface="Times New Roman" panose="02020603050405020304" pitchFamily="18" charset="0"/>
                <a:cs typeface="Times New Roman" panose="02020603050405020304" pitchFamily="18" charset="0"/>
              </a:rPr>
              <a:t>Mores are often dictated by a society’s values, ethics, and sometimes religious influences. </a:t>
            </a:r>
          </a:p>
          <a:p>
            <a:pPr marL="0" indent="0">
              <a:lnSpc>
                <a:spcPct val="120000"/>
              </a:lnSpc>
              <a:buNone/>
            </a:pPr>
            <a:r>
              <a:rPr lang="en-US" sz="8000" dirty="0">
                <a:latin typeface="Times New Roman" panose="02020603050405020304" pitchFamily="18" charset="0"/>
                <a:cs typeface="Times New Roman" panose="02020603050405020304" pitchFamily="18" charset="0"/>
              </a:rPr>
              <a:t>For example, </a:t>
            </a:r>
            <a:r>
              <a:rPr lang="en-US" sz="8000" b="0" i="0" dirty="0">
                <a:solidFill>
                  <a:srgbClr val="040C28"/>
                </a:solidFill>
                <a:effectLst/>
                <a:latin typeface="Times New Roman" panose="02020603050405020304" pitchFamily="18" charset="0"/>
                <a:cs typeface="Times New Roman" panose="02020603050405020304" pitchFamily="18" charset="0"/>
              </a:rPr>
              <a:t>stealing, lying, bullying, and breaking a promise. </a:t>
            </a:r>
            <a:endParaRPr lang="en-US" sz="8000" dirty="0">
              <a:latin typeface="Times New Roman" panose="02020603050405020304" pitchFamily="18" charset="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endParaRPr lang="en-US" sz="5100" dirty="0">
              <a:latin typeface="Times New Roman" panose="02020603050405020304" pitchFamily="18" charset="0"/>
              <a:cs typeface="Times New Roman" panose="02020603050405020304" pitchFamily="18" charset="0"/>
            </a:endParaRPr>
          </a:p>
          <a:p>
            <a:pPr marL="0" indent="0">
              <a:buNone/>
            </a:pPr>
            <a:endParaRPr lang="en-US" sz="5100" dirty="0">
              <a:latin typeface="Times New Roman" panose="02020603050405020304" pitchFamily="18" charset="0"/>
              <a:cs typeface="Times New Roman" panose="02020603050405020304" pitchFamily="18" charset="0"/>
            </a:endParaRPr>
          </a:p>
          <a:p>
            <a:pPr marL="0" indent="0">
              <a:buNone/>
            </a:pPr>
            <a:r>
              <a:rPr lang="en-US" sz="51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2412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112" y="239282"/>
            <a:ext cx="10515600" cy="5990602"/>
          </a:xfrm>
        </p:spPr>
        <p:txBody>
          <a:bodyPr>
            <a:normAutofit lnSpcReduction="1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			Folkways</a:t>
            </a:r>
          </a:p>
          <a:p>
            <a:pPr>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simple terms, folkways are the customary, normal and habitual ways of the group to meet certain needs or solving day-to-day problems.</a:t>
            </a:r>
          </a:p>
          <a:p>
            <a:pPr marL="0" indent="0">
              <a:lnSpc>
                <a:spcPct val="120000"/>
              </a:lnSpc>
              <a:buNone/>
            </a:pPr>
            <a:r>
              <a:rPr lang="en-US" sz="2400" dirty="0">
                <a:latin typeface="Times New Roman" panose="02020603050405020304" pitchFamily="18" charset="0"/>
                <a:cs typeface="Times New Roman" panose="02020603050405020304" pitchFamily="18" charset="0"/>
              </a:rPr>
              <a:t>MacIver says that “ Folkways are the recognized or accepted ways of behaving in society.” </a:t>
            </a:r>
          </a:p>
          <a:p>
            <a:pPr marL="0" indent="0">
              <a:lnSpc>
                <a:spcPct val="120000"/>
              </a:lnSpc>
              <a:buNone/>
            </a:pPr>
            <a:r>
              <a:rPr lang="en-US" sz="2400" dirty="0">
                <a:latin typeface="Times New Roman" panose="02020603050405020304" pitchFamily="18" charset="0"/>
                <a:cs typeface="Times New Roman" panose="02020603050405020304" pitchFamily="18" charset="0"/>
              </a:rPr>
              <a:t>For example, habits of exchanging greetings and courtesies, wearing </a:t>
            </a:r>
            <a:r>
              <a:rPr lang="en-US" sz="2400" dirty="0" err="1">
                <a:latin typeface="Times New Roman" panose="02020603050405020304" pitchFamily="18" charset="0"/>
                <a:cs typeface="Times New Roman" panose="02020603050405020304" pitchFamily="18" charset="0"/>
              </a:rPr>
              <a:t>shakha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sindur</a:t>
            </a:r>
            <a:r>
              <a:rPr lang="en-US" sz="2400" dirty="0">
                <a:latin typeface="Times New Roman" panose="02020603050405020304" pitchFamily="18" charset="0"/>
                <a:cs typeface="Times New Roman" panose="02020603050405020304" pitchFamily="18" charset="0"/>
              </a:rPr>
              <a:t> by a married Hindu woman, dressing rules, walking, talking, </a:t>
            </a:r>
            <a:r>
              <a:rPr lang="en-US" sz="2400" dirty="0" err="1">
                <a:latin typeface="Times New Roman" panose="02020603050405020304" pitchFamily="18" charset="0"/>
                <a:cs typeface="Times New Roman" panose="02020603050405020304" pitchFamily="18" charset="0"/>
              </a:rPr>
              <a:t>Sistachar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Adob-kaida</a:t>
            </a:r>
            <a:r>
              <a:rPr lang="en-US" sz="2400" dirty="0">
                <a:latin typeface="Times New Roman" panose="02020603050405020304" pitchFamily="18" charset="0"/>
                <a:cs typeface="Times New Roman" panose="02020603050405020304" pitchFamily="18" charset="0"/>
              </a:rPr>
              <a:t> etc.</a:t>
            </a:r>
          </a:p>
          <a:p>
            <a:pPr marL="0" indent="0">
              <a:lnSpc>
                <a:spcPct val="120000"/>
              </a:lnSpc>
              <a:buNone/>
            </a:pPr>
            <a:r>
              <a:rPr lang="en-US" sz="2400" dirty="0">
                <a:latin typeface="Times New Roman" panose="02020603050405020304" pitchFamily="18" charset="0"/>
                <a:cs typeface="Times New Roman" panose="02020603050405020304" pitchFamily="18" charset="0"/>
              </a:rPr>
              <a:t>Besides </a:t>
            </a:r>
            <a:r>
              <a:rPr lang="en-US" sz="2400" b="1" dirty="0">
                <a:latin typeface="Times New Roman" panose="02020603050405020304" pitchFamily="18" charset="0"/>
                <a:cs typeface="Times New Roman" panose="02020603050405020304" pitchFamily="18" charset="0"/>
              </a:rPr>
              <a:t>rituals, beliefs </a:t>
            </a:r>
            <a:r>
              <a:rPr lang="en-US" sz="2400" dirty="0">
                <a:latin typeface="Times New Roman" panose="02020603050405020304" pitchFamily="18" charset="0"/>
                <a:cs typeface="Times New Roman" panose="02020603050405020304" pitchFamily="18" charset="0"/>
              </a:rPr>
              <a:t>are also the elements of culture.</a:t>
            </a: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570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295" y="116466"/>
            <a:ext cx="10515600" cy="6130510"/>
          </a:xfrm>
        </p:spPr>
        <p:txBody>
          <a:bodyPr>
            <a:normAutofit fontScale="92500" lnSpcReduction="20000"/>
          </a:bodyPr>
          <a:lstStyle/>
          <a:p>
            <a:pPr marL="0" indent="0">
              <a:buNone/>
            </a:pPr>
            <a:r>
              <a:rPr lang="en-US" sz="2400" b="1" dirty="0">
                <a:latin typeface="Times New Roman" panose="02020603050405020304" pitchFamily="18" charset="0"/>
                <a:cs typeface="Times New Roman" panose="02020603050405020304" pitchFamily="18" charset="0"/>
              </a:rPr>
              <a:t>		Cultural Lag Theory </a:t>
            </a:r>
            <a:r>
              <a:rPr lang="en-US" sz="2400" dirty="0">
                <a:latin typeface="Times New Roman" panose="02020603050405020304" pitchFamily="18" charset="0"/>
                <a:cs typeface="Times New Roman" panose="02020603050405020304" pitchFamily="18" charset="0"/>
              </a:rPr>
              <a:t>(Please see Book Introduction to Sociology by 		</a:t>
            </a:r>
            <a:r>
              <a:rPr lang="en-US" sz="2400" dirty="0" err="1">
                <a:latin typeface="Times New Roman" panose="02020603050405020304" pitchFamily="18" charset="0"/>
                <a:cs typeface="Times New Roman" panose="02020603050405020304" pitchFamily="18" charset="0"/>
              </a:rPr>
              <a:t>Zerihun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Doda</a:t>
            </a:r>
            <a:r>
              <a:rPr lang="en-US" sz="2400" dirty="0">
                <a:latin typeface="Times New Roman" panose="02020603050405020304" pitchFamily="18" charset="0"/>
                <a:cs typeface="Times New Roman" panose="02020603050405020304" pitchFamily="18" charset="0"/>
              </a:rPr>
              <a:t>, 2005)</a:t>
            </a: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idea of a cultural lag was developed by W. F. </a:t>
            </a:r>
            <a:r>
              <a:rPr lang="en-US" sz="2400" dirty="0" err="1">
                <a:latin typeface="Times New Roman" panose="02020603050405020304" pitchFamily="18" charset="0"/>
                <a:cs typeface="Times New Roman" panose="02020603050405020304" pitchFamily="18" charset="0"/>
              </a:rPr>
              <a:t>Ogburn</a:t>
            </a:r>
            <a:r>
              <a:rPr lang="en-US" sz="2400" dirty="0">
                <a:latin typeface="Times New Roman" panose="02020603050405020304" pitchFamily="18" charset="0"/>
                <a:cs typeface="Times New Roman" panose="02020603050405020304" pitchFamily="18" charset="0"/>
              </a:rPr>
              <a:t> (Social Change, 1922). Culture is dynamic. When culture change occurs, the change is usually not evenly distributed across </a:t>
            </a:r>
            <a:r>
              <a:rPr lang="en-US" sz="2400" b="1" dirty="0">
                <a:latin typeface="Times New Roman" panose="02020603050405020304" pitchFamily="18" charset="0"/>
                <a:cs typeface="Times New Roman" panose="02020603050405020304" pitchFamily="18" charset="0"/>
              </a:rPr>
              <a:t>material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non-material </a:t>
            </a:r>
            <a:r>
              <a:rPr lang="en-US" sz="2400" dirty="0">
                <a:latin typeface="Times New Roman" panose="02020603050405020304" pitchFamily="18" charset="0"/>
                <a:cs typeface="Times New Roman" panose="02020603050405020304" pitchFamily="18" charset="0"/>
              </a:rPr>
              <a:t>dimensions of culture. </a:t>
            </a:r>
          </a:p>
          <a:p>
            <a:pPr marL="0" indent="0">
              <a:buNone/>
            </a:pPr>
            <a:r>
              <a:rPr lang="en-US" sz="2400" dirty="0">
                <a:latin typeface="Times New Roman" panose="02020603050405020304" pitchFamily="18" charset="0"/>
                <a:cs typeface="Times New Roman" panose="02020603050405020304" pitchFamily="18" charset="0"/>
              </a:rPr>
              <a:t>Material culture: Material culture is tangible things that are created by a society. For an example, house, clothing, dish, weapons, tools, technology etc.</a:t>
            </a:r>
          </a:p>
          <a:p>
            <a:pPr marL="0" indent="0">
              <a:buNone/>
            </a:pPr>
            <a:r>
              <a:rPr lang="en-US" sz="2400" dirty="0">
                <a:latin typeface="Times New Roman" panose="02020603050405020304" pitchFamily="18" charset="0"/>
                <a:cs typeface="Times New Roman" panose="02020603050405020304" pitchFamily="18" charset="0"/>
              </a:rPr>
              <a:t>Non material culture: Non material culture is intangible things. In other words, the parts of culture we cannot touch, feel, taste, or hold. Common examples include social roles, ethics, beliefs, or even language</a:t>
            </a:r>
            <a:r>
              <a:rPr lang="en-US" sz="2400" dirty="0"/>
              <a: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rate of change is not balanced. Material culture may change at a faster rate than non- material culture. Generally, the nonmaterial culture is more resistant to change than the material culture. Consequently, Ogburn introduced the term culture lag to refer to the period of maladjustment when the nonmaterial culture is still struggling to adapt to new material conditions. The growth in science and technology in western, industrialized societies for example, does not seem to be matched by the necessary changes and appropriate adjustment of adaptive culture. That is non-material culture changes slowly. This condition is termed as </a:t>
            </a:r>
            <a:r>
              <a:rPr lang="en-US" sz="2400" b="1" dirty="0">
                <a:latin typeface="Times New Roman" panose="02020603050405020304" pitchFamily="18" charset="0"/>
                <a:cs typeface="Times New Roman" panose="02020603050405020304" pitchFamily="18" charset="0"/>
              </a:rPr>
              <a:t>culture lag. </a:t>
            </a:r>
            <a:r>
              <a:rPr lang="en-US" sz="2400" dirty="0">
                <a:latin typeface="Times New Roman" panose="02020603050405020304" pitchFamily="18" charset="0"/>
                <a:cs typeface="Times New Roman" panose="02020603050405020304" pitchFamily="18" charset="0"/>
              </a:rPr>
              <a:t>Associated with the rapid growth in material culture are usually crisis in the realm of amorality, social and cultural dilemmas, which in turn result in various social pathologies such as extreme form of individualism, alienation, the state of normlessness, suicide, etc.</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69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644"/>
            <a:ext cx="10515600" cy="6272613"/>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Civilization</a:t>
            </a: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A civilization is generally defined as an advanced state of human society containing highly developed forms of government, culture, industry, and common social norms.</a:t>
            </a: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MacIver says, “Civilization is what we use or have.”</a:t>
            </a: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 B. </a:t>
            </a:r>
            <a:r>
              <a:rPr lang="en-US" sz="3600" dirty="0" err="1">
                <a:latin typeface="Times New Roman" panose="02020603050405020304" pitchFamily="18" charset="0"/>
                <a:cs typeface="Times New Roman" panose="02020603050405020304" pitchFamily="18" charset="0"/>
              </a:rPr>
              <a:t>Bottomore</a:t>
            </a:r>
            <a:r>
              <a:rPr lang="en-US" sz="3600" dirty="0">
                <a:latin typeface="Times New Roman" panose="02020603050405020304" pitchFamily="18" charset="0"/>
                <a:cs typeface="Times New Roman" panose="02020603050405020304" pitchFamily="18" charset="0"/>
              </a:rPr>
              <a:t> says that “ By a civilization we mean a cultural complex formed by the identical major cultural features of a number of particular societies.”</a:t>
            </a:r>
          </a:p>
          <a:p>
            <a:pPr marL="0" indent="0">
              <a:buNone/>
            </a:pPr>
            <a:endParaRPr lang="en-US" dirty="0"/>
          </a:p>
          <a:p>
            <a:pPr marL="0" indent="0">
              <a:buNone/>
            </a:pPr>
            <a:r>
              <a:rPr lang="en-US" dirty="0"/>
              <a:t>				</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6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04"/>
            <a:ext cx="10515600" cy="6691357"/>
          </a:xfrm>
        </p:spPr>
        <p:txBody>
          <a:bodyPr/>
          <a:lstStyle/>
          <a:p>
            <a:pPr marL="0" indent="0">
              <a:buNone/>
            </a:pPr>
            <a:r>
              <a:rPr lang="en-US" dirty="0"/>
              <a:t>		</a:t>
            </a:r>
            <a:r>
              <a:rPr lang="en-US" sz="2000" b="1" dirty="0">
                <a:latin typeface="Times New Roman" panose="02020603050405020304" pitchFamily="18" charset="0"/>
                <a:cs typeface="Times New Roman" panose="02020603050405020304" pitchFamily="18" charset="0"/>
              </a:rPr>
              <a:t>Difference between culture and civilization</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17138755"/>
              </p:ext>
            </p:extLst>
          </p:nvPr>
        </p:nvGraphicFramePr>
        <p:xfrm>
          <a:off x="2010160" y="788894"/>
          <a:ext cx="8171679" cy="5647764"/>
        </p:xfrm>
        <a:graphic>
          <a:graphicData uri="http://schemas.openxmlformats.org/drawingml/2006/table">
            <a:tbl>
              <a:tblPr firstRow="1" bandRow="1">
                <a:tableStyleId>{5C22544A-7EE6-4342-B048-85BDC9FD1C3A}</a:tableStyleId>
              </a:tblPr>
              <a:tblGrid>
                <a:gridCol w="872565">
                  <a:extLst>
                    <a:ext uri="{9D8B030D-6E8A-4147-A177-3AD203B41FA5}">
                      <a16:colId xmlns:a16="http://schemas.microsoft.com/office/drawing/2014/main" val="20000"/>
                    </a:ext>
                  </a:extLst>
                </a:gridCol>
                <a:gridCol w="3837606">
                  <a:extLst>
                    <a:ext uri="{9D8B030D-6E8A-4147-A177-3AD203B41FA5}">
                      <a16:colId xmlns:a16="http://schemas.microsoft.com/office/drawing/2014/main" val="20001"/>
                    </a:ext>
                  </a:extLst>
                </a:gridCol>
                <a:gridCol w="3461508">
                  <a:extLst>
                    <a:ext uri="{9D8B030D-6E8A-4147-A177-3AD203B41FA5}">
                      <a16:colId xmlns:a16="http://schemas.microsoft.com/office/drawing/2014/main" val="20002"/>
                    </a:ext>
                  </a:extLst>
                </a:gridCol>
              </a:tblGrid>
              <a:tr h="667940">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Serial no</a:t>
                      </a:r>
                    </a:p>
                    <a:p>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Culture</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Civilization</a:t>
                      </a:r>
                    </a:p>
                  </a:txBody>
                  <a:tcPr/>
                </a:tc>
                <a:extLst>
                  <a:ext uri="{0D108BD9-81ED-4DB2-BD59-A6C34878D82A}">
                    <a16:rowId xmlns:a16="http://schemas.microsoft.com/office/drawing/2014/main" val="10000"/>
                  </a:ext>
                </a:extLst>
              </a:tr>
              <a:tr h="396687">
                <a:tc>
                  <a:txBody>
                    <a:bodyPr/>
                    <a:lstStyle/>
                    <a:p>
                      <a:r>
                        <a:rPr lang="en-US" sz="1200" dirty="0">
                          <a:latin typeface="Times New Roman" panose="02020603050405020304" pitchFamily="18" charset="0"/>
                          <a:cs typeface="Times New Roman" panose="02020603050405020304" pitchFamily="18" charset="0"/>
                        </a:rPr>
                        <a:t>1</a:t>
                      </a:r>
                    </a:p>
                  </a:txBody>
                  <a:tcPr/>
                </a:tc>
                <a:tc>
                  <a:txBody>
                    <a:bodyPr/>
                    <a:lstStyle/>
                    <a:p>
                      <a:r>
                        <a:rPr lang="en-US" sz="1200" dirty="0">
                          <a:latin typeface="Times New Roman" panose="02020603050405020304" pitchFamily="18" charset="0"/>
                          <a:cs typeface="Times New Roman" panose="02020603050405020304" pitchFamily="18" charset="0"/>
                        </a:rPr>
                        <a:t>Culture is what we are.</a:t>
                      </a:r>
                    </a:p>
                  </a:txBody>
                  <a:tcPr/>
                </a:tc>
                <a:tc>
                  <a:txBody>
                    <a:bodyPr/>
                    <a:lstStyle/>
                    <a:p>
                      <a:r>
                        <a:rPr lang="en-US" sz="1200" dirty="0">
                          <a:latin typeface="Times New Roman" panose="02020603050405020304" pitchFamily="18" charset="0"/>
                          <a:cs typeface="Times New Roman" panose="02020603050405020304" pitchFamily="18" charset="0"/>
                        </a:rPr>
                        <a:t>Civilization is what we use or have.</a:t>
                      </a:r>
                    </a:p>
                  </a:txBody>
                  <a:tcPr/>
                </a:tc>
                <a:extLst>
                  <a:ext uri="{0D108BD9-81ED-4DB2-BD59-A6C34878D82A}">
                    <a16:rowId xmlns:a16="http://schemas.microsoft.com/office/drawing/2014/main" val="10001"/>
                  </a:ext>
                </a:extLst>
              </a:tr>
              <a:tr h="396687">
                <a:tc>
                  <a:txBody>
                    <a:bodyPr/>
                    <a:lstStyle/>
                    <a:p>
                      <a:r>
                        <a:rPr lang="en-US" sz="1200" dirty="0">
                          <a:latin typeface="Times New Roman" panose="02020603050405020304" pitchFamily="18" charset="0"/>
                          <a:cs typeface="Times New Roman" panose="02020603050405020304" pitchFamily="18" charset="0"/>
                        </a:rPr>
                        <a:t>2</a:t>
                      </a:r>
                    </a:p>
                  </a:txBody>
                  <a:tcPr/>
                </a:tc>
                <a:tc>
                  <a:txBody>
                    <a:bodyPr/>
                    <a:lstStyle/>
                    <a:p>
                      <a:r>
                        <a:rPr lang="en-US" sz="1200" dirty="0">
                          <a:latin typeface="Times New Roman" panose="02020603050405020304" pitchFamily="18" charset="0"/>
                          <a:cs typeface="Times New Roman" panose="02020603050405020304" pitchFamily="18" charset="0"/>
                        </a:rPr>
                        <a:t>Culture is the mind of society.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Civilization </a:t>
                      </a:r>
                      <a:r>
                        <a:rPr lang="en-US" sz="1200" dirty="0">
                          <a:solidFill>
                            <a:schemeClr val="dk1"/>
                          </a:solidFill>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s the body.</a:t>
                      </a:r>
                    </a:p>
                  </a:txBody>
                  <a:tcPr/>
                </a:tc>
                <a:extLst>
                  <a:ext uri="{0D108BD9-81ED-4DB2-BD59-A6C34878D82A}">
                    <a16:rowId xmlns:a16="http://schemas.microsoft.com/office/drawing/2014/main" val="10002"/>
                  </a:ext>
                </a:extLst>
              </a:tr>
              <a:tr h="494686">
                <a:tc>
                  <a:txBody>
                    <a:bodyPr/>
                    <a:lstStyle/>
                    <a:p>
                      <a:r>
                        <a:rPr lang="en-US" sz="1200" dirty="0">
                          <a:latin typeface="Times New Roman" panose="02020603050405020304" pitchFamily="18" charset="0"/>
                          <a:cs typeface="Times New Roman" panose="02020603050405020304"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Culture </a:t>
                      </a:r>
                      <a:r>
                        <a:rPr lang="en-US" sz="1200" dirty="0">
                          <a:latin typeface="Times New Roman" panose="02020603050405020304" pitchFamily="18" charset="0"/>
                          <a:cs typeface="Times New Roman" panose="02020603050405020304" pitchFamily="18" charset="0"/>
                        </a:rPr>
                        <a:t>found over</a:t>
                      </a:r>
                      <a:r>
                        <a:rPr lang="en-US" sz="1200" baseline="0" dirty="0">
                          <a:latin typeface="Times New Roman" panose="02020603050405020304" pitchFamily="18" charset="0"/>
                          <a:cs typeface="Times New Roman" panose="02020603050405020304" pitchFamily="18" charset="0"/>
                        </a:rPr>
                        <a:t> a wide area and historical period.</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Civilization </a:t>
                      </a:r>
                      <a:r>
                        <a:rPr lang="en-US" sz="1200" dirty="0">
                          <a:latin typeface="Times New Roman" panose="02020603050405020304" pitchFamily="18" charset="0"/>
                          <a:cs typeface="Times New Roman" panose="02020603050405020304" pitchFamily="18" charset="0"/>
                        </a:rPr>
                        <a:t> focussed on urban rather than rural society.</a:t>
                      </a:r>
                    </a:p>
                  </a:txBody>
                  <a:tcPr/>
                </a:tc>
                <a:extLst>
                  <a:ext uri="{0D108BD9-81ED-4DB2-BD59-A6C34878D82A}">
                    <a16:rowId xmlns:a16="http://schemas.microsoft.com/office/drawing/2014/main" val="10003"/>
                  </a:ext>
                </a:extLst>
              </a:tr>
              <a:tr h="692561">
                <a:tc>
                  <a:txBody>
                    <a:bodyPr/>
                    <a:lstStyle/>
                    <a:p>
                      <a:r>
                        <a:rPr lang="en-US" sz="1200" dirty="0">
                          <a:latin typeface="Times New Roman" panose="02020603050405020304" pitchFamily="18" charset="0"/>
                          <a:cs typeface="Times New Roman" panose="02020603050405020304" pitchFamily="18" charset="0"/>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Culture </a:t>
                      </a:r>
                      <a:r>
                        <a:rPr lang="en-US" sz="1200" dirty="0">
                          <a:latin typeface="Times New Roman" panose="02020603050405020304" pitchFamily="18" charset="0"/>
                          <a:cs typeface="Times New Roman" panose="02020603050405020304" pitchFamily="18" charset="0"/>
                        </a:rPr>
                        <a:t>has no standard of measurement.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Civilization </a:t>
                      </a:r>
                      <a:r>
                        <a:rPr lang="en-US" sz="1200" dirty="0">
                          <a:solidFill>
                            <a:schemeClr val="dk1"/>
                          </a:solidFill>
                          <a:latin typeface="Times New Roman" panose="02020603050405020304" pitchFamily="18" charset="0"/>
                          <a:cs typeface="Times New Roman" panose="02020603050405020304" pitchFamily="18" charset="0"/>
                        </a:rPr>
                        <a:t>h</a:t>
                      </a:r>
                      <a:r>
                        <a:rPr lang="en-US" sz="1200" dirty="0">
                          <a:latin typeface="Times New Roman" panose="02020603050405020304" pitchFamily="18" charset="0"/>
                          <a:cs typeface="Times New Roman" panose="02020603050405020304" pitchFamily="18" charset="0"/>
                        </a:rPr>
                        <a:t>as a </a:t>
                      </a:r>
                      <a:r>
                        <a:rPr lang="en-US" sz="1200" dirty="0" err="1">
                          <a:latin typeface="Times New Roman" panose="02020603050405020304" pitchFamily="18" charset="0"/>
                          <a:cs typeface="Times New Roman" panose="02020603050405020304" pitchFamily="18" charset="0"/>
                        </a:rPr>
                        <a:t>precised</a:t>
                      </a:r>
                      <a:r>
                        <a:rPr lang="en-US" sz="1200" dirty="0">
                          <a:latin typeface="Times New Roman" panose="02020603050405020304" pitchFamily="18" charset="0"/>
                          <a:cs typeface="Times New Roman" panose="02020603050405020304" pitchFamily="18" charset="0"/>
                        </a:rPr>
                        <a:t> standard of measurement. The universal standard</a:t>
                      </a:r>
                      <a:r>
                        <a:rPr lang="en-US" sz="1200" baseline="0" dirty="0">
                          <a:latin typeface="Times New Roman" panose="02020603050405020304" pitchFamily="18" charset="0"/>
                          <a:cs typeface="Times New Roman" panose="02020603050405020304" pitchFamily="18" charset="0"/>
                        </a:rPr>
                        <a:t> of civilization is utility because civilization is a means.</a:t>
                      </a:r>
                      <a:r>
                        <a:rPr lang="en-US" sz="12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0004"/>
                  </a:ext>
                </a:extLst>
              </a:tr>
              <a:tr h="1049620">
                <a:tc>
                  <a:txBody>
                    <a:bodyPr/>
                    <a:lstStyle/>
                    <a:p>
                      <a:r>
                        <a:rPr lang="en-US" sz="1200" dirty="0">
                          <a:latin typeface="Times New Roman" panose="02020603050405020304" pitchFamily="18" charset="0"/>
                          <a:cs typeface="Times New Roman" panose="02020603050405020304"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Culture cannot be said to be advancing. It cannot be asserted</a:t>
                      </a:r>
                      <a:r>
                        <a:rPr lang="en-US" sz="1200" baseline="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that the art, literature, thoughts</a:t>
                      </a:r>
                      <a:r>
                        <a:rPr lang="en-US" sz="1200" baseline="0" dirty="0">
                          <a:solidFill>
                            <a:schemeClr val="tx1"/>
                          </a:solidFill>
                          <a:latin typeface="Times New Roman" panose="02020603050405020304" pitchFamily="18" charset="0"/>
                          <a:cs typeface="Times New Roman" panose="02020603050405020304" pitchFamily="18" charset="0"/>
                        </a:rPr>
                        <a:t> are ideals of today’s and superior to those of past.</a:t>
                      </a:r>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Civilization is always advancing. The various constituents of civilizations namely machines, means of transportation, communication</a:t>
                      </a:r>
                      <a:r>
                        <a:rPr lang="en-US" sz="1200" baseline="0" dirty="0">
                          <a:solidFill>
                            <a:schemeClr val="tx1"/>
                          </a:solidFill>
                          <a:latin typeface="Times New Roman" panose="02020603050405020304" pitchFamily="18" charset="0"/>
                          <a:cs typeface="Times New Roman" panose="02020603050405020304" pitchFamily="18" charset="0"/>
                        </a:rPr>
                        <a:t> etc. are constantly progressive.</a:t>
                      </a:r>
                      <a:endParaRPr lang="en-US" sz="1200" dirty="0">
                        <a:solidFill>
                          <a:schemeClr val="tx1"/>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96687">
                <a:tc>
                  <a:txBody>
                    <a:bodyPr/>
                    <a:lstStyle/>
                    <a:p>
                      <a:r>
                        <a:rPr lang="en-US" sz="1200" dirty="0">
                          <a:latin typeface="Times New Roman" panose="02020603050405020304" pitchFamily="18" charset="0"/>
                          <a:cs typeface="Times New Roman" panose="02020603050405020304" pitchFamily="18" charset="0"/>
                        </a:rPr>
                        <a:t>6</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All</a:t>
                      </a:r>
                      <a:r>
                        <a:rPr lang="en-US" sz="1200" baseline="0" dirty="0">
                          <a:solidFill>
                            <a:schemeClr val="tx1"/>
                          </a:solidFill>
                          <a:latin typeface="Times New Roman" panose="02020603050405020304" pitchFamily="18" charset="0"/>
                          <a:cs typeface="Times New Roman" panose="02020603050405020304" pitchFamily="18" charset="0"/>
                        </a:rPr>
                        <a:t> societies have culture.</a:t>
                      </a:r>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Only</a:t>
                      </a:r>
                      <a:r>
                        <a:rPr lang="en-US" sz="1200" baseline="0" dirty="0">
                          <a:solidFill>
                            <a:schemeClr val="tx1"/>
                          </a:solidFill>
                          <a:latin typeface="Times New Roman" panose="02020603050405020304" pitchFamily="18" charset="0"/>
                          <a:cs typeface="Times New Roman" panose="02020603050405020304" pitchFamily="18" charset="0"/>
                        </a:rPr>
                        <a:t> a few societies have c</a:t>
                      </a:r>
                      <a:r>
                        <a:rPr lang="en-US" sz="1200" dirty="0">
                          <a:solidFill>
                            <a:schemeClr val="tx1"/>
                          </a:solidFill>
                          <a:latin typeface="Times New Roman" panose="02020603050405020304" pitchFamily="18" charset="0"/>
                          <a:cs typeface="Times New Roman" panose="02020603050405020304" pitchFamily="18" charset="0"/>
                        </a:rPr>
                        <a:t>ivilization.</a:t>
                      </a:r>
                    </a:p>
                  </a:txBody>
                  <a:tcPr/>
                </a:tc>
                <a:extLst>
                  <a:ext uri="{0D108BD9-81ED-4DB2-BD59-A6C34878D82A}">
                    <a16:rowId xmlns:a16="http://schemas.microsoft.com/office/drawing/2014/main" val="10006"/>
                  </a:ext>
                </a:extLst>
              </a:tr>
              <a:tr h="477100">
                <a:tc>
                  <a:txBody>
                    <a:bodyPr/>
                    <a:lstStyle/>
                    <a:p>
                      <a:r>
                        <a:rPr lang="en-US" sz="1200"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Culture is earlier.</a:t>
                      </a:r>
                    </a:p>
                    <a:p>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Civilization is later.</a:t>
                      </a: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776839">
                <a:tc>
                  <a:txBody>
                    <a:bodyPr/>
                    <a:lstStyle/>
                    <a:p>
                      <a:r>
                        <a:rPr lang="en-US" sz="1200" dirty="0">
                          <a:latin typeface="Times New Roman" panose="02020603050405020304" pitchFamily="18" charset="0"/>
                          <a:cs typeface="Times New Roman" panose="02020603050405020304" pitchFamily="18" charset="0"/>
                        </a:rPr>
                        <a:t>8</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In terms of culture, one can not do the work of the other.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In terms of civilization, one can  do the work of the other.</a:t>
                      </a:r>
                    </a:p>
                    <a:p>
                      <a:endParaRPr 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298957">
                <a:tc>
                  <a:txBody>
                    <a:bodyPr/>
                    <a:lstStyle/>
                    <a:p>
                      <a:r>
                        <a:rPr lang="en-US" sz="1200" dirty="0">
                          <a:latin typeface="Times New Roman" panose="02020603050405020304" pitchFamily="18" charset="0"/>
                          <a:cs typeface="Times New Roman" panose="02020603050405020304" pitchFamily="18" charset="0"/>
                        </a:rPr>
                        <a:t>9</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There is no clear evidence of the starting time of culture.</a:t>
                      </a: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Civilization starts in 4000 BC.</a:t>
                      </a:r>
                    </a:p>
                  </a:txBody>
                  <a:tcPr/>
                </a:tc>
                <a:extLst>
                  <a:ext uri="{0D108BD9-81ED-4DB2-BD59-A6C34878D82A}">
                    <a16:rowId xmlns:a16="http://schemas.microsoft.com/office/drawing/2014/main" val="3183387724"/>
                  </a:ext>
                </a:extLst>
              </a:tr>
            </a:tbl>
          </a:graphicData>
        </a:graphic>
      </p:graphicFrame>
    </p:spTree>
    <p:extLst>
      <p:ext uri="{BB962C8B-B14F-4D97-AF65-F5344CB8AC3E}">
        <p14:creationId xmlns:p14="http://schemas.microsoft.com/office/powerpoint/2010/main" val="614846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1362</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Characteristics of culture</vt:lpstr>
      <vt:lpstr>Types of culture </vt:lpstr>
      <vt:lpstr>PowerPoint Presentation</vt:lpstr>
      <vt:lpstr>PowerPoint Presentation</vt:lpstr>
      <vt:lpstr>PowerPoint Presentation</vt:lpstr>
      <vt:lpstr>PowerPoint Presentation</vt:lpstr>
      <vt:lpstr>PowerPoint Presentation</vt:lpstr>
      <vt:lpstr>PowerPoint Presentation</vt:lpstr>
      <vt:lpstr>Elements of Social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Ety Rani</dc:creator>
  <cp:lastModifiedBy>Ety Rani</cp:lastModifiedBy>
  <cp:revision>78</cp:revision>
  <dcterms:created xsi:type="dcterms:W3CDTF">2021-01-05T14:09:30Z</dcterms:created>
  <dcterms:modified xsi:type="dcterms:W3CDTF">2024-02-07T08:05:37Z</dcterms:modified>
</cp:coreProperties>
</file>