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1599525" cy="28800425"/>
  <p:notesSz cx="7099300" cy="10233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autoAdjust="0"/>
    <p:restoredTop sz="94512" autoAdjust="0"/>
  </p:normalViewPr>
  <p:slideViewPr>
    <p:cSldViewPr snapToGrid="0">
      <p:cViewPr varScale="1">
        <p:scale>
          <a:sx n="28" d="100"/>
          <a:sy n="28" d="100"/>
        </p:scale>
        <p:origin x="3512" y="2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928" y="9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034" cy="512667"/>
          </a:xfrm>
          <a:prstGeom prst="rect">
            <a:avLst/>
          </a:prstGeom>
        </p:spPr>
        <p:txBody>
          <a:bodyPr vert="horz" lIns="89638" tIns="44819" rIns="89638" bIns="44819" rtlCol="0"/>
          <a:lstStyle>
            <a:lvl1pPr algn="l">
              <a:defRPr sz="1200"/>
            </a:lvl1pPr>
          </a:lstStyle>
          <a:p>
            <a:endParaRPr lang="en-GB"/>
          </a:p>
        </p:txBody>
      </p:sp>
      <p:sp>
        <p:nvSpPr>
          <p:cNvPr id="3" name="Date Placeholder 2"/>
          <p:cNvSpPr>
            <a:spLocks noGrp="1"/>
          </p:cNvSpPr>
          <p:nvPr>
            <p:ph type="dt" idx="1"/>
          </p:nvPr>
        </p:nvSpPr>
        <p:spPr>
          <a:xfrm>
            <a:off x="4020720" y="0"/>
            <a:ext cx="3077033" cy="512667"/>
          </a:xfrm>
          <a:prstGeom prst="rect">
            <a:avLst/>
          </a:prstGeom>
        </p:spPr>
        <p:txBody>
          <a:bodyPr vert="horz" lIns="89638" tIns="44819" rIns="89638" bIns="44819" rtlCol="0"/>
          <a:lstStyle>
            <a:lvl1pPr algn="r">
              <a:defRPr sz="1200"/>
            </a:lvl1pPr>
          </a:lstStyle>
          <a:p>
            <a:fld id="{4143C19B-FA08-4054-9EF9-C9A88CAA2465}" type="datetimeFigureOut">
              <a:rPr lang="en-GB" smtClean="0"/>
              <a:t>13/05/2022</a:t>
            </a:fld>
            <a:endParaRPr lang="en-GB"/>
          </a:p>
        </p:txBody>
      </p:sp>
      <p:sp>
        <p:nvSpPr>
          <p:cNvPr id="4" name="Slide Image Placeholder 3"/>
          <p:cNvSpPr>
            <a:spLocks noGrp="1" noRot="1" noChangeAspect="1"/>
          </p:cNvSpPr>
          <p:nvPr>
            <p:ph type="sldImg" idx="2"/>
          </p:nvPr>
        </p:nvSpPr>
        <p:spPr>
          <a:xfrm>
            <a:off x="2255838" y="1277938"/>
            <a:ext cx="2587625" cy="3454400"/>
          </a:xfrm>
          <a:prstGeom prst="rect">
            <a:avLst/>
          </a:prstGeom>
          <a:noFill/>
          <a:ln w="12700">
            <a:solidFill>
              <a:prstClr val="black"/>
            </a:solidFill>
          </a:ln>
        </p:spPr>
        <p:txBody>
          <a:bodyPr vert="horz" lIns="89638" tIns="44819" rIns="89638" bIns="44819" rtlCol="0" anchor="ctr"/>
          <a:lstStyle/>
          <a:p>
            <a:endParaRPr lang="en-GB"/>
          </a:p>
        </p:txBody>
      </p:sp>
      <p:sp>
        <p:nvSpPr>
          <p:cNvPr id="5" name="Notes Placeholder 4"/>
          <p:cNvSpPr>
            <a:spLocks noGrp="1"/>
          </p:cNvSpPr>
          <p:nvPr>
            <p:ph type="body" sz="quarter" idx="3"/>
          </p:nvPr>
        </p:nvSpPr>
        <p:spPr>
          <a:xfrm>
            <a:off x="710086" y="4925046"/>
            <a:ext cx="5679130" cy="4029439"/>
          </a:xfrm>
          <a:prstGeom prst="rect">
            <a:avLst/>
          </a:prstGeom>
        </p:spPr>
        <p:txBody>
          <a:bodyPr vert="horz" lIns="89638" tIns="44819" rIns="89638" bIns="448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0359"/>
            <a:ext cx="3077034" cy="512667"/>
          </a:xfrm>
          <a:prstGeom prst="rect">
            <a:avLst/>
          </a:prstGeom>
        </p:spPr>
        <p:txBody>
          <a:bodyPr vert="horz" lIns="89638" tIns="44819" rIns="89638" bIns="44819" rtlCol="0" anchor="b"/>
          <a:lstStyle>
            <a:lvl1pPr algn="l">
              <a:defRPr sz="1200"/>
            </a:lvl1pPr>
          </a:lstStyle>
          <a:p>
            <a:endParaRPr lang="en-GB"/>
          </a:p>
        </p:txBody>
      </p:sp>
      <p:sp>
        <p:nvSpPr>
          <p:cNvPr id="7" name="Slide Number Placeholder 6"/>
          <p:cNvSpPr>
            <a:spLocks noGrp="1"/>
          </p:cNvSpPr>
          <p:nvPr>
            <p:ph type="sldNum" sz="quarter" idx="5"/>
          </p:nvPr>
        </p:nvSpPr>
        <p:spPr>
          <a:xfrm>
            <a:off x="4020720" y="9720359"/>
            <a:ext cx="3077033" cy="512667"/>
          </a:xfrm>
          <a:prstGeom prst="rect">
            <a:avLst/>
          </a:prstGeom>
        </p:spPr>
        <p:txBody>
          <a:bodyPr vert="horz" lIns="89638" tIns="44819" rIns="89638" bIns="44819" rtlCol="0" anchor="b"/>
          <a:lstStyle>
            <a:lvl1pPr algn="r">
              <a:defRPr sz="1200"/>
            </a:lvl1pPr>
          </a:lstStyle>
          <a:p>
            <a:fld id="{749A6FE6-6ED9-46BE-AB75-525E07B6D4C8}" type="slidenum">
              <a:rPr lang="en-GB" smtClean="0"/>
              <a:t>‹#›</a:t>
            </a:fld>
            <a:endParaRPr lang="en-GB"/>
          </a:p>
        </p:txBody>
      </p:sp>
    </p:spTree>
    <p:extLst>
      <p:ext uri="{BB962C8B-B14F-4D97-AF65-F5344CB8AC3E}">
        <p14:creationId xmlns:p14="http://schemas.microsoft.com/office/powerpoint/2010/main" val="226159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55838" y="1277938"/>
            <a:ext cx="2587625" cy="3454400"/>
          </a:xfrm>
        </p:spPr>
      </p:sp>
      <p:sp>
        <p:nvSpPr>
          <p:cNvPr id="3" name="Notes Placeholder 2"/>
          <p:cNvSpPr>
            <a:spLocks noGrp="1"/>
          </p:cNvSpPr>
          <p:nvPr>
            <p:ph type="body" idx="1"/>
          </p:nvPr>
        </p:nvSpPr>
        <p:spPr/>
        <p:txBody>
          <a:bodyPr/>
          <a:lstStyle/>
          <a:p>
            <a:r>
              <a:rPr lang="en-GB" dirty="0"/>
              <a:t>B</a:t>
            </a:r>
            <a:r>
              <a:rPr lang="en-GB" baseline="0" dirty="0"/>
              <a:t> curve the same for most SN Ia, other bands have distinct features, such as twin peaks etc.</a:t>
            </a:r>
          </a:p>
          <a:p>
            <a:r>
              <a:rPr lang="en-GB" baseline="0" dirty="0"/>
              <a:t>Type II 30 times fainter, 3 magnitudes fainter than Ia</a:t>
            </a:r>
            <a:endParaRPr lang="en-GB" dirty="0"/>
          </a:p>
        </p:txBody>
      </p:sp>
      <p:sp>
        <p:nvSpPr>
          <p:cNvPr id="4" name="Slide Number Placeholder 3"/>
          <p:cNvSpPr>
            <a:spLocks noGrp="1"/>
          </p:cNvSpPr>
          <p:nvPr>
            <p:ph type="sldNum" sz="quarter" idx="10"/>
          </p:nvPr>
        </p:nvSpPr>
        <p:spPr/>
        <p:txBody>
          <a:bodyPr/>
          <a:lstStyle/>
          <a:p>
            <a:fld id="{749A6FE6-6ED9-46BE-AB75-525E07B6D4C8}" type="slidenum">
              <a:rPr lang="en-GB" smtClean="0"/>
              <a:t>1</a:t>
            </a:fld>
            <a:endParaRPr lang="en-GB"/>
          </a:p>
        </p:txBody>
      </p:sp>
    </p:spTree>
    <p:extLst>
      <p:ext uri="{BB962C8B-B14F-4D97-AF65-F5344CB8AC3E}">
        <p14:creationId xmlns:p14="http://schemas.microsoft.com/office/powerpoint/2010/main" val="133173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421607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37501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77638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87197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C8E66-1A0E-4C08-B57D-5A47C04759B4}"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87708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BC8E66-1A0E-4C08-B57D-5A47C04759B4}"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45688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0520155"/>
            <a:ext cx="9137610"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0520155"/>
            <a:ext cx="9182611"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BC8E66-1A0E-4C08-B57D-5A47C04759B4}" type="datetimeFigureOut">
              <a:rPr lang="en-GB" smtClean="0"/>
              <a:t>13/05/2022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342593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C8E66-1A0E-4C08-B57D-5A47C04759B4}" type="datetimeFigureOut">
              <a:rPr lang="en-GB" smtClean="0"/>
              <a:t>13/05/2022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71726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C8E66-1A0E-4C08-B57D-5A47C04759B4}" type="datetimeFigureOut">
              <a:rPr lang="en-GB" smtClean="0"/>
              <a:t>13/05/2022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40576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155865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t>‹#›</a:t>
            </a:fld>
            <a:endParaRPr lang="en-GB"/>
          </a:p>
        </p:txBody>
      </p:sp>
    </p:spTree>
    <p:extLst>
      <p:ext uri="{BB962C8B-B14F-4D97-AF65-F5344CB8AC3E}">
        <p14:creationId xmlns:p14="http://schemas.microsoft.com/office/powerpoint/2010/main" val="2185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fld id="{04BC8E66-1A0E-4C08-B57D-5A47C04759B4}" type="datetimeFigureOut">
              <a:rPr lang="en-GB" smtClean="0"/>
              <a:t>13/05/2022</a:t>
            </a:fld>
            <a:endParaRPr lang="en-GB"/>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4B5C2A5F-39FF-4B98-A695-C0F5FB40F216}" type="slidenum">
              <a:rPr lang="en-GB" smtClean="0"/>
              <a:t>‹#›</a:t>
            </a:fld>
            <a:endParaRPr lang="en-GB"/>
          </a:p>
        </p:txBody>
      </p:sp>
    </p:spTree>
    <p:extLst>
      <p:ext uri="{BB962C8B-B14F-4D97-AF65-F5344CB8AC3E}">
        <p14:creationId xmlns:p14="http://schemas.microsoft.com/office/powerpoint/2010/main" val="2435576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9275">
              <a:schemeClr val="tx2">
                <a:lumMod val="60000"/>
                <a:lumOff val="40000"/>
              </a:schemeClr>
            </a:gs>
            <a:gs pos="0">
              <a:schemeClr val="tx2">
                <a:lumMod val="40000"/>
                <a:lumOff val="60000"/>
              </a:schemeClr>
            </a:gs>
            <a:gs pos="18000">
              <a:schemeClr val="bg2">
                <a:lumMod val="75000"/>
              </a:schemeClr>
            </a:gs>
            <a:gs pos="83000">
              <a:schemeClr val="bg2">
                <a:lumMod val="90000"/>
              </a:schemeClr>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5" name="Rectangle 44"/>
          <p:cNvSpPr/>
          <p:nvPr/>
        </p:nvSpPr>
        <p:spPr>
          <a:xfrm>
            <a:off x="12882611" y="14993527"/>
            <a:ext cx="6423775" cy="475331"/>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GB" sz="4643" dirty="0"/>
              <a:t>GDP growth (annual %)</a:t>
            </a:r>
          </a:p>
        </p:txBody>
      </p:sp>
      <p:grpSp>
        <p:nvGrpSpPr>
          <p:cNvPr id="31" name="Group 30"/>
          <p:cNvGrpSpPr/>
          <p:nvPr/>
        </p:nvGrpSpPr>
        <p:grpSpPr>
          <a:xfrm>
            <a:off x="682622" y="16092392"/>
            <a:ext cx="12619827" cy="4678922"/>
            <a:chOff x="3268932" y="18758133"/>
            <a:chExt cx="9741432" cy="6571804"/>
          </a:xfrm>
        </p:grpSpPr>
        <p:sp>
          <p:nvSpPr>
            <p:cNvPr id="30" name="Rectangle 29"/>
            <p:cNvSpPr/>
            <p:nvPr/>
          </p:nvSpPr>
          <p:spPr>
            <a:xfrm>
              <a:off x="3268932" y="18758133"/>
              <a:ext cx="9741432" cy="6073626"/>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sz="4643" dirty="0"/>
            </a:p>
          </p:txBody>
        </p:sp>
        <p:sp>
          <p:nvSpPr>
            <p:cNvPr id="12" name="TextBox 11"/>
            <p:cNvSpPr txBox="1"/>
            <p:nvPr/>
          </p:nvSpPr>
          <p:spPr>
            <a:xfrm>
              <a:off x="3477447" y="18964479"/>
              <a:ext cx="9355981" cy="6365458"/>
            </a:xfrm>
            <a:prstGeom prst="rect">
              <a:avLst/>
            </a:prstGeom>
            <a:noFill/>
            <a:ln w="381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425" u="sng" dirty="0">
                  <a:latin typeface="Gill Sans MT" panose="020B0502020104020203" pitchFamily="34" charset="0"/>
                  <a:cs typeface="Arial" panose="020B0604020202020204" pitchFamily="34" charset="0"/>
                </a:rPr>
                <a:t>Rapid Growth of GDP according to US$</a:t>
              </a:r>
            </a:p>
            <a:p>
              <a:r>
                <a:rPr lang="en-US" sz="2000" dirty="0">
                  <a:latin typeface="Times New Roman" panose="02020603050405020304" pitchFamily="18" charset="0"/>
                  <a:cs typeface="Times New Roman" panose="02020603050405020304" pitchFamily="18" charset="0"/>
                </a:rPr>
                <a:t>These graphs show GDP of different countries on different years. Above Graph shows GDP of </a:t>
              </a:r>
            </a:p>
            <a:p>
              <a:r>
                <a:rPr lang="en-US" sz="2000" dirty="0">
                  <a:latin typeface="Times New Roman" panose="02020603050405020304" pitchFamily="18" charset="0"/>
                  <a:cs typeface="Times New Roman" panose="02020603050405020304" pitchFamily="18" charset="0"/>
                </a:rPr>
                <a:t>(current US$) and (annual) Side Graph shows GDP of per capita (current US$). As you can see how drastically GDP increased in all these </a:t>
              </a:r>
            </a:p>
            <a:p>
              <a:r>
                <a:rPr lang="en-US" sz="2000" dirty="0">
                  <a:latin typeface="Times New Roman" panose="02020603050405020304" pitchFamily="18" charset="0"/>
                  <a:cs typeface="Times New Roman" panose="02020603050405020304" pitchFamily="18" charset="0"/>
                </a:rPr>
                <a:t>years and made effect in the economy of all these countries. According to the latest facts </a:t>
              </a:r>
            </a:p>
            <a:p>
              <a:r>
                <a:rPr lang="en-US" sz="2000" dirty="0">
                  <a:latin typeface="Times New Roman" panose="02020603050405020304" pitchFamily="18" charset="0"/>
                  <a:cs typeface="Times New Roman" panose="02020603050405020304" pitchFamily="18" charset="0"/>
                </a:rPr>
                <a:t>GDP decreased by -3.6% of the overall world in 2020 as you can see also in the graphs </a:t>
              </a:r>
            </a:p>
            <a:p>
              <a:r>
                <a:rPr lang="en-US" sz="2000" dirty="0">
                  <a:latin typeface="Times New Roman" panose="02020603050405020304" pitchFamily="18" charset="0"/>
                  <a:cs typeface="Times New Roman" panose="02020603050405020304" pitchFamily="18" charset="0"/>
                </a:rPr>
                <a:t>above. How lines are dropping rapidly. </a:t>
              </a:r>
            </a:p>
            <a:p>
              <a:r>
                <a:rPr lang="en-US" sz="2000" dirty="0">
                  <a:latin typeface="Times New Roman" panose="02020603050405020304" pitchFamily="18" charset="0"/>
                  <a:cs typeface="Times New Roman" panose="02020603050405020304" pitchFamily="18" charset="0"/>
                </a:rPr>
                <a:t>These graph shows the data  from 1960 to 2021 with 10 years of time span. As you can see that there is too much difference between GDP Growth of current US$ and annual US$. How drastically increase in the growth of GDP has took place in last 20 years.</a:t>
              </a:r>
            </a:p>
            <a:p>
              <a:r>
                <a:rPr lang="en-US" sz="2000" dirty="0">
                  <a:latin typeface="Times New Roman" panose="02020603050405020304" pitchFamily="18" charset="0"/>
                  <a:cs typeface="Times New Roman" panose="02020603050405020304" pitchFamily="18" charset="0"/>
                </a:rPr>
                <a:t>Below Graph shows economy growth between 1960 to 2020 with 10 years of gap. You can see the results of every 10 years time span. It shows economy of 5 major European countries of Europe. </a:t>
              </a:r>
            </a:p>
            <a:p>
              <a:pPr algn="just"/>
              <a:endParaRPr lang="en-GB" sz="3425" u="sng" dirty="0">
                <a:latin typeface="Gill Sans MT" panose="020B0502020104020203" pitchFamily="34" charset="0"/>
                <a:cs typeface="Arial" panose="020B0604020202020204" pitchFamily="34" charset="0"/>
              </a:endParaRPr>
            </a:p>
          </p:txBody>
        </p:sp>
      </p:grpSp>
      <p:grpSp>
        <p:nvGrpSpPr>
          <p:cNvPr id="29" name="Group 28"/>
          <p:cNvGrpSpPr/>
          <p:nvPr/>
        </p:nvGrpSpPr>
        <p:grpSpPr>
          <a:xfrm>
            <a:off x="682622" y="25333661"/>
            <a:ext cx="20173197" cy="3015056"/>
            <a:chOff x="10168920" y="19335311"/>
            <a:chExt cx="11303855" cy="5011348"/>
          </a:xfrm>
        </p:grpSpPr>
        <p:sp>
          <p:nvSpPr>
            <p:cNvPr id="28" name="Rectangle 27"/>
            <p:cNvSpPr/>
            <p:nvPr/>
          </p:nvSpPr>
          <p:spPr>
            <a:xfrm>
              <a:off x="10168920" y="19335311"/>
              <a:ext cx="11232151" cy="4931507"/>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sz="4643" dirty="0"/>
            </a:p>
          </p:txBody>
        </p:sp>
        <p:sp>
          <p:nvSpPr>
            <p:cNvPr id="13" name="TextBox 12"/>
            <p:cNvSpPr txBox="1"/>
            <p:nvPr/>
          </p:nvSpPr>
          <p:spPr>
            <a:xfrm>
              <a:off x="10168920" y="19371759"/>
              <a:ext cx="11303855" cy="4974900"/>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a:r>
                <a:rPr lang="en-GB" sz="3425" u="sng" dirty="0">
                  <a:latin typeface="Gill Sans MT" panose="020B0502020104020203" pitchFamily="34" charset="0"/>
                </a:rPr>
                <a:t>Conclusion:</a:t>
              </a:r>
            </a:p>
            <a:p>
              <a:r>
                <a:rPr lang="en-US" sz="2000" dirty="0">
                  <a:latin typeface="Times New Roman" panose="02020603050405020304" pitchFamily="18" charset="0"/>
                  <a:cs typeface="Times New Roman" panose="02020603050405020304" pitchFamily="18" charset="0"/>
                </a:rPr>
                <a:t>How much future warming Earth will encounter relies upon how much carbon dioxide and other ozone depleting substances we radiate in coming many years. Today, our exercises  consuming petroleum products and clearing timberlands add around 11 billion metric huge loads of carbon to the air every year. According to the fact that US Environment Science  team explored which is indicated that our yearly outflows and refractoriness keeps on  expanding and polluting our environment and it is increased day by day. They found that every year it increases 5.9 degrees and our environment hotter up to 5.9 degrees every year  which is not good for us and if this continues, we cannot survive on this planet as well. When  summer arrives in Asian pacific region every year heat is increasing and survival on those  sides are difficult now. So, if we want to live on this beautiful planet, we need to do  something to save our environment. May be we need to grow more trees and make our world green and save ourselves from these kind of dangerous gasses. </a:t>
              </a:r>
            </a:p>
            <a:p>
              <a:pPr algn="just"/>
              <a:endParaRPr lang="en-GB" sz="3425" u="sng" dirty="0">
                <a:latin typeface="Gill Sans MT" panose="020B0502020104020203" pitchFamily="34" charset="0"/>
              </a:endParaRPr>
            </a:p>
          </p:txBody>
        </p:sp>
      </p:grpSp>
      <p:grpSp>
        <p:nvGrpSpPr>
          <p:cNvPr id="33" name="Group 32"/>
          <p:cNvGrpSpPr/>
          <p:nvPr/>
        </p:nvGrpSpPr>
        <p:grpSpPr>
          <a:xfrm>
            <a:off x="982313" y="2547087"/>
            <a:ext cx="19702229" cy="4639222"/>
            <a:chOff x="470112" y="2059829"/>
            <a:chExt cx="13302739" cy="4516261"/>
          </a:xfrm>
        </p:grpSpPr>
        <p:sp>
          <p:nvSpPr>
            <p:cNvPr id="25" name="Rectangle 24"/>
            <p:cNvSpPr/>
            <p:nvPr/>
          </p:nvSpPr>
          <p:spPr>
            <a:xfrm>
              <a:off x="470112" y="2059829"/>
              <a:ext cx="13302739" cy="4209623"/>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sz="4643"/>
            </a:p>
          </p:txBody>
        </p:sp>
        <p:sp>
          <p:nvSpPr>
            <p:cNvPr id="10" name="TextBox 9"/>
            <p:cNvSpPr txBox="1"/>
            <p:nvPr/>
          </p:nvSpPr>
          <p:spPr>
            <a:xfrm>
              <a:off x="770163" y="2078059"/>
              <a:ext cx="12895273" cy="4498031"/>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just" defTabSz="2360425"/>
              <a:r>
                <a:rPr lang="en-GB" sz="3425" u="sng" dirty="0">
                  <a:latin typeface="Gill Sans MT" panose="020B0502020104020203" pitchFamily="34" charset="0"/>
                  <a:cs typeface="Arial" panose="020B0604020202020204" pitchFamily="34" charset="0"/>
                </a:rPr>
                <a:t>GDP Growth and Emission of CO2</a:t>
              </a:r>
            </a:p>
            <a:p>
              <a:pPr algn="just"/>
              <a:r>
                <a:rPr lang="en-US" sz="2000" dirty="0">
                  <a:latin typeface="Times New Roman" panose="02020603050405020304" pitchFamily="18" charset="0"/>
                  <a:cs typeface="Times New Roman" panose="02020603050405020304" pitchFamily="18" charset="0"/>
                </a:rPr>
                <a:t>In this assignment I explored public data from the World Bank, and specifically country-by- country indicators related to climate change: https://</a:t>
              </a:r>
              <a:r>
                <a:rPr lang="en-US" sz="2000" dirty="0" err="1">
                  <a:latin typeface="Times New Roman" panose="02020603050405020304" pitchFamily="18" charset="0"/>
                  <a:cs typeface="Times New Roman" panose="02020603050405020304" pitchFamily="18" charset="0"/>
                </a:rPr>
                <a:t>data.worldbank.org</a:t>
              </a:r>
              <a:r>
                <a:rPr lang="en-US" sz="2000" dirty="0">
                  <a:latin typeface="Times New Roman" panose="02020603050405020304" pitchFamily="18" charset="0"/>
                  <a:cs typeface="Times New Roman" panose="02020603050405020304" pitchFamily="18" charset="0"/>
                </a:rPr>
                <a:t>/ topic for this assignment which I supposed to choose is related to climate change. So, I choose one of the datasets which is World Development Indicators Dataset csv file which contains dataset of climate change from 1960 to 2021.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 made clustering on GDP and CO2 and found very interesting results that helps me understand more about GDP Growth and emission of CO2.</a:t>
              </a:r>
            </a:p>
            <a:p>
              <a:pPr algn="just"/>
              <a:r>
                <a:rPr lang="en-US" sz="2000" dirty="0">
                  <a:latin typeface="Times New Roman" panose="02020603050405020304" pitchFamily="18" charset="0"/>
                  <a:cs typeface="Times New Roman" panose="02020603050405020304" pitchFamily="18" charset="0"/>
                </a:rPr>
                <a:t>In general, I investigated measurements of environmental change and patterns in more detail here as I dealt with the live dataset and this task prepped my abilities also. World climate is changing rapidly and one of the main causes to this is emission of CO2 gas also CO gas which is the most dangerous gas also known as silent killer gas. This effects our environment very badly. I did some visualizations on this you will find my findings later on this report. </a:t>
              </a:r>
            </a:p>
            <a:p>
              <a:pPr algn="just"/>
              <a:endParaRPr lang="en-US" sz="2000" dirty="0"/>
            </a:p>
            <a:p>
              <a:r>
                <a:rPr lang="en-US" sz="2000" dirty="0">
                  <a:latin typeface="Times New Roman" panose="02020603050405020304" pitchFamily="18" charset="0"/>
                  <a:cs typeface="Times New Roman" panose="02020603050405020304" pitchFamily="18" charset="0"/>
                </a:rPr>
                <a:t>Moreover, I made visualizations of GDP (Gross Domestic Product) and CO2 gas and I found  very interesting facts. I did visualization on some of the dataset between a gap of 10 years, </a:t>
              </a:r>
            </a:p>
            <a:p>
              <a:r>
                <a:rPr lang="en-US" sz="2000" dirty="0">
                  <a:latin typeface="Times New Roman" panose="02020603050405020304" pitchFamily="18" charset="0"/>
                  <a:cs typeface="Times New Roman" panose="02020603050405020304" pitchFamily="18" charset="0"/>
                </a:rPr>
                <a:t>So, that I made assumptions clearly. Here are the results which I found. </a:t>
              </a:r>
            </a:p>
            <a:p>
              <a:pPr algn="just"/>
              <a:endParaRPr lang="en-US" sz="2000" dirty="0"/>
            </a:p>
            <a:p>
              <a:pPr algn="just"/>
              <a:endParaRPr lang="en-GB" sz="2000" dirty="0">
                <a:latin typeface="Gill Sans MT" panose="020B0502020104020203" pitchFamily="34" charset="0"/>
                <a:cs typeface="Arial" panose="020B0604020202020204" pitchFamily="34" charset="0"/>
              </a:endParaRPr>
            </a:p>
          </p:txBody>
        </p:sp>
      </p:grpSp>
      <p:grpSp>
        <p:nvGrpSpPr>
          <p:cNvPr id="35" name="Group 34"/>
          <p:cNvGrpSpPr/>
          <p:nvPr/>
        </p:nvGrpSpPr>
        <p:grpSpPr>
          <a:xfrm>
            <a:off x="982312" y="90783"/>
            <a:ext cx="19702230" cy="2164903"/>
            <a:chOff x="-3917100" y="375960"/>
            <a:chExt cx="21183570" cy="2251091"/>
          </a:xfrm>
        </p:grpSpPr>
        <p:sp>
          <p:nvSpPr>
            <p:cNvPr id="34" name="Rectangle 33"/>
            <p:cNvSpPr/>
            <p:nvPr/>
          </p:nvSpPr>
          <p:spPr>
            <a:xfrm>
              <a:off x="-3917100" y="465936"/>
              <a:ext cx="21045503" cy="2161115"/>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GB" sz="4643"/>
            </a:p>
          </p:txBody>
        </p:sp>
        <p:sp>
          <p:nvSpPr>
            <p:cNvPr id="19" name="TextBox 18"/>
            <p:cNvSpPr txBox="1"/>
            <p:nvPr/>
          </p:nvSpPr>
          <p:spPr>
            <a:xfrm>
              <a:off x="-3611131" y="375960"/>
              <a:ext cx="20877601" cy="2196670"/>
            </a:xfrm>
            <a:prstGeom prst="rect">
              <a:avLst/>
            </a:prstGeom>
            <a:noFill/>
            <a:ln w="76200">
              <a:noFill/>
            </a:ln>
            <a:effectLst>
              <a:softEdge rad="31750"/>
            </a:effectLst>
          </p:spPr>
          <p:style>
            <a:lnRef idx="0">
              <a:scrgbClr r="0" g="0" b="0"/>
            </a:lnRef>
            <a:fillRef idx="1001">
              <a:schemeClr val="dk2"/>
            </a:fillRef>
            <a:effectRef idx="0">
              <a:scrgbClr r="0" g="0" b="0"/>
            </a:effectRef>
            <a:fontRef idx="minor">
              <a:schemeClr val="lt1"/>
            </a:fontRef>
          </p:style>
          <p:txBody>
            <a:bodyPr wrap="square" rtlCol="0">
              <a:spAutoFit/>
            </a:bodyPr>
            <a:lstStyle/>
            <a:p>
              <a:pPr algn="ctr"/>
              <a:r>
                <a:rPr lang="en-GB" sz="6279" dirty="0">
                  <a:latin typeface="Gill Sans MT" panose="020B0502020104020203" pitchFamily="34" charset="0"/>
                  <a:cs typeface="Arial" panose="020B0604020202020204" pitchFamily="34" charset="0"/>
                </a:rPr>
                <a:t>Assignment 3</a:t>
              </a:r>
            </a:p>
            <a:p>
              <a:pPr algn="ctr"/>
              <a:r>
                <a:rPr lang="en-GB" sz="4566" dirty="0">
                  <a:latin typeface="Gill Sans MT" panose="020B0502020104020203" pitchFamily="34" charset="0"/>
                  <a:cs typeface="Arial" panose="020B0604020202020204" pitchFamily="34" charset="0"/>
                </a:rPr>
                <a:t>World Bank Data (Climate Change)</a:t>
              </a:r>
            </a:p>
            <a:p>
              <a:pPr defTabSz="2818012"/>
              <a:r>
                <a:rPr lang="en-GB" sz="2283" dirty="0">
                  <a:latin typeface="Gill Sans MT" panose="020B0502020104020203" pitchFamily="34" charset="0"/>
                  <a:cs typeface="Arial" panose="020B0604020202020204" pitchFamily="34" charset="0"/>
                </a:rPr>
                <a:t>					</a:t>
              </a:r>
            </a:p>
          </p:txBody>
        </p:sp>
      </p:grpSp>
      <p:pic>
        <p:nvPicPr>
          <p:cNvPr id="17" name="Picture 16">
            <a:extLst>
              <a:ext uri="{FF2B5EF4-FFF2-40B4-BE49-F238E27FC236}">
                <a16:creationId xmlns:a16="http://schemas.microsoft.com/office/drawing/2014/main" id="{6392CF49-3A86-BE97-FE8F-88B2DD362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812" y="7676154"/>
            <a:ext cx="8975195" cy="6724058"/>
          </a:xfrm>
          <a:prstGeom prst="rect">
            <a:avLst/>
          </a:prstGeom>
        </p:spPr>
      </p:pic>
      <p:pic>
        <p:nvPicPr>
          <p:cNvPr id="38" name="Picture 37">
            <a:extLst>
              <a:ext uri="{FF2B5EF4-FFF2-40B4-BE49-F238E27FC236}">
                <a16:creationId xmlns:a16="http://schemas.microsoft.com/office/drawing/2014/main" id="{88D5C1C0-9DC7-E98A-5E71-A2652E6E5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2879" y="7676154"/>
            <a:ext cx="8975195" cy="6724058"/>
          </a:xfrm>
          <a:prstGeom prst="rect">
            <a:avLst/>
          </a:prstGeom>
        </p:spPr>
      </p:pic>
      <p:sp>
        <p:nvSpPr>
          <p:cNvPr id="49" name="Rectangle 48">
            <a:extLst>
              <a:ext uri="{FF2B5EF4-FFF2-40B4-BE49-F238E27FC236}">
                <a16:creationId xmlns:a16="http://schemas.microsoft.com/office/drawing/2014/main" id="{6B4509C1-19EE-96CF-0F56-26E1811819FC}"/>
              </a:ext>
            </a:extLst>
          </p:cNvPr>
          <p:cNvSpPr/>
          <p:nvPr/>
        </p:nvSpPr>
        <p:spPr>
          <a:xfrm>
            <a:off x="2871133" y="14993527"/>
            <a:ext cx="5423207" cy="505551"/>
          </a:xfrm>
          <a:prstGeom prst="rect">
            <a:avLst/>
          </a:prstGeom>
          <a:solidFill>
            <a:schemeClr val="accent1">
              <a:lumMod val="50000"/>
              <a:alpha val="75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GB" sz="4643" dirty="0"/>
              <a:t>GDP (current US$)</a:t>
            </a:r>
          </a:p>
        </p:txBody>
      </p:sp>
      <p:pic>
        <p:nvPicPr>
          <p:cNvPr id="50" name="Picture 49">
            <a:extLst>
              <a:ext uri="{FF2B5EF4-FFF2-40B4-BE49-F238E27FC236}">
                <a16:creationId xmlns:a16="http://schemas.microsoft.com/office/drawing/2014/main" id="{6D10E653-CD62-DFCA-2D0E-29BE93BE40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00529" y="16062173"/>
            <a:ext cx="7617557" cy="4324235"/>
          </a:xfrm>
          <a:prstGeom prst="rect">
            <a:avLst/>
          </a:prstGeom>
        </p:spPr>
      </p:pic>
      <p:pic>
        <p:nvPicPr>
          <p:cNvPr id="56" name="Picture 55">
            <a:extLst>
              <a:ext uri="{FF2B5EF4-FFF2-40B4-BE49-F238E27FC236}">
                <a16:creationId xmlns:a16="http://schemas.microsoft.com/office/drawing/2014/main" id="{E803FBF5-791F-E75F-9A40-241221491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884" y="20730146"/>
            <a:ext cx="20173197" cy="4081404"/>
          </a:xfrm>
          <a:prstGeom prst="rect">
            <a:avLst/>
          </a:prstGeom>
        </p:spPr>
      </p:pic>
    </p:spTree>
    <p:extLst>
      <p:ext uri="{BB962C8B-B14F-4D97-AF65-F5344CB8AC3E}">
        <p14:creationId xmlns:p14="http://schemas.microsoft.com/office/powerpoint/2010/main" val="1958964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1140</TotalTime>
  <Words>681</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Gill Sans MT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Spriggs</dc:creator>
  <cp:lastModifiedBy>Microsoft Office User</cp:lastModifiedBy>
  <cp:revision>93</cp:revision>
  <cp:lastPrinted>2015-12-01T13:43:20Z</cp:lastPrinted>
  <dcterms:created xsi:type="dcterms:W3CDTF">2015-11-20T15:50:16Z</dcterms:created>
  <dcterms:modified xsi:type="dcterms:W3CDTF">2022-05-13T16:05:18Z</dcterms:modified>
</cp:coreProperties>
</file>