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86" r:id="rId6"/>
    <p:sldId id="257" r:id="rId7"/>
    <p:sldId id="288" r:id="rId8"/>
    <p:sldId id="260" r:id="rId9"/>
    <p:sldId id="289" r:id="rId10"/>
    <p:sldId id="300" r:id="rId11"/>
    <p:sldId id="258" r:id="rId12"/>
    <p:sldId id="261" r:id="rId13"/>
    <p:sldId id="293" r:id="rId14"/>
    <p:sldId id="294" r:id="rId15"/>
    <p:sldId id="299" r:id="rId16"/>
    <p:sldId id="268" r:id="rId17"/>
    <p:sldId id="30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9/21/2022</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9/21/2022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2735730" y="3258613"/>
            <a:ext cx="7077456" cy="1243584"/>
          </a:xfrm>
        </p:spPr>
        <p:txBody>
          <a:bodyPr/>
          <a:lstStyle/>
          <a:p>
            <a:r>
              <a:rPr lang="en-US" dirty="0" smtClean="0">
                <a:latin typeface="Times New Roman" panose="02020603050405020304" pitchFamily="18" charset="0"/>
                <a:cs typeface="Times New Roman" panose="02020603050405020304" pitchFamily="18" charset="0"/>
              </a:rPr>
              <a:t>Welcome </a:t>
            </a:r>
            <a:r>
              <a:rPr lang="en-US" dirty="0">
                <a:latin typeface="Times New Roman" panose="02020603050405020304" pitchFamily="18" charset="0"/>
                <a:cs typeface="Times New Roman" panose="02020603050405020304" pitchFamily="18" charset="0"/>
              </a:rPr>
              <a:t>to our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Presentation</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500" y="499945"/>
            <a:ext cx="11214100" cy="646331"/>
          </a:xfrm>
        </p:spPr>
        <p:txBody>
          <a:bodyPr/>
          <a:lstStyle/>
          <a:p>
            <a:pPr lvl="0" algn="just"/>
            <a:r>
              <a:rPr lang="en-US" sz="4000" dirty="0" smtClean="0">
                <a:latin typeface="Times New Roman" panose="02020603050405020304" pitchFamily="18" charset="0"/>
                <a:cs typeface="Times New Roman" panose="02020603050405020304" pitchFamily="18" charset="0"/>
              </a:rPr>
              <a:t> Methodology</a:t>
            </a:r>
            <a:endParaRPr lang="en-US"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5"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689198" y="1427858"/>
            <a:ext cx="7643432" cy="5043280"/>
          </a:xfrm>
        </p:spPr>
        <p:txBody>
          <a:bodyPr/>
          <a:lstStyle/>
          <a:p>
            <a:pPr marL="0" indent="0">
              <a:buNone/>
            </a:pPr>
            <a:r>
              <a:rPr lang="en-US" sz="2000" dirty="0"/>
              <a:t>Data collection Process-</a:t>
            </a:r>
          </a:p>
          <a:p>
            <a:pPr marL="0" indent="0">
              <a:buNone/>
            </a:pPr>
            <a:endParaRPr lang="en-US" sz="2000" dirty="0"/>
          </a:p>
          <a:p>
            <a:pPr marL="0" indent="0">
              <a:buNone/>
            </a:pPr>
            <a:r>
              <a:rPr lang="en-US" sz="2000" dirty="0"/>
              <a:t>The research will be done mainly by Google based survey and collect real </a:t>
            </a:r>
            <a:r>
              <a:rPr lang="en-US" sz="2000" dirty="0" smtClean="0"/>
              <a:t>time data. But </a:t>
            </a:r>
            <a:r>
              <a:rPr lang="en-US" sz="2000" dirty="0"/>
              <a:t>we are planning to collect data from government reports, </a:t>
            </a:r>
            <a:r>
              <a:rPr lang="en-US" sz="2000" dirty="0" smtClean="0"/>
              <a:t>Websites authentic </a:t>
            </a:r>
            <a:r>
              <a:rPr lang="en-US" sz="2000" dirty="0"/>
              <a:t>latest data set. . We will try to implement it by designing a </a:t>
            </a:r>
            <a:r>
              <a:rPr lang="en-US" sz="2000" dirty="0" smtClean="0"/>
              <a:t>website. Then </a:t>
            </a:r>
            <a:r>
              <a:rPr lang="en-US" sz="2000" dirty="0"/>
              <a:t>we will analysis the data and find consumer behavior about this field. </a:t>
            </a:r>
            <a:r>
              <a:rPr lang="en-US" sz="2000" dirty="0" smtClean="0"/>
              <a:t>We will </a:t>
            </a:r>
            <a:r>
              <a:rPr lang="en-US" sz="2000" dirty="0"/>
              <a:t>also try to find the e-commerce condition in health care sector in </a:t>
            </a:r>
            <a:r>
              <a:rPr lang="en-US" sz="2000" dirty="0" smtClean="0"/>
              <a:t>our country</a:t>
            </a:r>
            <a:r>
              <a:rPr lang="en-US" sz="2000" dirty="0"/>
              <a:t>.</a:t>
            </a:r>
          </a:p>
          <a:p>
            <a:pPr marL="0" indent="0">
              <a:buNone/>
            </a:pPr>
            <a:endParaRPr lang="en-US" sz="2000" dirty="0"/>
          </a:p>
        </p:txBody>
      </p:sp>
    </p:spTree>
    <p:extLst>
      <p:ext uri="{BB962C8B-B14F-4D97-AF65-F5344CB8AC3E}">
        <p14:creationId xmlns:p14="http://schemas.microsoft.com/office/powerpoint/2010/main" val="306270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500" y="499945"/>
            <a:ext cx="11214100" cy="1200329"/>
          </a:xfrm>
        </p:spPr>
        <p:txBody>
          <a:bodyPr/>
          <a:lstStyle/>
          <a:p>
            <a:pPr algn="just"/>
            <a:r>
              <a:rPr lang="en-US" sz="4000" dirty="0" smtClean="0"/>
              <a:t>                                             </a:t>
            </a:r>
            <a:r>
              <a:rPr lang="en-US" sz="4000" dirty="0"/>
              <a:t/>
            </a:r>
            <a:br>
              <a:rPr lang="en-US" sz="4000" dirty="0"/>
            </a:br>
            <a:endParaRPr lang="en-US"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5"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689198" y="1463027"/>
            <a:ext cx="10563002" cy="4535060"/>
          </a:xfrm>
        </p:spPr>
        <p:txBody>
          <a:bodyPr/>
          <a:lstStyle/>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r>
              <a:rPr lang="en-US" sz="2000" dirty="0" smtClean="0"/>
              <a:t>Data </a:t>
            </a:r>
            <a:r>
              <a:rPr lang="en-US" sz="2000" dirty="0"/>
              <a:t>preprocessing- </a:t>
            </a:r>
          </a:p>
          <a:p>
            <a:pPr marL="0" indent="0" algn="just">
              <a:buNone/>
            </a:pPr>
            <a:r>
              <a:rPr lang="en-US" sz="2000" dirty="0"/>
              <a:t>                                                                                                                                               </a:t>
            </a:r>
            <a:endParaRPr lang="en-US" sz="2000" dirty="0" smtClean="0"/>
          </a:p>
          <a:p>
            <a:pPr marL="0" indent="0" algn="just">
              <a:buNone/>
            </a:pPr>
            <a:r>
              <a:rPr lang="en-US" sz="2000" dirty="0" smtClean="0"/>
              <a:t>We </a:t>
            </a:r>
            <a:r>
              <a:rPr lang="en-US" sz="2000" dirty="0"/>
              <a:t>will collect our data by online survey. We will get</a:t>
            </a:r>
          </a:p>
          <a:p>
            <a:pPr marL="0" indent="0" algn="just">
              <a:buNone/>
            </a:pPr>
            <a:r>
              <a:rPr lang="en-US" sz="2000" dirty="0"/>
              <a:t>necessary data set for implementing our </a:t>
            </a:r>
            <a:r>
              <a:rPr lang="en-US" sz="2000" dirty="0" smtClean="0"/>
              <a:t>algorithms. The </a:t>
            </a:r>
            <a:r>
              <a:rPr lang="en-US" sz="2000" dirty="0"/>
              <a:t>data processing mainly</a:t>
            </a:r>
          </a:p>
          <a:p>
            <a:pPr marL="0" indent="0" algn="just">
              <a:buNone/>
            </a:pPr>
            <a:r>
              <a:rPr lang="en-US" sz="2000" dirty="0"/>
              <a:t>a tough segment for data analyzing. Missing value is classified and remove it.</a:t>
            </a:r>
          </a:p>
          <a:p>
            <a:pPr marL="0" indent="0" algn="just">
              <a:buNone/>
            </a:pPr>
            <a:r>
              <a:rPr lang="en-US" sz="2000" dirty="0"/>
              <a:t>In our </a:t>
            </a:r>
            <a:r>
              <a:rPr lang="en-US" sz="2000" dirty="0" smtClean="0"/>
              <a:t>research, We </a:t>
            </a:r>
            <a:r>
              <a:rPr lang="en-US" sz="2000" dirty="0"/>
              <a:t>are planning to apply “Logistic Regression” algorithm to</a:t>
            </a:r>
          </a:p>
          <a:p>
            <a:pPr marL="0" indent="0" algn="just">
              <a:buNone/>
            </a:pPr>
            <a:r>
              <a:rPr lang="en-US" sz="2000" dirty="0"/>
              <a:t>predict if a person use e-commerce or not . we are </a:t>
            </a:r>
            <a:r>
              <a:rPr lang="en-US" sz="2000" dirty="0" smtClean="0"/>
              <a:t>planning </a:t>
            </a:r>
            <a:r>
              <a:rPr lang="en-US" sz="2000" dirty="0"/>
              <a:t>to use python</a:t>
            </a:r>
          </a:p>
          <a:p>
            <a:pPr marL="0" indent="0" algn="just">
              <a:buNone/>
            </a:pPr>
            <a:r>
              <a:rPr lang="en-US" sz="2000" dirty="0" smtClean="0"/>
              <a:t>language, Machine </a:t>
            </a:r>
            <a:r>
              <a:rPr lang="en-US" sz="2000" dirty="0"/>
              <a:t>Learning, Deep learning, Natural Language processing or any</a:t>
            </a:r>
          </a:p>
          <a:p>
            <a:pPr marL="0" indent="0" algn="just">
              <a:buNone/>
            </a:pPr>
            <a:r>
              <a:rPr lang="en-US" sz="2000" dirty="0"/>
              <a:t>other prediction model.</a:t>
            </a:r>
            <a:endParaRPr lang="en-US" sz="2000" dirty="0" smtClean="0"/>
          </a:p>
        </p:txBody>
      </p:sp>
    </p:spTree>
    <p:extLst>
      <p:ext uri="{BB962C8B-B14F-4D97-AF65-F5344CB8AC3E}">
        <p14:creationId xmlns:p14="http://schemas.microsoft.com/office/powerpoint/2010/main" val="153494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a:xfrm>
            <a:off x="444500" y="542925"/>
            <a:ext cx="11214100" cy="757130"/>
          </a:xfrm>
        </p:spPr>
        <p:txBody>
          <a:bodyPr/>
          <a:lstStyle/>
          <a:p>
            <a:pPr lvl="0"/>
            <a:r>
              <a:rPr lang="en-US" sz="4800" dirty="0" smtClean="0">
                <a:latin typeface="Helvetica" pitchFamily="2" charset="0"/>
                <a:cs typeface="Times New Roman" panose="02020603050405020304" pitchFamily="18" charset="0"/>
              </a:rPr>
              <a:t>Reference:</a:t>
            </a:r>
            <a:endParaRPr lang="en-US" sz="4800" dirty="0">
              <a:latin typeface="Helvetica" pitchFamily="2"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Text Placeholder 2">
            <a:extLst>
              <a:ext uri="{FF2B5EF4-FFF2-40B4-BE49-F238E27FC236}">
                <a16:creationId xmlns="" xmlns:a16="http://schemas.microsoft.com/office/drawing/2014/main" id="{06554A61-D199-469B-AB0C-B68F82B5059F}"/>
              </a:ext>
            </a:extLst>
          </p:cNvPr>
          <p:cNvSpPr>
            <a:spLocks noGrp="1"/>
          </p:cNvSpPr>
          <p:nvPr>
            <p:ph type="body" sz="quarter" idx="13"/>
          </p:nvPr>
        </p:nvSpPr>
        <p:spPr>
          <a:xfrm>
            <a:off x="514838" y="1468215"/>
            <a:ext cx="11326790" cy="3955771"/>
          </a:xfrm>
        </p:spPr>
        <p:txBody>
          <a:bodyPr lIns="0" tIns="0" rIns="0" bIns="0">
            <a:normAutofit/>
          </a:bodyPr>
          <a:lstStyle/>
          <a:p>
            <a:pPr algn="l"/>
            <a:endParaRPr lang="en-US" sz="2000" dirty="0" smtClean="0"/>
          </a:p>
          <a:p>
            <a:pPr algn="l"/>
            <a:endParaRPr lang="en-US" sz="2000" dirty="0"/>
          </a:p>
          <a:p>
            <a:pPr algn="l"/>
            <a:r>
              <a:rPr lang="en-US" sz="2000" dirty="0" smtClean="0"/>
              <a:t>Tahmina </a:t>
            </a:r>
            <a:r>
              <a:rPr lang="en-US" sz="2000" dirty="0"/>
              <a:t>Nasrin Poly. (2016). “E-Commerce in healthcare perspective of</a:t>
            </a:r>
          </a:p>
          <a:p>
            <a:pPr algn="l"/>
            <a:r>
              <a:rPr lang="en-US" sz="2000" dirty="0"/>
              <a:t>Bangladesh”. Taipei Medical University</a:t>
            </a:r>
            <a:r>
              <a:rPr lang="en-US" sz="2000" dirty="0" smtClean="0"/>
              <a:t>.</a:t>
            </a:r>
          </a:p>
          <a:p>
            <a:pPr algn="l"/>
            <a:endParaRPr lang="en-US" sz="2000" dirty="0"/>
          </a:p>
          <a:p>
            <a:pPr algn="l"/>
            <a:r>
              <a:rPr lang="en-US" sz="2000" dirty="0" smtClean="0"/>
              <a:t> </a:t>
            </a:r>
            <a:r>
              <a:rPr lang="en-US" sz="2000" dirty="0"/>
              <a:t>Stephanie Watson. (2022). “Telehealth”.Executive Editor, Harvard Women’s Health</a:t>
            </a:r>
          </a:p>
          <a:p>
            <a:pPr algn="l"/>
            <a:r>
              <a:rPr lang="en-US" sz="2000" dirty="0"/>
              <a:t>Watch.</a:t>
            </a:r>
          </a:p>
          <a:p>
            <a:pPr algn="l"/>
            <a:endParaRPr lang="en-US" sz="2000" dirty="0"/>
          </a:p>
          <a:p>
            <a:pPr algn="l"/>
            <a:r>
              <a:rPr lang="en-US" sz="2000" dirty="0" smtClean="0"/>
              <a:t>Minhaj </a:t>
            </a:r>
            <a:r>
              <a:rPr lang="en-US" sz="2000" dirty="0"/>
              <a:t>Ferdous, Abu Naser Ahmed Ishtiaque. (2013). “Prospects </a:t>
            </a:r>
            <a:r>
              <a:rPr lang="en-US" sz="2000" dirty="0" smtClean="0"/>
              <a:t>of  E-commerce </a:t>
            </a:r>
            <a:r>
              <a:rPr lang="en-US" sz="2000" dirty="0"/>
              <a:t>in</a:t>
            </a:r>
          </a:p>
          <a:p>
            <a:pPr algn="l"/>
            <a:r>
              <a:rPr lang="en-US" sz="2000" dirty="0"/>
              <a:t>pharmaceutical Industry of Bangladesh”.</a:t>
            </a:r>
          </a:p>
          <a:p>
            <a:pPr algn="l"/>
            <a:endParaRPr lang="en-US" sz="2000" dirty="0"/>
          </a:p>
          <a:p>
            <a:pPr algn="l"/>
            <a:endParaRPr lang="en-US" sz="2000" dirty="0"/>
          </a:p>
          <a:p>
            <a:pPr algn="l"/>
            <a:endParaRPr lang="en-US" sz="2000" dirty="0"/>
          </a:p>
        </p:txBody>
      </p:sp>
    </p:spTree>
    <p:extLst>
      <p:ext uri="{BB962C8B-B14F-4D97-AF65-F5344CB8AC3E}">
        <p14:creationId xmlns:p14="http://schemas.microsoft.com/office/powerpoint/2010/main" val="2923585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a:t>Thank </a:t>
            </a:r>
            <a:r>
              <a:rPr lang="en-US" dirty="0" smtClean="0"/>
              <a:t>You Everyone.</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smtClean="0"/>
              <a:t>Any Question?</a:t>
            </a:r>
            <a:endParaRPr lang="en-GB" dirty="0"/>
          </a:p>
        </p:txBody>
      </p:sp>
    </p:spTree>
    <p:extLst>
      <p:ext uri="{BB962C8B-B14F-4D97-AF65-F5344CB8AC3E}">
        <p14:creationId xmlns:p14="http://schemas.microsoft.com/office/powerpoint/2010/main" val="152268787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4061" y="2309446"/>
            <a:ext cx="8932529" cy="1972654"/>
          </a:xfrm>
        </p:spPr>
        <p:txBody>
          <a:bodyPr/>
          <a:lstStyle/>
          <a:p>
            <a:r>
              <a:rPr lang="en-US" sz="4000" dirty="0"/>
              <a:t>Research Topic:</a:t>
            </a:r>
            <a:br>
              <a:rPr lang="en-US" sz="4000" dirty="0"/>
            </a:br>
            <a:r>
              <a:rPr lang="en-US" sz="4000" dirty="0"/>
              <a:t/>
            </a:r>
            <a:br>
              <a:rPr lang="en-US" sz="4000" dirty="0"/>
            </a:br>
            <a:r>
              <a:rPr lang="en-US" sz="4000" dirty="0"/>
              <a:t>E-Commerce and its Role in Healthcare sector in Bangladesh.</a:t>
            </a:r>
            <a:br>
              <a:rPr lang="en-US" sz="4000" dirty="0"/>
            </a:br>
            <a:endParaRPr lang="en-US" sz="4000" dirty="0"/>
          </a:p>
        </p:txBody>
      </p:sp>
    </p:spTree>
    <p:extLst>
      <p:ext uri="{BB962C8B-B14F-4D97-AF65-F5344CB8AC3E}">
        <p14:creationId xmlns:p14="http://schemas.microsoft.com/office/powerpoint/2010/main" val="3725893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1025033" y="2469523"/>
            <a:ext cx="5028037" cy="859055"/>
          </a:xfrm>
        </p:spPr>
        <p:txBody>
          <a:bodyPr/>
          <a:lstStyle/>
          <a:p>
            <a:r>
              <a:rPr lang="en-US" dirty="0" smtClean="0">
                <a:latin typeface="Helvetica" pitchFamily="2" charset="0"/>
                <a:cs typeface="Times New Roman" panose="02020603050405020304" pitchFamily="18" charset="0"/>
              </a:rPr>
              <a:t>Supervised By</a:t>
            </a:r>
            <a:endParaRPr lang="en-US" dirty="0">
              <a:latin typeface="Helvetica" pitchFamily="2" charset="0"/>
              <a:cs typeface="Times New Roman" panose="02020603050405020304" pitchFamily="18" charset="0"/>
            </a:endParaRPr>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1025033" y="3328578"/>
            <a:ext cx="6803136" cy="1707061"/>
          </a:xfrm>
        </p:spPr>
        <p:txBody>
          <a:bodyPr>
            <a:normAutofit/>
          </a:bodyPr>
          <a:lstStyle/>
          <a:p>
            <a:pPr>
              <a:spcBef>
                <a:spcPts val="0"/>
              </a:spcBef>
            </a:pPr>
            <a:r>
              <a:rPr lang="en-US" sz="2400" dirty="0" smtClean="0">
                <a:latin typeface="Times New Roman" panose="02020603050405020304" pitchFamily="18" charset="0"/>
                <a:cs typeface="Times New Roman" panose="02020603050405020304" pitchFamily="18" charset="0"/>
              </a:rPr>
              <a:t>Mrs. Roksana Akter </a:t>
            </a:r>
          </a:p>
          <a:p>
            <a:pPr>
              <a:spcBef>
                <a:spcPts val="0"/>
              </a:spcBef>
            </a:pPr>
            <a:r>
              <a:rPr lang="en-US" sz="2400" dirty="0" smtClean="0">
                <a:latin typeface="Times New Roman" panose="02020603050405020304" pitchFamily="18" charset="0"/>
                <a:cs typeface="Times New Roman" panose="02020603050405020304" pitchFamily="18" charset="0"/>
              </a:rPr>
              <a:t>Assistant Professor,</a:t>
            </a:r>
          </a:p>
          <a:p>
            <a:pPr>
              <a:spcBef>
                <a:spcPts val="0"/>
              </a:spcBef>
            </a:pPr>
            <a:r>
              <a:rPr lang="en-US" sz="2400" dirty="0" smtClean="0">
                <a:latin typeface="Times New Roman" panose="02020603050405020304" pitchFamily="18" charset="0"/>
                <a:cs typeface="Times New Roman" panose="02020603050405020304" pitchFamily="18" charset="0"/>
              </a:rPr>
              <a:t>Dept</a:t>
            </a:r>
            <a:r>
              <a:rPr lang="en-US" sz="2400" dirty="0">
                <a:latin typeface="Times New Roman" panose="02020603050405020304" pitchFamily="18" charset="0"/>
                <a:cs typeface="Times New Roman" panose="02020603050405020304" pitchFamily="18" charset="0"/>
              </a:rPr>
              <a:t>. of Computer Science and Engineering Southeast University</a:t>
            </a:r>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a:xfrm>
            <a:off x="444500" y="407779"/>
            <a:ext cx="11214100" cy="757130"/>
          </a:xfrm>
        </p:spPr>
        <p:txBody>
          <a:bodyPr/>
          <a:lstStyle/>
          <a:p>
            <a:r>
              <a:rPr lang="en-US" sz="4800" dirty="0">
                <a:latin typeface="Helvetica" pitchFamily="2" charset="0"/>
                <a:cs typeface="Times New Roman" panose="02020603050405020304" pitchFamily="18" charset="0"/>
              </a:rPr>
              <a:t>Group </a:t>
            </a:r>
            <a:r>
              <a:rPr lang="en-US" sz="4800" dirty="0" smtClean="0">
                <a:latin typeface="Helvetica" pitchFamily="2" charset="0"/>
                <a:cs typeface="Times New Roman" panose="02020603050405020304" pitchFamily="18" charset="0"/>
              </a:rPr>
              <a:t>Members</a:t>
            </a:r>
            <a:endParaRPr lang="en-US" sz="4800" dirty="0"/>
          </a:p>
        </p:txBody>
      </p:sp>
      <p:sp>
        <p:nvSpPr>
          <p:cNvPr id="2" name="Slide Number Placeholder 1">
            <a:extLst>
              <a:ext uri="{FF2B5EF4-FFF2-40B4-BE49-F238E27FC236}">
                <a16:creationId xmlns=""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24" name="Text Placeholder 4">
            <a:extLst>
              <a:ext uri="{FF2B5EF4-FFF2-40B4-BE49-F238E27FC236}">
                <a16:creationId xmlns="" xmlns:a16="http://schemas.microsoft.com/office/drawing/2014/main" id="{0A95F4DE-39B7-4CE2-BC1E-8B8AE662A895}"/>
              </a:ext>
            </a:extLst>
          </p:cNvPr>
          <p:cNvSpPr txBox="1">
            <a:spLocks/>
          </p:cNvSpPr>
          <p:nvPr/>
        </p:nvSpPr>
        <p:spPr>
          <a:xfrm>
            <a:off x="873841" y="2397004"/>
            <a:ext cx="4213974" cy="170706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pPr>
            <a:r>
              <a:rPr lang="en-US" sz="2400" dirty="0" smtClean="0">
                <a:latin typeface="Times New Roman" panose="02020603050405020304" pitchFamily="18" charset="0"/>
                <a:cs typeface="Times New Roman" panose="02020603050405020304" pitchFamily="18" charset="0"/>
              </a:rPr>
              <a:t>Md.Abdullah Al Noman</a:t>
            </a:r>
          </a:p>
          <a:p>
            <a:pPr algn="ctr">
              <a:spcBef>
                <a:spcPts val="0"/>
              </a:spcBef>
            </a:pPr>
            <a:r>
              <a:rPr lang="en-US" sz="2400" dirty="0" smtClean="0">
                <a:latin typeface="Times New Roman" panose="02020603050405020304" pitchFamily="18" charset="0"/>
                <a:cs typeface="Times New Roman" panose="02020603050405020304" pitchFamily="18" charset="0"/>
              </a:rPr>
              <a:t>ID: 2016000000152</a:t>
            </a:r>
          </a:p>
          <a:p>
            <a:pPr algn="ctr">
              <a:spcBef>
                <a:spcPts val="0"/>
              </a:spcBef>
            </a:pPr>
            <a:r>
              <a:rPr lang="en-US" sz="2400" dirty="0" smtClean="0">
                <a:latin typeface="Times New Roman" panose="02020603050405020304" pitchFamily="18" charset="0"/>
                <a:cs typeface="Times New Roman" panose="02020603050405020304" pitchFamily="18" charset="0"/>
              </a:rPr>
              <a:t>Batch: 42</a:t>
            </a:r>
            <a:r>
              <a:rPr lang="en-US" sz="2400" baseline="30000" dirty="0"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26" name="Text Placeholder 4">
            <a:extLst>
              <a:ext uri="{FF2B5EF4-FFF2-40B4-BE49-F238E27FC236}">
                <a16:creationId xmlns="" xmlns:a16="http://schemas.microsoft.com/office/drawing/2014/main" id="{0A95F4DE-39B7-4CE2-BC1E-8B8AE662A895}"/>
              </a:ext>
            </a:extLst>
          </p:cNvPr>
          <p:cNvSpPr txBox="1">
            <a:spLocks/>
          </p:cNvSpPr>
          <p:nvPr/>
        </p:nvSpPr>
        <p:spPr>
          <a:xfrm>
            <a:off x="4118557" y="4104065"/>
            <a:ext cx="4092128" cy="170706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pPr>
            <a:r>
              <a:rPr lang="en-US" sz="2400" dirty="0" smtClean="0">
                <a:latin typeface="Times New Roman" panose="02020603050405020304" pitchFamily="18" charset="0"/>
                <a:cs typeface="Times New Roman" panose="02020603050405020304" pitchFamily="18" charset="0"/>
              </a:rPr>
              <a:t>Sakib Ruhan</a:t>
            </a:r>
          </a:p>
          <a:p>
            <a:pPr algn="ctr">
              <a:spcBef>
                <a:spcPts val="0"/>
              </a:spcBef>
            </a:pPr>
            <a:r>
              <a:rPr lang="en-US" sz="2400" dirty="0" smtClean="0">
                <a:latin typeface="Times New Roman" panose="02020603050405020304" pitchFamily="18" charset="0"/>
                <a:cs typeface="Times New Roman" panose="02020603050405020304" pitchFamily="18" charset="0"/>
              </a:rPr>
              <a:t>      ID: 2018200000037</a:t>
            </a:r>
          </a:p>
          <a:p>
            <a:pPr algn="ctr">
              <a:spcBef>
                <a:spcPts val="0"/>
              </a:spcBef>
            </a:pPr>
            <a:r>
              <a:rPr lang="en-US" sz="2400" dirty="0" smtClean="0">
                <a:latin typeface="Times New Roman" panose="02020603050405020304" pitchFamily="18" charset="0"/>
                <a:cs typeface="Times New Roman" panose="02020603050405020304" pitchFamily="18" charset="0"/>
              </a:rPr>
              <a:t>Batch: 50</a:t>
            </a:r>
            <a:r>
              <a:rPr lang="en-US" sz="2400" baseline="30000" dirty="0"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28" name="Text Placeholder 4">
            <a:extLst>
              <a:ext uri="{FF2B5EF4-FFF2-40B4-BE49-F238E27FC236}">
                <a16:creationId xmlns="" xmlns:a16="http://schemas.microsoft.com/office/drawing/2014/main" id="{0A95F4DE-39B7-4CE2-BC1E-8B8AE662A895}"/>
              </a:ext>
            </a:extLst>
          </p:cNvPr>
          <p:cNvSpPr txBox="1">
            <a:spLocks/>
          </p:cNvSpPr>
          <p:nvPr/>
        </p:nvSpPr>
        <p:spPr>
          <a:xfrm>
            <a:off x="7479323" y="2397004"/>
            <a:ext cx="3976077" cy="170706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pPr>
            <a:r>
              <a:rPr lang="en-US" sz="2400" dirty="0" smtClean="0">
                <a:latin typeface="Times New Roman" panose="02020603050405020304" pitchFamily="18" charset="0"/>
                <a:cs typeface="Times New Roman" panose="02020603050405020304" pitchFamily="18" charset="0"/>
              </a:rPr>
              <a:t>Zubair Salaken Tamim</a:t>
            </a:r>
          </a:p>
          <a:p>
            <a:pPr algn="ctr">
              <a:spcBef>
                <a:spcPts val="0"/>
              </a:spcBef>
            </a:pPr>
            <a:r>
              <a:rPr lang="en-US" sz="2400" dirty="0" smtClean="0">
                <a:latin typeface="Times New Roman" panose="02020603050405020304" pitchFamily="18" charset="0"/>
                <a:cs typeface="Times New Roman" panose="02020603050405020304" pitchFamily="18" charset="0"/>
              </a:rPr>
              <a:t>ID: 2017000000205</a:t>
            </a:r>
          </a:p>
          <a:p>
            <a:pPr algn="ctr">
              <a:spcBef>
                <a:spcPts val="0"/>
              </a:spcBef>
            </a:pPr>
            <a:r>
              <a:rPr lang="en-US" sz="2400" dirty="0" smtClean="0">
                <a:latin typeface="Times New Roman" panose="02020603050405020304" pitchFamily="18" charset="0"/>
                <a:cs typeface="Times New Roman" panose="02020603050405020304" pitchFamily="18" charset="0"/>
              </a:rPr>
              <a:t>Batch: 45</a:t>
            </a:r>
            <a:r>
              <a:rPr lang="en-US" sz="2400" baseline="30000" dirty="0"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39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a:xfrm>
            <a:off x="1123398" y="1411590"/>
            <a:ext cx="7781544" cy="859055"/>
          </a:xfrm>
        </p:spPr>
        <p:txBody>
          <a:bodyPr/>
          <a:lstStyle/>
          <a:p>
            <a:r>
              <a:rPr lang="en-US" sz="4800" dirty="0" smtClean="0">
                <a:latin typeface="Helvetica" pitchFamily="2" charset="0"/>
                <a:cs typeface="Times New Roman" panose="02020603050405020304" pitchFamily="18" charset="0"/>
              </a:rPr>
              <a:t>Overview</a:t>
            </a:r>
            <a:endParaRPr lang="en-US" sz="4800" dirty="0"/>
          </a:p>
        </p:txBody>
      </p:sp>
      <p:sp>
        <p:nvSpPr>
          <p:cNvPr id="5" name="Text Placeholder 4">
            <a:extLst>
              <a:ext uri="{FF2B5EF4-FFF2-40B4-BE49-F238E27FC236}">
                <a16:creationId xmlns="" xmlns:a16="http://schemas.microsoft.com/office/drawing/2014/main" id="{DCDDBE65-9AB1-4989-AF86-726591A6A128}"/>
              </a:ext>
            </a:extLst>
          </p:cNvPr>
          <p:cNvSpPr>
            <a:spLocks noGrp="1"/>
          </p:cNvSpPr>
          <p:nvPr>
            <p:ph type="body" idx="1"/>
          </p:nvPr>
        </p:nvSpPr>
        <p:spPr>
          <a:xfrm>
            <a:off x="1123398" y="2402899"/>
            <a:ext cx="6803136" cy="2825924"/>
          </a:xfrm>
        </p:spPr>
        <p:txBody>
          <a:bodyPr>
            <a:normAutofit/>
          </a:bodyPr>
          <a:lstStyle/>
          <a:p>
            <a:pPr lvl="0" algn="just"/>
            <a:r>
              <a:rPr lang="en-US" dirty="0" smtClean="0"/>
              <a:t>*</a:t>
            </a:r>
            <a:r>
              <a:rPr lang="en-US" sz="2000" dirty="0" smtClean="0"/>
              <a:t>Introduction</a:t>
            </a:r>
            <a:endParaRPr lang="en-US" sz="2000" dirty="0"/>
          </a:p>
          <a:p>
            <a:pPr lvl="0" algn="just"/>
            <a:r>
              <a:rPr lang="en-US" sz="2000" dirty="0"/>
              <a:t>*Problem Statements</a:t>
            </a:r>
          </a:p>
          <a:p>
            <a:pPr lvl="0" algn="just"/>
            <a:r>
              <a:rPr lang="en-US" sz="2000" dirty="0"/>
              <a:t>*Objectives</a:t>
            </a:r>
          </a:p>
          <a:p>
            <a:pPr lvl="0" algn="just"/>
            <a:r>
              <a:rPr lang="en-US" sz="2000" dirty="0"/>
              <a:t>*Preliminary Literature Review</a:t>
            </a:r>
          </a:p>
          <a:p>
            <a:pPr lvl="0" algn="just"/>
            <a:r>
              <a:rPr lang="en-US" sz="2000" dirty="0"/>
              <a:t>*Methodology</a:t>
            </a:r>
          </a:p>
          <a:p>
            <a:pPr lvl="0" algn="just"/>
            <a:r>
              <a:rPr lang="en-US" sz="2000" dirty="0"/>
              <a:t>*References</a:t>
            </a:r>
            <a:endParaRPr lang="en-US" sz="2000" dirty="0" smtClean="0"/>
          </a:p>
          <a:p>
            <a:pPr marL="285750" indent="-285750" algn="just">
              <a:buFont typeface="Wingdings" panose="05000000000000000000" pitchFamily="2" charset="2"/>
              <a:buChar char="q"/>
            </a:pPr>
            <a:endParaRPr lang="en-US" dirty="0"/>
          </a:p>
        </p:txBody>
      </p:sp>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a:xfrm>
            <a:off x="444500" y="542925"/>
            <a:ext cx="11214100" cy="757130"/>
          </a:xfrm>
        </p:spPr>
        <p:txBody>
          <a:bodyPr/>
          <a:lstStyle/>
          <a:p>
            <a:r>
              <a:rPr lang="en-US" sz="4800" dirty="0" smtClean="0">
                <a:latin typeface="Helvetica" pitchFamily="2" charset="0"/>
              </a:rPr>
              <a:t>Introduction</a:t>
            </a:r>
            <a:endParaRPr lang="en-US" sz="4800" dirty="0">
              <a:latin typeface="Helvetica" pitchFamily="2" charset="0"/>
            </a:endParaRPr>
          </a:p>
        </p:txBody>
      </p:sp>
      <p:sp>
        <p:nvSpPr>
          <p:cNvPr id="2" name="Slide Number Placeholder 1">
            <a:extLst>
              <a:ext uri="{FF2B5EF4-FFF2-40B4-BE49-F238E27FC236}">
                <a16:creationId xmlns=""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3" name="Text Placeholder 2">
            <a:extLst>
              <a:ext uri="{FF2B5EF4-FFF2-40B4-BE49-F238E27FC236}">
                <a16:creationId xmlns="" xmlns:a16="http://schemas.microsoft.com/office/drawing/2014/main" id="{06554A61-D199-469B-AB0C-B68F82B5059F}"/>
              </a:ext>
            </a:extLst>
          </p:cNvPr>
          <p:cNvSpPr>
            <a:spLocks noGrp="1"/>
          </p:cNvSpPr>
          <p:nvPr>
            <p:ph type="body" sz="quarter" idx="13"/>
          </p:nvPr>
        </p:nvSpPr>
        <p:spPr>
          <a:xfrm>
            <a:off x="772745" y="2209552"/>
            <a:ext cx="11326790" cy="3086447"/>
          </a:xfrm>
        </p:spPr>
        <p:txBody>
          <a:bodyPr lIns="0" tIns="0" rIns="0" bIns="0" anchor="t" anchorCtr="0">
            <a:normAutofit fontScale="92500" lnSpcReduction="20000"/>
          </a:bodyPr>
          <a:lstStyle/>
          <a:p>
            <a:pPr algn="l"/>
            <a:r>
              <a:rPr lang="en-US" sz="2000" dirty="0">
                <a:latin typeface="Times New Roman" panose="02020603050405020304" pitchFamily="18" charset="0"/>
                <a:cs typeface="Times New Roman" panose="02020603050405020304" pitchFamily="18" charset="0"/>
              </a:rPr>
              <a:t>Bangladesh is one of the growing economically developing countries, where the </a:t>
            </a:r>
            <a:r>
              <a:rPr lang="en-US" sz="2000" dirty="0" smtClean="0">
                <a:latin typeface="Times New Roman" panose="02020603050405020304" pitchFamily="18" charset="0"/>
                <a:cs typeface="Times New Roman" panose="02020603050405020304" pitchFamily="18" charset="0"/>
              </a:rPr>
              <a:t>e-commerce</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is becoming popular day by day. So e-commerce in healthcare also developing. people are</a:t>
            </a:r>
          </a:p>
          <a:p>
            <a:pPr algn="l"/>
            <a:r>
              <a:rPr lang="en-US" sz="2000" dirty="0">
                <a:latin typeface="Times New Roman" panose="02020603050405020304" pitchFamily="18" charset="0"/>
                <a:cs typeface="Times New Roman" panose="02020603050405020304" pitchFamily="18" charset="0"/>
              </a:rPr>
              <a:t>using others e-commerce sites and its become easy in general level of </a:t>
            </a:r>
            <a:r>
              <a:rPr lang="en-US" sz="2000" dirty="0" smtClean="0">
                <a:latin typeface="Times New Roman" panose="02020603050405020304" pitchFamily="18" charset="0"/>
                <a:cs typeface="Times New Roman" panose="02020603050405020304" pitchFamily="18" charset="0"/>
              </a:rPr>
              <a:t>people, But </a:t>
            </a:r>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Health</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care sector people are not so much interested for their awareness and </a:t>
            </a:r>
            <a:r>
              <a:rPr lang="en-US" sz="2000" dirty="0" smtClean="0">
                <a:latin typeface="Times New Roman" panose="02020603050405020304" pitchFamily="18" charset="0"/>
                <a:cs typeface="Times New Roman" panose="02020603050405020304" pitchFamily="18" charset="0"/>
              </a:rPr>
              <a:t>lacking's </a:t>
            </a:r>
            <a:r>
              <a:rPr lang="en-US" sz="2000" dirty="0">
                <a:latin typeface="Times New Roman" panose="02020603050405020304" pitchFamily="18" charset="0"/>
                <a:cs typeface="Times New Roman" panose="02020603050405020304" pitchFamily="18" charset="0"/>
              </a:rPr>
              <a:t>of</a:t>
            </a:r>
          </a:p>
          <a:p>
            <a:pPr algn="l"/>
            <a:r>
              <a:rPr lang="en-US" sz="2000" dirty="0">
                <a:latin typeface="Times New Roman" panose="02020603050405020304" pitchFamily="18" charset="0"/>
                <a:cs typeface="Times New Roman" panose="02020603050405020304" pitchFamily="18" charset="0"/>
              </a:rPr>
              <a:t>understanding. This research paper focus is find the current situation of the e-commerce</a:t>
            </a:r>
          </a:p>
          <a:p>
            <a:pPr algn="l"/>
            <a:r>
              <a:rPr lang="en-US" sz="2000" dirty="0">
                <a:latin typeface="Times New Roman" panose="02020603050405020304" pitchFamily="18" charset="0"/>
                <a:cs typeface="Times New Roman" panose="02020603050405020304" pitchFamily="18" charset="0"/>
              </a:rPr>
              <a:t>in health care sector in Bangladesh and We will investigate entire scenario of </a:t>
            </a:r>
            <a:r>
              <a:rPr lang="en-US" sz="2000" dirty="0" smtClean="0">
                <a:latin typeface="Times New Roman" panose="02020603050405020304" pitchFamily="18" charset="0"/>
                <a:cs typeface="Times New Roman" panose="02020603050405020304" pitchFamily="18" charset="0"/>
              </a:rPr>
              <a:t> E-Commerce</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in healthcare in Bangladesh and future </a:t>
            </a:r>
            <a:r>
              <a:rPr lang="en-US" sz="2000" dirty="0" smtClean="0">
                <a:latin typeface="Times New Roman" panose="02020603050405020304" pitchFamily="18" charset="0"/>
                <a:cs typeface="Times New Roman" panose="02020603050405020304" pitchFamily="18" charset="0"/>
              </a:rPr>
              <a:t>direction. This </a:t>
            </a:r>
            <a:r>
              <a:rPr lang="en-US" sz="2000" dirty="0">
                <a:latin typeface="Times New Roman" panose="02020603050405020304" pitchFamily="18" charset="0"/>
                <a:cs typeface="Times New Roman" panose="02020603050405020304" pitchFamily="18" charset="0"/>
              </a:rPr>
              <a:t>study will also covers clear</a:t>
            </a:r>
          </a:p>
          <a:p>
            <a:pPr algn="l"/>
            <a:r>
              <a:rPr lang="en-US" sz="2000" dirty="0">
                <a:latin typeface="Times New Roman" panose="02020603050405020304" pitchFamily="18" charset="0"/>
                <a:cs typeface="Times New Roman" panose="02020603050405020304" pitchFamily="18" charset="0"/>
              </a:rPr>
              <a:t>understanding of the opportunities and difficulties associated with healthcare industry in</a:t>
            </a:r>
          </a:p>
          <a:p>
            <a:pPr algn="l"/>
            <a:r>
              <a:rPr lang="en-US" sz="2000" dirty="0">
                <a:latin typeface="Times New Roman" panose="02020603050405020304" pitchFamily="18" charset="0"/>
                <a:cs typeface="Times New Roman" panose="02020603050405020304" pitchFamily="18" charset="0"/>
              </a:rPr>
              <a:t>E-Commerce platform.</a:t>
            </a:r>
          </a:p>
          <a:p>
            <a:pPr algn="l"/>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552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a:xfrm>
            <a:off x="444500" y="542925"/>
            <a:ext cx="11214100" cy="757130"/>
          </a:xfrm>
        </p:spPr>
        <p:txBody>
          <a:bodyPr/>
          <a:lstStyle/>
          <a:p>
            <a:r>
              <a:rPr lang="en-US" sz="4800" dirty="0" smtClean="0">
                <a:latin typeface="Helvetica" pitchFamily="2" charset="0"/>
              </a:rPr>
              <a:t> Problem </a:t>
            </a:r>
            <a:r>
              <a:rPr lang="en-US" sz="4800" dirty="0">
                <a:latin typeface="Helvetica" pitchFamily="2" charset="0"/>
              </a:rPr>
              <a:t>Statements</a:t>
            </a:r>
          </a:p>
        </p:txBody>
      </p:sp>
      <p:sp>
        <p:nvSpPr>
          <p:cNvPr id="2" name="Slide Number Placeholder 1">
            <a:extLst>
              <a:ext uri="{FF2B5EF4-FFF2-40B4-BE49-F238E27FC236}">
                <a16:creationId xmlns=""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 Placeholder 2">
            <a:extLst>
              <a:ext uri="{FF2B5EF4-FFF2-40B4-BE49-F238E27FC236}">
                <a16:creationId xmlns="" xmlns:a16="http://schemas.microsoft.com/office/drawing/2014/main" id="{06554A61-D199-469B-AB0C-B68F82B5059F}"/>
              </a:ext>
            </a:extLst>
          </p:cNvPr>
          <p:cNvSpPr>
            <a:spLocks noGrp="1"/>
          </p:cNvSpPr>
          <p:nvPr>
            <p:ph type="body" sz="quarter" idx="13"/>
          </p:nvPr>
        </p:nvSpPr>
        <p:spPr>
          <a:xfrm>
            <a:off x="444500" y="2021982"/>
            <a:ext cx="11326790" cy="3086447"/>
          </a:xfrm>
        </p:spPr>
        <p:txBody>
          <a:bodyPr lIns="0" tIns="0" rIns="0" bIns="0" anchor="t" anchorCtr="0">
            <a:normAutofit/>
          </a:bodyPr>
          <a:lstStyle/>
          <a:p>
            <a:pPr algn="just"/>
            <a:r>
              <a:rPr lang="en-US" sz="2400" dirty="0">
                <a:latin typeface="Times New Roman" panose="02020603050405020304" pitchFamily="18" charset="0"/>
                <a:cs typeface="Times New Roman" panose="02020603050405020304" pitchFamily="18" charset="0"/>
              </a:rPr>
              <a:t>In any </a:t>
            </a:r>
            <a:r>
              <a:rPr lang="en-US" sz="2400" dirty="0" smtClean="0">
                <a:latin typeface="Times New Roman" panose="02020603050405020304" pitchFamily="18" charset="0"/>
                <a:cs typeface="Times New Roman" panose="02020603050405020304" pitchFamily="18" charset="0"/>
              </a:rPr>
              <a:t>research, there </a:t>
            </a:r>
            <a:r>
              <a:rPr lang="en-US" sz="2400" dirty="0">
                <a:latin typeface="Times New Roman" panose="02020603050405020304" pitchFamily="18" charset="0"/>
                <a:cs typeface="Times New Roman" panose="02020603050405020304" pitchFamily="18" charset="0"/>
              </a:rPr>
              <a:t>will have limitations and risks that need to be addressed to ensure</a:t>
            </a:r>
          </a:p>
          <a:p>
            <a:pPr algn="just"/>
            <a:r>
              <a:rPr lang="en-US" sz="2400" dirty="0">
                <a:latin typeface="Times New Roman" panose="02020603050405020304" pitchFamily="18" charset="0"/>
                <a:cs typeface="Times New Roman" panose="02020603050405020304" pitchFamily="18" charset="0"/>
              </a:rPr>
              <a:t>the research ultimate success. Our main </a:t>
            </a:r>
            <a:r>
              <a:rPr lang="en-US" sz="2400" dirty="0" smtClean="0">
                <a:latin typeface="Times New Roman" panose="02020603050405020304" pitchFamily="18" charset="0"/>
                <a:cs typeface="Times New Roman" panose="02020603050405020304" pitchFamily="18" charset="0"/>
              </a:rPr>
              <a:t>goal </a:t>
            </a:r>
            <a:r>
              <a:rPr lang="en-US" sz="2400" dirty="0">
                <a:latin typeface="Times New Roman" panose="02020603050405020304" pitchFamily="18" charset="0"/>
                <a:cs typeface="Times New Roman" panose="02020603050405020304" pitchFamily="18" charset="0"/>
              </a:rPr>
              <a:t>is gather accurate data based on our plan</a:t>
            </a:r>
          </a:p>
          <a:p>
            <a:pPr algn="just"/>
            <a:r>
              <a:rPr lang="en-US" sz="2400" dirty="0">
                <a:latin typeface="Times New Roman" panose="02020603050405020304" pitchFamily="18" charset="0"/>
                <a:cs typeface="Times New Roman" panose="02020603050405020304" pitchFamily="18" charset="0"/>
              </a:rPr>
              <a:t>and it will provide us more accurate prediction for our research study. The main reason</a:t>
            </a:r>
          </a:p>
          <a:p>
            <a:pPr algn="just"/>
            <a:r>
              <a:rPr lang="en-US" sz="2400" dirty="0">
                <a:latin typeface="Times New Roman" panose="02020603050405020304" pitchFamily="18" charset="0"/>
                <a:cs typeface="Times New Roman" panose="02020603050405020304" pitchFamily="18" charset="0"/>
              </a:rPr>
              <a:t>behind developing this project is, why people are not so much interested and active in</a:t>
            </a:r>
          </a:p>
          <a:p>
            <a:pPr algn="just"/>
            <a:r>
              <a:rPr lang="en-US" sz="2400" dirty="0">
                <a:latin typeface="Times New Roman" panose="02020603050405020304" pitchFamily="18" charset="0"/>
                <a:cs typeface="Times New Roman" panose="02020603050405020304" pitchFamily="18" charset="0"/>
              </a:rPr>
              <a:t>online health care services. We will do survey to understand the consumer expectations</a:t>
            </a:r>
          </a:p>
          <a:p>
            <a:pPr algn="just"/>
            <a:r>
              <a:rPr lang="en-US" sz="2400" dirty="0">
                <a:latin typeface="Times New Roman" panose="02020603050405020304" pitchFamily="18" charset="0"/>
                <a:cs typeface="Times New Roman" panose="02020603050405020304" pitchFamily="18" charset="0"/>
              </a:rPr>
              <a:t>and analysis those data using data mining algorithms. Collecting accurate data will be our</a:t>
            </a:r>
          </a:p>
          <a:p>
            <a:pPr algn="just"/>
            <a:r>
              <a:rPr lang="en-US" sz="2400" dirty="0">
                <a:latin typeface="Times New Roman" panose="02020603050405020304" pitchFamily="18" charset="0"/>
                <a:cs typeface="Times New Roman" panose="02020603050405020304" pitchFamily="18" charset="0"/>
              </a:rPr>
              <a:t>main challenging part and implementation those data in proper logical way.</a:t>
            </a:r>
          </a:p>
        </p:txBody>
      </p:sp>
    </p:spTree>
    <p:extLst>
      <p:ext uri="{BB962C8B-B14F-4D97-AF65-F5344CB8AC3E}">
        <p14:creationId xmlns:p14="http://schemas.microsoft.com/office/powerpoint/2010/main" val="1360198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599046" y="1504497"/>
            <a:ext cx="11214100" cy="757130"/>
          </a:xfrm>
        </p:spPr>
        <p:txBody>
          <a:bodyPr/>
          <a:lstStyle/>
          <a:p>
            <a:r>
              <a:rPr lang="en-US" sz="4800" dirty="0">
                <a:latin typeface="Helvetica" pitchFamily="2" charset="0"/>
              </a:rPr>
              <a:t> </a:t>
            </a:r>
            <a:r>
              <a:rPr lang="en-US" sz="4800" dirty="0" smtClean="0">
                <a:latin typeface="Helvetica" pitchFamily="2" charset="0"/>
              </a:rPr>
              <a:t>Objectives</a:t>
            </a:r>
            <a:endParaRPr lang="en-US" sz="4800" dirty="0"/>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599045" y="2586957"/>
            <a:ext cx="10948185" cy="4093243"/>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Here are the list of goals through the research paper :</a:t>
            </a:r>
          </a:p>
          <a:p>
            <a:pPr marL="0" indent="0" algn="just">
              <a:buNone/>
            </a:pPr>
            <a:r>
              <a:rPr lang="en-US" sz="2000" dirty="0" smtClean="0">
                <a:latin typeface="Times New Roman" panose="02020603050405020304" pitchFamily="18" charset="0"/>
                <a:cs typeface="Times New Roman" panose="02020603050405020304" pitchFamily="18" charset="0"/>
              </a:rPr>
              <a:t> 1.Find </a:t>
            </a:r>
            <a:r>
              <a:rPr lang="en-US" sz="2000" dirty="0">
                <a:latin typeface="Times New Roman" panose="02020603050405020304" pitchFamily="18" charset="0"/>
                <a:cs typeface="Times New Roman" panose="02020603050405020304" pitchFamily="18" charset="0"/>
              </a:rPr>
              <a:t>out the exact problem or differences ONLINE HEALTH SERVICE VS </a:t>
            </a:r>
            <a:r>
              <a:rPr lang="en-US" sz="2000" dirty="0" smtClean="0">
                <a:latin typeface="Times New Roman" panose="02020603050405020304" pitchFamily="18" charset="0"/>
                <a:cs typeface="Times New Roman" panose="02020603050405020304" pitchFamily="18" charset="0"/>
              </a:rPr>
              <a:t>OFFLINE</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  HEALTH </a:t>
            </a:r>
            <a:r>
              <a:rPr lang="en-US" sz="2000" dirty="0">
                <a:latin typeface="Times New Roman" panose="02020603050405020304" pitchFamily="18" charset="0"/>
                <a:cs typeface="Times New Roman" panose="02020603050405020304" pitchFamily="18" charset="0"/>
              </a:rPr>
              <a:t>SERVICE.</a:t>
            </a:r>
          </a:p>
          <a:p>
            <a:pPr marL="0" indent="0" algn="just">
              <a:buNone/>
            </a:pPr>
            <a:r>
              <a:rPr lang="en-US" sz="2000" dirty="0">
                <a:latin typeface="Times New Roman" panose="02020603050405020304" pitchFamily="18" charset="0"/>
                <a:cs typeface="Times New Roman" panose="02020603050405020304" pitchFamily="18" charset="0"/>
              </a:rPr>
              <a:t>2. To identify the key benefits and drawbacks of online healthcare.</a:t>
            </a:r>
          </a:p>
          <a:p>
            <a:pPr marL="0" indent="0" algn="just">
              <a:buNone/>
            </a:pPr>
            <a:r>
              <a:rPr lang="en-US" sz="2000" dirty="0">
                <a:latin typeface="Times New Roman" panose="02020603050405020304" pitchFamily="18" charset="0"/>
                <a:cs typeface="Times New Roman" panose="02020603050405020304" pitchFamily="18" charset="0"/>
              </a:rPr>
              <a:t>3. To determine the principal difficulties that internet healthcare faces.(Obstacles in</a:t>
            </a:r>
          </a:p>
          <a:p>
            <a:pPr marL="0" indent="0" algn="just">
              <a:buNone/>
            </a:pPr>
            <a:r>
              <a:rPr lang="en-US" sz="2000" dirty="0">
                <a:latin typeface="Times New Roman" panose="02020603050405020304" pitchFamily="18" charset="0"/>
                <a:cs typeface="Times New Roman" panose="02020603050405020304" pitchFamily="18" charset="0"/>
              </a:rPr>
              <a:t>online health service and make it more easy for user )</a:t>
            </a:r>
          </a:p>
          <a:p>
            <a:pPr marL="0" indent="0" algn="just">
              <a:buNone/>
            </a:pPr>
            <a:r>
              <a:rPr lang="en-US" sz="2000" dirty="0">
                <a:latin typeface="Times New Roman" panose="02020603050405020304" pitchFamily="18" charset="0"/>
                <a:cs typeface="Times New Roman" panose="02020603050405020304" pitchFamily="18" charset="0"/>
              </a:rPr>
              <a:t>4. Most Importantly, We will find out a solution for increase the interest level of </a:t>
            </a:r>
            <a:r>
              <a:rPr lang="en-US" sz="2000" dirty="0" smtClean="0">
                <a:latin typeface="Times New Roman" panose="02020603050405020304" pitchFamily="18" charset="0"/>
                <a:cs typeface="Times New Roman" panose="02020603050405020304" pitchFamily="18" charset="0"/>
              </a:rPr>
              <a:t>our</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countries people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a:xfrm>
            <a:off x="179832" y="803128"/>
            <a:ext cx="6923820" cy="1089529"/>
          </a:xfrm>
        </p:spPr>
        <p:txBody>
          <a:bodyPr/>
          <a:lstStyle/>
          <a:p>
            <a:r>
              <a:rPr lang="en-US" sz="3600" dirty="0"/>
              <a:t>Preliminary Literature </a:t>
            </a:r>
            <a:r>
              <a:rPr lang="en-US" sz="3600" dirty="0" smtClean="0"/>
              <a:t>Review</a:t>
            </a:r>
            <a:r>
              <a:rPr lang="en-US" sz="3600" dirty="0"/>
              <a:t/>
            </a:r>
            <a:br>
              <a:rPr lang="en-US" sz="3600" dirty="0"/>
            </a:br>
            <a:endParaRPr lang="en-US" sz="3600" dirty="0"/>
          </a:p>
        </p:txBody>
      </p:sp>
      <p:sp>
        <p:nvSpPr>
          <p:cNvPr id="2" name="Slide Number Placeholder 1">
            <a:extLst>
              <a:ext uri="{FF2B5EF4-FFF2-40B4-BE49-F238E27FC236}">
                <a16:creationId xmlns=""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Text Placeholder 2"/>
          <p:cNvSpPr>
            <a:spLocks noGrp="1"/>
          </p:cNvSpPr>
          <p:nvPr>
            <p:ph type="body" idx="1"/>
          </p:nvPr>
        </p:nvSpPr>
        <p:spPr>
          <a:xfrm>
            <a:off x="280436" y="1957755"/>
            <a:ext cx="10035872" cy="3141784"/>
          </a:xfrm>
        </p:spPr>
        <p:txBody>
          <a:bodyPr>
            <a:noAutofit/>
          </a:bodyPr>
          <a:lstStyle/>
          <a:p>
            <a:pPr algn="just"/>
            <a:r>
              <a:rPr lang="en-US" b="0" dirty="0">
                <a:latin typeface="Times New Roman" panose="02020603050405020304" pitchFamily="18" charset="0"/>
                <a:cs typeface="Times New Roman" panose="02020603050405020304" pitchFamily="18" charset="0"/>
              </a:rPr>
              <a:t>The previous study concluded that E-Commerce is assisting consumers in buying and selling health goods and </a:t>
            </a:r>
            <a:r>
              <a:rPr lang="en-US" b="0" dirty="0" smtClean="0">
                <a:latin typeface="Times New Roman" panose="02020603050405020304" pitchFamily="18" charset="0"/>
                <a:cs typeface="Times New Roman" panose="02020603050405020304" pitchFamily="18" charset="0"/>
              </a:rPr>
              <a:t>services, and </a:t>
            </a:r>
            <a:r>
              <a:rPr lang="en-US" b="0" dirty="0">
                <a:latin typeface="Times New Roman" panose="02020603050405020304" pitchFamily="18" charset="0"/>
                <a:cs typeface="Times New Roman" panose="02020603050405020304" pitchFamily="18" charset="0"/>
              </a:rPr>
              <a:t>that traditional business and purchasing regulations in Bangladesh have altered. It is also apparent that it is used for information transmission between businesses, between buyers, and between buyers and businesses, as well as for advice-seeking. Access to medical services can now be made quick, dependable, and efficient thanks to the widespread use of smart phones and the accelerating internet. More and more people are using the internet to research diseases and specific medical concerns. The use of social media by Bangladeshi hospitals, doctors' offices, </a:t>
            </a:r>
            <a:r>
              <a:rPr lang="en-US" b="0" dirty="0" smtClean="0">
                <a:latin typeface="Times New Roman" panose="02020603050405020304" pitchFamily="18" charset="0"/>
                <a:cs typeface="Times New Roman" panose="02020603050405020304" pitchFamily="18" charset="0"/>
              </a:rPr>
              <a:t>and clinics </a:t>
            </a:r>
            <a:r>
              <a:rPr lang="en-US" b="0" dirty="0">
                <a:latin typeface="Times New Roman" panose="02020603050405020304" pitchFamily="18" charset="0"/>
                <a:cs typeface="Times New Roman" panose="02020603050405020304" pitchFamily="18" charset="0"/>
              </a:rPr>
              <a:t>to connect with patients and draw in new ones by posting advertisements is evident.</a:t>
            </a:r>
          </a:p>
          <a:p>
            <a:pPr algn="l"/>
            <a:endParaRPr lang="en-US" b="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044557" y="5719749"/>
            <a:ext cx="4501662" cy="584775"/>
          </a:xfrm>
          <a:prstGeom prst="rect">
            <a:avLst/>
          </a:prstGeom>
          <a:noFill/>
        </p:spPr>
        <p:txBody>
          <a:bodyPr wrap="square" rtlCol="0">
            <a:spAutoFit/>
          </a:bodyPr>
          <a:lstStyle/>
          <a:p>
            <a:endParaRPr lang="en-US" sz="1400" dirty="0">
              <a:solidFill>
                <a:schemeClr val="bg1"/>
              </a:solidFill>
            </a:endParaRP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767</Words>
  <Application>Microsoft Office PowerPoint</Application>
  <PresentationFormat>Custom</PresentationFormat>
  <Paragraphs>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Welcome to our  Presentation</vt:lpstr>
      <vt:lpstr>Research Topic:  E-Commerce and its Role in Healthcare sector in Bangladesh. </vt:lpstr>
      <vt:lpstr>Supervised By</vt:lpstr>
      <vt:lpstr>Group Members</vt:lpstr>
      <vt:lpstr>Overview</vt:lpstr>
      <vt:lpstr>Introduction</vt:lpstr>
      <vt:lpstr> Problem Statements</vt:lpstr>
      <vt:lpstr> Objectives</vt:lpstr>
      <vt:lpstr>Preliminary Literature Review </vt:lpstr>
      <vt:lpstr> Methodology</vt:lpstr>
      <vt:lpstr>                                              </vt:lpstr>
      <vt:lpstr>Reference:</vt:lpstr>
      <vt:lpstr>Thank You Everyone.</vt:lpstr>
      <vt:lpstr>Any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2022-01-04T18:26:04Z</dcterms:created>
  <dcterms:modified xsi:type="dcterms:W3CDTF">2022-09-21T16:48:49Z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