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83" r:id="rId2"/>
    <p:sldId id="273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307" r:id="rId16"/>
    <p:sldId id="297" r:id="rId17"/>
    <p:sldId id="30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58F46-B66F-41ED-A5C0-407B35322DBB}" v="6" dt="2021-10-31T15:19:28.13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Sahi" userId="ec72c543-79d6-4727-b1d8-a8df72f18225" providerId="ADAL" clId="{80758F46-B66F-41ED-A5C0-407B35322DBB}"/>
    <pc:docChg chg="custSel modSld">
      <pc:chgData name="Shahbaz Sahi" userId="ec72c543-79d6-4727-b1d8-a8df72f18225" providerId="ADAL" clId="{80758F46-B66F-41ED-A5C0-407B35322DBB}" dt="2021-10-31T15:20:32.954" v="113" actId="20577"/>
      <pc:docMkLst>
        <pc:docMk/>
      </pc:docMkLst>
      <pc:sldChg chg="modSp mod">
        <pc:chgData name="Shahbaz Sahi" userId="ec72c543-79d6-4727-b1d8-a8df72f18225" providerId="ADAL" clId="{80758F46-B66F-41ED-A5C0-407B35322DBB}" dt="2021-10-31T14:41:07.443" v="49" actId="20577"/>
        <pc:sldMkLst>
          <pc:docMk/>
          <pc:sldMk cId="2734770437" sldId="290"/>
        </pc:sldMkLst>
        <pc:spChg chg="mod">
          <ac:chgData name="Shahbaz Sahi" userId="ec72c543-79d6-4727-b1d8-a8df72f18225" providerId="ADAL" clId="{80758F46-B66F-41ED-A5C0-407B35322DBB}" dt="2021-10-31T14:41:07.443" v="49" actId="20577"/>
          <ac:spMkLst>
            <pc:docMk/>
            <pc:sldMk cId="2734770437" sldId="290"/>
            <ac:spMk id="3" creationId="{CF860CAB-E685-4DDB-8E14-B0346F905D69}"/>
          </ac:spMkLst>
        </pc:spChg>
      </pc:sldChg>
      <pc:sldChg chg="addSp delSp modSp mod">
        <pc:chgData name="Shahbaz Sahi" userId="ec72c543-79d6-4727-b1d8-a8df72f18225" providerId="ADAL" clId="{80758F46-B66F-41ED-A5C0-407B35322DBB}" dt="2021-10-31T15:18:44.516" v="91" actId="20577"/>
        <pc:sldMkLst>
          <pc:docMk/>
          <pc:sldMk cId="573554998" sldId="292"/>
        </pc:sldMkLst>
        <pc:spChg chg="mod">
          <ac:chgData name="Shahbaz Sahi" userId="ec72c543-79d6-4727-b1d8-a8df72f18225" providerId="ADAL" clId="{80758F46-B66F-41ED-A5C0-407B35322DBB}" dt="2021-10-31T15:18:44.516" v="91" actId="20577"/>
          <ac:spMkLst>
            <pc:docMk/>
            <pc:sldMk cId="573554998" sldId="292"/>
            <ac:spMk id="3" creationId="{CF0040A8-4AAD-487E-8A70-514182C7BE0E}"/>
          </ac:spMkLst>
        </pc:spChg>
        <pc:spChg chg="add del">
          <ac:chgData name="Shahbaz Sahi" userId="ec72c543-79d6-4727-b1d8-a8df72f18225" providerId="ADAL" clId="{80758F46-B66F-41ED-A5C0-407B35322DBB}" dt="2021-10-31T15:18:18.506" v="54"/>
          <ac:spMkLst>
            <pc:docMk/>
            <pc:sldMk cId="573554998" sldId="292"/>
            <ac:spMk id="4" creationId="{BD937BEB-9518-4C0F-9ADE-F92A4152B7D0}"/>
          </ac:spMkLst>
        </pc:spChg>
      </pc:sldChg>
      <pc:sldChg chg="modSp mod">
        <pc:chgData name="Shahbaz Sahi" userId="ec72c543-79d6-4727-b1d8-a8df72f18225" providerId="ADAL" clId="{80758F46-B66F-41ED-A5C0-407B35322DBB}" dt="2021-10-31T15:20:32.954" v="113" actId="20577"/>
        <pc:sldMkLst>
          <pc:docMk/>
          <pc:sldMk cId="1138149916" sldId="293"/>
        </pc:sldMkLst>
        <pc:spChg chg="mod">
          <ac:chgData name="Shahbaz Sahi" userId="ec72c543-79d6-4727-b1d8-a8df72f18225" providerId="ADAL" clId="{80758F46-B66F-41ED-A5C0-407B35322DBB}" dt="2021-10-31T15:20:32.954" v="113" actId="20577"/>
          <ac:spMkLst>
            <pc:docMk/>
            <pc:sldMk cId="1138149916" sldId="293"/>
            <ac:spMk id="3" creationId="{E50778A4-F3D3-4898-814B-B19692912B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9DA7-0B73-41DC-85F5-C67CCCED20CB}" type="datetimeFigureOut">
              <a:rPr lang="en-PK" smtClean="0"/>
              <a:t>11/01/2021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5260-CD24-4250-950B-199366B996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22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5260-CD24-4250-950B-199366B9965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67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97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FA91BA-38C0-4383-B4B9-A2195C6DF3A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6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Expanded-clas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Flex-clas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variables" TargetMode="External"/><Relationship Id="rId2" Type="http://schemas.openxmlformats.org/officeDocument/2006/relationships/hyperlink" Target="https://dart.dev/#try-d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StatefulWidget-cla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ui/widgets/material#Butt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7BAD-31F6-41B2-A2BF-0F391C95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CSE-4078</a:t>
            </a:r>
            <a:br>
              <a:rPr lang="en-US" sz="5000"/>
            </a:br>
            <a:r>
              <a:rPr lang="en-US" sz="500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C33F-917B-4CFC-857C-9926D5D2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Lecture 6 and 7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/>
              <a:t>Sara Masood</a:t>
            </a:r>
            <a:endParaRPr lang="en-US" dirty="0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56AB1A3-B8D0-4CE1-A1FA-91DCCE7E7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A913-E262-40D5-A047-0B857BD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onPressed</a:t>
            </a:r>
            <a:r>
              <a:rPr lang="en-US" dirty="0"/>
              <a:t> property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40A8-4AAD-487E-8A70-514182C7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callback that is called when the button is tapped or otherwise activated.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()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setDiceValue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7355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D551-CD00-4B92-B1E1-63310282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r>
              <a:rPr lang="en-US" dirty="0"/>
              <a:t> method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8A4-F3D3-4898-814B-B196929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Notify the framework that the internal state of this object has changed.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setState</a:t>
            </a:r>
            <a:r>
              <a:rPr lang="en-US" dirty="0">
                <a:latin typeface="Consolas" panose="020B0609020204030204" pitchFamily="49" charset="0"/>
              </a:rPr>
              <a:t>(()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leftDiceVal</a:t>
            </a:r>
            <a:r>
              <a:rPr lang="en-US" dirty="0">
                <a:latin typeface="Consolas" panose="020B0609020204030204" pitchFamily="49" charset="0"/>
              </a:rPr>
              <a:t> = Random().</a:t>
            </a:r>
            <a:r>
              <a:rPr lang="en-US" dirty="0" err="1">
                <a:latin typeface="Consolas" panose="020B0609020204030204" pitchFamily="49" charset="0"/>
              </a:rPr>
              <a:t>nextInt</a:t>
            </a:r>
            <a:r>
              <a:rPr lang="en-US" dirty="0">
                <a:latin typeface="Consolas" panose="020B0609020204030204" pitchFamily="49" charset="0"/>
              </a:rPr>
              <a:t>(6) + 1;</a:t>
            </a:r>
          </a:p>
          <a:p>
            <a:pPr marL="36900" indent="0">
              <a:buNone/>
            </a:pPr>
            <a:r>
              <a:rPr lang="en-US"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4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64AB-A551-439B-BA4E-C6E0B561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3BEB-B633-4D29-9B42-65938EDA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widget that expands a child of a Row, Column, or Flex so that the child fills the available space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Expanded class - widgets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8471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AFBA-1CAE-4B15-919A-241C20F8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798786"/>
          </a:xfrm>
        </p:spPr>
        <p:txBody>
          <a:bodyPr>
            <a:normAutofit/>
          </a:bodyPr>
          <a:lstStyle/>
          <a:p>
            <a:r>
              <a:rPr lang="en-US" dirty="0"/>
              <a:t>Expanded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C6-B3F1-42F2-80AA-AFC723A1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8387"/>
            <a:ext cx="5978072" cy="5044966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Column(children: &lt;Widget&gt;[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Container(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color: </a:t>
            </a:r>
            <a:r>
              <a:rPr lang="en-US" dirty="0" err="1">
                <a:latin typeface="Consolas" panose="020B0609020204030204" pitchFamily="49" charset="0"/>
              </a:rPr>
              <a:t>Colors.blue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height: 100,),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Expanded(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child: Container(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  color: </a:t>
            </a:r>
            <a:r>
              <a:rPr lang="en-US" dirty="0" err="1">
                <a:latin typeface="Consolas" panose="020B0609020204030204" pitchFamily="49" charset="0"/>
              </a:rPr>
              <a:t>Colors.amber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),),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Container(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color: </a:t>
            </a:r>
            <a:r>
              <a:rPr lang="en-US" dirty="0" err="1">
                <a:latin typeface="Consolas" panose="020B0609020204030204" pitchFamily="49" charset="0"/>
              </a:rPr>
              <a:t>Colors.blue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36900" indent="0">
              <a:lnSpc>
                <a:spcPct val="90000"/>
              </a:lnSpc>
              <a:buClr>
                <a:srgbClr val="FEBF0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height: 100,),</a:t>
            </a:r>
            <a:endParaRPr lang="en-PK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32F5244A-747D-4015-BEAD-5F9BF39B7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643465"/>
            <a:ext cx="1696870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3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3877-D967-47A7-998A-4356A63A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9DBB-42C2-4B5C-A431-A92BADF3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widget that displays its children in a one-dimensional array.</a:t>
            </a:r>
          </a:p>
          <a:p>
            <a:r>
              <a:rPr lang="en-US" dirty="0"/>
              <a:t>The Flex widget does not scroll</a:t>
            </a:r>
          </a:p>
          <a:p>
            <a:r>
              <a:rPr lang="en-US" dirty="0"/>
              <a:t>Divide the remaining main axis space among the children with non-zero flex factors (e.g., those that are Expanded) according to their flex factor.</a:t>
            </a:r>
          </a:p>
          <a:p>
            <a:pPr lvl="1"/>
            <a:r>
              <a:rPr lang="en-US" dirty="0"/>
              <a:t>For example, a child with a flex factor of 2.0 will receive twice the amount of main axis space as a child with a flex factor of 1.0</a:t>
            </a:r>
          </a:p>
          <a:p>
            <a:r>
              <a:rPr lang="en-US" dirty="0">
                <a:hlinkClick r:id="rId2"/>
              </a:rPr>
              <a:t>Flex class - widgets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6068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5669B-A350-4EFD-AD61-D9FB790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45C49-2B8F-4A46-B6C0-7F7A3D134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Crash Course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28C82C78-648A-4351-82CA-0E6A5E994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4521-28D9-4665-9A09-6275CF5D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33DE-9A35-4DB9-A038-2C174F76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15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Dart is a statically typed language</a:t>
            </a:r>
          </a:p>
          <a:p>
            <a:r>
              <a:rPr lang="en-US" dirty="0"/>
              <a:t>Built-in types</a:t>
            </a:r>
          </a:p>
          <a:p>
            <a:pPr lvl="1"/>
            <a:r>
              <a:rPr lang="en-US" dirty="0"/>
              <a:t>Numbers (int, double)</a:t>
            </a:r>
          </a:p>
          <a:p>
            <a:pPr lvl="1"/>
            <a:r>
              <a:rPr lang="en-US" dirty="0"/>
              <a:t>Strings (String)</a:t>
            </a:r>
          </a:p>
          <a:p>
            <a:pPr lvl="1"/>
            <a:r>
              <a:rPr lang="en-US" dirty="0"/>
              <a:t>Booleans (bool)</a:t>
            </a:r>
          </a:p>
          <a:p>
            <a:pPr lvl="1"/>
            <a:r>
              <a:rPr lang="en-US" dirty="0"/>
              <a:t>Lists (List, also known as arrays)</a:t>
            </a:r>
          </a:p>
          <a:p>
            <a:pPr lvl="1"/>
            <a:r>
              <a:rPr lang="en-US" dirty="0"/>
              <a:t>Sets (Set)</a:t>
            </a:r>
          </a:p>
          <a:p>
            <a:pPr lvl="1"/>
            <a:r>
              <a:rPr lang="en-US" dirty="0"/>
              <a:t>Maps (Map)</a:t>
            </a:r>
          </a:p>
          <a:p>
            <a:pPr lvl="1"/>
            <a:r>
              <a:rPr lang="en-US" dirty="0"/>
              <a:t>Runes (Runes; often replaced by the characters API)</a:t>
            </a:r>
          </a:p>
          <a:p>
            <a:pPr lvl="1"/>
            <a:r>
              <a:rPr lang="en-US" dirty="0"/>
              <a:t>Symbols (Symbol)</a:t>
            </a:r>
          </a:p>
          <a:p>
            <a:pPr lvl="1"/>
            <a:r>
              <a:rPr lang="en-US" dirty="0"/>
              <a:t>The value null (Null)</a:t>
            </a:r>
          </a:p>
          <a:p>
            <a:r>
              <a:rPr lang="en-US" dirty="0"/>
              <a:t>Uninitialized variables that have a nullable type have an initial value of null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7775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B1F0-9732-4472-A7F4-EDEECFCD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9A49-6311-4054-8155-AEA0BC80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var name = 'Bob’;</a:t>
            </a:r>
          </a:p>
          <a:p>
            <a:r>
              <a:rPr lang="en-US" dirty="0"/>
              <a:t>The type of the name variable is inferred to be String</a:t>
            </a:r>
          </a:p>
          <a:p>
            <a:r>
              <a:rPr lang="en-US" dirty="0"/>
              <a:t>If an object isn’t restricted to a single type, specify the Object type (or dynamic if necessary).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 name = 'Bob’;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dynamic name;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var name</a:t>
            </a:r>
          </a:p>
          <a:p>
            <a:r>
              <a:rPr lang="en-US" dirty="0"/>
              <a:t>Another option is to explicitly declare the type that would be inferred: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name = 'Bob';</a:t>
            </a:r>
          </a:p>
        </p:txBody>
      </p:sp>
    </p:spTree>
    <p:extLst>
      <p:ext uri="{BB962C8B-B14F-4D97-AF65-F5344CB8AC3E}">
        <p14:creationId xmlns:p14="http://schemas.microsoft.com/office/powerpoint/2010/main" val="212658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209D-96BF-4D23-B2DE-D2BC8DE1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1E11-BC03-4811-A59A-1DE3AD77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Dart is a true object-oriented language, so even functions are objects and have a type, Function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isNoble</a:t>
            </a:r>
            <a:r>
              <a:rPr lang="en-US" dirty="0">
                <a:latin typeface="Consolas" panose="020B0609020204030204" pitchFamily="49" charset="0"/>
              </a:rPr>
              <a:t>(int </a:t>
            </a:r>
            <a:r>
              <a:rPr lang="en-US" dirty="0" err="1">
                <a:latin typeface="Consolas" panose="020B0609020204030204" pitchFamily="49" charset="0"/>
              </a:rPr>
              <a:t>atomicNumber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_</a:t>
            </a:r>
            <a:r>
              <a:rPr lang="en-US" dirty="0" err="1">
                <a:latin typeface="Consolas" panose="020B0609020204030204" pitchFamily="49" charset="0"/>
              </a:rPr>
              <a:t>nobleGases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atomicNumber</a:t>
            </a:r>
            <a:r>
              <a:rPr lang="en-US" dirty="0">
                <a:latin typeface="Consolas" panose="020B0609020204030204" pitchFamily="49" charset="0"/>
              </a:rPr>
              <a:t>] != null;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/// Sets the [bold] and [hidden] flags ...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enableFlags</a:t>
            </a:r>
            <a:r>
              <a:rPr lang="en-US" dirty="0">
                <a:latin typeface="Consolas" panose="020B0609020204030204" pitchFamily="49" charset="0"/>
              </a:rPr>
              <a:t>({bool bold = false, bool hidden = false}) {...}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// bold will be true; hidden will be false.</a:t>
            </a:r>
          </a:p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enableFlags</a:t>
            </a:r>
            <a:r>
              <a:rPr lang="en-US" dirty="0">
                <a:latin typeface="Consolas" panose="020B0609020204030204" pitchFamily="49" charset="0"/>
              </a:rPr>
              <a:t>(bold: true);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6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EDD4-C511-4359-97BD-5E62591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2DBF-B876-471D-9906-7AD79DC4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create a nameless function called an anonymous function, or sometimes a lambda or closure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([[Type] param1[, …]])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codeBlock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(int x) {return x + 1;};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int Function(int x) f = (int x) {return 1 + x;};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0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B709-82DA-40E9-8ABD-03D28658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4B73-15D8-4ABC-80CE-7DD87D81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Stateful Widgets</a:t>
            </a:r>
          </a:p>
          <a:p>
            <a:r>
              <a:rPr lang="en-US" dirty="0"/>
              <a:t>Buttons</a:t>
            </a:r>
          </a:p>
          <a:p>
            <a:pPr lvl="1"/>
            <a:r>
              <a:rPr lang="en-US" dirty="0"/>
              <a:t>Button Pressed</a:t>
            </a:r>
          </a:p>
          <a:p>
            <a:r>
              <a:rPr lang="en-US" dirty="0"/>
              <a:t>Using Git with Android Studio</a:t>
            </a:r>
          </a:p>
          <a:p>
            <a:r>
              <a:rPr lang="en-US" dirty="0"/>
              <a:t>Dart crash course</a:t>
            </a:r>
          </a:p>
          <a:p>
            <a:pPr lvl="1"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0020-90E3-4C16-AD85-2904839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B97291-F935-4565-BC11-B7CD98F11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42189"/>
              </p:ext>
            </p:extLst>
          </p:nvPr>
        </p:nvGraphicFramePr>
        <p:xfrm>
          <a:off x="1250498" y="1580051"/>
          <a:ext cx="9691005" cy="49476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3231514">
                  <a:extLst>
                    <a:ext uri="{9D8B030D-6E8A-4147-A177-3AD203B41FA5}">
                      <a16:colId xmlns:a16="http://schemas.microsoft.com/office/drawing/2014/main" val="3904700746"/>
                    </a:ext>
                  </a:extLst>
                </a:gridCol>
                <a:gridCol w="6459491">
                  <a:extLst>
                    <a:ext uri="{9D8B030D-6E8A-4147-A177-3AD203B41FA5}">
                      <a16:colId xmlns:a16="http://schemas.microsoft.com/office/drawing/2014/main" val="2022600505"/>
                    </a:ext>
                  </a:extLst>
                </a:gridCol>
              </a:tblGrid>
              <a:tr h="22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1517213241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unary postfix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expr++    expr--    ()    []    .    ?.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1759329583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unary prefix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>
                          <a:effectLst/>
                        </a:rPr>
                        <a:t>-expr    !expr    ~expr    ++expr    --expr      await expr   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1011186488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multiplicative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*    /    %  ~/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3058081545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additive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+    -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2129171007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shift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&lt;&lt;    &gt;&gt;    &gt;&gt;&gt;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2930744433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AND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&amp;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56317943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XOR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^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3674502540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OR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|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1106277078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relational and type test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&gt;=    &gt;    &lt;=    &lt;    as    is    is!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3655935214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equality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==    !=   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508282305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logical AND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&amp;&amp;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3202644201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logical OR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||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2913357556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if null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??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3797453697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conditional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expr1 ? expr2 : expr3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3536343891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cascade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K" sz="1600">
                          <a:effectLst/>
                        </a:rPr>
                        <a:t>..    ?..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1924390450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assignment</a:t>
                      </a:r>
                    </a:p>
                  </a:txBody>
                  <a:tcPr marL="47200" marR="47200" marT="23600" marB="236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=    *=    /=   +=   -=   &amp;=   ^=   etc.</a:t>
                      </a:r>
                    </a:p>
                  </a:txBody>
                  <a:tcPr marL="47200" marR="47200" marT="23600" marB="23600" anchor="ctr"/>
                </a:tc>
                <a:extLst>
                  <a:ext uri="{0D108BD9-81ED-4DB2-BD59-A6C34878D82A}">
                    <a16:rowId xmlns:a16="http://schemas.microsoft.com/office/drawing/2014/main" val="123511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0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6BF8-B9EF-4140-A5F6-ED723FFA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B71A-54F2-43AC-B465-5FFFA495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control the flow of your Dart code using any of the following:</a:t>
            </a:r>
          </a:p>
          <a:p>
            <a:pPr lvl="1"/>
            <a:r>
              <a:rPr lang="en-US" dirty="0"/>
              <a:t>if and else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while and do-while loops</a:t>
            </a:r>
          </a:p>
          <a:p>
            <a:pPr lvl="1"/>
            <a:r>
              <a:rPr lang="en-US" dirty="0"/>
              <a:t>break and continue</a:t>
            </a:r>
          </a:p>
          <a:p>
            <a:pPr lvl="1"/>
            <a:r>
              <a:rPr lang="en-US" dirty="0"/>
              <a:t>switch and case</a:t>
            </a:r>
          </a:p>
          <a:p>
            <a:pPr lvl="1"/>
            <a:r>
              <a:rPr lang="en-US" dirty="0"/>
              <a:t>Assert</a:t>
            </a:r>
          </a:p>
          <a:p>
            <a:r>
              <a:rPr lang="en-US" dirty="0"/>
              <a:t>You can also affect the control flow using try-catch and throw,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439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F219-F3DE-4DD6-8256-6AAA4BBF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else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15C3-42A9-4142-B235-30ECB57B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isRaining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you.bringRainCoat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 else if (</a:t>
            </a:r>
            <a:r>
              <a:rPr lang="en-US" dirty="0" err="1">
                <a:latin typeface="Consolas" panose="020B0609020204030204" pitchFamily="49" charset="0"/>
              </a:rPr>
              <a:t>isSnowing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you.wearJacket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 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car.putTopDown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7CB4-0354-4604-884A-F478A956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2AE4-D86A-4177-8AC6-DF6F1D1C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var message = </a:t>
            </a:r>
            <a:r>
              <a:rPr lang="en-US" dirty="0" err="1">
                <a:latin typeface="Consolas" panose="020B0609020204030204" pitchFamily="49" charset="0"/>
              </a:rPr>
              <a:t>StringBuffer</a:t>
            </a:r>
            <a:r>
              <a:rPr lang="en-US" dirty="0">
                <a:latin typeface="Consolas" panose="020B0609020204030204" pitchFamily="49" charset="0"/>
              </a:rPr>
              <a:t>('Dart is fun');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for (var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5;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message.write</a:t>
            </a:r>
            <a:r>
              <a:rPr lang="en-US" dirty="0">
                <a:latin typeface="Consolas" panose="020B0609020204030204" pitchFamily="49" charset="0"/>
              </a:rPr>
              <a:t>('!');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for (final candidate in candidates)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candidate.interview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var collection = [1, 2, 3];</a:t>
            </a:r>
          </a:p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collection.forEach</a:t>
            </a:r>
            <a:r>
              <a:rPr lang="en-US" dirty="0">
                <a:latin typeface="Consolas" panose="020B0609020204030204" pitchFamily="49" charset="0"/>
              </a:rPr>
              <a:t>(print); // 1 2 3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0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6CCA-D8EF-44D4-BA98-A1D8E4B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do-while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E65B-B4F5-44A9-8858-B015A1A9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while (!</a:t>
            </a:r>
            <a:r>
              <a:rPr lang="en-US" dirty="0" err="1">
                <a:latin typeface="Consolas" panose="020B0609020204030204" pitchFamily="49" charset="0"/>
              </a:rPr>
              <a:t>isDone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do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 while (!</a:t>
            </a:r>
            <a:r>
              <a:rPr lang="en-US" dirty="0" err="1">
                <a:latin typeface="Consolas" panose="020B0609020204030204" pitchFamily="49" charset="0"/>
              </a:rPr>
              <a:t>atEndOfPage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/>
              <a:t>Also supports Break and continue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616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E5BE-5476-4463-AAE8-8BF17B57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D0A1-9CF2-416C-8000-948A82D0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65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Throw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throw </a:t>
            </a:r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('Expected at least 1 section’);</a:t>
            </a:r>
          </a:p>
          <a:p>
            <a:r>
              <a:rPr lang="en-US" dirty="0"/>
              <a:t>Try-Catch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breedMoreLlamas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on </a:t>
            </a:r>
            <a:r>
              <a:rPr lang="en-US" dirty="0" err="1">
                <a:latin typeface="Consolas" panose="020B0609020204030204" pitchFamily="49" charset="0"/>
              </a:rPr>
              <a:t>OutOfLlamasException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// A specific exception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buyMoreLlamas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on Exception catch (e)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// Anything else that is an exception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print('Unknown exception: $e');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catch (e)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// No specified type, handles all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print('Something really unknown: $e');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9088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AC97-A494-4BFC-99C9-57A9C74F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C6F5-FF46-4255-9200-A3AD0E1F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Language tour | Dart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Dart programming language | Dart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99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017C-04E0-426D-A9E6-38D8A277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Stateful widget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90C-A2BB-4CAF-A1EA-AFDDF212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A widget that has mutable state.</a:t>
            </a:r>
          </a:p>
          <a:p>
            <a:r>
              <a:rPr lang="en-US" dirty="0"/>
              <a:t>They are the widgets which can change their state multiple times and can be redrawn on to the screen any number of times while the app is in action.</a:t>
            </a:r>
          </a:p>
          <a:p>
            <a:r>
              <a:rPr lang="en-US" dirty="0"/>
              <a:t>Stateful widgets are useful when the part of the user interface you are describing can change dynamically, e.g. due to having an internal clock-driven state, or depending on some system state</a:t>
            </a:r>
          </a:p>
          <a:p>
            <a:r>
              <a:rPr lang="en-US" dirty="0"/>
              <a:t>Tip: you can quickly build a Stateful Widget in VS Code or Android Studio by using the shortcut “</a:t>
            </a:r>
            <a:r>
              <a:rPr lang="en-US" dirty="0" err="1"/>
              <a:t>stf</a:t>
            </a:r>
            <a:r>
              <a:rPr lang="en-US" dirty="0"/>
              <a:t>”.</a:t>
            </a:r>
          </a:p>
          <a:p>
            <a:r>
              <a:rPr lang="en-US" dirty="0" err="1">
                <a:hlinkClick r:id="rId2"/>
              </a:rPr>
              <a:t>StatefulWidget</a:t>
            </a:r>
            <a:r>
              <a:rPr lang="en-US" dirty="0">
                <a:hlinkClick r:id="rId2"/>
              </a:rPr>
              <a:t> class - widgets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30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7066-C8C5-45A5-A3E2-A851E22A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widget – Implementation (skeleton)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C0E4-9851-4CB2-9646-71AFC156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YellowBird</a:t>
            </a:r>
            <a:r>
              <a:rPr lang="en-US" dirty="0">
                <a:latin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</a:rPr>
              <a:t>StatefulWidget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 </a:t>
            </a:r>
            <a:r>
              <a:rPr lang="en-US" dirty="0" err="1">
                <a:latin typeface="Consolas" panose="020B0609020204030204" pitchFamily="49" charset="0"/>
              </a:rPr>
              <a:t>YellowBird</a:t>
            </a:r>
            <a:r>
              <a:rPr lang="en-US" dirty="0">
                <a:latin typeface="Consolas" panose="020B0609020204030204" pitchFamily="49" charset="0"/>
              </a:rPr>
              <a:t>({ Key? key }) : super(key: key);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@override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State&lt;</a:t>
            </a:r>
            <a:r>
              <a:rPr lang="en-US" dirty="0" err="1">
                <a:latin typeface="Consolas" panose="020B0609020204030204" pitchFamily="49" charset="0"/>
              </a:rPr>
              <a:t>YellowBird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createState</a:t>
            </a:r>
            <a:r>
              <a:rPr lang="en-US" dirty="0">
                <a:latin typeface="Consolas" panose="020B0609020204030204" pitchFamily="49" charset="0"/>
              </a:rPr>
              <a:t>() =&gt; _</a:t>
            </a:r>
            <a:r>
              <a:rPr lang="en-US" dirty="0" err="1">
                <a:latin typeface="Consolas" panose="020B0609020204030204" pitchFamily="49" charset="0"/>
              </a:rPr>
              <a:t>YellowBirdState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class _</a:t>
            </a:r>
            <a:r>
              <a:rPr lang="en-US" dirty="0" err="1">
                <a:latin typeface="Consolas" panose="020B0609020204030204" pitchFamily="49" charset="0"/>
              </a:rPr>
              <a:t>YellowBirdState</a:t>
            </a:r>
            <a:r>
              <a:rPr lang="en-US" dirty="0">
                <a:latin typeface="Consolas" panose="020B0609020204030204" pitchFamily="49" charset="0"/>
              </a:rPr>
              <a:t> extends State&lt;</a:t>
            </a:r>
            <a:r>
              <a:rPr lang="en-US" dirty="0" err="1">
                <a:latin typeface="Consolas" panose="020B0609020204030204" pitchFamily="49" charset="0"/>
              </a:rPr>
              <a:t>YellowBird</a:t>
            </a:r>
            <a:r>
              <a:rPr lang="en-US" dirty="0">
                <a:latin typeface="Consolas" panose="020B0609020204030204" pitchFamily="49" charset="0"/>
              </a:rPr>
              <a:t>&gt;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@override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Widget build(</a:t>
            </a:r>
            <a:r>
              <a:rPr lang="en-US" dirty="0" err="1">
                <a:latin typeface="Consolas" panose="020B0609020204030204" pitchFamily="49" charset="0"/>
              </a:rPr>
              <a:t>BuildContext</a:t>
            </a:r>
            <a:r>
              <a:rPr lang="en-US" dirty="0">
                <a:latin typeface="Consolas" panose="020B0609020204030204" pitchFamily="49" charset="0"/>
              </a:rPr>
              <a:t> context)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Container(color: const Color(0xFFFFE306));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8053-57AF-4616-B2B5-B540F63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E629-A1B5-40A8-B388-3D3E08D0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DropdownButton</a:t>
            </a:r>
            <a:endParaRPr lang="en-US" dirty="0"/>
          </a:p>
          <a:p>
            <a:pPr lvl="1"/>
            <a:r>
              <a:rPr lang="en-US" dirty="0"/>
              <a:t>Shows the currently selected item and an arrow that opens a menu for selecting another item</a:t>
            </a:r>
          </a:p>
          <a:p>
            <a:r>
              <a:rPr lang="en-US" dirty="0" err="1"/>
              <a:t>ElevatedButton</a:t>
            </a:r>
            <a:endParaRPr lang="en-US" dirty="0"/>
          </a:p>
          <a:p>
            <a:pPr lvl="1"/>
            <a:r>
              <a:rPr lang="en-US" dirty="0"/>
              <a:t>A Material Design elevated button. A filled button whose material elevates when pressed.</a:t>
            </a:r>
          </a:p>
          <a:p>
            <a:r>
              <a:rPr lang="en-US" dirty="0" err="1"/>
              <a:t>FloatingActionButton</a:t>
            </a:r>
            <a:endParaRPr lang="en-US" dirty="0"/>
          </a:p>
          <a:p>
            <a:pPr lvl="1"/>
            <a:r>
              <a:rPr lang="en-US" dirty="0"/>
              <a:t>A floating action button is a circular icon button that hovers over content to promote a primary action in the application.</a:t>
            </a:r>
          </a:p>
          <a:p>
            <a:r>
              <a:rPr lang="en-US" dirty="0" err="1"/>
              <a:t>IconButton</a:t>
            </a:r>
            <a:endParaRPr lang="en-US" dirty="0"/>
          </a:p>
          <a:p>
            <a:pPr lvl="1"/>
            <a:r>
              <a:rPr lang="en-US" dirty="0"/>
              <a:t>An icon button is a picture printed on a Material widget that reacts to touches by filling with color (ink)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856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F020-0F96-4681-BF33-98DD1C78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CFCA-E3C8-4641-88DC-6236E7E6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OutlinedButton</a:t>
            </a:r>
            <a:endParaRPr lang="en-US" dirty="0"/>
          </a:p>
          <a:p>
            <a:pPr lvl="1"/>
            <a:r>
              <a:rPr lang="en-US" dirty="0"/>
              <a:t>A Material Design outlined button, essentially a </a:t>
            </a:r>
            <a:r>
              <a:rPr lang="en-US" dirty="0" err="1"/>
              <a:t>TextButton</a:t>
            </a:r>
            <a:r>
              <a:rPr lang="en-US" dirty="0"/>
              <a:t> with an outlined border.</a:t>
            </a:r>
          </a:p>
          <a:p>
            <a:r>
              <a:rPr lang="en-US" dirty="0" err="1"/>
              <a:t>PopupMenuButton</a:t>
            </a:r>
            <a:endParaRPr lang="en-US" dirty="0"/>
          </a:p>
          <a:p>
            <a:pPr lvl="1"/>
            <a:r>
              <a:rPr lang="en-US" dirty="0"/>
              <a:t>Displays a menu when pressed and calls </a:t>
            </a:r>
            <a:r>
              <a:rPr lang="en-US" dirty="0" err="1"/>
              <a:t>onSelected</a:t>
            </a:r>
            <a:r>
              <a:rPr lang="en-US" dirty="0"/>
              <a:t> when the menu is dismissed because an item was selected.</a:t>
            </a:r>
          </a:p>
          <a:p>
            <a:r>
              <a:rPr lang="en-US" dirty="0" err="1"/>
              <a:t>TextButton</a:t>
            </a:r>
            <a:endParaRPr lang="en-US" dirty="0"/>
          </a:p>
          <a:p>
            <a:pPr lvl="1"/>
            <a:r>
              <a:rPr lang="en-US" dirty="0"/>
              <a:t>A Material Design text button. A simple flat button without a border outline.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Material Components widgets | Flutter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220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5FA6-D908-4A09-95D0-615C1921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- Implementation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FE0E-51ED-4525-B388-19385C90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ElevatedButton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style: style,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() {},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child: const Text('Enabled'),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TextButton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style: style,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() {},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child: const Text('Enabled'),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  <a:endParaRPr lang="en-PK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5FA6-D908-4A09-95D0-615C1921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- Implementation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FE0E-51ED-4525-B388-19385C90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IconButton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icon: const Icon(</a:t>
            </a:r>
            <a:r>
              <a:rPr lang="en-US" dirty="0" err="1">
                <a:latin typeface="Consolas" panose="020B0609020204030204" pitchFamily="49" charset="0"/>
              </a:rPr>
              <a:t>Icons.volume_up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tooltip: 'Increase volume by 10',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() {}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6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C29F-4962-4151-BFA0-DE05AB21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– Image as button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0CAB-E685-4DDB-8E14-B0346F90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TextButton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() {},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 child: </a:t>
            </a:r>
            <a:r>
              <a:rPr lang="en-US" dirty="0" err="1">
                <a:latin typeface="Consolas" panose="020B0609020204030204" pitchFamily="49" charset="0"/>
              </a:rPr>
              <a:t>Image.asset</a:t>
            </a:r>
            <a:r>
              <a:rPr lang="en-US" dirty="0">
                <a:latin typeface="Consolas" panose="020B0609020204030204" pitchFamily="49" charset="0"/>
              </a:rPr>
              <a:t>('images/dice1.png’),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  <a:endParaRPr lang="en-P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7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421</TotalTime>
  <Words>1320</Words>
  <Application>Microsoft Office PowerPoint</Application>
  <PresentationFormat>Widescreen</PresentationFormat>
  <Paragraphs>246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Calisto MT</vt:lpstr>
      <vt:lpstr>Consolas</vt:lpstr>
      <vt:lpstr>Wingdings 2</vt:lpstr>
      <vt:lpstr>Slate</vt:lpstr>
      <vt:lpstr>CSE-4078 Mobile Application Development</vt:lpstr>
      <vt:lpstr>Outline</vt:lpstr>
      <vt:lpstr>Stateful widget</vt:lpstr>
      <vt:lpstr>Stateful widget – Implementation (skeleton)</vt:lpstr>
      <vt:lpstr>Buttons</vt:lpstr>
      <vt:lpstr>Buttons</vt:lpstr>
      <vt:lpstr>Button - Implementation</vt:lpstr>
      <vt:lpstr>Button - Implementation</vt:lpstr>
      <vt:lpstr>Button – Image as button</vt:lpstr>
      <vt:lpstr>onPressed property</vt:lpstr>
      <vt:lpstr>setState method</vt:lpstr>
      <vt:lpstr>Expanded</vt:lpstr>
      <vt:lpstr>Expanded</vt:lpstr>
      <vt:lpstr>Flex</vt:lpstr>
      <vt:lpstr>Dart</vt:lpstr>
      <vt:lpstr>Variables</vt:lpstr>
      <vt:lpstr>Variables</vt:lpstr>
      <vt:lpstr>Functions</vt:lpstr>
      <vt:lpstr>Anonymous functions</vt:lpstr>
      <vt:lpstr>Operators</vt:lpstr>
      <vt:lpstr>Control flow statements</vt:lpstr>
      <vt:lpstr>If and else</vt:lpstr>
      <vt:lpstr>For loops</vt:lpstr>
      <vt:lpstr>While and do-while</vt:lpstr>
      <vt:lpstr>Exceptions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Sara Masood</dc:creator>
  <cp:lastModifiedBy>Sara Masood</cp:lastModifiedBy>
  <cp:revision>65</cp:revision>
  <dcterms:created xsi:type="dcterms:W3CDTF">2021-10-01T05:55:09Z</dcterms:created>
  <dcterms:modified xsi:type="dcterms:W3CDTF">2021-11-01T05:24:47Z</dcterms:modified>
</cp:coreProperties>
</file>