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73" r:id="rId6"/>
    <p:sldId id="274" r:id="rId7"/>
    <p:sldId id="275" r:id="rId8"/>
    <p:sldId id="276" r:id="rId9"/>
    <p:sldId id="272" r:id="rId10"/>
    <p:sldId id="277" r:id="rId11"/>
    <p:sldId id="278" r:id="rId12"/>
    <p:sldId id="279" r:id="rId13"/>
    <p:sldId id="28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6513A-85A8-8C40-8332-E52C504F3B5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C8198-982A-214D-B790-A65DD8F54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C8198-982A-214D-B790-A65DD8F545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C8198-982A-214D-B790-A65DD8F54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C8198-982A-214D-B790-A65DD8F545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248C2A-6586-D441-9FFA-68174FCC26B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B2217-4008-2548-9407-3BFF8AFFDC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3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NOMAN SHEIKH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9088"/>
          </a:xfrm>
        </p:spPr>
        <p:txBody>
          <a:bodyPr>
            <a:normAutofit/>
          </a:bodyPr>
          <a:lstStyle/>
          <a:p>
            <a:r>
              <a:rPr lang="en-US" dirty="0" smtClean="0"/>
              <a:t>An object representing another object.</a:t>
            </a:r>
          </a:p>
          <a:p>
            <a:r>
              <a:rPr lang="en-US" dirty="0" smtClean="0"/>
              <a:t>Used to form large object structures across many disparate objects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63059"/>
            <a:ext cx="5664200" cy="32766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653049" y="3232603"/>
            <a:ext cx="4088524" cy="1139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Credit card as a proxy for bank account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4677" y="6178611"/>
            <a:ext cx="2553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Image Source: https://</a:t>
            </a:r>
            <a:r>
              <a:rPr lang="en-US" sz="700" dirty="0" err="1" smtClean="0"/>
              <a:t>dzone.com</a:t>
            </a:r>
            <a:r>
              <a:rPr lang="en-US" sz="700" dirty="0" smtClean="0"/>
              <a:t>/articles/design-patterns-proxy</a:t>
            </a:r>
          </a:p>
          <a:p>
            <a:endParaRPr lang="en-US" sz="7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TRUCTURAL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0446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Also know as wrapper</a:t>
            </a:r>
          </a:p>
          <a:p>
            <a:r>
              <a:rPr lang="en-US" dirty="0" smtClean="0"/>
              <a:t>Allows behavior </a:t>
            </a:r>
            <a:r>
              <a:rPr lang="en-US" dirty="0"/>
              <a:t>to be added to an individual object, either statically or dynamically, without affecting the behavior of other objects from the same class.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13279" y="3273910"/>
            <a:ext cx="1618596" cy="5044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FileInputStream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88369" y="4406220"/>
            <a:ext cx="3468416" cy="5044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BufferedInputStream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FileInputStream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58507" y="5519971"/>
            <a:ext cx="5728141" cy="5044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LineNumberInputStream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BufferedInputStream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FileInputStream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 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>
            <a:off x="5922577" y="3778407"/>
            <a:ext cx="0" cy="62781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>
            <a:off x="5922577" y="4910717"/>
            <a:ext cx="1" cy="6092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TRUCTURAL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6052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simplified interface to a larger body of code, such as a class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Class that represents the entire subsystem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97280" y="3345503"/>
            <a:ext cx="5464328" cy="19099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Benefits</a:t>
            </a:r>
          </a:p>
          <a:p>
            <a:pPr lvl="1"/>
            <a:r>
              <a:rPr lang="en-US" dirty="0" smtClean="0"/>
              <a:t>Less Coupling</a:t>
            </a:r>
          </a:p>
          <a:p>
            <a:pPr lvl="1"/>
            <a:r>
              <a:rPr lang="en-US" dirty="0" smtClean="0"/>
              <a:t>Subsystem can be changed independently</a:t>
            </a:r>
          </a:p>
          <a:p>
            <a:pPr lvl="1"/>
            <a:r>
              <a:rPr lang="en-US" dirty="0" smtClean="0"/>
              <a:t>Reduced Network Calls</a:t>
            </a:r>
          </a:p>
          <a:p>
            <a:pPr lvl="1"/>
            <a:r>
              <a:rPr lang="en-US" dirty="0" smtClean="0"/>
              <a:t>Helps in establishing transaction boundary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TRUCTURAL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66754"/>
            <a:ext cx="10058400" cy="1034100"/>
          </a:xfrm>
        </p:spPr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so that two unrelated interfaces can work </a:t>
            </a:r>
            <a:r>
              <a:rPr lang="en-US" dirty="0" smtClean="0"/>
              <a:t>together</a:t>
            </a:r>
          </a:p>
          <a:p>
            <a:r>
              <a:rPr lang="en-US" dirty="0"/>
              <a:t>The object that joins these unrelated interface is called an </a:t>
            </a:r>
            <a:r>
              <a:rPr lang="en-US" b="1" dirty="0"/>
              <a:t>Adapter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67907" y="3470021"/>
            <a:ext cx="4162098" cy="19099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</a:t>
            </a:r>
          </a:p>
          <a:p>
            <a:pPr lvl="1"/>
            <a:r>
              <a:rPr lang="en-US" dirty="0" smtClean="0"/>
              <a:t>Power Adapter in mobile chargers</a:t>
            </a:r>
          </a:p>
          <a:p>
            <a:pPr lvl="1"/>
            <a:r>
              <a:rPr lang="en-US" dirty="0" smtClean="0"/>
              <a:t>Channel Message to UM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02" y="2782661"/>
            <a:ext cx="2580071" cy="2580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677" y="6178611"/>
            <a:ext cx="3272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Image Source: http</a:t>
            </a:r>
            <a:r>
              <a:rPr lang="en-US" sz="700" dirty="0" smtClean="0"/>
              <a:t>://</a:t>
            </a:r>
            <a:r>
              <a:rPr lang="en-US" sz="700" dirty="0" err="1" smtClean="0"/>
              <a:t>ecx.images-amazon.com</a:t>
            </a:r>
            <a:r>
              <a:rPr lang="en-US" sz="700" dirty="0" smtClean="0"/>
              <a:t>/images/I/71HU5LWrwbL._SY355_.jpg</a:t>
            </a:r>
            <a:endParaRPr lang="en-US" sz="7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TRUCTURAL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17987" y="2895599"/>
            <a:ext cx="1460938" cy="966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  <a:endParaRPr lang="en-US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665541" y="2333296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Creational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665541" y="3457903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665541" y="4582510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Behavioral Patterns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urved Connector 8"/>
          <p:cNvCxnSpPr>
            <a:stCxn id="6" idx="7"/>
            <a:endCxn id="8" idx="2"/>
          </p:cNvCxnSpPr>
          <p:nvPr/>
        </p:nvCxnSpPr>
        <p:spPr>
          <a:xfrm rot="5400000" flipH="1" flipV="1">
            <a:off x="3815628" y="2187294"/>
            <a:ext cx="299261" cy="140056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5"/>
            <a:endCxn id="10" idx="2"/>
          </p:cNvCxnSpPr>
          <p:nvPr/>
        </p:nvCxnSpPr>
        <p:spPr>
          <a:xfrm rot="16200000" flipH="1">
            <a:off x="3332151" y="3653768"/>
            <a:ext cx="1266215" cy="140056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  <a:endCxn id="9" idx="2"/>
          </p:cNvCxnSpPr>
          <p:nvPr/>
        </p:nvCxnSpPr>
        <p:spPr>
          <a:xfrm>
            <a:off x="3478925" y="3379075"/>
            <a:ext cx="1186616" cy="483477"/>
          </a:xfrm>
          <a:prstGeom prst="curved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5392" y="4833269"/>
            <a:ext cx="322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communication patterns between objects</a:t>
            </a:r>
            <a:endParaRPr lang="en-US" sz="14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6238"/>
          </a:xfrm>
        </p:spPr>
        <p:txBody>
          <a:bodyPr>
            <a:normAutofit/>
          </a:bodyPr>
          <a:lstStyle/>
          <a:p>
            <a:r>
              <a:rPr lang="en-US" dirty="0" smtClean="0"/>
              <a:t>A way of passing a requirement between chain of objects.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9819" y="3016469"/>
            <a:ext cx="1681658" cy="50449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District Court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49819" y="4057110"/>
            <a:ext cx="1681658" cy="50449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High Court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49819" y="5097751"/>
            <a:ext cx="1681658" cy="50449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Supreme Court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>
          <a:xfrm>
            <a:off x="2690648" y="3520966"/>
            <a:ext cx="0" cy="53614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2690648" y="4561607"/>
            <a:ext cx="0" cy="53614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971393" y="3187847"/>
            <a:ext cx="5464328" cy="19099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</a:t>
            </a:r>
            <a:endParaRPr lang="en-US" b="1" dirty="0"/>
          </a:p>
          <a:p>
            <a:pPr lvl="1"/>
            <a:r>
              <a:rPr lang="en-US" dirty="0" smtClean="0"/>
              <a:t>Exception Handling in Java</a:t>
            </a:r>
          </a:p>
          <a:p>
            <a:pPr lvl="1"/>
            <a:r>
              <a:rPr lang="en-US" dirty="0" smtClean="0"/>
              <a:t>Logger Pattern in Handlers</a:t>
            </a:r>
            <a:endParaRPr lang="en-US" dirty="0"/>
          </a:p>
          <a:p>
            <a:r>
              <a:rPr lang="en-US" b="1" dirty="0" smtClean="0"/>
              <a:t>Benefits</a:t>
            </a:r>
          </a:p>
          <a:p>
            <a:pPr lvl="1"/>
            <a:r>
              <a:rPr lang="en-US" dirty="0" smtClean="0"/>
              <a:t>Less Coupling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6238"/>
          </a:xfrm>
        </p:spPr>
        <p:txBody>
          <a:bodyPr>
            <a:normAutofit/>
          </a:bodyPr>
          <a:lstStyle/>
          <a:p>
            <a:r>
              <a:rPr lang="en-US" dirty="0" smtClean="0"/>
              <a:t>Sequentially access the elements of a collection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71393" y="3187847"/>
            <a:ext cx="5464328" cy="26243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</a:t>
            </a:r>
            <a:endParaRPr lang="en-US" b="1" dirty="0"/>
          </a:p>
          <a:p>
            <a:pPr lvl="1"/>
            <a:r>
              <a:rPr lang="en-US" dirty="0" smtClean="0"/>
              <a:t>Iterator in Java</a:t>
            </a:r>
            <a:endParaRPr lang="en-US" dirty="0"/>
          </a:p>
          <a:p>
            <a:r>
              <a:rPr lang="en-US" b="1" dirty="0" smtClean="0"/>
              <a:t>Benefits</a:t>
            </a:r>
          </a:p>
          <a:p>
            <a:pPr lvl="1"/>
            <a:r>
              <a:rPr lang="en-US" dirty="0" smtClean="0"/>
              <a:t>Abstracts out the underlying type of collection</a:t>
            </a:r>
          </a:p>
          <a:p>
            <a:pPr lvl="1"/>
            <a:r>
              <a:rPr lang="en-US" dirty="0" err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hasNext</a:t>
            </a: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() </a:t>
            </a:r>
            <a:r>
              <a:rPr lang="en-US" dirty="0" smtClean="0">
                <a:ea typeface="Abadi MT Condensed Light" charset="0"/>
                <a:cs typeface="Abadi MT Condensed Light" charset="0"/>
              </a:rPr>
              <a:t>will give next element no matter how the collection is implemented on memory.</a:t>
            </a:r>
            <a:endParaRPr lang="en-US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lvl="1"/>
            <a:r>
              <a:rPr lang="en-US" dirty="0" smtClean="0">
                <a:ea typeface="Abadi MT Condensed Light" charset="0"/>
                <a:cs typeface="Abadi MT Condensed Light" charset="0"/>
              </a:rPr>
              <a:t>Collection could be Array, </a:t>
            </a:r>
            <a:r>
              <a:rPr lang="en-US" dirty="0" err="1" smtClean="0">
                <a:ea typeface="Abadi MT Condensed Light" charset="0"/>
                <a:cs typeface="Abadi MT Condensed Light" charset="0"/>
              </a:rPr>
              <a:t>ArrayList</a:t>
            </a:r>
            <a:r>
              <a:rPr lang="en-US" dirty="0" smtClean="0">
                <a:ea typeface="Abadi MT Condensed Light" charset="0"/>
                <a:cs typeface="Abadi MT Condensed Light" charset="0"/>
              </a:rPr>
              <a:t> or </a:t>
            </a:r>
            <a:r>
              <a:rPr lang="en-US" dirty="0" err="1" smtClean="0">
                <a:ea typeface="Abadi MT Condensed Light" charset="0"/>
                <a:cs typeface="Abadi MT Condensed Light" charset="0"/>
              </a:rPr>
              <a:t>HashMap</a:t>
            </a:r>
            <a:endParaRPr lang="en-US" dirty="0" smtClean="0">
              <a:ea typeface="Abadi MT Condensed Light" charset="0"/>
              <a:cs typeface="Abadi MT Condensed Light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306"/>
              </p:ext>
            </p:extLst>
          </p:nvPr>
        </p:nvGraphicFramePr>
        <p:xfrm>
          <a:off x="1474953" y="2995450"/>
          <a:ext cx="2853152" cy="25750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6644"/>
                <a:gridCol w="356644"/>
                <a:gridCol w="356644"/>
                <a:gridCol w="356644"/>
                <a:gridCol w="356644"/>
                <a:gridCol w="356644"/>
                <a:gridCol w="356644"/>
                <a:gridCol w="356644"/>
              </a:tblGrid>
              <a:tr h="367862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</a:tr>
              <a:tr h="36786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</a:tr>
              <a:tr h="36786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</a:tr>
              <a:tr h="36786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</a:tr>
              <a:tr h="36786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</a:tr>
              <a:tr h="36786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</a:tr>
              <a:tr h="36786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990" marR="85990" marT="42995" marB="42995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990" marR="85990" marT="42995" marB="42995"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12882" y="3443653"/>
            <a:ext cx="199697" cy="19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90192" y="3816771"/>
            <a:ext cx="199697" cy="19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70234" y="4915101"/>
            <a:ext cx="199697" cy="19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1779" y="4542074"/>
            <a:ext cx="199697" cy="199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4" idx="6"/>
            <a:endCxn id="15" idx="1"/>
          </p:cNvCxnSpPr>
          <p:nvPr/>
        </p:nvCxnSpPr>
        <p:spPr>
          <a:xfrm>
            <a:off x="2112579" y="3543502"/>
            <a:ext cx="906858" cy="302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5" idx="4"/>
            <a:endCxn id="16" idx="0"/>
          </p:cNvCxnSpPr>
          <p:nvPr/>
        </p:nvCxnSpPr>
        <p:spPr>
          <a:xfrm rot="5400000">
            <a:off x="2280746" y="4105805"/>
            <a:ext cx="898633" cy="719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6" idx="6"/>
            <a:endCxn id="17" idx="3"/>
          </p:cNvCxnSpPr>
          <p:nvPr/>
        </p:nvCxnSpPr>
        <p:spPr>
          <a:xfrm flipV="1">
            <a:off x="2469931" y="4712526"/>
            <a:ext cx="891093" cy="3024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6238"/>
          </a:xfrm>
        </p:spPr>
        <p:txBody>
          <a:bodyPr>
            <a:normAutofit/>
          </a:bodyPr>
          <a:lstStyle/>
          <a:p>
            <a:r>
              <a:rPr lang="en-US" dirty="0" smtClean="0"/>
              <a:t>Alters the behavior of an Object when its stage changes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34509" y="3824536"/>
            <a:ext cx="966953" cy="34660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Level 2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34509" y="4404012"/>
            <a:ext cx="966953" cy="34660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Level 1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34509" y="4982197"/>
            <a:ext cx="966953" cy="34660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Off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71393" y="3187847"/>
            <a:ext cx="5464328" cy="19099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</a:t>
            </a:r>
            <a:endParaRPr lang="en-US" b="1" dirty="0"/>
          </a:p>
          <a:p>
            <a:pPr lvl="1"/>
            <a:r>
              <a:rPr lang="en-US" dirty="0" smtClean="0"/>
              <a:t>Fan Controller</a:t>
            </a:r>
          </a:p>
          <a:p>
            <a:r>
              <a:rPr lang="en-US" b="1" dirty="0" smtClean="0"/>
              <a:t>Benefits</a:t>
            </a:r>
          </a:p>
          <a:p>
            <a:pPr lvl="1"/>
            <a:r>
              <a:rPr lang="en-US" dirty="0" smtClean="0"/>
              <a:t>No if-else conditions required</a:t>
            </a:r>
          </a:p>
          <a:p>
            <a:pPr lvl="1"/>
            <a:r>
              <a:rPr lang="en-US" dirty="0" smtClean="0"/>
              <a:t>More modular</a:t>
            </a:r>
          </a:p>
          <a:p>
            <a:pPr lvl="1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534509" y="3244592"/>
            <a:ext cx="966953" cy="346608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Level 3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52799" y="3477928"/>
            <a:ext cx="966953" cy="34660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Level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3" idx="3"/>
            <a:endCxn id="15" idx="1"/>
          </p:cNvCxnSpPr>
          <p:nvPr/>
        </p:nvCxnSpPr>
        <p:spPr>
          <a:xfrm>
            <a:off x="2501462" y="3417896"/>
            <a:ext cx="851337" cy="2333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5" idx="1"/>
          </p:cNvCxnSpPr>
          <p:nvPr/>
        </p:nvCxnSpPr>
        <p:spPr>
          <a:xfrm flipV="1">
            <a:off x="2501462" y="3651232"/>
            <a:ext cx="851337" cy="34660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5" idx="1"/>
          </p:cNvCxnSpPr>
          <p:nvPr/>
        </p:nvCxnSpPr>
        <p:spPr>
          <a:xfrm flipV="1">
            <a:off x="2501462" y="3651232"/>
            <a:ext cx="851337" cy="9260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5" idx="1"/>
          </p:cNvCxnSpPr>
          <p:nvPr/>
        </p:nvCxnSpPr>
        <p:spPr>
          <a:xfrm flipV="1">
            <a:off x="2501462" y="3651232"/>
            <a:ext cx="851337" cy="150426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1"/>
            <a:endCxn id="6" idx="1"/>
          </p:cNvCxnSpPr>
          <p:nvPr/>
        </p:nvCxnSpPr>
        <p:spPr>
          <a:xfrm rot="10800000">
            <a:off x="1534509" y="4577317"/>
            <a:ext cx="12700" cy="578185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>
            <a:off x="1521809" y="3997840"/>
            <a:ext cx="12700" cy="578185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1521808" y="3397109"/>
            <a:ext cx="12700" cy="578185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352799" y="4404012"/>
            <a:ext cx="966953" cy="3466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Rotate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14648" y="3345413"/>
            <a:ext cx="1292773" cy="14243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QuickSort</a:t>
            </a:r>
            <a:endParaRPr lang="en-US" dirty="0"/>
          </a:p>
          <a:p>
            <a:pPr algn="ctr"/>
            <a:r>
              <a:rPr lang="en-US" dirty="0" smtClean="0"/>
              <a:t>Sort() {</a:t>
            </a:r>
          </a:p>
          <a:p>
            <a:pPr algn="ctr"/>
            <a:r>
              <a:rPr lang="en-US" sz="1100" dirty="0" smtClean="0"/>
              <a:t>//quicksort logic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935941"/>
          </a:xfrm>
        </p:spPr>
        <p:txBody>
          <a:bodyPr>
            <a:normAutofit/>
          </a:bodyPr>
          <a:lstStyle/>
          <a:p>
            <a:r>
              <a:rPr lang="en-US" dirty="0" smtClean="0"/>
              <a:t>Encapsulated an algorithm inside a class.</a:t>
            </a:r>
          </a:p>
          <a:p>
            <a:r>
              <a:rPr lang="en-US" dirty="0" smtClean="0"/>
              <a:t>An interface with common procedures for a family of algorithm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11310" y="3323779"/>
            <a:ext cx="4393324" cy="1909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</a:t>
            </a:r>
            <a:endParaRPr lang="en-US" b="1" dirty="0"/>
          </a:p>
          <a:p>
            <a:pPr lvl="1"/>
            <a:r>
              <a:rPr lang="en-US" dirty="0" smtClean="0"/>
              <a:t>compare method in </a:t>
            </a:r>
            <a:r>
              <a:rPr lang="en-US" dirty="0" err="1" smtClean="0"/>
              <a:t>Java.util.Comparator</a:t>
            </a:r>
            <a:r>
              <a:rPr lang="en-US" dirty="0" smtClean="0"/>
              <a:t> class</a:t>
            </a:r>
          </a:p>
          <a:p>
            <a:r>
              <a:rPr lang="en-US" b="1" dirty="0" smtClean="0"/>
              <a:t>Benefits</a:t>
            </a:r>
          </a:p>
          <a:p>
            <a:pPr lvl="1"/>
            <a:r>
              <a:rPr lang="en-US" dirty="0" smtClean="0"/>
              <a:t>Each algorithm can implement or change in its own way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33308" y="2913578"/>
            <a:ext cx="1292773" cy="17029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Sortable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Input()</a:t>
            </a:r>
          </a:p>
          <a:p>
            <a:pPr algn="ctr"/>
            <a:r>
              <a:rPr lang="en-US" dirty="0" smtClean="0"/>
              <a:t>Display()</a:t>
            </a:r>
          </a:p>
          <a:p>
            <a:pPr algn="ctr"/>
            <a:r>
              <a:rPr lang="en-US" dirty="0" smtClean="0"/>
              <a:t>Sort()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63159" y="4278323"/>
            <a:ext cx="1292773" cy="14243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BubbleSort</a:t>
            </a:r>
            <a:endParaRPr lang="en-US" dirty="0"/>
          </a:p>
          <a:p>
            <a:pPr algn="ctr"/>
            <a:r>
              <a:rPr lang="en-US" dirty="0" smtClean="0"/>
              <a:t>Sort() {</a:t>
            </a:r>
          </a:p>
          <a:p>
            <a:pPr algn="ctr"/>
            <a:r>
              <a:rPr lang="en-US" sz="1100" dirty="0" smtClean="0"/>
              <a:t>//</a:t>
            </a:r>
            <a:r>
              <a:rPr lang="en-US" sz="1100" dirty="0" err="1" smtClean="0"/>
              <a:t>bubblesort</a:t>
            </a:r>
            <a:r>
              <a:rPr lang="en-US" sz="1100" dirty="0" smtClean="0"/>
              <a:t> logic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85545" y="3983421"/>
            <a:ext cx="1902372" cy="29490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5545" y="4372303"/>
            <a:ext cx="1187669" cy="5465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2686"/>
          </a:xfrm>
        </p:spPr>
        <p:txBody>
          <a:bodyPr>
            <a:normAutofit/>
          </a:bodyPr>
          <a:lstStyle/>
          <a:p>
            <a:r>
              <a:rPr lang="en-US" dirty="0" smtClean="0"/>
              <a:t>A way of notifying change to a number of classes</a:t>
            </a:r>
          </a:p>
          <a:p>
            <a:r>
              <a:rPr lang="en-US" dirty="0" smtClean="0"/>
              <a:t>Implemented by default in Java 7.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71393" y="3187847"/>
            <a:ext cx="5464328" cy="19099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</a:t>
            </a:r>
            <a:endParaRPr lang="en-US" b="1" dirty="0"/>
          </a:p>
          <a:p>
            <a:pPr lvl="1"/>
            <a:r>
              <a:rPr lang="en-US" dirty="0" smtClean="0"/>
              <a:t>Online Bidding</a:t>
            </a:r>
          </a:p>
          <a:p>
            <a:r>
              <a:rPr lang="en-US" b="1" dirty="0" smtClean="0"/>
              <a:t>Cons</a:t>
            </a:r>
          </a:p>
          <a:p>
            <a:pPr lvl="1"/>
            <a:r>
              <a:rPr lang="en-US" dirty="0" smtClean="0"/>
              <a:t>Subject class cannot extend any other class</a:t>
            </a:r>
          </a:p>
          <a:p>
            <a:pPr lvl="1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07322" y="3080731"/>
            <a:ext cx="1008994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40523" y="4181792"/>
            <a:ext cx="1166649" cy="8828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Subject </a:t>
            </a:r>
            <a:r>
              <a:rPr lang="en-US" sz="1400" smtClean="0"/>
              <a:t>extends Observable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3005958" y="4181791"/>
            <a:ext cx="1166649" cy="8828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Listener implements</a:t>
            </a:r>
          </a:p>
          <a:p>
            <a:pPr algn="ctr"/>
            <a:r>
              <a:rPr lang="en-US" sz="1400" dirty="0" smtClean="0"/>
              <a:t>Observer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55266" y="5121961"/>
            <a:ext cx="1681658" cy="650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Notification Received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689831" y="5121960"/>
            <a:ext cx="1681658" cy="650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Subject calls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bserver.notify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24397" y="5121961"/>
            <a:ext cx="1681658" cy="6504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Observers register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0" idx="3"/>
            <a:endCxn id="29" idx="1"/>
          </p:cNvCxnSpPr>
          <p:nvPr/>
        </p:nvCxnSpPr>
        <p:spPr>
          <a:xfrm flipV="1">
            <a:off x="6406055" y="5447177"/>
            <a:ext cx="283776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24" idx="1"/>
          </p:cNvCxnSpPr>
          <p:nvPr/>
        </p:nvCxnSpPr>
        <p:spPr>
          <a:xfrm>
            <a:off x="8371489" y="5447177"/>
            <a:ext cx="283777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9" idx="0"/>
          </p:cNvCxnSpPr>
          <p:nvPr/>
        </p:nvCxnSpPr>
        <p:spPr>
          <a:xfrm flipH="1">
            <a:off x="1623848" y="3601057"/>
            <a:ext cx="631238" cy="580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5"/>
            <a:endCxn id="22" idx="0"/>
          </p:cNvCxnSpPr>
          <p:nvPr/>
        </p:nvCxnSpPr>
        <p:spPr>
          <a:xfrm>
            <a:off x="2968552" y="3601057"/>
            <a:ext cx="620731" cy="580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9512"/>
            <a:ext cx="8719382" cy="2368914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Design Patterns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q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general repeatable solution to a commonly occurring problem in software </a:t>
            </a:r>
            <a:r>
              <a:rPr lang="en-US" dirty="0" smtClean="0"/>
              <a:t>design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q"/>
            </a:pPr>
            <a:endParaRPr lang="en-US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q"/>
            </a:pPr>
            <a:r>
              <a:rPr lang="en-US" dirty="0" smtClean="0"/>
              <a:t>Speed </a:t>
            </a:r>
            <a:r>
              <a:rPr lang="en-US" dirty="0"/>
              <a:t>up the development process by providing tested, proven development </a:t>
            </a:r>
            <a:r>
              <a:rPr lang="en-US" dirty="0" smtClean="0"/>
              <a:t>paradigms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q"/>
            </a:pPr>
            <a:endParaRPr lang="en-US" dirty="0" smtClean="0"/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q"/>
            </a:pPr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code readability for coders and architects familiar with the patterns.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VERVIEW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1493" y="48591"/>
            <a:ext cx="998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0033" y="46751"/>
            <a:ext cx="1031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 flipH="1" flipV="1">
            <a:off x="1397876" y="2462689"/>
            <a:ext cx="3184634" cy="3748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8583"/>
          </a:xfrm>
        </p:spPr>
        <p:txBody>
          <a:bodyPr>
            <a:normAutofit/>
          </a:bodyPr>
          <a:lstStyle/>
          <a:p>
            <a:r>
              <a:rPr lang="en-US" dirty="0" smtClean="0"/>
              <a:t>Defines a new operation on a class without change in it.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0417" y="2457214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Taxi-Company Example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66040" y="3922589"/>
            <a:ext cx="966953" cy="9752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Person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90040" y="3173128"/>
            <a:ext cx="1324304" cy="47470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Calls Uber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90040" y="3906473"/>
            <a:ext cx="1324304" cy="47470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Uber finds Driver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90040" y="4644574"/>
            <a:ext cx="1324304" cy="47470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Driver picks up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90040" y="5373543"/>
            <a:ext cx="1324304" cy="47470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Driver </a:t>
            </a:r>
            <a:r>
              <a:rPr lang="en-US" sz="1400" smtClean="0">
                <a:solidFill>
                  <a:schemeClr val="bg2">
                    <a:lumMod val="25000"/>
                  </a:schemeClr>
                </a:solidFill>
              </a:rPr>
              <a:t>drops off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>
            <a:off x="3752192" y="3647830"/>
            <a:ext cx="0" cy="25864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8" idx="0"/>
          </p:cNvCxnSpPr>
          <p:nvPr/>
        </p:nvCxnSpPr>
        <p:spPr>
          <a:xfrm>
            <a:off x="3752192" y="4381175"/>
            <a:ext cx="0" cy="2633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>
            <a:off x="3752192" y="5119276"/>
            <a:ext cx="0" cy="25426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5441723" y="3200432"/>
            <a:ext cx="4816373" cy="25384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About Example</a:t>
            </a:r>
          </a:p>
          <a:p>
            <a:pPr lvl="1"/>
            <a:r>
              <a:rPr lang="en-US" dirty="0" smtClean="0"/>
              <a:t>Driver is a operator</a:t>
            </a:r>
          </a:p>
          <a:p>
            <a:pPr lvl="1"/>
            <a:r>
              <a:rPr lang="en-US" dirty="0" smtClean="0"/>
              <a:t>While driving, Person class has no control.</a:t>
            </a:r>
          </a:p>
          <a:p>
            <a:r>
              <a:rPr lang="en-US" b="1" dirty="0"/>
              <a:t>Points</a:t>
            </a:r>
          </a:p>
          <a:p>
            <a:pPr lvl="1"/>
            <a:r>
              <a:rPr lang="en-US" dirty="0" smtClean="0"/>
              <a:t>Can be done with Inheritance as well</a:t>
            </a:r>
          </a:p>
          <a:p>
            <a:pPr lvl="1"/>
            <a:r>
              <a:rPr lang="en-US" dirty="0" smtClean="0"/>
              <a:t>But it will complicate the structure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8583"/>
          </a:xfrm>
        </p:spPr>
        <p:txBody>
          <a:bodyPr>
            <a:normAutofit/>
          </a:bodyPr>
          <a:lstStyle/>
          <a:p>
            <a:r>
              <a:rPr lang="en-US" dirty="0" smtClean="0"/>
              <a:t>Consist of templates which leaves the exact implementation of methods to subclasses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4608" y="2448912"/>
            <a:ext cx="23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Taxi-Company Example</a:t>
            </a:r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41723" y="3200432"/>
            <a:ext cx="4816373" cy="25384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FileHandler</a:t>
            </a:r>
            <a:r>
              <a:rPr lang="en-US" b="1" dirty="0" smtClean="0"/>
              <a:t> Class</a:t>
            </a:r>
          </a:p>
          <a:p>
            <a:pPr lvl="1"/>
            <a:r>
              <a:rPr lang="en-US" dirty="0" err="1" smtClean="0"/>
              <a:t>openFile</a:t>
            </a:r>
            <a:r>
              <a:rPr lang="en-US" dirty="0" smtClean="0"/>
              <a:t>(String </a:t>
            </a:r>
            <a:r>
              <a:rPr lang="en-US" dirty="0" err="1" smtClean="0"/>
              <a:t>filepath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closeFile</a:t>
            </a:r>
            <a:r>
              <a:rPr lang="en-US" dirty="0" smtClean="0"/>
              <a:t>(File file)</a:t>
            </a:r>
          </a:p>
          <a:p>
            <a:pPr lvl="1"/>
            <a:r>
              <a:rPr lang="en-US" dirty="0" err="1" smtClean="0"/>
              <a:t>writeToFile</a:t>
            </a:r>
            <a:r>
              <a:rPr lang="en-US" dirty="0" smtClean="0"/>
              <a:t>(File file, String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performOperation</a:t>
            </a:r>
            <a:r>
              <a:rPr lang="en-US" dirty="0" smtClean="0"/>
              <a:t>(File file) </a:t>
            </a:r>
            <a:r>
              <a:rPr lang="en-US" dirty="0" smtClean="0">
                <a:sym typeface="Wingdings"/>
              </a:rPr>
              <a:t> abstract method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786759" y="3426372"/>
            <a:ext cx="2575035" cy="1408386"/>
          </a:xfrm>
          <a:prstGeom prst="cloud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Concrete Classes will override it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</p:cNvCxnSpPr>
          <p:nvPr/>
        </p:nvCxnSpPr>
        <p:spPr>
          <a:xfrm>
            <a:off x="4359648" y="4130565"/>
            <a:ext cx="1294918" cy="515007"/>
          </a:xfrm>
          <a:prstGeom prst="curvedConnector3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4965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Encapsulates a command request as an object</a:t>
            </a:r>
          </a:p>
          <a:p>
            <a:r>
              <a:rPr lang="en-US" dirty="0"/>
              <a:t>All clients of Command objects treat each object as a "black </a:t>
            </a:r>
            <a:r>
              <a:rPr lang="en-US" dirty="0" smtClean="0"/>
              <a:t>box”.</a:t>
            </a:r>
          </a:p>
          <a:p>
            <a:r>
              <a:rPr lang="en-US" dirty="0" smtClean="0"/>
              <a:t>They </a:t>
            </a:r>
            <a:r>
              <a:rPr lang="en-US" dirty="0"/>
              <a:t>simply </a:t>
            </a:r>
            <a:r>
              <a:rPr lang="en-US" dirty="0" smtClean="0"/>
              <a:t>invoke object's </a:t>
            </a:r>
            <a:r>
              <a:rPr lang="en-US" dirty="0"/>
              <a:t>virtual execute() </a:t>
            </a:r>
            <a:r>
              <a:rPr lang="en-US" dirty="0" smtClean="0"/>
              <a:t>method.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2703" y="3899339"/>
            <a:ext cx="6152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Java.lang.Runnable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you implement only the run() method</a:t>
            </a:r>
          </a:p>
          <a:p>
            <a:endParaRPr lang="en-US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Elastic Search Request Object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16" y="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77273" y="46751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EHAVIORAL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22" y="2336472"/>
            <a:ext cx="3801849" cy="13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74124" y="2874578"/>
            <a:ext cx="1460938" cy="966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  <a:endParaRPr 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821678" y="2312275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Creational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821678" y="3436882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821678" y="4561489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Behavioral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urved Connector 8"/>
          <p:cNvCxnSpPr>
            <a:stCxn id="9" idx="7"/>
            <a:endCxn id="11" idx="2"/>
          </p:cNvCxnSpPr>
          <p:nvPr/>
        </p:nvCxnSpPr>
        <p:spPr>
          <a:xfrm rot="5400000" flipH="1" flipV="1">
            <a:off x="4971765" y="2166273"/>
            <a:ext cx="299261" cy="140056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9" idx="5"/>
          </p:cNvCxnSpPr>
          <p:nvPr/>
        </p:nvCxnSpPr>
        <p:spPr>
          <a:xfrm rot="16200000" flipH="1">
            <a:off x="4488288" y="3632747"/>
            <a:ext cx="1266215" cy="140056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9" idx="6"/>
          </p:cNvCxnSpPr>
          <p:nvPr/>
        </p:nvCxnSpPr>
        <p:spPr>
          <a:xfrm>
            <a:off x="4635062" y="3358054"/>
            <a:ext cx="1186616" cy="483477"/>
          </a:xfrm>
          <a:prstGeom prst="curved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VERVIEW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1493" y="48591"/>
            <a:ext cx="998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0033" y="46751"/>
            <a:ext cx="1031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17987" y="2895599"/>
            <a:ext cx="1460938" cy="966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  <a:endParaRPr lang="en-US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665541" y="2333296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Creational Patterns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665541" y="3457903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665541" y="4582510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Behavioral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urved Connector 8"/>
          <p:cNvCxnSpPr>
            <a:stCxn id="6" idx="7"/>
            <a:endCxn id="8" idx="2"/>
          </p:cNvCxnSpPr>
          <p:nvPr/>
        </p:nvCxnSpPr>
        <p:spPr>
          <a:xfrm rot="5400000" flipH="1" flipV="1">
            <a:off x="3815628" y="2187294"/>
            <a:ext cx="299261" cy="140056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5"/>
            <a:endCxn id="10" idx="2"/>
          </p:cNvCxnSpPr>
          <p:nvPr/>
        </p:nvCxnSpPr>
        <p:spPr>
          <a:xfrm rot="16200000" flipH="1">
            <a:off x="3332151" y="3653768"/>
            <a:ext cx="1266215" cy="140056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6"/>
            <a:endCxn id="9" idx="2"/>
          </p:cNvCxnSpPr>
          <p:nvPr/>
        </p:nvCxnSpPr>
        <p:spPr>
          <a:xfrm>
            <a:off x="3478925" y="3379075"/>
            <a:ext cx="1186616" cy="483477"/>
          </a:xfrm>
          <a:prstGeom prst="curved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5392" y="2579799"/>
            <a:ext cx="394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patterns that deal with object creation mechanisms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REATIONAL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0033" y="46751"/>
            <a:ext cx="1031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359921"/>
          </a:xfrm>
        </p:spPr>
        <p:txBody>
          <a:bodyPr>
            <a:normAutofit/>
          </a:bodyPr>
          <a:lstStyle/>
          <a:p>
            <a:r>
              <a:rPr lang="en-US" dirty="0" smtClean="0"/>
              <a:t>Fully initialized instance to be copied or cloned.</a:t>
            </a:r>
          </a:p>
          <a:p>
            <a:r>
              <a:rPr lang="en-US" dirty="0" smtClean="0"/>
              <a:t>Type of objects to create is determined by a prototypical instance.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14027"/>
            <a:ext cx="3231142" cy="179507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827401" y="3530536"/>
            <a:ext cx="6328279" cy="13599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Used when new() operator is harmful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instance of a class for use as a breeder of all future instances.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REATIONAL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0033" y="46751"/>
            <a:ext cx="1031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916970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uilds </a:t>
            </a:r>
            <a:r>
              <a:rPr lang="en-US" dirty="0"/>
              <a:t>a complex object using simple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Follows step </a:t>
            </a:r>
            <a:r>
              <a:rPr lang="en-US" dirty="0"/>
              <a:t>by step approach</a:t>
            </a:r>
            <a:endParaRPr lang="en-US" dirty="0" smtClean="0"/>
          </a:p>
          <a:p>
            <a:r>
              <a:rPr lang="en-US" dirty="0" smtClean="0"/>
              <a:t>Separates Object construction from representation</a:t>
            </a:r>
          </a:p>
          <a:p>
            <a:r>
              <a:rPr lang="en-US" dirty="0" smtClean="0"/>
              <a:t>Prevents inconsistency during </a:t>
            </a:r>
            <a:r>
              <a:rPr lang="en-US" dirty="0"/>
              <a:t>o</a:t>
            </a:r>
            <a:r>
              <a:rPr lang="en-US" dirty="0" smtClean="0"/>
              <a:t>bject creation.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36" y="2023355"/>
            <a:ext cx="4602244" cy="30620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677" y="6178611"/>
            <a:ext cx="332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Image Source: http://</a:t>
            </a:r>
            <a:r>
              <a:rPr lang="en-US" sz="700" dirty="0" err="1" smtClean="0"/>
              <a:t>rezagh.wikidot.com</a:t>
            </a:r>
            <a:r>
              <a:rPr lang="en-US" sz="700" dirty="0" smtClean="0"/>
              <a:t>/local--files/builder-pattern/</a:t>
            </a:r>
            <a:r>
              <a:rPr lang="en-US" sz="700" dirty="0" err="1" smtClean="0"/>
              <a:t>builder_seq.png</a:t>
            </a:r>
            <a:endParaRPr lang="en-US" sz="700" dirty="0" smtClean="0"/>
          </a:p>
          <a:p>
            <a:endParaRPr lang="en-US" sz="7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REATIONAL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0033" y="46751"/>
            <a:ext cx="1031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6238"/>
          </a:xfrm>
        </p:spPr>
        <p:txBody>
          <a:bodyPr>
            <a:normAutofit/>
          </a:bodyPr>
          <a:lstStyle/>
          <a:p>
            <a:r>
              <a:rPr lang="en-US" dirty="0" smtClean="0"/>
              <a:t>Only one instance of an object is allowed on JVM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71393" y="3187847"/>
            <a:ext cx="5464328" cy="2824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Examples</a:t>
            </a:r>
            <a:endParaRPr lang="en-US" b="1" dirty="0"/>
          </a:p>
          <a:p>
            <a:pPr lvl="1"/>
            <a:r>
              <a:rPr lang="en-US" dirty="0" smtClean="0"/>
              <a:t>System class in Java is singleton</a:t>
            </a:r>
          </a:p>
          <a:p>
            <a:pPr lvl="1"/>
            <a:r>
              <a:rPr lang="en-US" dirty="0" smtClean="0"/>
              <a:t>Spring has beans that are singleton</a:t>
            </a:r>
          </a:p>
          <a:p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Private Constructors</a:t>
            </a:r>
          </a:p>
          <a:p>
            <a:pPr lvl="1"/>
            <a:r>
              <a:rPr lang="en-US" dirty="0" smtClean="0"/>
              <a:t>Lazy Implementation of Singleton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83" y="3187847"/>
            <a:ext cx="3316578" cy="19374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677" y="6178611"/>
            <a:ext cx="5363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Image Source: http://</a:t>
            </a:r>
            <a:r>
              <a:rPr lang="en-US" sz="700" dirty="0" err="1" smtClean="0"/>
              <a:t>csharpcorner.mindcrackerinc.netdna-cdn.com</a:t>
            </a:r>
            <a:r>
              <a:rPr lang="en-US" sz="700" dirty="0" smtClean="0"/>
              <a:t>/</a:t>
            </a:r>
            <a:r>
              <a:rPr lang="en-US" sz="700" dirty="0" err="1" smtClean="0"/>
              <a:t>UploadFile</a:t>
            </a:r>
            <a:r>
              <a:rPr lang="en-US" sz="700" dirty="0" smtClean="0"/>
              <a:t>/bd5be5/design-patterns-in-net/Images/Design-Patterns-8.jpg</a:t>
            </a:r>
          </a:p>
          <a:p>
            <a:endParaRPr lang="en-US" sz="7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REATIONAL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0033" y="46751"/>
            <a:ext cx="1031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422983"/>
          </a:xfrm>
        </p:spPr>
        <p:txBody>
          <a:bodyPr>
            <a:normAutofit/>
          </a:bodyPr>
          <a:lstStyle/>
          <a:p>
            <a:r>
              <a:rPr lang="en-US" dirty="0" smtClean="0"/>
              <a:t>Create a family of classes at once</a:t>
            </a:r>
          </a:p>
          <a:p>
            <a:r>
              <a:rPr lang="en-US" dirty="0" smtClean="0"/>
              <a:t>Handles construction of Family members</a:t>
            </a:r>
          </a:p>
          <a:p>
            <a:r>
              <a:rPr lang="en-US" dirty="0" smtClean="0"/>
              <a:t>Takes out </a:t>
            </a:r>
            <a:r>
              <a:rPr lang="en-US" dirty="0"/>
              <a:t>the responsibility of instantiation of a class from client program to the factory class.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5508" y="3594536"/>
            <a:ext cx="686194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public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class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 err="1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ComputerFactory</a:t>
            </a:r>
            <a:r>
              <a:rPr lang="en-US" sz="1400" dirty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{ </a:t>
            </a:r>
            <a:endParaRPr lang="en-US" sz="1400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   </a:t>
            </a:r>
            <a:r>
              <a:rPr lang="en-US" sz="1400" dirty="0" smtClean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public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static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Computer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getComputer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( </a:t>
            </a:r>
            <a:r>
              <a:rPr lang="en-US" sz="1400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String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type, </a:t>
            </a:r>
            <a:r>
              <a:rPr lang="en-US" sz="1400" dirty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String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ram, </a:t>
            </a:r>
            <a:r>
              <a:rPr lang="en-US" sz="1400" dirty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String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hdd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String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cpu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) {</a:t>
            </a:r>
          </a:p>
          <a:p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       </a:t>
            </a:r>
            <a:r>
              <a:rPr lang="en-US" sz="1400" dirty="0" smtClean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if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(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"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PC"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.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equalsIgnoreCase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(type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))</a:t>
            </a:r>
          </a:p>
          <a:p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           </a:t>
            </a:r>
            <a:r>
              <a:rPr lang="en-US" sz="1400" dirty="0" smtClean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return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new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PC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(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ram, 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hdd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, 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cpu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);</a:t>
            </a:r>
          </a:p>
          <a:p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       </a:t>
            </a:r>
            <a:r>
              <a:rPr lang="en-US" sz="1400" dirty="0" smtClean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else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if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(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pple Braille" charset="0"/>
                <a:ea typeface="Apple Braille" charset="0"/>
                <a:cs typeface="Apple Braille" charset="0"/>
              </a:rPr>
              <a:t>"Server"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.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equalsIgnoreCase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(type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))</a:t>
            </a:r>
          </a:p>
          <a:p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           </a:t>
            </a:r>
            <a:r>
              <a:rPr lang="en-US" sz="1400" dirty="0" smtClean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return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new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Apple Braille" charset="0"/>
                <a:ea typeface="Apple Braille" charset="0"/>
                <a:cs typeface="Apple Braille" charset="0"/>
              </a:rPr>
              <a:t>Server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(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ram, 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hdd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, </a:t>
            </a:r>
            <a:r>
              <a:rPr lang="en-US" sz="1400" dirty="0" err="1">
                <a:latin typeface="Apple Braille" charset="0"/>
                <a:ea typeface="Apple Braille" charset="0"/>
                <a:cs typeface="Apple Braille" charset="0"/>
              </a:rPr>
              <a:t>cpu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);</a:t>
            </a:r>
          </a:p>
          <a:p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       </a:t>
            </a:r>
            <a:r>
              <a:rPr lang="en-US" sz="1400" dirty="0" smtClean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return</a:t>
            </a:r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pple Braille" charset="0"/>
                <a:ea typeface="Apple Braille" charset="0"/>
                <a:cs typeface="Apple Braille" charset="0"/>
              </a:rPr>
              <a:t>null</a:t>
            </a:r>
            <a:r>
              <a:rPr lang="en-US" sz="1400" dirty="0">
                <a:latin typeface="Apple Braille" charset="0"/>
                <a:ea typeface="Apple Braille" charset="0"/>
                <a:cs typeface="Apple Braille" charset="0"/>
              </a:rPr>
              <a:t>; </a:t>
            </a:r>
            <a:endParaRPr lang="en-US" sz="1400" dirty="0" smtClean="0">
              <a:latin typeface="Apple Braille" charset="0"/>
              <a:ea typeface="Apple Braille" charset="0"/>
              <a:cs typeface="Apple Braille" charset="0"/>
            </a:endParaRPr>
          </a:p>
          <a:p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    } </a:t>
            </a:r>
          </a:p>
          <a:p>
            <a:r>
              <a:rPr lang="en-US" sz="1400" dirty="0" smtClean="0">
                <a:latin typeface="Apple Braille" charset="0"/>
                <a:ea typeface="Apple Braille" charset="0"/>
                <a:cs typeface="Apple Braille" charset="0"/>
              </a:rPr>
              <a:t>}</a:t>
            </a:r>
            <a:endParaRPr lang="en-US" sz="1400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REATIONAL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0033" y="46751"/>
            <a:ext cx="1031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TRUCTURAL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017987" y="2895599"/>
            <a:ext cx="1460938" cy="966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  <a:endParaRPr lang="en-US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4665541" y="2333296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Creational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665541" y="3457903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Structural Patterns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665541" y="4582510"/>
            <a:ext cx="1829851" cy="8092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Behavioral Patterns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urved Connector 8"/>
          <p:cNvCxnSpPr>
            <a:stCxn id="3" idx="7"/>
            <a:endCxn id="5" idx="2"/>
          </p:cNvCxnSpPr>
          <p:nvPr/>
        </p:nvCxnSpPr>
        <p:spPr>
          <a:xfrm rot="5400000" flipH="1" flipV="1">
            <a:off x="3815628" y="2187294"/>
            <a:ext cx="299261" cy="140056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3" idx="5"/>
            <a:endCxn id="7" idx="2"/>
          </p:cNvCxnSpPr>
          <p:nvPr/>
        </p:nvCxnSpPr>
        <p:spPr>
          <a:xfrm rot="16200000" flipH="1">
            <a:off x="3332151" y="3653768"/>
            <a:ext cx="1266215" cy="140056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" idx="6"/>
            <a:endCxn id="6" idx="2"/>
          </p:cNvCxnSpPr>
          <p:nvPr/>
        </p:nvCxnSpPr>
        <p:spPr>
          <a:xfrm>
            <a:off x="3478925" y="3379075"/>
            <a:ext cx="1186616" cy="483477"/>
          </a:xfrm>
          <a:prstGeom prst="curved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95392" y="3657598"/>
            <a:ext cx="399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simple </a:t>
            </a:r>
            <a:r>
              <a:rPr lang="en-US" sz="1400" i="1" dirty="0" smtClean="0"/>
              <a:t>ways </a:t>
            </a:r>
            <a:r>
              <a:rPr lang="en-US" sz="1400" i="1" dirty="0"/>
              <a:t>to realize relationships between entities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62" y="6311462"/>
            <a:ext cx="546538" cy="54653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flipV="1">
            <a:off x="131381" y="71430"/>
            <a:ext cx="2128345" cy="477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2324891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5585197" y="71431"/>
            <a:ext cx="3195142" cy="457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V="1">
            <a:off x="8828688" y="71431"/>
            <a:ext cx="3195142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216" y="52550"/>
            <a:ext cx="923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O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VERVIEW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1493" y="48591"/>
            <a:ext cx="1017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REATIONAL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0033" y="46751"/>
            <a:ext cx="105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TRUCTURAL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77273" y="46751"/>
            <a:ext cx="1016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90000"/>
                  </a:schemeClr>
                </a:solidFill>
              </a:rPr>
              <a:t>B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EHAVIORAL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1243</TotalTime>
  <Words>901</Words>
  <Application>Microsoft Macintosh PowerPoint</Application>
  <PresentationFormat>Widescreen</PresentationFormat>
  <Paragraphs>274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Abadi MT Condensed Light</vt:lpstr>
      <vt:lpstr>Apple Braille</vt:lpstr>
      <vt:lpstr>Calibri</vt:lpstr>
      <vt:lpstr>Calibri Light</vt:lpstr>
      <vt:lpstr>Wingdings</vt:lpstr>
      <vt:lpstr>Arial</vt:lpstr>
      <vt:lpstr>Retrospect</vt:lpstr>
      <vt:lpstr>DESIGN PATTERNS</vt:lpstr>
      <vt:lpstr>OVERVIEW</vt:lpstr>
      <vt:lpstr>TYPES OF DESIGN PATTERNS</vt:lpstr>
      <vt:lpstr>CREATIONAL PATTERNS</vt:lpstr>
      <vt:lpstr>Prototype</vt:lpstr>
      <vt:lpstr>Builder</vt:lpstr>
      <vt:lpstr>Singleton</vt:lpstr>
      <vt:lpstr>Factory</vt:lpstr>
      <vt:lpstr>STRUCTURAL PATTERNS</vt:lpstr>
      <vt:lpstr>Proxy</vt:lpstr>
      <vt:lpstr>Decorator</vt:lpstr>
      <vt:lpstr>Facade</vt:lpstr>
      <vt:lpstr>Adapter</vt:lpstr>
      <vt:lpstr>BEHAVIORAL PATTERNS</vt:lpstr>
      <vt:lpstr>Chain of Responsibility</vt:lpstr>
      <vt:lpstr>Iterator</vt:lpstr>
      <vt:lpstr>State</vt:lpstr>
      <vt:lpstr>Strategy</vt:lpstr>
      <vt:lpstr>Observer</vt:lpstr>
      <vt:lpstr>Visitor</vt:lpstr>
      <vt:lpstr>Template Method</vt:lpstr>
      <vt:lpstr>Command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noman.sheikh</dc:creator>
  <cp:lastModifiedBy>noman.sheikh</cp:lastModifiedBy>
  <cp:revision>25</cp:revision>
  <dcterms:created xsi:type="dcterms:W3CDTF">2017-08-29T09:22:21Z</dcterms:created>
  <dcterms:modified xsi:type="dcterms:W3CDTF">2017-08-30T06:06:20Z</dcterms:modified>
</cp:coreProperties>
</file>