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9" r:id="rId29"/>
    <p:sldId id="308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BC114-A1D6-4F9E-98EF-C79EA1B4A8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BAE9-ACDC-4719-9B69-0711E0C7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BCC9-2E22-410E-8FBC-D88E6739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D2F6-6F8E-4E52-8306-69D222269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4903-9BCE-42DB-8AEF-A13CDA09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91E5-A390-445E-B7B6-AC475FCEE30F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C2DC-483E-46FD-95C5-F19B200B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F63C-01FF-4B45-949A-A7AABC57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1027-DBA2-448E-B328-00E1158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44C2-7C5F-4FAD-945B-8680D62E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3962-6F5A-4D91-A26D-090A79B2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7BC7-340E-48FB-993A-402188001610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7C3D-B557-4CB1-9EED-D15CF589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884A-1ED4-4AD2-875C-0E8FA8A1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C5E84-4BE8-4CB8-8B10-21862EF7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DD01E-B497-44A9-A18E-D08762FD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DED8-915E-493D-BD75-75337A4D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6967-1C76-4A17-B4C2-C8A38147572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5570-2663-461D-8963-5615B93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868B-D8F8-42FD-B0B8-7550BA6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5C58-177E-451B-8FD8-F5FA2BD4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1C06-BA1F-435E-A8AE-27B72011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B1E4-6D31-4D72-A155-492DD633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B00A-CF7C-4928-BD84-C6F4F85F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D554-EA17-45BF-8987-5F215F4C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2E0D-65EE-401A-950A-0E1361C4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D14A-44F6-4767-925D-6EC37DEC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54FE-6746-4100-A210-194CA99E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E02C-0E66-455F-B74E-1827E247D482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FD1E-4D00-40C2-9956-835328B0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D4C4-2E06-4A2E-8C17-5410C846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4F0D-E271-46E0-B2E6-450F407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8718-FC6D-42A7-8D39-4AD3733B5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5F9A-8D37-4F59-B65F-B4D0489A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EB0D3-D04F-49F9-AAEA-64313F2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F4E-010F-4B21-9DFD-8C3F3E6C12E0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F7E1C-A350-4D4A-A672-3D9CABA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1544-80B8-4178-B05B-7058D8F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9A72-0D90-44A1-BC3D-ADF7270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E876-B50D-451E-A508-C21DE662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1C69-1FF5-4930-AF15-A1CC8CB7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6B0A-8733-41BC-87E3-F0F4CFD74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D2A31-4643-4710-B86D-9F54CBE90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D5780-A22B-40DE-82C9-434DDE62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37F-074A-4A1E-AE27-1771B6C0FD5D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F0BB-5568-4837-ACDC-E2DB262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DCFAF-5C6D-404C-BD46-0E0DB01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401-ADDF-451C-9055-4E577EF8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DA06F-5876-4B88-AB85-E840E27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A48A-3019-483B-9D31-6D5D0E51E2BA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5AE6-62EE-4997-9505-C4514A80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FEA5-32AC-48BF-BBE6-805D2C36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F62F4-C779-40B0-B5E2-78D361E6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CD3D-5CF3-4F11-87EE-9387ADE93E5A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0741-8212-411D-9207-2742CCBF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2338-22FD-4D3C-B34A-99E1DE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6BB-3F03-4E03-8F7B-332CE35A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3F0D-CCE5-46D8-A733-713F6A7E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ED3B-E96E-4CC9-8E7F-E2EBF769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2FC0-F835-4362-8437-183C09D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2BE-9A6B-40F8-B2EB-530ABC1CDFEF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981A-754C-479E-89E3-9E50253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3A77-02DD-4B5A-8A02-D63F90FA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7C12-2C19-478F-B153-2CCC1C8F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0C9FC-48BA-46B5-91B2-50B25A85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1678-79CE-4FEE-A301-64AF6DA1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749D-EBFA-4ABD-980F-4CDE21E0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F893-ABED-4EE6-891B-A48B5F8A181F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876A-28EF-4C8F-A747-273918F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AE63-A241-4044-8BB2-C867E057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48BC-5DEE-4AD1-BFEE-B362FE60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0074-CCA2-417C-9463-2F34CEAA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646C-7625-4FA6-BB17-DADF16BEB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5D56-87D0-448A-A056-7D1F23478E4A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F5CF-B15D-48C0-B4F3-BE8E7A4C6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BCC4-265F-4362-AF12-94EA0C045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1F45-D9EC-4586-9DC7-A413805F6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 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A955-2B6A-4F7B-818E-7361065A4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34BB-2084-4ECC-A735-5A7CE57B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3E92-BB98-4190-844D-C05A1863A33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FF44-09E2-406B-B345-EC4F4692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4F4D-972B-4B2E-AC8A-D135A96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26A5-CB72-49F4-BB07-ADB47B82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the data frame into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2FA6-C97B-47C5-B0E7-E3CEDC20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</a:t>
            </a:r>
            <a:r>
              <a:rPr lang="en-US" dirty="0" err="1"/>
              <a:t>numpy</a:t>
            </a:r>
            <a:r>
              <a:rPr lang="en-US" dirty="0"/>
              <a:t> library?</a:t>
            </a:r>
          </a:p>
          <a:p>
            <a:pPr lvl="1"/>
            <a:r>
              <a:rPr lang="en-US" dirty="0"/>
              <a:t>It makes the mathematical operations easier for us</a:t>
            </a:r>
          </a:p>
          <a:p>
            <a:r>
              <a:rPr lang="en-US" dirty="0"/>
              <a:t>Now, convert the </a:t>
            </a:r>
            <a:r>
              <a:rPr lang="en-US" dirty="0" err="1"/>
              <a:t>dataframe</a:t>
            </a:r>
            <a:r>
              <a:rPr lang="en-US" dirty="0"/>
              <a:t> into a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/>
              <a:t>This is actually a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71D0-2444-4937-87C0-7DC76D6C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ECDF-611A-4D13-958C-59015026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05ED-0BF2-48AD-B437-3EBFD398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C95692-E1B4-44DB-9F7B-492FF1AE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4423569"/>
            <a:ext cx="6729730" cy="14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3D1B-E5F3-40A7-9A0A-A0DFA53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DFBD-6311-4CED-BB8C-F9A53253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the columns.</a:t>
            </a:r>
          </a:p>
          <a:p>
            <a:r>
              <a:rPr lang="en-US" dirty="0"/>
              <a:t>You will find that some of the values are larger than the others</a:t>
            </a:r>
          </a:p>
          <a:p>
            <a:r>
              <a:rPr lang="en-US" dirty="0"/>
              <a:t>This will impact the decision making of the ML Algorithm (KMC)</a:t>
            </a:r>
          </a:p>
          <a:p>
            <a:r>
              <a:rPr lang="en-US" dirty="0"/>
              <a:t>So we need to bring them all down to the same scale (0-1)</a:t>
            </a:r>
          </a:p>
          <a:p>
            <a:r>
              <a:rPr lang="en-US" dirty="0"/>
              <a:t>Solution - Normalization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508D-D401-4BF3-BEF2-27B44E6E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08DB-86A5-4E09-A437-816965A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95DD-7A42-45CF-9A71-DC30E393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7B09E-AA97-4C9C-AF38-3DEC43C5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9" y="4624478"/>
            <a:ext cx="3362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3D1B-E5F3-40A7-9A0A-A0DFA53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DFBD-6311-4CED-BB8C-F9A53253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code for normalization</a:t>
            </a:r>
          </a:p>
          <a:p>
            <a:r>
              <a:rPr lang="en-US" dirty="0"/>
              <a:t>Take out your notebooks, I will explain how I wrote this code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508D-D401-4BF3-BEF2-27B44E6E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08DB-86A5-4E09-A437-816965A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95DD-7A42-45CF-9A71-DC30E393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9A48F8-A49A-4A06-9887-77E34D80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14" y="2867991"/>
            <a:ext cx="8220075" cy="3853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93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C755-2CE5-47E7-BB6D-648FDF90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Some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EDFD-F703-406B-91AE-4C77501D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understand using an example:</a:t>
            </a:r>
          </a:p>
          <a:p>
            <a:r>
              <a:rPr lang="en-US" dirty="0"/>
              <a:t>Cluster the following eight points (with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representing locations): into three clusters A1(2,10), A2(2,5) , A3(8,4), A4(5,8), A5(7.5), A6(6,4), A7(1,2) and A8(4,9) </a:t>
            </a:r>
          </a:p>
          <a:p>
            <a:r>
              <a:rPr lang="en-US" dirty="0"/>
              <a:t>Assume that k=3</a:t>
            </a:r>
          </a:p>
          <a:p>
            <a:r>
              <a:rPr lang="en-US" dirty="0"/>
              <a:t>So there will be three clusters</a:t>
            </a:r>
          </a:p>
          <a:p>
            <a:r>
              <a:rPr lang="en-US" dirty="0"/>
              <a:t>Let us at first plot these points in a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705E-65AD-4F93-B41C-0268452A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DCE2-4DDC-4F98-9078-4A188F59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A712-6DA4-4845-88E1-D79FBC6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539-50E3-46EA-89D4-6AC9291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14ED-8F43-4998-A2BA-E081A77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A5EA-F4F4-405E-961F-C2A1833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A2E5-0B77-422C-B9D2-D530DEBE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C8B249-ED05-4C4D-984E-FC8595A8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plotting it should look like this</a:t>
            </a:r>
          </a:p>
          <a:p>
            <a:r>
              <a:rPr lang="en-US" dirty="0"/>
              <a:t>Can you group (</a:t>
            </a:r>
            <a:r>
              <a:rPr lang="en-US" dirty="0" err="1"/>
              <a:t>i.e</a:t>
            </a:r>
            <a:r>
              <a:rPr lang="en-US" dirty="0"/>
              <a:t>) cluster the points into three?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7FB44-59FB-4929-9CF4-92239E47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3" y="3163774"/>
            <a:ext cx="3589174" cy="2852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41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539-50E3-46EA-89D4-6AC9291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14ED-8F43-4998-A2BA-E081A77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A5EA-F4F4-405E-961F-C2A1833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A2E5-0B77-422C-B9D2-D530DEBE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C8B249-ED05-4C4D-984E-FC8595A8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plotting it should look like this</a:t>
            </a:r>
          </a:p>
          <a:p>
            <a:r>
              <a:rPr lang="en-US" dirty="0"/>
              <a:t>Can you group (</a:t>
            </a:r>
            <a:r>
              <a:rPr lang="en-US" dirty="0" err="1"/>
              <a:t>i.e</a:t>
            </a:r>
            <a:r>
              <a:rPr lang="en-US" dirty="0"/>
              <a:t>) cluster the points into three?</a:t>
            </a:r>
          </a:p>
          <a:p>
            <a:r>
              <a:rPr lang="en-US" dirty="0"/>
              <a:t>Now let’s see what the KMC algorithm does for us!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EF635-371D-4303-AA72-2FBE3F08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42" y="3497344"/>
            <a:ext cx="3838317" cy="2769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5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A50-8FA2-47E7-9DED-879BA0A9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E471-D6EB-4A37-86FC-B58CFE09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1</a:t>
            </a:r>
          </a:p>
          <a:p>
            <a:r>
              <a:rPr lang="en-US" dirty="0"/>
              <a:t>At first KMC selects k centroids.</a:t>
            </a:r>
          </a:p>
          <a:p>
            <a:r>
              <a:rPr lang="en-US" dirty="0"/>
              <a:t>Let k = 3.</a:t>
            </a:r>
          </a:p>
          <a:p>
            <a:r>
              <a:rPr lang="en-US" dirty="0"/>
              <a:t>So there will be three centroids.</a:t>
            </a:r>
          </a:p>
          <a:p>
            <a:r>
              <a:rPr lang="en-US" dirty="0"/>
              <a:t>We can select any three random points as centroids.</a:t>
            </a:r>
          </a:p>
          <a:p>
            <a:r>
              <a:rPr lang="en-US" dirty="0"/>
              <a:t>Let us select A1(2,10), A4(5,8) and A7(1,2) as centroids (RANDOMLY)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1AC8-BEC2-47BC-BE46-1DEE7F51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1BDE-763F-449E-9EBB-62AEE450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E518-4937-47C5-A9A4-B418788F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5C9-6EB3-4A68-8980-F6C4D24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30BE-72C8-476E-B24A-2628BA52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514"/>
            <a:ext cx="10515600" cy="4857449"/>
          </a:xfrm>
        </p:spPr>
        <p:txBody>
          <a:bodyPr/>
          <a:lstStyle/>
          <a:p>
            <a:r>
              <a:rPr lang="en-US" b="1" dirty="0"/>
              <a:t>Step 2</a:t>
            </a:r>
          </a:p>
          <a:p>
            <a:r>
              <a:rPr lang="en-US" dirty="0"/>
              <a:t>Next let us calculate how far all the other points are from these three centroids.</a:t>
            </a:r>
          </a:p>
          <a:p>
            <a:r>
              <a:rPr lang="en-US" dirty="0"/>
              <a:t>In your notebook, you should sketch a table like this.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0897-2FCB-4FF6-BF06-49401A8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04FE-827C-412C-A592-842FA4FB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CC90-0947-46B9-BF94-549655A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12505-6C26-4DB6-A67A-236733DA9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"/>
          <a:stretch/>
        </p:blipFill>
        <p:spPr>
          <a:xfrm>
            <a:off x="1747837" y="3299380"/>
            <a:ext cx="8696325" cy="3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1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5C9-6EB3-4A68-8980-F6C4D24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30BE-72C8-476E-B24A-2628BA52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/>
          <a:lstStyle/>
          <a:p>
            <a:r>
              <a:rPr lang="en-US" b="1" dirty="0"/>
              <a:t>Step 3</a:t>
            </a:r>
          </a:p>
          <a:p>
            <a:r>
              <a:rPr lang="en-US" dirty="0"/>
              <a:t>Calculate the Manhattan distance of all the points from the centroids.</a:t>
            </a:r>
          </a:p>
          <a:p>
            <a:r>
              <a:rPr lang="en-US" dirty="0"/>
              <a:t>And based on the smallest distance, assign each point to a cluster.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0897-2FCB-4FF6-BF06-49401A8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04FE-827C-412C-A592-842FA4FB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CC90-0947-46B9-BF94-549655A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6D920-A02A-4FAD-8C85-AE9A5801A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7" t="7230" r="1590" b="3498"/>
          <a:stretch/>
        </p:blipFill>
        <p:spPr>
          <a:xfrm>
            <a:off x="2834325" y="2868709"/>
            <a:ext cx="6523349" cy="3443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8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5C9-6EB3-4A68-8980-F6C4D24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30BE-72C8-476E-B24A-2628BA52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</a:t>
            </a:r>
          </a:p>
          <a:p>
            <a:r>
              <a:rPr lang="en-US" dirty="0"/>
              <a:t>Now calculate new centroids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0897-2FCB-4FF6-BF06-49401A8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04FE-827C-412C-A592-842FA4FB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CC90-0947-46B9-BF94-549655A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6D920-A02A-4FAD-8C85-AE9A5801A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7" t="7230" r="1590" b="3498"/>
          <a:stretch/>
        </p:blipFill>
        <p:spPr>
          <a:xfrm>
            <a:off x="393559" y="3046184"/>
            <a:ext cx="5818188" cy="3070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233F9-F2E7-4E6D-9568-D76893A1C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9"/>
          <a:stretch/>
        </p:blipFill>
        <p:spPr>
          <a:xfrm>
            <a:off x="6337610" y="1065634"/>
            <a:ext cx="5300859" cy="188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D6BF6-0D64-4EEB-A92D-8CF954639C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60"/>
          <a:stretch/>
        </p:blipFill>
        <p:spPr>
          <a:xfrm>
            <a:off x="6389619" y="3347999"/>
            <a:ext cx="5248850" cy="2769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84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81F8-D011-42ED-B072-A3EF0E6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E6AA-6DE2-4D60-85AB-B3380597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with your university email account</a:t>
            </a:r>
          </a:p>
          <a:p>
            <a:r>
              <a:rPr lang="en-US" dirty="0"/>
              <a:t>Create a folder and enter into the folder</a:t>
            </a:r>
          </a:p>
          <a:p>
            <a:r>
              <a:rPr lang="en-US" dirty="0"/>
              <a:t>Select the option – “Google </a:t>
            </a:r>
            <a:r>
              <a:rPr lang="en-US" dirty="0" err="1"/>
              <a:t>Colaboratory</a:t>
            </a:r>
            <a:r>
              <a:rPr lang="en-US" dirty="0"/>
              <a:t>” as shown in the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E60F-D49C-4D96-99C9-3DD5B9F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06B6-C145-4C60-880F-FA4091B4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2533-64FA-46CE-9ACC-D030B6A2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BD2C20-7A35-48B1-9D0A-896A40C3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4" y="3541328"/>
            <a:ext cx="5238731" cy="2635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7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7EC3-C82F-4C30-8EFA-2B42A78C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175C-5B18-46E0-86FB-8F8218EE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keep on repeating the steps 2 – 4.</a:t>
            </a:r>
          </a:p>
          <a:p>
            <a:r>
              <a:rPr lang="en-US" dirty="0"/>
              <a:t>Stop when you find that the clusters remain the same after two consecutive iterations.</a:t>
            </a:r>
          </a:p>
          <a:p>
            <a:r>
              <a:rPr lang="en-US" dirty="0"/>
              <a:t>Iteration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AB6C-0499-4C13-91A4-AA18C7DA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E8DD-66D6-4B7D-B040-28F21362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C4D6-B0E3-4EC1-8BE1-33B032C3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AC1A23-B0DA-45EA-91CF-94CAC491F888}"/>
              </a:ext>
            </a:extLst>
          </p:cNvPr>
          <p:cNvGrpSpPr/>
          <p:nvPr/>
        </p:nvGrpSpPr>
        <p:grpSpPr>
          <a:xfrm>
            <a:off x="3512360" y="3429000"/>
            <a:ext cx="5167280" cy="3281423"/>
            <a:chOff x="3496660" y="3074927"/>
            <a:chExt cx="5167280" cy="32814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A6E656-6129-471A-AEC6-F0D5B99F8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2" r="1260"/>
            <a:stretch/>
          </p:blipFill>
          <p:spPr>
            <a:xfrm>
              <a:off x="3581400" y="3074927"/>
              <a:ext cx="5082540" cy="32814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43F96-BCA1-43E4-9E51-E294B9ACCB5A}"/>
                </a:ext>
              </a:extLst>
            </p:cNvPr>
            <p:cNvSpPr/>
            <p:nvPr/>
          </p:nvSpPr>
          <p:spPr>
            <a:xfrm>
              <a:off x="3496660" y="3094991"/>
              <a:ext cx="1194816" cy="2804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1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7EC3-C82F-4C30-8EFA-2B42A78C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175C-5B18-46E0-86FB-8F8218EE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keep on repeating the steps 2 – 4.</a:t>
            </a:r>
          </a:p>
          <a:p>
            <a:r>
              <a:rPr lang="en-US" dirty="0"/>
              <a:t>Stop when you find that the clusters remain the same after two consecutive iterations.</a:t>
            </a:r>
          </a:p>
          <a:p>
            <a:r>
              <a:rPr lang="en-US" dirty="0"/>
              <a:t>Iteration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AB6C-0499-4C13-91A4-AA18C7DA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E8DD-66D6-4B7D-B040-28F21362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C4D6-B0E3-4EC1-8BE1-33B032C3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6B4E8-F4BC-409C-84EA-833BAB1B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74" y="3400196"/>
            <a:ext cx="4944126" cy="3092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16AC20-A9D6-4648-AAF3-00B9BFAF620C}"/>
              </a:ext>
            </a:extLst>
          </p:cNvPr>
          <p:cNvSpPr txBox="1"/>
          <p:nvPr/>
        </p:nvSpPr>
        <p:spPr>
          <a:xfrm>
            <a:off x="9763760" y="4226560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WE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STOP NOW?</a:t>
            </a:r>
          </a:p>
        </p:txBody>
      </p:sp>
    </p:spTree>
    <p:extLst>
      <p:ext uri="{BB962C8B-B14F-4D97-AF65-F5344CB8AC3E}">
        <p14:creationId xmlns:p14="http://schemas.microsoft.com/office/powerpoint/2010/main" val="56280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7EC3-C82F-4C30-8EFA-2B42A78C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175C-5B18-46E0-86FB-8F8218EE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keep on repeating the steps 2 – 4.</a:t>
            </a:r>
          </a:p>
          <a:p>
            <a:r>
              <a:rPr lang="en-US" dirty="0"/>
              <a:t>Stop when you find that the clusters remain the same after two consecutive iterations.</a:t>
            </a:r>
          </a:p>
          <a:p>
            <a:r>
              <a:rPr lang="en-US" dirty="0"/>
              <a:t>Iteration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AB6C-0499-4C13-91A4-AA18C7DA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E8DD-66D6-4B7D-B040-28F21362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C4D6-B0E3-4EC1-8BE1-33B032C3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31329-227F-4722-A3E2-C1F7F283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23" y="3113405"/>
            <a:ext cx="5528753" cy="3425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705DA8-9DBA-4F16-8AF6-68817A8650CA}"/>
              </a:ext>
            </a:extLst>
          </p:cNvPr>
          <p:cNvSpPr txBox="1"/>
          <p:nvPr/>
        </p:nvSpPr>
        <p:spPr>
          <a:xfrm>
            <a:off x="9763760" y="4226560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WE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STOP NOW?</a:t>
            </a:r>
          </a:p>
        </p:txBody>
      </p:sp>
    </p:spTree>
    <p:extLst>
      <p:ext uri="{BB962C8B-B14F-4D97-AF65-F5344CB8AC3E}">
        <p14:creationId xmlns:p14="http://schemas.microsoft.com/office/powerpoint/2010/main" val="35299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05F9-5250-484C-A48E-33283A81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BD79-A456-4912-B3AE-337CABD9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the table with the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4F34-8331-4F25-AD7A-CDECEB12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8616-1A8E-47F7-9E33-BA8140AF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FC80-1A05-4B7B-9711-48E4011F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45D19-6AD4-441E-AE36-1ADA1EA3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02" y="3182384"/>
            <a:ext cx="3838317" cy="2769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B50C0-B0E5-4210-9817-262C070E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43" y="2751456"/>
            <a:ext cx="5528753" cy="34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5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8-DD22-49DF-80E4-8BA34833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342B-21EC-45A2-A8D1-3310E925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</a:t>
            </a:r>
          </a:p>
          <a:p>
            <a:pPr lvl="1"/>
            <a:r>
              <a:rPr lang="en-US" dirty="0"/>
              <a:t>Select three points as centroids (k=3)</a:t>
            </a:r>
          </a:p>
          <a:p>
            <a:pPr lvl="1"/>
            <a:r>
              <a:rPr lang="en-US" dirty="0" err="1"/>
              <a:t>np.random.choice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First parameter – we give it the number of data points</a:t>
            </a:r>
          </a:p>
          <a:p>
            <a:pPr lvl="2"/>
            <a:r>
              <a:rPr lang="en-US" dirty="0"/>
              <a:t>Second parameter – the number of random samples we want</a:t>
            </a:r>
          </a:p>
          <a:p>
            <a:pPr lvl="2"/>
            <a:r>
              <a:rPr lang="en-US" dirty="0"/>
              <a:t>Third Parameter – setting it false means that the same point will not be selected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5944-41E4-4988-9DC5-E3D1F3D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9F16-1773-4229-9E29-913127B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4F0B-D0F6-42F5-A03C-7783F52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33E4-B3DD-4A5F-A15C-EEB1810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95" y="4177090"/>
            <a:ext cx="6811645" cy="243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82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8-DD22-49DF-80E4-8BA34833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342B-21EC-45A2-A8D1-3310E925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: </a:t>
            </a:r>
          </a:p>
          <a:p>
            <a:pPr lvl="1"/>
            <a:r>
              <a:rPr lang="en-US" dirty="0"/>
              <a:t>Now calculate the distance of all the points with these centroids</a:t>
            </a:r>
          </a:p>
          <a:p>
            <a:pPr lvl="1"/>
            <a:r>
              <a:rPr lang="en-US" b="1" dirty="0"/>
              <a:t>Take out your notebooks </a:t>
            </a:r>
          </a:p>
          <a:p>
            <a:pPr lvl="1"/>
            <a:r>
              <a:rPr lang="en-US" dirty="0"/>
              <a:t>Also write this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5944-41E4-4988-9DC5-E3D1F3D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9F16-1773-4229-9E29-913127B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4F0B-D0F6-42F5-A03C-7783F52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6F198-4025-412B-845D-921EDC08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04" y="3683785"/>
            <a:ext cx="7667592" cy="2628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251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8-DD22-49DF-80E4-8BA34833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342B-21EC-45A2-A8D1-3310E925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: </a:t>
            </a:r>
          </a:p>
          <a:p>
            <a:pPr lvl="1"/>
            <a:r>
              <a:rPr lang="en-US" dirty="0"/>
              <a:t>Now calculate the distance of all the points with these centroids</a:t>
            </a:r>
          </a:p>
          <a:p>
            <a:pPr lvl="1"/>
            <a:r>
              <a:rPr lang="en-US" b="1" dirty="0"/>
              <a:t>Take out your notebooks </a:t>
            </a:r>
          </a:p>
          <a:p>
            <a:pPr lvl="1"/>
            <a:r>
              <a:rPr lang="en-US" dirty="0"/>
              <a:t>Also write this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5944-41E4-4988-9DC5-E3D1F3D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9F16-1773-4229-9E29-913127B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4F0B-D0F6-42F5-A03C-7783F52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6F198-4025-412B-845D-921EDC08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8848"/>
            <a:ext cx="6495716" cy="2628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63F45-2BF3-4DAF-866C-6FDC057E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63" y="3696251"/>
            <a:ext cx="3538731" cy="23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08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8-DD22-49DF-80E4-8BA34833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342B-21EC-45A2-A8D1-3310E925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(continued) : </a:t>
            </a:r>
          </a:p>
          <a:p>
            <a:pPr lvl="1"/>
            <a:r>
              <a:rPr lang="en-US" dirty="0"/>
              <a:t>Now assign the data points to clusters</a:t>
            </a:r>
          </a:p>
          <a:p>
            <a:pPr lvl="1"/>
            <a:r>
              <a:rPr lang="en-US" dirty="0"/>
              <a:t>What does axis = 1 mean here (recall from previous classes)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5944-41E4-4988-9DC5-E3D1F3D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9F16-1773-4229-9E29-913127B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4F0B-D0F6-42F5-A03C-7783F52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D1EE9-C643-465B-8D19-8B5C599E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69" y="3864714"/>
            <a:ext cx="8149862" cy="1489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282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8-DD22-49DF-80E4-8BA34833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342B-21EC-45A2-A8D1-3310E925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 : </a:t>
            </a:r>
          </a:p>
          <a:p>
            <a:pPr lvl="1"/>
            <a:r>
              <a:rPr lang="en-US" dirty="0"/>
              <a:t>Now we are going to calculate new centroids</a:t>
            </a:r>
          </a:p>
          <a:p>
            <a:pPr lvl="1"/>
            <a:r>
              <a:rPr lang="en-US" dirty="0"/>
              <a:t>Take out your notebooks again!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5944-41E4-4988-9DC5-E3D1F3D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9F16-1773-4229-9E29-913127B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4F0B-D0F6-42F5-A03C-7783F52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28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D2396B-1C2B-4D8B-B26A-AFCBC7B3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437890"/>
            <a:ext cx="10039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6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A055-B3BE-4D93-8CC8-6B5275E8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A523-11AA-4C58-A33F-B5061D23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Step5 </a:t>
            </a:r>
          </a:p>
          <a:p>
            <a:pPr lvl="1"/>
            <a:r>
              <a:rPr lang="en-US" dirty="0"/>
              <a:t>putting it all in a loop.</a:t>
            </a:r>
          </a:p>
          <a:p>
            <a:pPr lvl="1"/>
            <a:r>
              <a:rPr lang="en-US" dirty="0"/>
              <a:t>This is a part of your assignment -2.</a:t>
            </a:r>
          </a:p>
          <a:p>
            <a:pPr lvl="1"/>
            <a:r>
              <a:rPr lang="en-US" dirty="0"/>
              <a:t>You are going to execute the previous code in a loop</a:t>
            </a:r>
          </a:p>
          <a:p>
            <a:pPr lvl="1"/>
            <a:r>
              <a:rPr lang="en-US" dirty="0"/>
              <a:t>How can you determine the loop ending condition?</a:t>
            </a:r>
          </a:p>
          <a:p>
            <a:pPr lvl="1"/>
            <a:r>
              <a:rPr lang="en-US" dirty="0"/>
              <a:t>Hint: (you can compare two variables, what are those?)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C4E8D-6DDF-4C37-A069-25D5CCD8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7E31-8A9E-470D-9B64-7C67EF6A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E20E-0543-4D47-ACAB-55DF44C6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81F8-D011-42ED-B072-A3EF0E6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E6AA-6DE2-4D60-85AB-B3380597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</a:t>
            </a:r>
            <a:r>
              <a:rPr lang="en-US" dirty="0" err="1"/>
              <a:t>colab</a:t>
            </a:r>
            <a:r>
              <a:rPr lang="en-US" dirty="0"/>
              <a:t> file opens, give it a suitable filename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E60F-D49C-4D96-99C9-3DD5B9F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06B6-C145-4C60-880F-FA4091B4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2533-64FA-46CE-9ACC-D030B6A2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D68EB-FE3C-407B-A512-03EA34CB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82" y="2818614"/>
            <a:ext cx="8534036" cy="2862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75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78FC-7017-4500-8A3A-55660408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9B74-A083-41AE-B610-6A797E2F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BB36-0E19-42C5-BD6F-DC65034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91E5-A390-445E-B7B6-AC475FCEE30F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D257-AD51-40ED-82BB-3384E501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FD57-4D58-4A0A-B510-5B951A92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E772-D3A5-4E6A-B327-49661B2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986F-13F0-4E2F-918D-8DF879A7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excel file has been shared with you – see elms</a:t>
            </a:r>
          </a:p>
          <a:p>
            <a:r>
              <a:rPr lang="en-US" dirty="0"/>
              <a:t>Download the excel file first</a:t>
            </a:r>
          </a:p>
          <a:p>
            <a:r>
              <a:rPr lang="en-US" dirty="0"/>
              <a:t>Now go to the folder you created</a:t>
            </a:r>
          </a:p>
          <a:p>
            <a:r>
              <a:rPr lang="en-US" dirty="0"/>
              <a:t>Upload the excel file there – right click – file upload</a:t>
            </a:r>
          </a:p>
          <a:p>
            <a:r>
              <a:rPr lang="en-US" dirty="0"/>
              <a:t>You should have something like this now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5F3B-5BC1-4193-9121-CB1A691E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9677-274E-44B6-828D-8FDFB98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0FBA-E716-4338-93A0-BD4BC9E4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137E1-3B24-4118-9919-469C5C96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24" y="4589706"/>
            <a:ext cx="5989163" cy="1766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90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100A-06AB-4D88-A774-2C01E332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dataset from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4B8B-FB54-4D5F-A628-1B072CB6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folder icon</a:t>
            </a:r>
          </a:p>
          <a:p>
            <a:r>
              <a:rPr lang="en-US" dirty="0"/>
              <a:t>Then click on the folder with three dots next to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30DE-A2EF-4BF5-A69A-B4BEF3AB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7A51-AB45-4F4E-B0E1-7BB68389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0933-0AF5-4145-9DC9-3E9CBF37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2AB31-74FC-461D-B076-A97D6E18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1" y="3174842"/>
            <a:ext cx="4858872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67A5B9-92BE-4054-A54A-D9DA1FFD7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28" y="3174842"/>
            <a:ext cx="4858872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370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100A-06AB-4D88-A774-2C01E332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dataset from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4B8B-FB54-4D5F-A628-1B072CB6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content</a:t>
            </a:r>
          </a:p>
          <a:p>
            <a:r>
              <a:rPr lang="en-US" dirty="0"/>
              <a:t>Then click on the mount google drive icon</a:t>
            </a:r>
          </a:p>
          <a:p>
            <a:r>
              <a:rPr lang="en-US" dirty="0"/>
              <a:t>Then give all the permissions (even if they ask for your properties!)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30DE-A2EF-4BF5-A69A-B4BEF3AB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7A51-AB45-4F4E-B0E1-7BB68389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0933-0AF5-4145-9DC9-3E9CBF37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3D589-470E-4C3A-9742-BF8BEBA4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57" y="3429000"/>
            <a:ext cx="4389948" cy="2663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7BA85-A40F-4C5B-A305-0D43B490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81" y="3428999"/>
            <a:ext cx="4325156" cy="2663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303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100A-06AB-4D88-A774-2C01E332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dataset from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4B8B-FB54-4D5F-A628-1B072CB6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that a folder named “drive” will appear.</a:t>
            </a:r>
          </a:p>
          <a:p>
            <a:r>
              <a:rPr lang="en-US" dirty="0"/>
              <a:t>If it does not appear, click on the refresh icon.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30DE-A2EF-4BF5-A69A-B4BEF3AB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7A51-AB45-4F4E-B0E1-7BB68389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0933-0AF5-4145-9DC9-3E9CBF37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E0FF4-3769-4E42-B7FD-280D33FE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2954452"/>
            <a:ext cx="6448720" cy="322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04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100A-06AB-4D88-A774-2C01E332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dataset from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4B8B-FB54-4D5F-A628-1B072CB6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/>
          <a:lstStyle/>
          <a:p>
            <a:r>
              <a:rPr lang="en-US" dirty="0"/>
              <a:t>Now find and click on the dataset that you had uploaded moments ago.</a:t>
            </a:r>
          </a:p>
          <a:p>
            <a:r>
              <a:rPr lang="en-US" dirty="0"/>
              <a:t>See the following image for 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30DE-A2EF-4BF5-A69A-B4BEF3AB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7A51-AB45-4F4E-B0E1-7BB68389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0933-0AF5-4145-9DC9-3E9CBF37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C6915-6927-4662-98CB-FA77052E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169"/>
            <a:ext cx="10515600" cy="4057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74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DEBE-C2C1-4DE4-BA05-7B79CDE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dataset via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7B11-8635-4EA1-A0CE-C0F0A5BE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have already learned about the library – pandas</a:t>
            </a:r>
          </a:p>
          <a:p>
            <a:r>
              <a:rPr lang="en-US" sz="2000" dirty="0"/>
              <a:t>You need to use the library here as well</a:t>
            </a:r>
          </a:p>
          <a:p>
            <a:r>
              <a:rPr lang="en-US" sz="2000" dirty="0"/>
              <a:t>Basically you will read the excel file and print its contents.</a:t>
            </a:r>
          </a:p>
          <a:p>
            <a:r>
              <a:rPr lang="en-US" sz="2000" dirty="0"/>
              <a:t>Write down the following code snippet (use your own file path – do not copy the one in image!)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FEEB-44EE-40C0-BDDB-BBAB4032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CC8A-3D31-4A25-9DBB-A0D190D6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9AB1-4AA7-4BE2-BD73-8F93F297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A1627-7B54-4F3A-AC92-114AD953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5" y="3556386"/>
            <a:ext cx="9637336" cy="3173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418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1316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K  Means Clustering</vt:lpstr>
      <vt:lpstr>Launching Colab</vt:lpstr>
      <vt:lpstr>Launching Colab</vt:lpstr>
      <vt:lpstr>The Dataset</vt:lpstr>
      <vt:lpstr>Accessing the dataset from colab</vt:lpstr>
      <vt:lpstr>Accessing the dataset from colab</vt:lpstr>
      <vt:lpstr>Accessing the dataset from colab</vt:lpstr>
      <vt:lpstr>Accessing the dataset from colab</vt:lpstr>
      <vt:lpstr>Accessing the dataset via python</vt:lpstr>
      <vt:lpstr>Converting the data frame into NumPy</vt:lpstr>
      <vt:lpstr>Normalization</vt:lpstr>
      <vt:lpstr>Normalization</vt:lpstr>
      <vt:lpstr>Now, Some Theory </vt:lpstr>
      <vt:lpstr>After Plotting</vt:lpstr>
      <vt:lpstr>After Plotting</vt:lpstr>
      <vt:lpstr>KMC</vt:lpstr>
      <vt:lpstr>KMC</vt:lpstr>
      <vt:lpstr>KMC</vt:lpstr>
      <vt:lpstr>KMC</vt:lpstr>
      <vt:lpstr>KMC</vt:lpstr>
      <vt:lpstr>KMC</vt:lpstr>
      <vt:lpstr>KMC</vt:lpstr>
      <vt:lpstr>KMC</vt:lpstr>
      <vt:lpstr>Now let’s get back to coding</vt:lpstr>
      <vt:lpstr>Now let’s get back to coding</vt:lpstr>
      <vt:lpstr>Now let’s get back to coding</vt:lpstr>
      <vt:lpstr>Now let’s get back to coding</vt:lpstr>
      <vt:lpstr>Now let’s get back to coding</vt:lpstr>
      <vt:lpstr>Now let’s get back to coding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USER</dc:creator>
  <cp:lastModifiedBy>HP</cp:lastModifiedBy>
  <cp:revision>82</cp:revision>
  <dcterms:created xsi:type="dcterms:W3CDTF">2022-05-09T06:00:52Z</dcterms:created>
  <dcterms:modified xsi:type="dcterms:W3CDTF">2024-09-02T19:20:17Z</dcterms:modified>
</cp:coreProperties>
</file>