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00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0" userDrawn="1">
          <p15:clr>
            <a:srgbClr val="A4A3A4"/>
          </p15:clr>
        </p15:guide>
        <p15:guide id="2" orient="horz" pos="845" userDrawn="1">
          <p15:clr>
            <a:srgbClr val="A4A3A4"/>
          </p15:clr>
        </p15:guide>
        <p15:guide id="3" orient="horz" pos="3906" userDrawn="1">
          <p15:clr>
            <a:srgbClr val="A4A3A4"/>
          </p15:clr>
        </p15:guide>
        <p15:guide id="4" pos="73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14E"/>
    <a:srgbClr val="267890"/>
    <a:srgbClr val="A13515"/>
    <a:srgbClr val="BCC451"/>
    <a:srgbClr val="FF5319"/>
    <a:srgbClr val="59C540"/>
    <a:srgbClr val="216A80"/>
    <a:srgbClr val="A4C7E8"/>
    <a:srgbClr val="4D4A40"/>
    <a:srgbClr val="B36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2623" autoAdjust="0"/>
  </p:normalViewPr>
  <p:slideViewPr>
    <p:cSldViewPr snapToGrid="0" snapToObjects="1">
      <p:cViewPr varScale="1">
        <p:scale>
          <a:sx n="80" d="100"/>
          <a:sy n="80" d="100"/>
        </p:scale>
        <p:origin x="787" y="48"/>
      </p:cViewPr>
      <p:guideLst>
        <p:guide pos="370"/>
        <p:guide orient="horz" pos="845"/>
        <p:guide orient="horz" pos="3906"/>
        <p:guide pos="73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6EA6A-15C7-4A44-8A25-5B245D082335}" type="datetimeFigureOut">
              <a:t>2019/5/23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5BDBD-5A1C-C744-986C-C63104651E8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37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709459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10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773331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11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4152749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12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589495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13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839949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14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619555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15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628920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16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973806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17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40953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2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784100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3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5535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4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408295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5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554470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6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61159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7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9306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8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4192293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9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39907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C79D53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2552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20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8957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4D4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1"/>
          <p:cNvSpPr>
            <a:spLocks noGrp="1"/>
          </p:cNvSpPr>
          <p:nvPr>
            <p:ph type="title"/>
          </p:nvPr>
        </p:nvSpPr>
        <p:spPr>
          <a:xfrm>
            <a:off x="644400" y="233363"/>
            <a:ext cx="10978544" cy="75247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79D53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725776" y="1371283"/>
            <a:ext cx="10978544" cy="4968557"/>
          </a:xfrm>
        </p:spPr>
        <p:txBody>
          <a:bodyPr/>
          <a:lstStyle>
            <a:lvl1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  <a:lvl2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2pPr>
            <a:lvl3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3pPr>
            <a:lvl4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4pPr>
            <a:lvl5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485102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43127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1334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8474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8409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8222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12246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2505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2FC6E-6885-E04C-AA20-8F586F72045D}" type="datetimeFigureOut">
              <a:t>2019/5/23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30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盒子位置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6517" y="1351598"/>
            <a:ext cx="1112810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/>
              <a:t>左浮动</a:t>
            </a:r>
            <a:r>
              <a:rPr kumimoji="1" lang="zh-CN" altLang="en-US" sz="2800">
                <a:solidFill>
                  <a:schemeClr val="bg1"/>
                </a:solidFill>
              </a:rPr>
              <a:t>的盒子</a:t>
            </a:r>
            <a:r>
              <a:rPr kumimoji="1" lang="zh-CN" altLang="en-US" sz="2800"/>
              <a:t>向上向左</a:t>
            </a:r>
            <a:r>
              <a:rPr kumimoji="1" lang="zh-CN" altLang="en-US" sz="2800">
                <a:solidFill>
                  <a:schemeClr val="bg1"/>
                </a:solidFill>
              </a:rPr>
              <a:t>排列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>
                <a:latin typeface="+mn-lt"/>
              </a:rPr>
              <a:t>右浮动</a:t>
            </a:r>
            <a:r>
              <a:rPr kumimoji="1" lang="zh-CN" altLang="en-US" sz="2800">
                <a:solidFill>
                  <a:schemeClr val="bg1"/>
                </a:solidFill>
                <a:latin typeface="+mn-lt"/>
              </a:rPr>
              <a:t>的盒子</a:t>
            </a:r>
            <a:r>
              <a:rPr kumimoji="1" lang="zh-CN" altLang="en-US" sz="2800"/>
              <a:t>向上向</a:t>
            </a:r>
            <a:r>
              <a:rPr kumimoji="1" lang="zh-CN" altLang="en-US" sz="2800">
                <a:latin typeface="+mn-lt"/>
              </a:rPr>
              <a:t>右</a:t>
            </a:r>
            <a:r>
              <a:rPr kumimoji="1" lang="zh-CN" altLang="en-US" sz="2800">
                <a:solidFill>
                  <a:schemeClr val="bg1"/>
                </a:solidFill>
                <a:latin typeface="+mn-lt"/>
              </a:rPr>
              <a:t>排列</a:t>
            </a:r>
            <a:endParaRPr kumimoji="1" lang="en-US" altLang="zh-CN" sz="2800">
              <a:solidFill>
                <a:schemeClr val="bg1"/>
              </a:solidFill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>
                <a:solidFill>
                  <a:schemeClr val="bg1"/>
                </a:solidFill>
              </a:rPr>
              <a:t>浮动盒子的顶边不得高于上一个盒子的顶边</a:t>
            </a:r>
            <a:endParaRPr kumimoji="1" lang="en-US" altLang="zh-CN" sz="280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>
                <a:solidFill>
                  <a:schemeClr val="bg1"/>
                </a:solidFill>
              </a:rPr>
              <a:t>若剩余空间无法放下浮动的盒子，则该盒子向下移动，直到具备足够的空间能容纳盒子，然后再向左或向右移动</a:t>
            </a:r>
            <a:endParaRPr kumimoji="1" lang="zh-CN" altLang="en-US" sz="28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702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盒子位置</a:t>
            </a:r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-</a:t>
            </a:r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587375" y="1341438"/>
            <a:ext cx="7103745" cy="4859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accent5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7194" y="1351598"/>
            <a:ext cx="2245360" cy="762000"/>
            <a:chOff x="8107179" y="2402840"/>
            <a:chExt cx="2245360" cy="762000"/>
          </a:xfrm>
        </p:grpSpPr>
        <p:sp>
          <p:nvSpPr>
            <p:cNvPr id="9" name="矩形 8"/>
            <p:cNvSpPr/>
            <p:nvPr/>
          </p:nvSpPr>
          <p:spPr>
            <a:xfrm>
              <a:off x="8107179" y="2402840"/>
              <a:ext cx="2245360" cy="76200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8787899" y="293624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9009286" y="2478510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①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72373" y="1351598"/>
            <a:ext cx="2245360" cy="1153159"/>
            <a:chOff x="8107179" y="2402840"/>
            <a:chExt cx="2245360" cy="638280"/>
          </a:xfrm>
        </p:grpSpPr>
        <p:sp>
          <p:nvSpPr>
            <p:cNvPr id="16" name="矩形 15"/>
            <p:cNvSpPr/>
            <p:nvPr/>
          </p:nvSpPr>
          <p:spPr>
            <a:xfrm>
              <a:off x="8107179" y="2402840"/>
              <a:ext cx="2245360" cy="63828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8787899" y="2805248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9009287" y="252027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②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7194" y="2535237"/>
            <a:ext cx="3210559" cy="2016762"/>
            <a:chOff x="7833360" y="2402840"/>
            <a:chExt cx="3210559" cy="1116289"/>
          </a:xfrm>
        </p:grpSpPr>
        <p:sp>
          <p:nvSpPr>
            <p:cNvPr id="22" name="矩形 21"/>
            <p:cNvSpPr/>
            <p:nvPr/>
          </p:nvSpPr>
          <p:spPr>
            <a:xfrm>
              <a:off x="7833360" y="2402840"/>
              <a:ext cx="3210559" cy="1116289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8996679" y="3019757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9218066" y="273478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③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714758" y="2545397"/>
            <a:ext cx="976362" cy="2732722"/>
            <a:chOff x="9139622" y="2177257"/>
            <a:chExt cx="976362" cy="2732722"/>
          </a:xfrm>
        </p:grpSpPr>
        <p:sp>
          <p:nvSpPr>
            <p:cNvPr id="5" name="矩形 4"/>
            <p:cNvSpPr/>
            <p:nvPr/>
          </p:nvSpPr>
          <p:spPr>
            <a:xfrm>
              <a:off x="9139622" y="2177257"/>
              <a:ext cx="976362" cy="2732722"/>
            </a:xfrm>
            <a:prstGeom prst="rect">
              <a:avLst/>
            </a:prstGeom>
            <a:solidFill>
              <a:srgbClr val="267890"/>
            </a:solidFill>
            <a:ln w="38100">
              <a:solidFill>
                <a:srgbClr val="1441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9407229" y="3649800"/>
              <a:ext cx="49784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9407229" y="3020216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④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503419" y="2788920"/>
            <a:ext cx="2245360" cy="762000"/>
            <a:chOff x="8107179" y="2402840"/>
            <a:chExt cx="2245360" cy="762000"/>
          </a:xfrm>
        </p:grpSpPr>
        <p:sp>
          <p:nvSpPr>
            <p:cNvPr id="32" name="矩形 31"/>
            <p:cNvSpPr/>
            <p:nvPr/>
          </p:nvSpPr>
          <p:spPr>
            <a:xfrm>
              <a:off x="8107179" y="2402840"/>
              <a:ext cx="2245360" cy="76200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H="1">
              <a:off x="8787899" y="293624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9009286" y="2478510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⑤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93165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盒子位置</a:t>
            </a:r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-</a:t>
            </a:r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587375" y="1341438"/>
            <a:ext cx="7103745" cy="4859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accent5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7194" y="1351598"/>
            <a:ext cx="2245360" cy="762000"/>
            <a:chOff x="8107179" y="2402840"/>
            <a:chExt cx="2245360" cy="762000"/>
          </a:xfrm>
        </p:grpSpPr>
        <p:sp>
          <p:nvSpPr>
            <p:cNvPr id="9" name="矩形 8"/>
            <p:cNvSpPr/>
            <p:nvPr/>
          </p:nvSpPr>
          <p:spPr>
            <a:xfrm>
              <a:off x="8107179" y="2402840"/>
              <a:ext cx="2245360" cy="76200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8787899" y="293624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9009286" y="2478510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①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72373" y="1351598"/>
            <a:ext cx="2245360" cy="1153159"/>
            <a:chOff x="8107179" y="2402840"/>
            <a:chExt cx="2245360" cy="638280"/>
          </a:xfrm>
        </p:grpSpPr>
        <p:sp>
          <p:nvSpPr>
            <p:cNvPr id="16" name="矩形 15"/>
            <p:cNvSpPr/>
            <p:nvPr/>
          </p:nvSpPr>
          <p:spPr>
            <a:xfrm>
              <a:off x="8107179" y="2402840"/>
              <a:ext cx="2245360" cy="63828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8787899" y="2805248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9009287" y="252027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②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7194" y="2535237"/>
            <a:ext cx="3210559" cy="2016762"/>
            <a:chOff x="7833360" y="2402840"/>
            <a:chExt cx="3210559" cy="1116289"/>
          </a:xfrm>
        </p:grpSpPr>
        <p:sp>
          <p:nvSpPr>
            <p:cNvPr id="22" name="矩形 21"/>
            <p:cNvSpPr/>
            <p:nvPr/>
          </p:nvSpPr>
          <p:spPr>
            <a:xfrm>
              <a:off x="7833360" y="2402840"/>
              <a:ext cx="3210559" cy="1116289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8996679" y="3019757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9218066" y="273478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③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714758" y="2545397"/>
            <a:ext cx="976362" cy="2732722"/>
            <a:chOff x="9139622" y="2177257"/>
            <a:chExt cx="976362" cy="2732722"/>
          </a:xfrm>
        </p:grpSpPr>
        <p:sp>
          <p:nvSpPr>
            <p:cNvPr id="5" name="矩形 4"/>
            <p:cNvSpPr/>
            <p:nvPr/>
          </p:nvSpPr>
          <p:spPr>
            <a:xfrm>
              <a:off x="9139622" y="2177257"/>
              <a:ext cx="976362" cy="2732722"/>
            </a:xfrm>
            <a:prstGeom prst="rect">
              <a:avLst/>
            </a:prstGeom>
            <a:solidFill>
              <a:srgbClr val="267890"/>
            </a:solidFill>
            <a:ln w="38100">
              <a:solidFill>
                <a:srgbClr val="1441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9407229" y="3649800"/>
              <a:ext cx="49784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9407229" y="3020216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④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159053" y="1351598"/>
            <a:ext cx="2245360" cy="762000"/>
            <a:chOff x="8107179" y="2402840"/>
            <a:chExt cx="2245360" cy="762000"/>
          </a:xfrm>
        </p:grpSpPr>
        <p:sp>
          <p:nvSpPr>
            <p:cNvPr id="32" name="矩形 31"/>
            <p:cNvSpPr/>
            <p:nvPr/>
          </p:nvSpPr>
          <p:spPr>
            <a:xfrm>
              <a:off x="8107179" y="2402840"/>
              <a:ext cx="2245360" cy="76200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H="1">
              <a:off x="8787899" y="293624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9009286" y="2478510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⑤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686729" y="4876377"/>
            <a:ext cx="5057795" cy="500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>
                <a:solidFill>
                  <a:schemeClr val="accent6"/>
                </a:solidFill>
              </a:rPr>
              <a:t>浮动盒子的顶边不得高于上一个盒子的顶边</a:t>
            </a:r>
            <a:endParaRPr kumimoji="1" lang="en-US" altLang="zh-CN" sz="2000">
              <a:solidFill>
                <a:schemeClr val="accent6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87375" y="2535237"/>
            <a:ext cx="7103745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6531612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盒子位置</a:t>
            </a:r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-</a:t>
            </a:r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587375" y="1341438"/>
            <a:ext cx="7103745" cy="4859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accent5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7194" y="1351598"/>
            <a:ext cx="2245360" cy="762000"/>
            <a:chOff x="8107179" y="2402840"/>
            <a:chExt cx="2245360" cy="762000"/>
          </a:xfrm>
        </p:grpSpPr>
        <p:sp>
          <p:nvSpPr>
            <p:cNvPr id="9" name="矩形 8"/>
            <p:cNvSpPr/>
            <p:nvPr/>
          </p:nvSpPr>
          <p:spPr>
            <a:xfrm>
              <a:off x="8107179" y="2402840"/>
              <a:ext cx="2245360" cy="76200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8787899" y="293624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9009286" y="2478510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①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72373" y="1351598"/>
            <a:ext cx="2245360" cy="1153159"/>
            <a:chOff x="8107179" y="2402840"/>
            <a:chExt cx="2245360" cy="638280"/>
          </a:xfrm>
        </p:grpSpPr>
        <p:sp>
          <p:nvSpPr>
            <p:cNvPr id="16" name="矩形 15"/>
            <p:cNvSpPr/>
            <p:nvPr/>
          </p:nvSpPr>
          <p:spPr>
            <a:xfrm>
              <a:off x="8107179" y="2402840"/>
              <a:ext cx="2245360" cy="63828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8787899" y="2805248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9009287" y="252027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②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7194" y="2535237"/>
            <a:ext cx="3210559" cy="2016762"/>
            <a:chOff x="7833360" y="2402840"/>
            <a:chExt cx="3210559" cy="1116289"/>
          </a:xfrm>
        </p:grpSpPr>
        <p:sp>
          <p:nvSpPr>
            <p:cNvPr id="22" name="矩形 21"/>
            <p:cNvSpPr/>
            <p:nvPr/>
          </p:nvSpPr>
          <p:spPr>
            <a:xfrm>
              <a:off x="7833360" y="2402840"/>
              <a:ext cx="3210559" cy="1116289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8996679" y="3019757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9218066" y="273478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③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714758" y="2545397"/>
            <a:ext cx="976362" cy="2732722"/>
            <a:chOff x="9139622" y="2177257"/>
            <a:chExt cx="976362" cy="2732722"/>
          </a:xfrm>
        </p:grpSpPr>
        <p:sp>
          <p:nvSpPr>
            <p:cNvPr id="5" name="矩形 4"/>
            <p:cNvSpPr/>
            <p:nvPr/>
          </p:nvSpPr>
          <p:spPr>
            <a:xfrm>
              <a:off x="9139622" y="2177257"/>
              <a:ext cx="976362" cy="2732722"/>
            </a:xfrm>
            <a:prstGeom prst="rect">
              <a:avLst/>
            </a:prstGeom>
            <a:solidFill>
              <a:srgbClr val="267890"/>
            </a:solidFill>
            <a:ln w="38100">
              <a:solidFill>
                <a:srgbClr val="1441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9407229" y="3649800"/>
              <a:ext cx="49784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9407229" y="3020216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④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856890" y="2540636"/>
            <a:ext cx="2245360" cy="762000"/>
            <a:chOff x="8107179" y="2402840"/>
            <a:chExt cx="2245360" cy="762000"/>
          </a:xfrm>
        </p:grpSpPr>
        <p:sp>
          <p:nvSpPr>
            <p:cNvPr id="32" name="矩形 31"/>
            <p:cNvSpPr/>
            <p:nvPr/>
          </p:nvSpPr>
          <p:spPr>
            <a:xfrm>
              <a:off x="8107179" y="2402840"/>
              <a:ext cx="2245360" cy="76200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H="1">
              <a:off x="8787899" y="293624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9009286" y="2478510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⑤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686729" y="4876377"/>
            <a:ext cx="5057795" cy="500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>
                <a:solidFill>
                  <a:schemeClr val="accent6"/>
                </a:solidFill>
              </a:rPr>
              <a:t>浮动盒子的顶边不得高于上一个盒子的顶边</a:t>
            </a:r>
            <a:endParaRPr kumimoji="1" lang="en-US" altLang="zh-CN" sz="2000">
              <a:solidFill>
                <a:schemeClr val="accent6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87375" y="2535237"/>
            <a:ext cx="7103745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02144059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盒子位置</a:t>
            </a:r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-</a:t>
            </a:r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587375" y="1341438"/>
            <a:ext cx="7103745" cy="4859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accent5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7194" y="1351598"/>
            <a:ext cx="2245360" cy="762000"/>
            <a:chOff x="8107179" y="2402840"/>
            <a:chExt cx="2245360" cy="762000"/>
          </a:xfrm>
        </p:grpSpPr>
        <p:sp>
          <p:nvSpPr>
            <p:cNvPr id="9" name="矩形 8"/>
            <p:cNvSpPr/>
            <p:nvPr/>
          </p:nvSpPr>
          <p:spPr>
            <a:xfrm>
              <a:off x="8107179" y="2402840"/>
              <a:ext cx="2245360" cy="76200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8787899" y="293624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9009286" y="2478510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①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72373" y="1351598"/>
            <a:ext cx="2245360" cy="1153159"/>
            <a:chOff x="8107179" y="2402840"/>
            <a:chExt cx="2245360" cy="638280"/>
          </a:xfrm>
        </p:grpSpPr>
        <p:sp>
          <p:nvSpPr>
            <p:cNvPr id="16" name="矩形 15"/>
            <p:cNvSpPr/>
            <p:nvPr/>
          </p:nvSpPr>
          <p:spPr>
            <a:xfrm>
              <a:off x="8107179" y="2402840"/>
              <a:ext cx="2245360" cy="63828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8787899" y="2805248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9009287" y="252027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②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7194" y="2535237"/>
            <a:ext cx="3210559" cy="2016762"/>
            <a:chOff x="7833360" y="2402840"/>
            <a:chExt cx="3210559" cy="1116289"/>
          </a:xfrm>
        </p:grpSpPr>
        <p:sp>
          <p:nvSpPr>
            <p:cNvPr id="22" name="矩形 21"/>
            <p:cNvSpPr/>
            <p:nvPr/>
          </p:nvSpPr>
          <p:spPr>
            <a:xfrm>
              <a:off x="7833360" y="2402840"/>
              <a:ext cx="3210559" cy="1116289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8996679" y="3019757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9218066" y="273478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③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714758" y="2545397"/>
            <a:ext cx="976362" cy="2732722"/>
            <a:chOff x="9139622" y="2177257"/>
            <a:chExt cx="976362" cy="2732722"/>
          </a:xfrm>
        </p:grpSpPr>
        <p:sp>
          <p:nvSpPr>
            <p:cNvPr id="5" name="矩形 4"/>
            <p:cNvSpPr/>
            <p:nvPr/>
          </p:nvSpPr>
          <p:spPr>
            <a:xfrm>
              <a:off x="9139622" y="2177257"/>
              <a:ext cx="976362" cy="2732722"/>
            </a:xfrm>
            <a:prstGeom prst="rect">
              <a:avLst/>
            </a:prstGeom>
            <a:solidFill>
              <a:srgbClr val="267890"/>
            </a:solidFill>
            <a:ln w="38100">
              <a:solidFill>
                <a:srgbClr val="1441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9407229" y="3649800"/>
              <a:ext cx="49784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9407229" y="3020216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④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856890" y="2540636"/>
            <a:ext cx="2245360" cy="762000"/>
            <a:chOff x="8107179" y="2402840"/>
            <a:chExt cx="2245360" cy="762000"/>
          </a:xfrm>
        </p:grpSpPr>
        <p:sp>
          <p:nvSpPr>
            <p:cNvPr id="32" name="矩形 31"/>
            <p:cNvSpPr/>
            <p:nvPr/>
          </p:nvSpPr>
          <p:spPr>
            <a:xfrm>
              <a:off x="8107179" y="2402840"/>
              <a:ext cx="2245360" cy="76200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H="1">
              <a:off x="8787899" y="293624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9009286" y="2478510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⑤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503419" y="2788919"/>
            <a:ext cx="1331461" cy="2087881"/>
            <a:chOff x="8107179" y="2402839"/>
            <a:chExt cx="1331461" cy="2087881"/>
          </a:xfrm>
        </p:grpSpPr>
        <p:sp>
          <p:nvSpPr>
            <p:cNvPr id="29" name="矩形 28"/>
            <p:cNvSpPr/>
            <p:nvPr/>
          </p:nvSpPr>
          <p:spPr>
            <a:xfrm>
              <a:off x="8107179" y="2402839"/>
              <a:ext cx="1331461" cy="2087881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>
              <a:off x="8320812" y="363186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542199" y="3063665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⑥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181856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盒子位置</a:t>
            </a:r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-</a:t>
            </a:r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587375" y="1341438"/>
            <a:ext cx="7103745" cy="4859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accent5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7194" y="1351598"/>
            <a:ext cx="2245360" cy="762000"/>
            <a:chOff x="8107179" y="2402840"/>
            <a:chExt cx="2245360" cy="762000"/>
          </a:xfrm>
        </p:grpSpPr>
        <p:sp>
          <p:nvSpPr>
            <p:cNvPr id="9" name="矩形 8"/>
            <p:cNvSpPr/>
            <p:nvPr/>
          </p:nvSpPr>
          <p:spPr>
            <a:xfrm>
              <a:off x="8107179" y="2402840"/>
              <a:ext cx="2245360" cy="76200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8787899" y="293624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9009286" y="2478510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①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72373" y="1351598"/>
            <a:ext cx="2245360" cy="1153159"/>
            <a:chOff x="8107179" y="2402840"/>
            <a:chExt cx="2245360" cy="638280"/>
          </a:xfrm>
        </p:grpSpPr>
        <p:sp>
          <p:nvSpPr>
            <p:cNvPr id="16" name="矩形 15"/>
            <p:cNvSpPr/>
            <p:nvPr/>
          </p:nvSpPr>
          <p:spPr>
            <a:xfrm>
              <a:off x="8107179" y="2402840"/>
              <a:ext cx="2245360" cy="63828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8787899" y="2805248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9009287" y="252027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②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7194" y="2535237"/>
            <a:ext cx="3210559" cy="2016762"/>
            <a:chOff x="7833360" y="2402840"/>
            <a:chExt cx="3210559" cy="1116289"/>
          </a:xfrm>
        </p:grpSpPr>
        <p:sp>
          <p:nvSpPr>
            <p:cNvPr id="22" name="矩形 21"/>
            <p:cNvSpPr/>
            <p:nvPr/>
          </p:nvSpPr>
          <p:spPr>
            <a:xfrm>
              <a:off x="7833360" y="2402840"/>
              <a:ext cx="3210559" cy="1116289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8996679" y="3019757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9218066" y="273478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③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714758" y="2545397"/>
            <a:ext cx="976362" cy="2732722"/>
            <a:chOff x="9139622" y="2177257"/>
            <a:chExt cx="976362" cy="2732722"/>
          </a:xfrm>
        </p:grpSpPr>
        <p:sp>
          <p:nvSpPr>
            <p:cNvPr id="5" name="矩形 4"/>
            <p:cNvSpPr/>
            <p:nvPr/>
          </p:nvSpPr>
          <p:spPr>
            <a:xfrm>
              <a:off x="9139622" y="2177257"/>
              <a:ext cx="976362" cy="2732722"/>
            </a:xfrm>
            <a:prstGeom prst="rect">
              <a:avLst/>
            </a:prstGeom>
            <a:solidFill>
              <a:srgbClr val="267890"/>
            </a:solidFill>
            <a:ln w="38100">
              <a:solidFill>
                <a:srgbClr val="1441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9407229" y="3649800"/>
              <a:ext cx="49784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9407229" y="3020216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④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856890" y="2540636"/>
            <a:ext cx="2245360" cy="762000"/>
            <a:chOff x="8107179" y="2402840"/>
            <a:chExt cx="2245360" cy="762000"/>
          </a:xfrm>
        </p:grpSpPr>
        <p:sp>
          <p:nvSpPr>
            <p:cNvPr id="32" name="矩形 31"/>
            <p:cNvSpPr/>
            <p:nvPr/>
          </p:nvSpPr>
          <p:spPr>
            <a:xfrm>
              <a:off x="8107179" y="2402840"/>
              <a:ext cx="2245360" cy="76200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H="1">
              <a:off x="8787899" y="293624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9009286" y="2478510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⑤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138584" y="2535237"/>
            <a:ext cx="1331461" cy="2087881"/>
            <a:chOff x="8107179" y="2402839"/>
            <a:chExt cx="1331461" cy="2087881"/>
          </a:xfrm>
        </p:grpSpPr>
        <p:sp>
          <p:nvSpPr>
            <p:cNvPr id="29" name="矩形 28"/>
            <p:cNvSpPr/>
            <p:nvPr/>
          </p:nvSpPr>
          <p:spPr>
            <a:xfrm>
              <a:off x="8107179" y="2402839"/>
              <a:ext cx="1331461" cy="2087881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>
              <a:off x="8320812" y="363186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542199" y="3063665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⑥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839310" y="5329288"/>
            <a:ext cx="65998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>
                <a:solidFill>
                  <a:schemeClr val="accent6"/>
                </a:solidFill>
              </a:rPr>
              <a:t>若剩余空间无法放下浮动的盒子，则该盒子向下移动，</a:t>
            </a:r>
            <a:endParaRPr kumimoji="1" lang="en-US" altLang="zh-CN" sz="2000">
              <a:solidFill>
                <a:schemeClr val="accent6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000">
                <a:solidFill>
                  <a:schemeClr val="accent6"/>
                </a:solidFill>
              </a:rPr>
              <a:t>直到具备足够的空间能容纳盒子，然后再向左或向右移动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494904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2.91667E-6 0.1166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盒子位置</a:t>
            </a:r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-</a:t>
            </a:r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587375" y="1341438"/>
            <a:ext cx="7103745" cy="4859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accent5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7194" y="1351598"/>
            <a:ext cx="2245360" cy="762000"/>
            <a:chOff x="8107179" y="2402840"/>
            <a:chExt cx="2245360" cy="762000"/>
          </a:xfrm>
        </p:grpSpPr>
        <p:sp>
          <p:nvSpPr>
            <p:cNvPr id="9" name="矩形 8"/>
            <p:cNvSpPr/>
            <p:nvPr/>
          </p:nvSpPr>
          <p:spPr>
            <a:xfrm>
              <a:off x="8107179" y="2402840"/>
              <a:ext cx="2245360" cy="76200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8787899" y="293624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9009286" y="2478510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①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72373" y="1351598"/>
            <a:ext cx="2245360" cy="1153159"/>
            <a:chOff x="8107179" y="2402840"/>
            <a:chExt cx="2245360" cy="638280"/>
          </a:xfrm>
        </p:grpSpPr>
        <p:sp>
          <p:nvSpPr>
            <p:cNvPr id="16" name="矩形 15"/>
            <p:cNvSpPr/>
            <p:nvPr/>
          </p:nvSpPr>
          <p:spPr>
            <a:xfrm>
              <a:off x="8107179" y="2402840"/>
              <a:ext cx="2245360" cy="63828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8787899" y="2805248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9009287" y="252027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②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7194" y="2535237"/>
            <a:ext cx="3210559" cy="2016762"/>
            <a:chOff x="7833360" y="2402840"/>
            <a:chExt cx="3210559" cy="1116289"/>
          </a:xfrm>
        </p:grpSpPr>
        <p:sp>
          <p:nvSpPr>
            <p:cNvPr id="22" name="矩形 21"/>
            <p:cNvSpPr/>
            <p:nvPr/>
          </p:nvSpPr>
          <p:spPr>
            <a:xfrm>
              <a:off x="7833360" y="2402840"/>
              <a:ext cx="3210559" cy="1116289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8996679" y="3019757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9218066" y="273478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③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714758" y="2545397"/>
            <a:ext cx="976362" cy="2732722"/>
            <a:chOff x="9139622" y="2177257"/>
            <a:chExt cx="976362" cy="2732722"/>
          </a:xfrm>
        </p:grpSpPr>
        <p:sp>
          <p:nvSpPr>
            <p:cNvPr id="5" name="矩形 4"/>
            <p:cNvSpPr/>
            <p:nvPr/>
          </p:nvSpPr>
          <p:spPr>
            <a:xfrm>
              <a:off x="9139622" y="2177257"/>
              <a:ext cx="976362" cy="2732722"/>
            </a:xfrm>
            <a:prstGeom prst="rect">
              <a:avLst/>
            </a:prstGeom>
            <a:solidFill>
              <a:srgbClr val="267890"/>
            </a:solidFill>
            <a:ln w="38100">
              <a:solidFill>
                <a:srgbClr val="1441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9407229" y="3649800"/>
              <a:ext cx="49784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9407229" y="3020216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④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856890" y="2540636"/>
            <a:ext cx="2245360" cy="762000"/>
            <a:chOff x="8107179" y="2402840"/>
            <a:chExt cx="2245360" cy="762000"/>
          </a:xfrm>
        </p:grpSpPr>
        <p:sp>
          <p:nvSpPr>
            <p:cNvPr id="32" name="矩形 31"/>
            <p:cNvSpPr/>
            <p:nvPr/>
          </p:nvSpPr>
          <p:spPr>
            <a:xfrm>
              <a:off x="8107179" y="2402840"/>
              <a:ext cx="2245360" cy="76200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H="1">
              <a:off x="8787899" y="293624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9009286" y="2478510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⑤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138584" y="3340066"/>
            <a:ext cx="1331461" cy="2087881"/>
            <a:chOff x="8107179" y="2402839"/>
            <a:chExt cx="1331461" cy="2087881"/>
          </a:xfrm>
        </p:grpSpPr>
        <p:sp>
          <p:nvSpPr>
            <p:cNvPr id="29" name="矩形 28"/>
            <p:cNvSpPr/>
            <p:nvPr/>
          </p:nvSpPr>
          <p:spPr>
            <a:xfrm>
              <a:off x="8107179" y="2402839"/>
              <a:ext cx="1331461" cy="2087881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>
              <a:off x="8320812" y="363186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542199" y="3063665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⑥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839310" y="5329288"/>
            <a:ext cx="65998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>
                <a:solidFill>
                  <a:schemeClr val="accent6"/>
                </a:solidFill>
              </a:rPr>
              <a:t>若剩余空间无法放下浮动的盒子，则该盒子向下移动，</a:t>
            </a:r>
            <a:endParaRPr kumimoji="1" lang="en-US" altLang="zh-CN" sz="2000">
              <a:solidFill>
                <a:schemeClr val="accent6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000">
                <a:solidFill>
                  <a:schemeClr val="accent6"/>
                </a:solidFill>
              </a:rPr>
              <a:t>直到具备足够的空间能容纳盒子，然后再向左或向右移动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38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7 L -0.18802 -3.7037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盒子位置</a:t>
            </a:r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-</a:t>
            </a:r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587375" y="1341438"/>
            <a:ext cx="7103745" cy="4859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accent5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7194" y="1351598"/>
            <a:ext cx="2245360" cy="762000"/>
            <a:chOff x="8107179" y="2402840"/>
            <a:chExt cx="2245360" cy="762000"/>
          </a:xfrm>
        </p:grpSpPr>
        <p:sp>
          <p:nvSpPr>
            <p:cNvPr id="9" name="矩形 8"/>
            <p:cNvSpPr/>
            <p:nvPr/>
          </p:nvSpPr>
          <p:spPr>
            <a:xfrm>
              <a:off x="8107179" y="2402840"/>
              <a:ext cx="2245360" cy="76200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8787899" y="293624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9009286" y="2478510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①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72373" y="1351598"/>
            <a:ext cx="2245360" cy="1153159"/>
            <a:chOff x="8107179" y="2402840"/>
            <a:chExt cx="2245360" cy="638280"/>
          </a:xfrm>
        </p:grpSpPr>
        <p:sp>
          <p:nvSpPr>
            <p:cNvPr id="16" name="矩形 15"/>
            <p:cNvSpPr/>
            <p:nvPr/>
          </p:nvSpPr>
          <p:spPr>
            <a:xfrm>
              <a:off x="8107179" y="2402840"/>
              <a:ext cx="2245360" cy="63828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8787899" y="2805248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9009287" y="252027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②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7194" y="2535237"/>
            <a:ext cx="3210559" cy="2016762"/>
            <a:chOff x="7833360" y="2402840"/>
            <a:chExt cx="3210559" cy="1116289"/>
          </a:xfrm>
        </p:grpSpPr>
        <p:sp>
          <p:nvSpPr>
            <p:cNvPr id="22" name="矩形 21"/>
            <p:cNvSpPr/>
            <p:nvPr/>
          </p:nvSpPr>
          <p:spPr>
            <a:xfrm>
              <a:off x="7833360" y="2402840"/>
              <a:ext cx="3210559" cy="1116289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8996679" y="3019757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9218066" y="273478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③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714758" y="2545397"/>
            <a:ext cx="976362" cy="2732722"/>
            <a:chOff x="9139622" y="2177257"/>
            <a:chExt cx="976362" cy="2732722"/>
          </a:xfrm>
        </p:grpSpPr>
        <p:sp>
          <p:nvSpPr>
            <p:cNvPr id="5" name="矩形 4"/>
            <p:cNvSpPr/>
            <p:nvPr/>
          </p:nvSpPr>
          <p:spPr>
            <a:xfrm>
              <a:off x="9139622" y="2177257"/>
              <a:ext cx="976362" cy="2732722"/>
            </a:xfrm>
            <a:prstGeom prst="rect">
              <a:avLst/>
            </a:prstGeom>
            <a:solidFill>
              <a:srgbClr val="267890"/>
            </a:solidFill>
            <a:ln w="38100">
              <a:solidFill>
                <a:srgbClr val="1441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9407229" y="3649800"/>
              <a:ext cx="49784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9407229" y="3020216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④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856890" y="2540636"/>
            <a:ext cx="2245360" cy="762000"/>
            <a:chOff x="8107179" y="2402840"/>
            <a:chExt cx="2245360" cy="762000"/>
          </a:xfrm>
        </p:grpSpPr>
        <p:sp>
          <p:nvSpPr>
            <p:cNvPr id="32" name="矩形 31"/>
            <p:cNvSpPr/>
            <p:nvPr/>
          </p:nvSpPr>
          <p:spPr>
            <a:xfrm>
              <a:off x="8107179" y="2402840"/>
              <a:ext cx="2245360" cy="76200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H="1">
              <a:off x="8787899" y="293624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9009286" y="2478510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⑤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850177" y="3340066"/>
            <a:ext cx="1331461" cy="2087881"/>
            <a:chOff x="8107179" y="2402839"/>
            <a:chExt cx="1331461" cy="2087881"/>
          </a:xfrm>
        </p:grpSpPr>
        <p:sp>
          <p:nvSpPr>
            <p:cNvPr id="29" name="矩形 28"/>
            <p:cNvSpPr/>
            <p:nvPr/>
          </p:nvSpPr>
          <p:spPr>
            <a:xfrm>
              <a:off x="8107179" y="2402839"/>
              <a:ext cx="1331461" cy="2087881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>
              <a:off x="8320812" y="363186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542199" y="3063665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⑥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075826" y="3074035"/>
            <a:ext cx="395957" cy="1495051"/>
            <a:chOff x="9139612" y="2705895"/>
            <a:chExt cx="976361" cy="1495051"/>
          </a:xfrm>
        </p:grpSpPr>
        <p:sp>
          <p:nvSpPr>
            <p:cNvPr id="38" name="矩形 37"/>
            <p:cNvSpPr/>
            <p:nvPr/>
          </p:nvSpPr>
          <p:spPr>
            <a:xfrm>
              <a:off x="9139612" y="2705895"/>
              <a:ext cx="976361" cy="1495051"/>
            </a:xfrm>
            <a:prstGeom prst="rect">
              <a:avLst/>
            </a:prstGeom>
            <a:solidFill>
              <a:srgbClr val="267890"/>
            </a:solidFill>
            <a:ln w="38100">
              <a:solidFill>
                <a:srgbClr val="1441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9407229" y="3649800"/>
              <a:ext cx="49784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9407229" y="3020216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⑦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7543376" y="1308256"/>
            <a:ext cx="38568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16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/>
              <a:t>左浮动</a:t>
            </a:r>
            <a:r>
              <a:rPr kumimoji="1" lang="zh-CN" altLang="en-US">
                <a:solidFill>
                  <a:schemeClr val="bg1"/>
                </a:solidFill>
              </a:rPr>
              <a:t>的盒子</a:t>
            </a:r>
            <a:r>
              <a:rPr kumimoji="1" lang="zh-CN" altLang="en-US"/>
              <a:t>向上向左</a:t>
            </a:r>
            <a:r>
              <a:rPr kumimoji="1" lang="zh-CN" altLang="en-US">
                <a:solidFill>
                  <a:schemeClr val="bg1"/>
                </a:solidFill>
              </a:rPr>
              <a:t>排列</a:t>
            </a:r>
          </a:p>
          <a:p>
            <a:pPr marL="457200" indent="-216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/>
              <a:t>右浮动</a:t>
            </a:r>
            <a:r>
              <a:rPr kumimoji="1" lang="zh-CN" altLang="en-US">
                <a:solidFill>
                  <a:schemeClr val="bg1"/>
                </a:solidFill>
              </a:rPr>
              <a:t>的盒子</a:t>
            </a:r>
            <a:r>
              <a:rPr kumimoji="1" lang="zh-CN" altLang="en-US"/>
              <a:t>向上向右</a:t>
            </a:r>
            <a:r>
              <a:rPr kumimoji="1" lang="zh-CN" altLang="en-US">
                <a:solidFill>
                  <a:schemeClr val="bg1"/>
                </a:solidFill>
              </a:rPr>
              <a:t>排列</a:t>
            </a:r>
            <a:endParaRPr kumimoji="1" lang="en-US" altLang="zh-CN">
              <a:solidFill>
                <a:schemeClr val="bg1"/>
              </a:solidFill>
            </a:endParaRPr>
          </a:p>
          <a:p>
            <a:pPr marL="457200" indent="-216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浮动盒子的顶边不得高于上一个盒子的顶边</a:t>
            </a:r>
            <a:endParaRPr kumimoji="1" lang="en-US" altLang="zh-CN">
              <a:solidFill>
                <a:schemeClr val="bg1"/>
              </a:solidFill>
            </a:endParaRPr>
          </a:p>
          <a:p>
            <a:pPr marL="457200" indent="-216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若剩余空间无法放下浮动的盒子，则该盒子向下移动，直到具备足够的空间能容纳盒子，然后再向左或向右移动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8862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-0.22969 0.0414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84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常见的浮动结构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87375" y="1341438"/>
            <a:ext cx="4899025" cy="4859337"/>
            <a:chOff x="587375" y="1341438"/>
            <a:chExt cx="4899025" cy="4859337"/>
          </a:xfrm>
        </p:grpSpPr>
        <p:sp>
          <p:nvSpPr>
            <p:cNvPr id="4" name="矩形 3"/>
            <p:cNvSpPr/>
            <p:nvPr/>
          </p:nvSpPr>
          <p:spPr>
            <a:xfrm>
              <a:off x="587375" y="1341438"/>
              <a:ext cx="4899025" cy="485933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accent5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01005" y="1351598"/>
              <a:ext cx="1210448" cy="1095025"/>
              <a:chOff x="8107179" y="2402840"/>
              <a:chExt cx="2245360" cy="762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8107179" y="2402840"/>
                <a:ext cx="2245360" cy="762000"/>
              </a:xfrm>
              <a:prstGeom prst="rect">
                <a:avLst/>
              </a:prstGeom>
              <a:solidFill>
                <a:srgbClr val="FF5319"/>
              </a:solidFill>
              <a:ln w="38100">
                <a:solidFill>
                  <a:srgbClr val="A135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>
                <a:off x="8787899" y="2936240"/>
                <a:ext cx="883920" cy="0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8948473" y="2543039"/>
                <a:ext cx="562775" cy="19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bg2"/>
                    </a:solidFill>
                  </a:rPr>
                  <a:t>①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826439" y="1351598"/>
              <a:ext cx="1210448" cy="1095025"/>
              <a:chOff x="8107179" y="2402840"/>
              <a:chExt cx="2245360" cy="63828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8107179" y="2402840"/>
                <a:ext cx="2245360" cy="638280"/>
              </a:xfrm>
              <a:prstGeom prst="rect">
                <a:avLst/>
              </a:prstGeom>
              <a:solidFill>
                <a:srgbClr val="FF5319"/>
              </a:solidFill>
              <a:ln w="38100">
                <a:solidFill>
                  <a:srgbClr val="A135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 flipH="1">
                <a:off x="8787899" y="2805248"/>
                <a:ext cx="883920" cy="0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/>
              <p:cNvSpPr/>
              <p:nvPr/>
            </p:nvSpPr>
            <p:spPr>
              <a:xfrm>
                <a:off x="9009287" y="2520276"/>
                <a:ext cx="441146" cy="2214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bg2"/>
                    </a:solidFill>
                  </a:rPr>
                  <a:t>②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036888" y="1351598"/>
              <a:ext cx="1210448" cy="1095025"/>
              <a:chOff x="8107179" y="2402840"/>
              <a:chExt cx="2245360" cy="63828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8107179" y="2402840"/>
                <a:ext cx="2245360" cy="638280"/>
              </a:xfrm>
              <a:prstGeom prst="rect">
                <a:avLst/>
              </a:prstGeom>
              <a:solidFill>
                <a:srgbClr val="FF5319"/>
              </a:solidFill>
              <a:ln w="38100">
                <a:solidFill>
                  <a:srgbClr val="A135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43" name="直接箭头连接符 42"/>
              <p:cNvCxnSpPr/>
              <p:nvPr/>
            </p:nvCxnSpPr>
            <p:spPr>
              <a:xfrm flipH="1">
                <a:off x="8787899" y="2805248"/>
                <a:ext cx="883920" cy="0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/>
              <p:cNvSpPr/>
              <p:nvPr/>
            </p:nvSpPr>
            <p:spPr>
              <a:xfrm>
                <a:off x="8948472" y="2520276"/>
                <a:ext cx="562776" cy="163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bg2"/>
                    </a:solidFill>
                  </a:rPr>
                  <a:t>③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4275952" y="1351598"/>
              <a:ext cx="1210448" cy="1095025"/>
              <a:chOff x="8107179" y="2402840"/>
              <a:chExt cx="2245360" cy="63828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8107179" y="2402840"/>
                <a:ext cx="2245360" cy="638280"/>
              </a:xfrm>
              <a:prstGeom prst="rect">
                <a:avLst/>
              </a:prstGeom>
              <a:solidFill>
                <a:srgbClr val="FF5319"/>
              </a:solidFill>
              <a:ln w="38100">
                <a:solidFill>
                  <a:srgbClr val="A135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47" name="直接箭头连接符 46"/>
              <p:cNvCxnSpPr/>
              <p:nvPr/>
            </p:nvCxnSpPr>
            <p:spPr>
              <a:xfrm flipH="1">
                <a:off x="8787899" y="2805248"/>
                <a:ext cx="883920" cy="0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/>
              <p:cNvSpPr/>
              <p:nvPr/>
            </p:nvSpPr>
            <p:spPr>
              <a:xfrm>
                <a:off x="8948473" y="2520276"/>
                <a:ext cx="562776" cy="163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bg2"/>
                    </a:solidFill>
                  </a:rPr>
                  <a:t>④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601005" y="2478233"/>
              <a:ext cx="1210448" cy="1095025"/>
              <a:chOff x="8107179" y="2402840"/>
              <a:chExt cx="2245360" cy="76200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107179" y="2402840"/>
                <a:ext cx="2245360" cy="762000"/>
              </a:xfrm>
              <a:prstGeom prst="rect">
                <a:avLst/>
              </a:prstGeom>
              <a:solidFill>
                <a:srgbClr val="FF5319"/>
              </a:solidFill>
              <a:ln w="38100">
                <a:solidFill>
                  <a:srgbClr val="A135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>
                <a:off x="8787899" y="2936240"/>
                <a:ext cx="883920" cy="0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矩形 65"/>
              <p:cNvSpPr/>
              <p:nvPr/>
            </p:nvSpPr>
            <p:spPr>
              <a:xfrm>
                <a:off x="8948473" y="2543039"/>
                <a:ext cx="562776" cy="19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bg2"/>
                    </a:solidFill>
                  </a:rPr>
                  <a:t>⑤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826439" y="2478233"/>
              <a:ext cx="1210448" cy="1095025"/>
              <a:chOff x="8107179" y="2402840"/>
              <a:chExt cx="2245360" cy="63828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8107179" y="2402840"/>
                <a:ext cx="2245360" cy="638280"/>
              </a:xfrm>
              <a:prstGeom prst="rect">
                <a:avLst/>
              </a:prstGeom>
              <a:solidFill>
                <a:srgbClr val="FF5319"/>
              </a:solidFill>
              <a:ln w="38100">
                <a:solidFill>
                  <a:srgbClr val="A135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>
                <a:off x="8787899" y="2805248"/>
                <a:ext cx="883920" cy="0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矩形 69"/>
              <p:cNvSpPr/>
              <p:nvPr/>
            </p:nvSpPr>
            <p:spPr>
              <a:xfrm>
                <a:off x="8948473" y="2520276"/>
                <a:ext cx="562776" cy="163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bg2"/>
                    </a:solidFill>
                  </a:rPr>
                  <a:t>⑥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3036888" y="2478233"/>
              <a:ext cx="1210448" cy="1095025"/>
              <a:chOff x="8107179" y="2402840"/>
              <a:chExt cx="2245360" cy="638280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8107179" y="2402840"/>
                <a:ext cx="2245360" cy="638280"/>
              </a:xfrm>
              <a:prstGeom prst="rect">
                <a:avLst/>
              </a:prstGeom>
              <a:solidFill>
                <a:srgbClr val="FF5319"/>
              </a:solidFill>
              <a:ln w="38100">
                <a:solidFill>
                  <a:srgbClr val="A135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3" name="直接箭头连接符 72"/>
              <p:cNvCxnSpPr/>
              <p:nvPr/>
            </p:nvCxnSpPr>
            <p:spPr>
              <a:xfrm flipH="1">
                <a:off x="8787899" y="2805248"/>
                <a:ext cx="883920" cy="0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矩形 73"/>
              <p:cNvSpPr/>
              <p:nvPr/>
            </p:nvSpPr>
            <p:spPr>
              <a:xfrm>
                <a:off x="8948472" y="2520276"/>
                <a:ext cx="562776" cy="163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bg2"/>
                    </a:solidFill>
                  </a:rPr>
                  <a:t>⑦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5972715" y="1341438"/>
            <a:ext cx="5631909" cy="4859337"/>
            <a:chOff x="587375" y="1341438"/>
            <a:chExt cx="7123564" cy="4859337"/>
          </a:xfrm>
        </p:grpSpPr>
        <p:sp>
          <p:nvSpPr>
            <p:cNvPr id="75" name="矩形 74"/>
            <p:cNvSpPr/>
            <p:nvPr/>
          </p:nvSpPr>
          <p:spPr>
            <a:xfrm>
              <a:off x="587375" y="1341438"/>
              <a:ext cx="7123564" cy="485933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accent5"/>
                </a:solidFill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607194" y="1351598"/>
              <a:ext cx="3238732" cy="3992562"/>
              <a:chOff x="8107179" y="2402840"/>
              <a:chExt cx="2245360" cy="762000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8107179" y="2402840"/>
                <a:ext cx="2245360" cy="762000"/>
              </a:xfrm>
              <a:prstGeom prst="rect">
                <a:avLst/>
              </a:prstGeom>
              <a:solidFill>
                <a:srgbClr val="FF5319"/>
              </a:solidFill>
              <a:ln w="38100">
                <a:solidFill>
                  <a:srgbClr val="A135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>
                <a:off x="8748611" y="2814078"/>
                <a:ext cx="883920" cy="0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矩形 78"/>
              <p:cNvSpPr/>
              <p:nvPr/>
            </p:nvSpPr>
            <p:spPr>
              <a:xfrm>
                <a:off x="8948474" y="2684371"/>
                <a:ext cx="484194" cy="76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bg2"/>
                    </a:solidFill>
                  </a:rPr>
                  <a:t>①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529009" y="1351598"/>
              <a:ext cx="3162111" cy="3992562"/>
              <a:chOff x="9139622" y="2177257"/>
              <a:chExt cx="976362" cy="2732722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9139622" y="2177257"/>
                <a:ext cx="976362" cy="2732722"/>
              </a:xfrm>
              <a:prstGeom prst="rect">
                <a:avLst/>
              </a:prstGeom>
              <a:solidFill>
                <a:srgbClr val="267890"/>
              </a:solidFill>
              <a:ln w="38100">
                <a:solidFill>
                  <a:srgbClr val="1441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>
                <a:off x="9407229" y="3652059"/>
                <a:ext cx="497840" cy="0"/>
              </a:xfrm>
              <a:prstGeom prst="straightConnector1">
                <a:avLst/>
              </a:prstGeom>
              <a:ln w="38100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矩形 82"/>
              <p:cNvSpPr/>
              <p:nvPr/>
            </p:nvSpPr>
            <p:spPr>
              <a:xfrm>
                <a:off x="9559695" y="3186897"/>
                <a:ext cx="136213" cy="273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bg2"/>
                    </a:solidFill>
                  </a:rPr>
                  <a:t>②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062831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盒子位置</a:t>
            </a:r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-</a:t>
            </a:r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587375" y="1341438"/>
            <a:ext cx="7103745" cy="4859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accent5"/>
                </a:solidFill>
              </a:rPr>
              <a:t>包含块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503419" y="2788920"/>
            <a:ext cx="2245360" cy="762000"/>
            <a:chOff x="8107179" y="2402840"/>
            <a:chExt cx="2245360" cy="762000"/>
          </a:xfrm>
        </p:grpSpPr>
        <p:sp>
          <p:nvSpPr>
            <p:cNvPr id="5" name="矩形 4"/>
            <p:cNvSpPr/>
            <p:nvPr/>
          </p:nvSpPr>
          <p:spPr>
            <a:xfrm>
              <a:off x="8107179" y="2402840"/>
              <a:ext cx="2245360" cy="76200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8787899" y="293624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9009286" y="2478510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①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08837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盒子位置</a:t>
            </a:r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-</a:t>
            </a:r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587375" y="1341438"/>
            <a:ext cx="7103745" cy="4859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accent5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503419" y="2788920"/>
            <a:ext cx="2245360" cy="762000"/>
            <a:chOff x="8107179" y="2402840"/>
            <a:chExt cx="2245360" cy="762000"/>
          </a:xfrm>
        </p:grpSpPr>
        <p:sp>
          <p:nvSpPr>
            <p:cNvPr id="5" name="矩形 4"/>
            <p:cNvSpPr/>
            <p:nvPr/>
          </p:nvSpPr>
          <p:spPr>
            <a:xfrm>
              <a:off x="8107179" y="2402840"/>
              <a:ext cx="2245360" cy="76200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8787899" y="293624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9009286" y="2478510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①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797234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-0.64791 -0.209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96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盒子位置</a:t>
            </a:r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-</a:t>
            </a:r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587375" y="1341438"/>
            <a:ext cx="7103745" cy="4859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accent5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7194" y="1351598"/>
            <a:ext cx="2245360" cy="762000"/>
            <a:chOff x="8107179" y="2402840"/>
            <a:chExt cx="2245360" cy="762000"/>
          </a:xfrm>
        </p:grpSpPr>
        <p:sp>
          <p:nvSpPr>
            <p:cNvPr id="9" name="矩形 8"/>
            <p:cNvSpPr/>
            <p:nvPr/>
          </p:nvSpPr>
          <p:spPr>
            <a:xfrm>
              <a:off x="8107179" y="2402840"/>
              <a:ext cx="2245360" cy="76200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8787899" y="293624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9009286" y="2478510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①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3419" y="2788919"/>
            <a:ext cx="2245360" cy="1153159"/>
            <a:chOff x="8107179" y="2402840"/>
            <a:chExt cx="2245360" cy="638280"/>
          </a:xfrm>
        </p:grpSpPr>
        <p:sp>
          <p:nvSpPr>
            <p:cNvPr id="16" name="矩形 15"/>
            <p:cNvSpPr/>
            <p:nvPr/>
          </p:nvSpPr>
          <p:spPr>
            <a:xfrm>
              <a:off x="8107179" y="2402840"/>
              <a:ext cx="2245360" cy="63828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8787899" y="2805248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9009287" y="252027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②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424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0.46119 -0.2092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60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盒子位置</a:t>
            </a:r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-</a:t>
            </a:r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587375" y="1341438"/>
            <a:ext cx="7103745" cy="4859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accent5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7194" y="1351598"/>
            <a:ext cx="2245360" cy="762000"/>
            <a:chOff x="8107179" y="2402840"/>
            <a:chExt cx="2245360" cy="762000"/>
          </a:xfrm>
        </p:grpSpPr>
        <p:sp>
          <p:nvSpPr>
            <p:cNvPr id="9" name="矩形 8"/>
            <p:cNvSpPr/>
            <p:nvPr/>
          </p:nvSpPr>
          <p:spPr>
            <a:xfrm>
              <a:off x="8107179" y="2402840"/>
              <a:ext cx="2245360" cy="76200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8787899" y="293624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9009286" y="2478510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①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72373" y="1351598"/>
            <a:ext cx="2245360" cy="1153159"/>
            <a:chOff x="8107179" y="2402840"/>
            <a:chExt cx="2245360" cy="638280"/>
          </a:xfrm>
        </p:grpSpPr>
        <p:sp>
          <p:nvSpPr>
            <p:cNvPr id="16" name="矩形 15"/>
            <p:cNvSpPr/>
            <p:nvPr/>
          </p:nvSpPr>
          <p:spPr>
            <a:xfrm>
              <a:off x="8107179" y="2402840"/>
              <a:ext cx="2245360" cy="63828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8787899" y="2805248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9009287" y="252027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②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229600" y="2778759"/>
            <a:ext cx="3210559" cy="2016762"/>
            <a:chOff x="7833360" y="2402840"/>
            <a:chExt cx="3210559" cy="1116289"/>
          </a:xfrm>
        </p:grpSpPr>
        <p:sp>
          <p:nvSpPr>
            <p:cNvPr id="22" name="矩形 21"/>
            <p:cNvSpPr/>
            <p:nvPr/>
          </p:nvSpPr>
          <p:spPr>
            <a:xfrm>
              <a:off x="7833360" y="2402840"/>
              <a:ext cx="3210559" cy="1116289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8996679" y="3019757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9218066" y="273478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③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39310" y="4629306"/>
            <a:ext cx="6599873" cy="961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>
                <a:solidFill>
                  <a:schemeClr val="accent6"/>
                </a:solidFill>
              </a:rPr>
              <a:t>若剩余空间无法放下浮动的盒子，则该盒子向下移动，</a:t>
            </a:r>
            <a:endParaRPr kumimoji="1" lang="en-US" altLang="zh-CN" sz="200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>
                <a:solidFill>
                  <a:schemeClr val="accent6"/>
                </a:solidFill>
              </a:rPr>
              <a:t>直到具备足够的空间能容纳盒子，然后再向左或向右移动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118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0.25247 -0.2085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盒子位置</a:t>
            </a:r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-</a:t>
            </a:r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587375" y="1341438"/>
            <a:ext cx="7103745" cy="4859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accent5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7194" y="1351598"/>
            <a:ext cx="2245360" cy="762000"/>
            <a:chOff x="8107179" y="2402840"/>
            <a:chExt cx="2245360" cy="762000"/>
          </a:xfrm>
        </p:grpSpPr>
        <p:sp>
          <p:nvSpPr>
            <p:cNvPr id="9" name="矩形 8"/>
            <p:cNvSpPr/>
            <p:nvPr/>
          </p:nvSpPr>
          <p:spPr>
            <a:xfrm>
              <a:off x="8107179" y="2402840"/>
              <a:ext cx="2245360" cy="76200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8787899" y="293624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9009286" y="2478510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①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72373" y="1351598"/>
            <a:ext cx="2245360" cy="1153159"/>
            <a:chOff x="8107179" y="2402840"/>
            <a:chExt cx="2245360" cy="638280"/>
          </a:xfrm>
        </p:grpSpPr>
        <p:sp>
          <p:nvSpPr>
            <p:cNvPr id="16" name="矩形 15"/>
            <p:cNvSpPr/>
            <p:nvPr/>
          </p:nvSpPr>
          <p:spPr>
            <a:xfrm>
              <a:off x="8107179" y="2402840"/>
              <a:ext cx="2245360" cy="63828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8787899" y="2805248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9009287" y="252027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②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151121" y="1351553"/>
            <a:ext cx="3210559" cy="2016762"/>
            <a:chOff x="7833360" y="2402840"/>
            <a:chExt cx="3210559" cy="1116289"/>
          </a:xfrm>
        </p:grpSpPr>
        <p:sp>
          <p:nvSpPr>
            <p:cNvPr id="22" name="矩形 21"/>
            <p:cNvSpPr/>
            <p:nvPr/>
          </p:nvSpPr>
          <p:spPr>
            <a:xfrm>
              <a:off x="7833360" y="2402840"/>
              <a:ext cx="3210559" cy="1116289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8996679" y="3019757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9218066" y="273478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③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39310" y="4629306"/>
            <a:ext cx="6599873" cy="961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>
                <a:solidFill>
                  <a:schemeClr val="accent6"/>
                </a:solidFill>
              </a:rPr>
              <a:t>若剩余空间无法放下浮动的盒子，则该盒子向下移动，</a:t>
            </a:r>
            <a:endParaRPr kumimoji="1" lang="en-US" altLang="zh-CN" sz="200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>
                <a:solidFill>
                  <a:schemeClr val="accent6"/>
                </a:solidFill>
              </a:rPr>
              <a:t>直到具备足够的空间能容纳盒子，然后再向左或向右移动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466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3.33333E-6 0.173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盒子位置</a:t>
            </a:r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-</a:t>
            </a:r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587375" y="1341438"/>
            <a:ext cx="7103745" cy="4859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accent5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7194" y="1351598"/>
            <a:ext cx="2245360" cy="762000"/>
            <a:chOff x="8107179" y="2402840"/>
            <a:chExt cx="2245360" cy="762000"/>
          </a:xfrm>
        </p:grpSpPr>
        <p:sp>
          <p:nvSpPr>
            <p:cNvPr id="9" name="矩形 8"/>
            <p:cNvSpPr/>
            <p:nvPr/>
          </p:nvSpPr>
          <p:spPr>
            <a:xfrm>
              <a:off x="8107179" y="2402840"/>
              <a:ext cx="2245360" cy="76200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8787899" y="293624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9009286" y="2478510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①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72373" y="1351598"/>
            <a:ext cx="2245360" cy="1153159"/>
            <a:chOff x="8107179" y="2402840"/>
            <a:chExt cx="2245360" cy="638280"/>
          </a:xfrm>
        </p:grpSpPr>
        <p:sp>
          <p:nvSpPr>
            <p:cNvPr id="16" name="矩形 15"/>
            <p:cNvSpPr/>
            <p:nvPr/>
          </p:nvSpPr>
          <p:spPr>
            <a:xfrm>
              <a:off x="8107179" y="2402840"/>
              <a:ext cx="2245360" cy="63828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8787899" y="2805248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9009287" y="252027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②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151121" y="2535237"/>
            <a:ext cx="3210559" cy="2016762"/>
            <a:chOff x="7833360" y="2402840"/>
            <a:chExt cx="3210559" cy="1116289"/>
          </a:xfrm>
        </p:grpSpPr>
        <p:sp>
          <p:nvSpPr>
            <p:cNvPr id="22" name="矩形 21"/>
            <p:cNvSpPr/>
            <p:nvPr/>
          </p:nvSpPr>
          <p:spPr>
            <a:xfrm>
              <a:off x="7833360" y="2402840"/>
              <a:ext cx="3210559" cy="1116289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8996679" y="3019757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9218066" y="273478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③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39310" y="4629306"/>
            <a:ext cx="6599873" cy="961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>
                <a:solidFill>
                  <a:schemeClr val="accent6"/>
                </a:solidFill>
              </a:rPr>
              <a:t>若剩余空间无法放下浮动的盒子，则该盒子向下移动，</a:t>
            </a:r>
            <a:endParaRPr kumimoji="1" lang="en-US" altLang="zh-CN" sz="200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>
                <a:solidFill>
                  <a:schemeClr val="accent6"/>
                </a:solidFill>
              </a:rPr>
              <a:t>直到具备足够的空间能容纳盒子，然后再向左或向右移动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69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37253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盒子位置</a:t>
            </a:r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-</a:t>
            </a:r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587375" y="1341438"/>
            <a:ext cx="7103745" cy="4859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accent5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7194" y="1351598"/>
            <a:ext cx="2245360" cy="762000"/>
            <a:chOff x="8107179" y="2402840"/>
            <a:chExt cx="2245360" cy="762000"/>
          </a:xfrm>
        </p:grpSpPr>
        <p:sp>
          <p:nvSpPr>
            <p:cNvPr id="9" name="矩形 8"/>
            <p:cNvSpPr/>
            <p:nvPr/>
          </p:nvSpPr>
          <p:spPr>
            <a:xfrm>
              <a:off x="8107179" y="2402840"/>
              <a:ext cx="2245360" cy="76200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8787899" y="293624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9009286" y="2478510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①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72373" y="1351598"/>
            <a:ext cx="2245360" cy="1153159"/>
            <a:chOff x="8107179" y="2402840"/>
            <a:chExt cx="2245360" cy="638280"/>
          </a:xfrm>
        </p:grpSpPr>
        <p:sp>
          <p:nvSpPr>
            <p:cNvPr id="16" name="矩形 15"/>
            <p:cNvSpPr/>
            <p:nvPr/>
          </p:nvSpPr>
          <p:spPr>
            <a:xfrm>
              <a:off x="8107179" y="2402840"/>
              <a:ext cx="2245360" cy="63828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8787899" y="2805248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9009287" y="252027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②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7194" y="2535237"/>
            <a:ext cx="3210559" cy="2016762"/>
            <a:chOff x="7833360" y="2402840"/>
            <a:chExt cx="3210559" cy="1116289"/>
          </a:xfrm>
        </p:grpSpPr>
        <p:sp>
          <p:nvSpPr>
            <p:cNvPr id="22" name="矩形 21"/>
            <p:cNvSpPr/>
            <p:nvPr/>
          </p:nvSpPr>
          <p:spPr>
            <a:xfrm>
              <a:off x="7833360" y="2402840"/>
              <a:ext cx="3210559" cy="1116289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8996679" y="3019757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9218066" y="273478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③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139622" y="2177257"/>
            <a:ext cx="976362" cy="2732722"/>
            <a:chOff x="9139622" y="2177257"/>
            <a:chExt cx="976362" cy="2732722"/>
          </a:xfrm>
        </p:grpSpPr>
        <p:sp>
          <p:nvSpPr>
            <p:cNvPr id="5" name="矩形 4"/>
            <p:cNvSpPr/>
            <p:nvPr/>
          </p:nvSpPr>
          <p:spPr>
            <a:xfrm>
              <a:off x="9139622" y="2177257"/>
              <a:ext cx="976362" cy="2732722"/>
            </a:xfrm>
            <a:prstGeom prst="rect">
              <a:avLst/>
            </a:prstGeom>
            <a:solidFill>
              <a:srgbClr val="267890"/>
            </a:solidFill>
            <a:ln w="38100">
              <a:solidFill>
                <a:srgbClr val="1441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9407229" y="3649800"/>
              <a:ext cx="49784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9407229" y="3020216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④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686729" y="4876377"/>
            <a:ext cx="5057795" cy="500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>
                <a:solidFill>
                  <a:schemeClr val="accent6"/>
                </a:solidFill>
              </a:rPr>
              <a:t>浮动盒子的顶边不得高于上一个盒子的顶边</a:t>
            </a:r>
            <a:endParaRPr kumimoji="1" lang="en-US" altLang="zh-CN" sz="2000">
              <a:solidFill>
                <a:schemeClr val="accent6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87375" y="2535237"/>
            <a:ext cx="7103745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47669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19961 -0.1196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87" y="-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盒子位置</a:t>
            </a:r>
            <a:r>
              <a:rPr kumimoji="1" lang="en-US" altLang="zh-CN" sz="4000">
                <a:solidFill>
                  <a:schemeClr val="tx1"/>
                </a:solidFill>
                <a:latin typeface="+mn-lt"/>
                <a:ea typeface="+mn-ea"/>
              </a:rPr>
              <a:t>-</a:t>
            </a:r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587375" y="1341438"/>
            <a:ext cx="7103745" cy="4859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accent5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7194" y="1351598"/>
            <a:ext cx="2245360" cy="762000"/>
            <a:chOff x="8107179" y="2402840"/>
            <a:chExt cx="2245360" cy="762000"/>
          </a:xfrm>
        </p:grpSpPr>
        <p:sp>
          <p:nvSpPr>
            <p:cNvPr id="9" name="矩形 8"/>
            <p:cNvSpPr/>
            <p:nvPr/>
          </p:nvSpPr>
          <p:spPr>
            <a:xfrm>
              <a:off x="8107179" y="2402840"/>
              <a:ext cx="2245360" cy="76200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8787899" y="2936240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9009286" y="2478510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①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72373" y="1351598"/>
            <a:ext cx="2245360" cy="1153159"/>
            <a:chOff x="8107179" y="2402840"/>
            <a:chExt cx="2245360" cy="638280"/>
          </a:xfrm>
        </p:grpSpPr>
        <p:sp>
          <p:nvSpPr>
            <p:cNvPr id="16" name="矩形 15"/>
            <p:cNvSpPr/>
            <p:nvPr/>
          </p:nvSpPr>
          <p:spPr>
            <a:xfrm>
              <a:off x="8107179" y="2402840"/>
              <a:ext cx="2245360" cy="638280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8787899" y="2805248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9009287" y="252027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②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7194" y="2535237"/>
            <a:ext cx="3210559" cy="2016762"/>
            <a:chOff x="7833360" y="2402840"/>
            <a:chExt cx="3210559" cy="1116289"/>
          </a:xfrm>
        </p:grpSpPr>
        <p:sp>
          <p:nvSpPr>
            <p:cNvPr id="22" name="矩形 21"/>
            <p:cNvSpPr/>
            <p:nvPr/>
          </p:nvSpPr>
          <p:spPr>
            <a:xfrm>
              <a:off x="7833360" y="2402840"/>
              <a:ext cx="3210559" cy="1116289"/>
            </a:xfrm>
            <a:prstGeom prst="rect">
              <a:avLst/>
            </a:prstGeom>
            <a:solidFill>
              <a:srgbClr val="FF5319"/>
            </a:solidFill>
            <a:ln w="38100">
              <a:solidFill>
                <a:srgbClr val="A13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2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8996679" y="3019757"/>
              <a:ext cx="88392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9218066" y="2734786"/>
              <a:ext cx="441146" cy="221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③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714758" y="1351598"/>
            <a:ext cx="976362" cy="2732722"/>
            <a:chOff x="9139622" y="2177257"/>
            <a:chExt cx="976362" cy="2732722"/>
          </a:xfrm>
        </p:grpSpPr>
        <p:sp>
          <p:nvSpPr>
            <p:cNvPr id="5" name="矩形 4"/>
            <p:cNvSpPr/>
            <p:nvPr/>
          </p:nvSpPr>
          <p:spPr>
            <a:xfrm>
              <a:off x="9139622" y="2177257"/>
              <a:ext cx="976362" cy="2732722"/>
            </a:xfrm>
            <a:prstGeom prst="rect">
              <a:avLst/>
            </a:prstGeom>
            <a:solidFill>
              <a:srgbClr val="267890"/>
            </a:solidFill>
            <a:ln w="38100">
              <a:solidFill>
                <a:srgbClr val="1441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9407229" y="3649800"/>
              <a:ext cx="497840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9407229" y="3020216"/>
              <a:ext cx="441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2"/>
                  </a:solidFill>
                </a:rPr>
                <a:t>④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686729" y="4876377"/>
            <a:ext cx="5057795" cy="500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>
                <a:solidFill>
                  <a:schemeClr val="accent6"/>
                </a:solidFill>
              </a:rPr>
              <a:t>浮动盒子的顶边不得高于上一个盒子的顶边</a:t>
            </a:r>
            <a:endParaRPr kumimoji="1" lang="en-US" altLang="zh-CN" sz="2000">
              <a:solidFill>
                <a:schemeClr val="accent6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87375" y="2535237"/>
            <a:ext cx="7103745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5200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4.79167E-6 0.174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12.5|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14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5|2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heme/theme1.xml><?xml version="1.0" encoding="utf-8"?>
<a:theme xmlns:a="http://schemas.openxmlformats.org/drawingml/2006/main" name="Office 主题">
  <a:themeElements>
    <a:clrScheme name="html">
      <a:dk1>
        <a:srgbClr val="E5E09C"/>
      </a:dk1>
      <a:lt1>
        <a:srgbClr val="F2F2F2"/>
      </a:lt1>
      <a:dk2>
        <a:srgbClr val="93D983"/>
      </a:dk2>
      <a:lt2>
        <a:srgbClr val="FFFFFF"/>
      </a:lt2>
      <a:accent1>
        <a:srgbClr val="E46870"/>
      </a:accent1>
      <a:accent2>
        <a:srgbClr val="C73387"/>
      </a:accent2>
      <a:accent3>
        <a:srgbClr val="DD7157"/>
      </a:accent3>
      <a:accent4>
        <a:srgbClr val="1793AF"/>
      </a:accent4>
      <a:accent5>
        <a:srgbClr val="56543B"/>
      </a:accent5>
      <a:accent6>
        <a:srgbClr val="000000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翩翩体-简粗体"/>
        <a:cs typeface=""/>
      </a:majorFont>
      <a:minorFont>
        <a:latin typeface="Consolas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4800" b="1">
            <a:solidFill>
              <a:srgbClr val="C43886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13863</TotalTime>
  <Words>477</Words>
  <Application>Microsoft Office PowerPoint</Application>
  <PresentationFormat>宽屏</PresentationFormat>
  <Paragraphs>127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Adobe Heiti Std R</vt:lpstr>
      <vt:lpstr>Arial</vt:lpstr>
      <vt:lpstr>Calibri</vt:lpstr>
      <vt:lpstr>Consolas</vt:lpstr>
      <vt:lpstr>Office 主题</vt:lpstr>
      <vt:lpstr>盒子位置</vt:lpstr>
      <vt:lpstr>盒子位置-示例</vt:lpstr>
      <vt:lpstr>盒子位置-示例</vt:lpstr>
      <vt:lpstr>盒子位置-示例</vt:lpstr>
      <vt:lpstr>盒子位置-示例</vt:lpstr>
      <vt:lpstr>盒子位置-示例</vt:lpstr>
      <vt:lpstr>盒子位置-示例</vt:lpstr>
      <vt:lpstr>盒子位置-示例</vt:lpstr>
      <vt:lpstr>盒子位置-示例</vt:lpstr>
      <vt:lpstr>盒子位置-示例</vt:lpstr>
      <vt:lpstr>盒子位置-示例</vt:lpstr>
      <vt:lpstr>盒子位置-示例</vt:lpstr>
      <vt:lpstr>盒子位置-示例</vt:lpstr>
      <vt:lpstr>盒子位置-示例</vt:lpstr>
      <vt:lpstr>盒子位置-示例</vt:lpstr>
      <vt:lpstr>盒子位置-示例</vt:lpstr>
      <vt:lpstr>常见的浮动结构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kevin yuan</cp:lastModifiedBy>
  <cp:revision>1361</cp:revision>
  <dcterms:created xsi:type="dcterms:W3CDTF">2016-01-11T05:48:50Z</dcterms:created>
  <dcterms:modified xsi:type="dcterms:W3CDTF">2019-05-23T07:56:12Z</dcterms:modified>
</cp:coreProperties>
</file>