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81" r:id="rId10"/>
    <p:sldId id="282" r:id="rId11"/>
    <p:sldId id="283" r:id="rId12"/>
    <p:sldId id="280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58" autoAdjust="0"/>
  </p:normalViewPr>
  <p:slideViewPr>
    <p:cSldViewPr snapToGrid="0">
      <p:cViewPr varScale="1">
        <p:scale>
          <a:sx n="77" d="100"/>
          <a:sy n="77" d="100"/>
        </p:scale>
        <p:origin x="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F3242-0DA7-4AD2-B85E-E4D85BDE126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C8D18-7D2F-4800-A286-8CB22FF7D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28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C8D18-7D2F-4800-A286-8CB22FF7DF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80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C8D18-7D2F-4800-A286-8CB22FF7DF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8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C8D18-7D2F-4800-A286-8CB22FF7DF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4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12/9/2024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774B5-3F61-58E6-6EDB-F6B511B090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Neuro-Oncology Tumor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8A324-5945-DD3C-3CC4-037E7945F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“Using Deep Learning for Accurate Tumor segmentation”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94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2FC0-6651-1E7F-0307-3D80C588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A0E98-330C-94C4-D49C-E3453F318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94721"/>
            <a:ext cx="6096000" cy="3998154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9823D87-3F33-D5BA-4A24-9DB35A711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862" y="2494720"/>
            <a:ext cx="5801138" cy="3998154"/>
          </a:xfrm>
        </p:spPr>
      </p:pic>
    </p:spTree>
    <p:extLst>
      <p:ext uri="{BB962C8B-B14F-4D97-AF65-F5344CB8AC3E}">
        <p14:creationId xmlns:p14="http://schemas.microsoft.com/office/powerpoint/2010/main" val="185242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7C8A9-0BAD-CEC9-5C6C-A31E8F2B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r>
              <a:rPr lang="en-US" sz="6600" dirty="0"/>
              <a:t>				Analytics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4735C0-806E-6A2F-FF84-C368DE269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89AA-D212-9A6B-4451-0A3F8B21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18389-EF44-6C18-BFE6-DACCC4D81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3035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2400" b="1" dirty="0"/>
              <a:t> We Achieved 98.4% Accuracy</a:t>
            </a:r>
            <a:r>
              <a:rPr lang="en-US" sz="2400" dirty="0"/>
              <a:t> with </a:t>
            </a:r>
            <a:r>
              <a:rPr lang="en-US" sz="2400" b="1" dirty="0"/>
              <a:t>40 epochs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98.8% Accuracy</a:t>
            </a:r>
            <a:r>
              <a:rPr lang="en-US" sz="2400" dirty="0"/>
              <a:t> with </a:t>
            </a:r>
            <a:r>
              <a:rPr lang="en-US" sz="2400" b="1" dirty="0"/>
              <a:t>1000 epochs</a:t>
            </a:r>
            <a:r>
              <a:rPr lang="en-US" sz="2400" dirty="0"/>
              <a:t> – highest so far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Optimized Code</a:t>
            </a:r>
            <a:r>
              <a:rPr lang="en-US" sz="2400" dirty="0"/>
              <a:t> for faster training and better performance</a:t>
            </a:r>
          </a:p>
          <a:p>
            <a:endParaRPr lang="en-US" sz="2400" dirty="0"/>
          </a:p>
          <a:p>
            <a:r>
              <a:rPr lang="en-US" sz="2400" b="1" dirty="0"/>
              <a:t>Results</a:t>
            </a:r>
            <a:r>
              <a:rPr lang="en-US" sz="2400" dirty="0"/>
              <a:t> in </a:t>
            </a:r>
            <a:r>
              <a:rPr lang="en-US" sz="2400" b="1" dirty="0"/>
              <a:t>0.07s</a:t>
            </a:r>
            <a:r>
              <a:rPr lang="en-US" sz="2400" dirty="0"/>
              <a:t> using GPU and </a:t>
            </a:r>
            <a:r>
              <a:rPr lang="en-US" sz="2400" b="1" dirty="0"/>
              <a:t>2.5s</a:t>
            </a:r>
            <a:r>
              <a:rPr lang="en-US" sz="2400" dirty="0"/>
              <a:t> on CPU.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Strong Potential</a:t>
            </a:r>
            <a:r>
              <a:rPr lang="en-US" sz="2400" dirty="0"/>
              <a:t>: 98.4% accuracy with fewer epochs shows great promise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Breaking the 99% Barrier</a:t>
            </a:r>
            <a:r>
              <a:rPr lang="en-US" sz="2400" dirty="0"/>
              <a:t> soon with more resources</a:t>
            </a:r>
          </a:p>
          <a:p>
            <a:endParaRPr 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17B6408-C9E7-31A5-2B2D-F08F6D16A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286" y="1570383"/>
            <a:ext cx="5770446" cy="492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31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1A60-1DCC-4F47-4A4A-6E4A7D99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8D61A-A250-F87B-C48D-8DC007AC3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835"/>
            <a:ext cx="6708112" cy="48565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/>
              <a:t>Automated Segmentation:</a:t>
            </a:r>
            <a:r>
              <a:rPr lang="en-US" sz="1500" dirty="0"/>
              <a:t> </a:t>
            </a:r>
          </a:p>
          <a:p>
            <a:r>
              <a:rPr lang="en-US" sz="1500" dirty="0"/>
              <a:t>Reduces errors and manual effort.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U-Net:</a:t>
            </a:r>
            <a:r>
              <a:rPr lang="en-US" sz="1500" dirty="0"/>
              <a:t> High accuracy in brain tumor segmentation.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Future Work:</a:t>
            </a:r>
          </a:p>
          <a:p>
            <a:r>
              <a:rPr lang="en-US" sz="1500" dirty="0"/>
              <a:t>Targeting to </a:t>
            </a:r>
            <a:r>
              <a:rPr lang="en-US" sz="1500" b="1" dirty="0"/>
              <a:t>break the 99% accuracy barrier</a:t>
            </a:r>
            <a:r>
              <a:rPr lang="en-US" sz="1500" dirty="0"/>
              <a:t> by next month</a:t>
            </a:r>
            <a:endParaRPr lang="en-US" sz="15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Integrate patient history for </a:t>
            </a:r>
            <a:r>
              <a:rPr lang="en-US" sz="1500" b="1" dirty="0"/>
              <a:t>tumor prediction</a:t>
            </a:r>
            <a:r>
              <a:rPr lang="en-US" sz="15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Complete web app </a:t>
            </a:r>
            <a:r>
              <a:rPr lang="en-US" sz="1500" dirty="0"/>
              <a:t>for appointments and MRI analysis.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Web App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Appointment System</a:t>
            </a:r>
            <a:r>
              <a:rPr lang="en-US" sz="1500" dirty="0"/>
              <a:t>: Book doctor appointments.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MRI Analysis</a:t>
            </a:r>
            <a:r>
              <a:rPr lang="en-US" sz="1500" dirty="0"/>
              <a:t>: Upload and analyze MRI scans.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Current Status: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Web app developed and Deployed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Integration with AI Model ongoing.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2F7F27-4301-A1D6-7E0F-E8F42CD75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655" y="1366576"/>
            <a:ext cx="5821346" cy="523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57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1F55-9B6E-9A0F-E903-F58EE0E6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EF37-9B0A-F230-C572-1B38C287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69097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b="1" dirty="0"/>
              <a:t>Special Thanks To: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 err="1"/>
              <a:t>Umme</a:t>
            </a:r>
            <a:r>
              <a:rPr lang="en-US" dirty="0"/>
              <a:t> </a:t>
            </a:r>
            <a:r>
              <a:rPr lang="en-US" dirty="0" err="1"/>
              <a:t>Ummarah</a:t>
            </a:r>
            <a:r>
              <a:rPr lang="en-US" dirty="0"/>
              <a:t> </a:t>
            </a:r>
          </a:p>
          <a:p>
            <a:r>
              <a:rPr lang="en-US" dirty="0"/>
              <a:t>Eisha Tur Razia.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500" b="1" dirty="0"/>
              <a:t>Experts Consulted: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b="1" dirty="0"/>
              <a:t>Dr. Faiz Mehmood</a:t>
            </a:r>
            <a:r>
              <a:rPr lang="en-US" sz="2600" dirty="0"/>
              <a:t>, Radiology Specialist, NHS, UK.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b="1" dirty="0"/>
              <a:t>Dr. Adnan Jaffar</a:t>
            </a:r>
            <a:r>
              <a:rPr lang="en-US" sz="2600" dirty="0"/>
              <a:t>, AI Healthcare Specialist, and Professor, Johns Hopkins University, USA.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8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4D67-A311-1183-E06B-7D05A881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Project?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C4C832-7318-D13E-0F5F-11ABBD73F8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9417" y="2121734"/>
            <a:ext cx="545658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Solving Real-World Problems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Addressing critical healthcare challenges.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Brain Tumors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Life-threatening, requiring precise treatment planning.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Detection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Key to improving patient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Segmentation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Time-consuming and prone to errors.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Methods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Enhancing accuracy and efficiency in diagnosis.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108462-A05F-AFDC-5F95-09C4481A1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963478" cy="49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54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EBA0-C1B3-29C1-CFBB-28C712E6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Brain Tumor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9BF16-195E-2CA2-467A-18A11B43C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1383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Brain tumor: </a:t>
            </a:r>
            <a:r>
              <a:rPr lang="en-US" sz="2000" dirty="0"/>
              <a:t>Abnormal Growth of cells.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Types of Brain Tumors:</a:t>
            </a:r>
          </a:p>
          <a:p>
            <a:pPr marL="0" indent="0">
              <a:buNone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Benign Tumors:</a:t>
            </a:r>
            <a:r>
              <a:rPr lang="en-US" sz="2000" dirty="0"/>
              <a:t> Non-cancerous, slower growth.</a:t>
            </a:r>
          </a:p>
          <a:p>
            <a:pPr marL="457200" lvl="1" indent="0">
              <a:buNone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Malignant Tumors:</a:t>
            </a:r>
            <a:r>
              <a:rPr lang="en-US" sz="2000" dirty="0"/>
              <a:t> Cancerous, aggressive, and life-threatening.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C02DE-302F-D4EC-507E-51F25F911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922" y="2001078"/>
            <a:ext cx="4943061" cy="44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2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BA07-5143-36B9-F606-0C5F5B288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MRI Modalities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BB949F-8892-A10F-D838-69C7D6D7D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87" y="2464904"/>
            <a:ext cx="10137913" cy="3101008"/>
          </a:xfrm>
        </p:spPr>
      </p:pic>
    </p:spTree>
    <p:extLst>
      <p:ext uri="{BB962C8B-B14F-4D97-AF65-F5344CB8AC3E}">
        <p14:creationId xmlns:p14="http://schemas.microsoft.com/office/powerpoint/2010/main" val="17391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BCC8-09D6-DE9A-3B47-8729D92C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77DF2-EB3F-E40D-B4F6-70A4C4E61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48130" cy="4351338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MRI Modalities Used: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T1, T1CE, T2, and FLAIR scans for comprehensive tumor imaging.</a:t>
            </a:r>
          </a:p>
          <a:p>
            <a:pPr marL="457200" lvl="1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Dataset Details: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Source:</a:t>
            </a:r>
            <a:r>
              <a:rPr lang="en-US" sz="2000" dirty="0"/>
              <a:t> </a:t>
            </a:r>
            <a:r>
              <a:rPr lang="en-US" sz="2000" b="0" i="0" dirty="0">
                <a:effectLst/>
                <a:latin typeface="Google Sans"/>
              </a:rPr>
              <a:t>MICCAI Brain Tumor Segmentation (</a:t>
            </a:r>
            <a:r>
              <a:rPr lang="en-US" sz="2000" b="0" i="0" dirty="0" err="1">
                <a:effectLst/>
                <a:latin typeface="Google Sans"/>
              </a:rPr>
              <a:t>BraTS</a:t>
            </a:r>
            <a:r>
              <a:rPr lang="en-US" sz="2000" b="0" i="0" dirty="0">
                <a:effectLst/>
                <a:latin typeface="Google Sans"/>
              </a:rPr>
              <a:t>) Challenge 2021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Size:</a:t>
            </a:r>
            <a:r>
              <a:rPr lang="en-US" sz="2000" dirty="0"/>
              <a:t> 42 GB, 369 cases</a:t>
            </a:r>
          </a:p>
          <a:p>
            <a:pPr marL="457200" lvl="1" indent="0">
              <a:buNone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Structure:</a:t>
            </a:r>
            <a:endParaRPr lang="en-US" sz="20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Each case includes 4 modalities (T1, T1CE, T2, FLAIR).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Each modality is a 3D volume with dimensions: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sz="2000" dirty="0"/>
              <a:t>Depth: 155 slices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sz="2000" dirty="0"/>
              <a:t>Height and Width: 240x240 pixels</a:t>
            </a: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4EB64D-0D2D-8EBF-C411-C4E65F397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976" y="1115367"/>
            <a:ext cx="5215094" cy="537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9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81B6-69C0-86C0-8F5E-EC4440B3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883"/>
            <a:ext cx="10515600" cy="1325563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8734CD-8C67-1B0F-CD6A-EAD2DEDCF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173" y="1306286"/>
            <a:ext cx="6544827" cy="5551714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F57A2C59-86D0-43AB-EFCE-5D7798DE9B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427" y="2421587"/>
            <a:ext cx="480897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Min-Max scaling.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Gamma Correction: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Enhances contrast.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 Setting: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Focuses on relevant intensity ranges.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Cropping: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Removes non-informative edges.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Depth Reduction: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Reduced depth from 155 to 128 (removed 15 slices at start, 12 at end). </a:t>
            </a:r>
          </a:p>
        </p:txBody>
      </p:sp>
    </p:spTree>
    <p:extLst>
      <p:ext uri="{BB962C8B-B14F-4D97-AF65-F5344CB8AC3E}">
        <p14:creationId xmlns:p14="http://schemas.microsoft.com/office/powerpoint/2010/main" val="1680598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C25ED-5729-288B-6DD8-F9A45A2D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4235" cy="559323"/>
          </a:xfrm>
        </p:spPr>
        <p:txBody>
          <a:bodyPr>
            <a:normAutofit fontScale="90000"/>
          </a:bodyPr>
          <a:lstStyle/>
          <a:p>
            <a:r>
              <a:rPr lang="en-US" dirty="0"/>
              <a:t>Models Applied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7622CE-FF36-31B8-7444-9E80E2095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Deep Learning Models Used: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3D U-Net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U-Net++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V-Net</a:t>
            </a:r>
          </a:p>
          <a:p>
            <a:pPr marL="457200" lvl="1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Testing Results: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Tested all models; U-Net showed the best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Selected U-Net for final segmentation tasks due to its efficiency and accuracy.</a:t>
            </a:r>
          </a:p>
          <a:p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E2C6F9-2E4B-5685-15DE-550FB9776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979" y="1135463"/>
            <a:ext cx="5933937" cy="537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2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0CAC6-FB9C-EFAD-FB9A-EE71C77F0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3D-UNet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7D2CBA2-91C2-98C3-90FA-D93303798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86" y="1860873"/>
            <a:ext cx="5825978" cy="4632001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5F706B70-7776-7FE5-4F64-484D72B314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16027"/>
            <a:ext cx="52578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Encoder-Decoder Structure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Symmetric architecture with contracting (encoder) and expanding (decoder) paths.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3D Convolutions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Operates on volumetric data for spatial context in all dimensions.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Skip Connections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Direct links between encoder and decoder layers to preserve spatial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Pooling and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Upsampling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Downsampling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via max-pooling;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upsampling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transposed convolutions.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Maps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Extracts hierarchical features at different scales.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Final layer produces voxel-wise tumor segmentation. </a:t>
            </a:r>
          </a:p>
        </p:txBody>
      </p:sp>
    </p:spTree>
    <p:extLst>
      <p:ext uri="{BB962C8B-B14F-4D97-AF65-F5344CB8AC3E}">
        <p14:creationId xmlns:p14="http://schemas.microsoft.com/office/powerpoint/2010/main" val="245181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557F-C5E4-0811-9959-689DAD3C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V-Net V/s 3D-UNet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1FC20-EC83-5488-95F7-2899DC87D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CFE1B8-1285-6062-9655-7F5237BDA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31" y="1825626"/>
            <a:ext cx="6367669" cy="48759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4DF65B2-9FB5-CB0D-0CDF-EC0E76D06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6"/>
            <a:ext cx="5705061" cy="487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01864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</Template>
  <TotalTime>1115</TotalTime>
  <Words>546</Words>
  <Application>Microsoft Office PowerPoint</Application>
  <PresentationFormat>Widescreen</PresentationFormat>
  <Paragraphs>117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Google Sans</vt:lpstr>
      <vt:lpstr>Source Sans Pro</vt:lpstr>
      <vt:lpstr>FunkyShapesDarkVTI</vt:lpstr>
      <vt:lpstr>Neuro-Oncology Tumor Segmentation</vt:lpstr>
      <vt:lpstr>Why This Project?</vt:lpstr>
      <vt:lpstr>What is Brain Tumor</vt:lpstr>
      <vt:lpstr>MRI Modalities</vt:lpstr>
      <vt:lpstr>Data</vt:lpstr>
      <vt:lpstr>Preprocessing</vt:lpstr>
      <vt:lpstr>Models Applied</vt:lpstr>
      <vt:lpstr>Why 3D-UNet</vt:lpstr>
      <vt:lpstr>V-Net V/s 3D-UNet</vt:lpstr>
      <vt:lpstr>Example Cases</vt:lpstr>
      <vt:lpstr>    Analytics</vt:lpstr>
      <vt:lpstr>Achievements</vt:lpstr>
      <vt:lpstr>Conclusion &amp; Future Work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meed Bmm</dc:creator>
  <cp:lastModifiedBy>G3NZ</cp:lastModifiedBy>
  <cp:revision>11</cp:revision>
  <dcterms:created xsi:type="dcterms:W3CDTF">2024-12-03T17:47:03Z</dcterms:created>
  <dcterms:modified xsi:type="dcterms:W3CDTF">2024-12-09T07:04:56Z</dcterms:modified>
</cp:coreProperties>
</file>