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25"/>
  </p:notesMasterIdLst>
  <p:sldIdLst>
    <p:sldId id="256" r:id="rId5"/>
    <p:sldId id="312" r:id="rId6"/>
    <p:sldId id="293" r:id="rId7"/>
    <p:sldId id="295" r:id="rId8"/>
    <p:sldId id="296" r:id="rId9"/>
    <p:sldId id="297" r:id="rId10"/>
    <p:sldId id="299" r:id="rId11"/>
    <p:sldId id="300" r:id="rId12"/>
    <p:sldId id="301" r:id="rId13"/>
    <p:sldId id="298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1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09/06/2024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6/9/2024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6/9/2024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6/9/2024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engineering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3114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1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software &amp; software engineering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5857992" y="3251725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 MD MASUM BILLAH</a:t>
            </a:r>
          </a:p>
          <a:p>
            <a:r>
              <a:rPr lang="en-US" sz="2000" dirty="0">
                <a:solidFill>
                  <a:schemeClr val="tx1"/>
                </a:solidFill>
              </a:rPr>
              <a:t>Assistant professor, CS, AIUB</a:t>
            </a:r>
          </a:p>
          <a:p>
            <a:r>
              <a:rPr lang="en-US" sz="2000" dirty="0"/>
              <a:t>b</a:t>
            </a:r>
            <a:r>
              <a:rPr lang="en-US" sz="2000" dirty="0">
                <a:solidFill>
                  <a:schemeClr val="tx1"/>
                </a:solidFill>
              </a:rPr>
              <a:t>illah.masumcu@aiub.edu</a:t>
            </a:r>
          </a:p>
        </p:txBody>
      </p: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of detection &amp; correction of a fault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038496" y="2022566"/>
          <a:ext cx="10182497" cy="4587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4809524" imgH="3734321" progId="">
                  <p:embed/>
                </p:oleObj>
              </mc:Choice>
              <mc:Fallback>
                <p:oleObj name="Photo Editor Photo" r:id="rId2" imgW="4809524" imgH="3734321" progId="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496" y="2022566"/>
                        <a:ext cx="10182497" cy="4587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551428" y="6582157"/>
            <a:ext cx="640572" cy="27584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of change</a:t>
            </a:r>
          </a:p>
        </p:txBody>
      </p:sp>
      <p:pic>
        <p:nvPicPr>
          <p:cNvPr id="5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3646" y="2161903"/>
            <a:ext cx="5524500" cy="4157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- 10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551428" y="6582157"/>
            <a:ext cx="640572" cy="27584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 bathtub curve 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965960" y="2003426"/>
            <a:ext cx="7620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lang="en-US" altLang="zh-TW" sz="2000" dirty="0">
              <a:latin typeface="Bell MT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altLang="zh-TW" sz="2400" dirty="0">
              <a:solidFill>
                <a:srgbClr val="002060"/>
              </a:solidFill>
              <a:latin typeface="Bell MT" pitchFamily="18" charset="0"/>
              <a:ea typeface="PMingLiU" pitchFamily="18" charset="-120"/>
            </a:endParaRPr>
          </a:p>
          <a:p>
            <a:pPr lvl="1"/>
            <a:endParaRPr lang="en-US" altLang="zh-TW" sz="2400" dirty="0">
              <a:latin typeface="Bell MT" pitchFamily="18" charset="0"/>
              <a:ea typeface="PMingLiU" pitchFamily="18" charset="-120"/>
            </a:endParaRPr>
          </a:p>
        </p:txBody>
      </p: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2499360" y="1927225"/>
            <a:ext cx="6554787" cy="4591141"/>
            <a:chOff x="743" y="687"/>
            <a:chExt cx="4129" cy="3106"/>
          </a:xfrm>
        </p:grpSpPr>
        <p:sp>
          <p:nvSpPr>
            <p:cNvPr id="8" name="Line 3"/>
            <p:cNvSpPr>
              <a:spLocks noChangeShapeType="1"/>
            </p:cNvSpPr>
            <p:nvPr/>
          </p:nvSpPr>
          <p:spPr bwMode="auto">
            <a:xfrm flipV="1">
              <a:off x="1136" y="892"/>
              <a:ext cx="0" cy="25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1136" y="3416"/>
              <a:ext cx="37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Arc 5"/>
            <p:cNvSpPr>
              <a:spLocks/>
            </p:cNvSpPr>
            <p:nvPr/>
          </p:nvSpPr>
          <p:spPr bwMode="auto">
            <a:xfrm flipH="1" flipV="1">
              <a:off x="1400" y="1133"/>
              <a:ext cx="521" cy="1935"/>
            </a:xfrm>
            <a:custGeom>
              <a:avLst/>
              <a:gdLst>
                <a:gd name="T0" fmla="*/ 0 w 21600"/>
                <a:gd name="T1" fmla="*/ 0 h 21589"/>
                <a:gd name="T2" fmla="*/ 0 w 21600"/>
                <a:gd name="T3" fmla="*/ 0 h 21589"/>
                <a:gd name="T4" fmla="*/ 0 w 21600"/>
                <a:gd name="T5" fmla="*/ 0 h 2158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89"/>
                <a:gd name="T11" fmla="*/ 21600 w 21600"/>
                <a:gd name="T12" fmla="*/ 21589 h 215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89" fill="none" extrusionOk="0">
                  <a:moveTo>
                    <a:pt x="680" y="-1"/>
                  </a:moveTo>
                  <a:cubicBezTo>
                    <a:pt x="12326" y="366"/>
                    <a:pt x="21582" y="9904"/>
                    <a:pt x="21599" y="21556"/>
                  </a:cubicBezTo>
                </a:path>
                <a:path w="21600" h="21589" stroke="0" extrusionOk="0">
                  <a:moveTo>
                    <a:pt x="680" y="-1"/>
                  </a:moveTo>
                  <a:cubicBezTo>
                    <a:pt x="12326" y="366"/>
                    <a:pt x="21582" y="9904"/>
                    <a:pt x="21599" y="21556"/>
                  </a:cubicBezTo>
                  <a:lnTo>
                    <a:pt x="0" y="21589"/>
                  </a:lnTo>
                  <a:lnTo>
                    <a:pt x="680" y="-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904" y="3080"/>
              <a:ext cx="17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Arc 7"/>
            <p:cNvSpPr>
              <a:spLocks/>
            </p:cNvSpPr>
            <p:nvPr/>
          </p:nvSpPr>
          <p:spPr bwMode="auto">
            <a:xfrm flipV="1">
              <a:off x="3672" y="1192"/>
              <a:ext cx="1016" cy="18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 rot="-5400000">
              <a:off x="435" y="1601"/>
              <a:ext cx="8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Arial Narrow" pitchFamily="34" charset="0"/>
                  <a:ea typeface="PMingLiU" pitchFamily="18" charset="-120"/>
                </a:rPr>
                <a:t>Failure Rate</a:t>
              </a: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2684" y="3543"/>
              <a:ext cx="4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Arial Narrow" pitchFamily="34" charset="0"/>
                  <a:ea typeface="PMingLiU" pitchFamily="18" charset="-120"/>
                </a:rPr>
                <a:t>Time</a:t>
              </a: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1462" y="687"/>
              <a:ext cx="1523" cy="634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rgbClr val="FF0000"/>
                  </a:solidFill>
                  <a:latin typeface="Arial Narrow" pitchFamily="34" charset="0"/>
                  <a:ea typeface="PMingLiU" pitchFamily="18" charset="-120"/>
                </a:rPr>
                <a:t>“Infant Mortality” --</a:t>
              </a:r>
            </a:p>
            <a:p>
              <a:r>
                <a:rPr lang="en-US" altLang="zh-TW" sz="2000" b="1">
                  <a:solidFill>
                    <a:srgbClr val="FF0000"/>
                  </a:solidFill>
                  <a:latin typeface="Arial Narrow" pitchFamily="34" charset="0"/>
                  <a:ea typeface="PMingLiU" pitchFamily="18" charset="-120"/>
                </a:rPr>
                <a:t>due to design or </a:t>
              </a:r>
            </a:p>
            <a:p>
              <a:r>
                <a:rPr lang="en-US" altLang="zh-TW" sz="2000" b="1">
                  <a:solidFill>
                    <a:srgbClr val="FF0000"/>
                  </a:solidFill>
                  <a:latin typeface="Arial Narrow" pitchFamily="34" charset="0"/>
                  <a:ea typeface="PMingLiU" pitchFamily="18" charset="-120"/>
                </a:rPr>
                <a:t>manufacturing defects</a:t>
              </a: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H="1">
              <a:off x="1448" y="1328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2566" y="1526"/>
              <a:ext cx="1611" cy="708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200" b="1" dirty="0">
                  <a:solidFill>
                    <a:srgbClr val="FF0000"/>
                  </a:solidFill>
                  <a:latin typeface="Arial Narrow" pitchFamily="34" charset="0"/>
                  <a:ea typeface="PMingLiU" pitchFamily="18" charset="-120"/>
                </a:rPr>
                <a:t>“</a:t>
              </a:r>
              <a:r>
                <a:rPr lang="en-US" altLang="zh-TW" sz="2200" b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deteriorating</a:t>
              </a:r>
              <a:r>
                <a:rPr lang="en-US" altLang="zh-TW" sz="2000" b="1" dirty="0">
                  <a:solidFill>
                    <a:srgbClr val="FF0000"/>
                  </a:solidFill>
                  <a:latin typeface="Arial Narrow" pitchFamily="34" charset="0"/>
                  <a:ea typeface="PMingLiU" pitchFamily="18" charset="-120"/>
                </a:rPr>
                <a:t>” --</a:t>
              </a:r>
            </a:p>
            <a:p>
              <a:r>
                <a:rPr lang="en-US" altLang="zh-TW" sz="2000" b="1" dirty="0">
                  <a:solidFill>
                    <a:srgbClr val="FF0000"/>
                  </a:solidFill>
                  <a:latin typeface="Arial Narrow" pitchFamily="34" charset="0"/>
                  <a:ea typeface="PMingLiU" pitchFamily="18" charset="-120"/>
                </a:rPr>
                <a:t>due to cumulative </a:t>
              </a:r>
            </a:p>
            <a:p>
              <a:r>
                <a:rPr lang="en-US" altLang="zh-TW" sz="2000" b="1" dirty="0">
                  <a:solidFill>
                    <a:srgbClr val="FF0000"/>
                  </a:solidFill>
                  <a:latin typeface="Arial Narrow" pitchFamily="34" charset="0"/>
                  <a:ea typeface="PMingLiU" pitchFamily="18" charset="-120"/>
                </a:rPr>
                <a:t>affects of environments</a:t>
              </a: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3896" y="2160"/>
              <a:ext cx="312" cy="6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- 11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1551428" y="6582157"/>
            <a:ext cx="640572" cy="27584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idealized curve</a:t>
            </a:r>
          </a:p>
        </p:txBody>
      </p: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2370908" y="2246811"/>
            <a:ext cx="7296150" cy="3834628"/>
            <a:chOff x="743" y="892"/>
            <a:chExt cx="4596" cy="2901"/>
          </a:xfrm>
        </p:grpSpPr>
        <p:sp>
          <p:nvSpPr>
            <p:cNvPr id="7" name="Line 3"/>
            <p:cNvSpPr>
              <a:spLocks noChangeShapeType="1"/>
            </p:cNvSpPr>
            <p:nvPr/>
          </p:nvSpPr>
          <p:spPr bwMode="auto">
            <a:xfrm flipV="1">
              <a:off x="1136" y="892"/>
              <a:ext cx="0" cy="25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1136" y="3416"/>
              <a:ext cx="37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Arc 5"/>
            <p:cNvSpPr>
              <a:spLocks/>
            </p:cNvSpPr>
            <p:nvPr/>
          </p:nvSpPr>
          <p:spPr bwMode="auto">
            <a:xfrm flipH="1" flipV="1">
              <a:off x="1400" y="1133"/>
              <a:ext cx="521" cy="1935"/>
            </a:xfrm>
            <a:custGeom>
              <a:avLst/>
              <a:gdLst>
                <a:gd name="T0" fmla="*/ 0 w 21600"/>
                <a:gd name="T1" fmla="*/ 0 h 21589"/>
                <a:gd name="T2" fmla="*/ 0 w 21600"/>
                <a:gd name="T3" fmla="*/ 0 h 21589"/>
                <a:gd name="T4" fmla="*/ 0 w 21600"/>
                <a:gd name="T5" fmla="*/ 0 h 2158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89"/>
                <a:gd name="T11" fmla="*/ 21600 w 21600"/>
                <a:gd name="T12" fmla="*/ 21589 h 215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89" fill="none" extrusionOk="0">
                  <a:moveTo>
                    <a:pt x="680" y="-1"/>
                  </a:moveTo>
                  <a:cubicBezTo>
                    <a:pt x="12326" y="366"/>
                    <a:pt x="21582" y="9904"/>
                    <a:pt x="21599" y="21556"/>
                  </a:cubicBezTo>
                </a:path>
                <a:path w="21600" h="21589" stroke="0" extrusionOk="0">
                  <a:moveTo>
                    <a:pt x="680" y="-1"/>
                  </a:moveTo>
                  <a:cubicBezTo>
                    <a:pt x="12326" y="366"/>
                    <a:pt x="21582" y="9904"/>
                    <a:pt x="21599" y="21556"/>
                  </a:cubicBezTo>
                  <a:lnTo>
                    <a:pt x="0" y="21589"/>
                  </a:lnTo>
                  <a:lnTo>
                    <a:pt x="680" y="-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1904" y="3080"/>
              <a:ext cx="23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 rot="-5400000">
              <a:off x="435" y="1601"/>
              <a:ext cx="8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Arial Narrow" pitchFamily="34" charset="0"/>
                  <a:ea typeface="PMingLiU" pitchFamily="18" charset="-120"/>
                </a:rPr>
                <a:t>Failure Rate</a:t>
              </a: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2684" y="3543"/>
              <a:ext cx="4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Arial Narrow" pitchFamily="34" charset="0"/>
                  <a:ea typeface="PMingLiU" pitchFamily="18" charset="-120"/>
                </a:rPr>
                <a:t>Time</a:t>
              </a: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4262" y="2903"/>
              <a:ext cx="10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rgbClr val="FF0000"/>
                  </a:solidFill>
                  <a:latin typeface="Arial Narrow" pitchFamily="34" charset="0"/>
                  <a:ea typeface="PMingLiU" pitchFamily="18" charset="-120"/>
                </a:rPr>
                <a:t>Idealized Curve</a:t>
              </a:r>
            </a:p>
          </p:txBody>
        </p:sp>
      </p:grpSp>
      <p:sp>
        <p:nvSpPr>
          <p:cNvPr id="15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- 12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551428" y="6582157"/>
            <a:ext cx="640572" cy="27584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actual failure curve</a:t>
            </a:r>
          </a:p>
        </p:txBody>
      </p:sp>
      <p:grpSp>
        <p:nvGrpSpPr>
          <p:cNvPr id="14" name="Group 24"/>
          <p:cNvGrpSpPr>
            <a:grpSpLocks/>
          </p:cNvGrpSpPr>
          <p:nvPr/>
        </p:nvGrpSpPr>
        <p:grpSpPr bwMode="auto">
          <a:xfrm>
            <a:off x="2137954" y="2033917"/>
            <a:ext cx="7296150" cy="4406706"/>
            <a:chOff x="743" y="418"/>
            <a:chExt cx="4596" cy="3375"/>
          </a:xfrm>
        </p:grpSpPr>
        <p:sp>
          <p:nvSpPr>
            <p:cNvPr id="15" name="Line 3"/>
            <p:cNvSpPr>
              <a:spLocks noChangeShapeType="1"/>
            </p:cNvSpPr>
            <p:nvPr/>
          </p:nvSpPr>
          <p:spPr bwMode="auto">
            <a:xfrm flipV="1">
              <a:off x="1136" y="892"/>
              <a:ext cx="0" cy="25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4"/>
            <p:cNvSpPr>
              <a:spLocks noChangeShapeType="1"/>
            </p:cNvSpPr>
            <p:nvPr/>
          </p:nvSpPr>
          <p:spPr bwMode="auto">
            <a:xfrm>
              <a:off x="1136" y="3416"/>
              <a:ext cx="37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rc 5"/>
            <p:cNvSpPr>
              <a:spLocks/>
            </p:cNvSpPr>
            <p:nvPr/>
          </p:nvSpPr>
          <p:spPr bwMode="auto">
            <a:xfrm flipH="1" flipV="1">
              <a:off x="1400" y="1133"/>
              <a:ext cx="521" cy="1935"/>
            </a:xfrm>
            <a:custGeom>
              <a:avLst/>
              <a:gdLst>
                <a:gd name="T0" fmla="*/ 0 w 21600"/>
                <a:gd name="T1" fmla="*/ 0 h 21589"/>
                <a:gd name="T2" fmla="*/ 0 w 21600"/>
                <a:gd name="T3" fmla="*/ 0 h 21589"/>
                <a:gd name="T4" fmla="*/ 0 w 21600"/>
                <a:gd name="T5" fmla="*/ 0 h 2158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89"/>
                <a:gd name="T11" fmla="*/ 21600 w 21600"/>
                <a:gd name="T12" fmla="*/ 21589 h 215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89" fill="none" extrusionOk="0">
                  <a:moveTo>
                    <a:pt x="680" y="-1"/>
                  </a:moveTo>
                  <a:cubicBezTo>
                    <a:pt x="12326" y="366"/>
                    <a:pt x="21582" y="9904"/>
                    <a:pt x="21599" y="21556"/>
                  </a:cubicBezTo>
                </a:path>
                <a:path w="21600" h="21589" stroke="0" extrusionOk="0">
                  <a:moveTo>
                    <a:pt x="680" y="-1"/>
                  </a:moveTo>
                  <a:cubicBezTo>
                    <a:pt x="12326" y="366"/>
                    <a:pt x="21582" y="9904"/>
                    <a:pt x="21599" y="21556"/>
                  </a:cubicBezTo>
                  <a:lnTo>
                    <a:pt x="0" y="21589"/>
                  </a:lnTo>
                  <a:lnTo>
                    <a:pt x="680" y="-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>
              <a:off x="1904" y="3080"/>
              <a:ext cx="23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 rot="-5400000">
              <a:off x="435" y="1601"/>
              <a:ext cx="8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Arial Narrow" pitchFamily="34" charset="0"/>
                  <a:ea typeface="PMingLiU" pitchFamily="18" charset="-120"/>
                </a:rPr>
                <a:t>Failure Rate</a:t>
              </a: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2684" y="3543"/>
              <a:ext cx="4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Arial Narrow" pitchFamily="34" charset="0"/>
                  <a:ea typeface="PMingLiU" pitchFamily="18" charset="-120"/>
                </a:rPr>
                <a:t>Time</a:t>
              </a:r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4262" y="2903"/>
              <a:ext cx="10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rgbClr val="FF0000"/>
                  </a:solidFill>
                  <a:latin typeface="Arial Narrow" pitchFamily="34" charset="0"/>
                  <a:ea typeface="PMingLiU" pitchFamily="18" charset="-120"/>
                </a:rPr>
                <a:t>Idealized Curve</a:t>
              </a:r>
            </a:p>
          </p:txBody>
        </p:sp>
        <p:sp>
          <p:nvSpPr>
            <p:cNvPr id="22" name="Arc 10"/>
            <p:cNvSpPr>
              <a:spLocks/>
            </p:cNvSpPr>
            <p:nvPr/>
          </p:nvSpPr>
          <p:spPr bwMode="auto">
            <a:xfrm flipH="1" flipV="1">
              <a:off x="1504" y="1056"/>
              <a:ext cx="560" cy="172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rc 11"/>
            <p:cNvSpPr>
              <a:spLocks/>
            </p:cNvSpPr>
            <p:nvPr/>
          </p:nvSpPr>
          <p:spPr bwMode="auto">
            <a:xfrm flipV="1">
              <a:off x="2064" y="1840"/>
              <a:ext cx="2072" cy="9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 flipV="1">
              <a:off x="2016" y="1120"/>
              <a:ext cx="0" cy="16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Arc 13"/>
            <p:cNvSpPr>
              <a:spLocks/>
            </p:cNvSpPr>
            <p:nvPr/>
          </p:nvSpPr>
          <p:spPr bwMode="auto">
            <a:xfrm flipH="1" flipV="1">
              <a:off x="2016" y="1128"/>
              <a:ext cx="512" cy="162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4"/>
            <p:cNvSpPr>
              <a:spLocks noChangeShapeType="1"/>
            </p:cNvSpPr>
            <p:nvPr/>
          </p:nvSpPr>
          <p:spPr bwMode="auto">
            <a:xfrm flipV="1">
              <a:off x="2512" y="1112"/>
              <a:ext cx="0" cy="16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Arc 15"/>
            <p:cNvSpPr>
              <a:spLocks/>
            </p:cNvSpPr>
            <p:nvPr/>
          </p:nvSpPr>
          <p:spPr bwMode="auto">
            <a:xfrm flipH="1" flipV="1">
              <a:off x="2513" y="1104"/>
              <a:ext cx="672" cy="1520"/>
            </a:xfrm>
            <a:custGeom>
              <a:avLst/>
              <a:gdLst>
                <a:gd name="T0" fmla="*/ 0 w 22282"/>
                <a:gd name="T1" fmla="*/ 0 h 21600"/>
                <a:gd name="T2" fmla="*/ 0 w 22282"/>
                <a:gd name="T3" fmla="*/ 0 h 21600"/>
                <a:gd name="T4" fmla="*/ 0 w 22282"/>
                <a:gd name="T5" fmla="*/ 0 h 21600"/>
                <a:gd name="T6" fmla="*/ 0 60000 65536"/>
                <a:gd name="T7" fmla="*/ 0 60000 65536"/>
                <a:gd name="T8" fmla="*/ 0 60000 65536"/>
                <a:gd name="T9" fmla="*/ 0 w 22282"/>
                <a:gd name="T10" fmla="*/ 0 h 21600"/>
                <a:gd name="T11" fmla="*/ 22282 w 2228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282" h="21600" fill="none" extrusionOk="0">
                  <a:moveTo>
                    <a:pt x="-1" y="10"/>
                  </a:moveTo>
                  <a:cubicBezTo>
                    <a:pt x="227" y="3"/>
                    <a:pt x="454" y="-1"/>
                    <a:pt x="682" y="0"/>
                  </a:cubicBezTo>
                  <a:cubicBezTo>
                    <a:pt x="12611" y="0"/>
                    <a:pt x="22282" y="9670"/>
                    <a:pt x="22282" y="21600"/>
                  </a:cubicBezTo>
                </a:path>
                <a:path w="22282" h="21600" stroke="0" extrusionOk="0">
                  <a:moveTo>
                    <a:pt x="-1" y="10"/>
                  </a:moveTo>
                  <a:cubicBezTo>
                    <a:pt x="227" y="3"/>
                    <a:pt x="454" y="-1"/>
                    <a:pt x="682" y="0"/>
                  </a:cubicBezTo>
                  <a:cubicBezTo>
                    <a:pt x="12611" y="0"/>
                    <a:pt x="22282" y="9670"/>
                    <a:pt x="22282" y="21600"/>
                  </a:cubicBezTo>
                  <a:lnTo>
                    <a:pt x="682" y="21600"/>
                  </a:lnTo>
                  <a:lnTo>
                    <a:pt x="-1" y="1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 flipV="1">
              <a:off x="3192" y="1104"/>
              <a:ext cx="0" cy="152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Arc 17"/>
            <p:cNvSpPr>
              <a:spLocks/>
            </p:cNvSpPr>
            <p:nvPr/>
          </p:nvSpPr>
          <p:spPr bwMode="auto">
            <a:xfrm flipH="1" flipV="1">
              <a:off x="3192" y="1104"/>
              <a:ext cx="552" cy="12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18"/>
            <p:cNvSpPr>
              <a:spLocks noChangeArrowheads="1"/>
            </p:cNvSpPr>
            <p:nvPr/>
          </p:nvSpPr>
          <p:spPr bwMode="auto">
            <a:xfrm>
              <a:off x="2000" y="2736"/>
              <a:ext cx="56" cy="7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kumimoji="1" lang="en-US" altLang="en-US">
                <a:latin typeface="Tahoma" pitchFamily="34" charset="0"/>
                <a:ea typeface="PMingLiU" pitchFamily="18" charset="-120"/>
              </a:endParaRPr>
            </a:p>
          </p:txBody>
        </p:sp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2312" y="2807"/>
              <a:ext cx="5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Arial Narrow" pitchFamily="34" charset="0"/>
                  <a:ea typeface="PMingLiU" pitchFamily="18" charset="-120"/>
                </a:rPr>
                <a:t>Change</a:t>
              </a:r>
            </a:p>
          </p:txBody>
        </p:sp>
        <p:sp>
          <p:nvSpPr>
            <p:cNvPr id="32" name="Line 20"/>
            <p:cNvSpPr>
              <a:spLocks noChangeShapeType="1"/>
            </p:cNvSpPr>
            <p:nvPr/>
          </p:nvSpPr>
          <p:spPr bwMode="auto">
            <a:xfrm flipH="1" flipV="1">
              <a:off x="2080" y="2808"/>
              <a:ext cx="272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4150" y="2035"/>
              <a:ext cx="9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rgbClr val="FF0000"/>
                  </a:solidFill>
                  <a:latin typeface="Arial Narrow" pitchFamily="34" charset="0"/>
                  <a:ea typeface="PMingLiU" pitchFamily="18" charset="-120"/>
                </a:rPr>
                <a:t>Actual Curve</a:t>
              </a:r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2196" y="418"/>
              <a:ext cx="1502" cy="542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Arial Narrow" pitchFamily="34" charset="0"/>
                  <a:ea typeface="PMingLiU" pitchFamily="18" charset="-120"/>
                </a:rPr>
                <a:t>Increased failure rates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Arial Narrow" pitchFamily="34" charset="0"/>
                  <a:ea typeface="PMingLiU" pitchFamily="18" charset="-120"/>
                </a:rPr>
                <a:t>due to side effects</a:t>
              </a:r>
            </a:p>
          </p:txBody>
        </p:sp>
        <p:sp>
          <p:nvSpPr>
            <p:cNvPr id="35" name="Line 23"/>
            <p:cNvSpPr>
              <a:spLocks noChangeShapeType="1"/>
            </p:cNvSpPr>
            <p:nvPr/>
          </p:nvSpPr>
          <p:spPr bwMode="auto">
            <a:xfrm flipH="1">
              <a:off x="2056" y="912"/>
              <a:ext cx="28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- 13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11551428" y="6582157"/>
            <a:ext cx="640572" cy="27584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Software engineering?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436" y="2063932"/>
            <a:ext cx="10953310" cy="4310742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ClrTx/>
              <a:buSzTx/>
              <a:buFont typeface="Wingdings" pitchFamily="2" charset="2"/>
              <a:buChar char="q"/>
              <a:defRPr/>
            </a:pPr>
            <a:r>
              <a:rPr lang="en-US" altLang="zh-TW" sz="2200" dirty="0">
                <a:latin typeface="+mj-lt"/>
              </a:rPr>
              <a:t>  Technologies that make it easier, faster, and less expensive to build high-quality computer    </a:t>
            </a:r>
            <a:br>
              <a:rPr lang="en-US" altLang="zh-TW" sz="2200" dirty="0">
                <a:latin typeface="+mj-lt"/>
              </a:rPr>
            </a:br>
            <a:r>
              <a:rPr lang="en-US" altLang="zh-TW" sz="2200" dirty="0">
                <a:latin typeface="+mj-lt"/>
              </a:rPr>
              <a:t>  programs</a:t>
            </a:r>
          </a:p>
          <a:p>
            <a:pPr>
              <a:spcBef>
                <a:spcPct val="0"/>
              </a:spcBef>
              <a:buClrTx/>
              <a:buSzTx/>
              <a:buFont typeface="Wingdings" pitchFamily="2" charset="2"/>
              <a:buChar char="q"/>
              <a:defRPr/>
            </a:pPr>
            <a:r>
              <a:rPr lang="en-US" altLang="zh-TW" sz="2200" dirty="0">
                <a:latin typeface="+mj-lt"/>
              </a:rPr>
              <a:t>  A discipline aiming to the production of fault-free software, delivered on time and within   </a:t>
            </a:r>
            <a:br>
              <a:rPr lang="en-US" altLang="zh-TW" sz="2200" dirty="0">
                <a:latin typeface="+mj-lt"/>
              </a:rPr>
            </a:br>
            <a:r>
              <a:rPr lang="en-US" altLang="zh-TW" sz="2200" dirty="0">
                <a:latin typeface="+mj-lt"/>
              </a:rPr>
              <a:t>  budget, that satisfies the users’ needs</a:t>
            </a:r>
          </a:p>
          <a:p>
            <a:pPr marL="0" indent="0">
              <a:spcBef>
                <a:spcPct val="0"/>
              </a:spcBef>
              <a:buClrTx/>
              <a:buSzTx/>
              <a:buNone/>
              <a:defRPr/>
            </a:pPr>
            <a:endParaRPr lang="en-US" altLang="zh-TW" sz="2200" dirty="0"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 typeface="Wingdings" pitchFamily="2" charset="2"/>
              <a:buChar char="q"/>
              <a:defRPr/>
            </a:pPr>
            <a:r>
              <a:rPr lang="en-US" altLang="zh-TW" sz="2200" dirty="0">
                <a:latin typeface="+mj-lt"/>
              </a:rPr>
              <a:t>  </a:t>
            </a:r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An engineering: </a:t>
            </a:r>
            <a:r>
              <a:rPr lang="en-US" altLang="zh-TW" sz="2200" dirty="0">
                <a:latin typeface="+mj-lt"/>
              </a:rPr>
              <a:t>set of activities in software production </a:t>
            </a:r>
          </a:p>
          <a:p>
            <a:pPr>
              <a:spcBef>
                <a:spcPct val="0"/>
              </a:spcBef>
              <a:buClrTx/>
              <a:buSzTx/>
              <a:buFont typeface="Wingdings" pitchFamily="2" charset="2"/>
              <a:buChar char="q"/>
              <a:defRPr/>
            </a:pPr>
            <a:r>
              <a:rPr lang="en-US" altLang="zh-TW" sz="2200" dirty="0">
                <a:latin typeface="+mj-lt"/>
              </a:rPr>
              <a:t>  The philosophy and paradigm of established engineering disciplines to solve what are </a:t>
            </a:r>
            <a:br>
              <a:rPr lang="en-US" altLang="zh-TW" sz="2200" dirty="0">
                <a:latin typeface="+mj-lt"/>
              </a:rPr>
            </a:br>
            <a:r>
              <a:rPr lang="en-US" altLang="zh-TW" sz="2200" dirty="0">
                <a:latin typeface="+mj-lt"/>
              </a:rPr>
              <a:t>  termed software crisis</a:t>
            </a:r>
            <a:br>
              <a:rPr lang="en-US" altLang="zh-TW" sz="2200" dirty="0">
                <a:latin typeface="+mj-lt"/>
              </a:rPr>
            </a:br>
            <a:endParaRPr lang="en-US" altLang="zh-TW" sz="2200" dirty="0"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zh-TW" sz="22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- 14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MMH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436" y="2103121"/>
            <a:ext cx="10953310" cy="4310742"/>
          </a:xfrm>
        </p:spPr>
        <p:txBody>
          <a:bodyPr>
            <a:normAutofit/>
          </a:bodyPr>
          <a:lstStyle/>
          <a:p>
            <a:r>
              <a:rPr lang="en-US" altLang="zh-TW" sz="2200" dirty="0">
                <a:solidFill>
                  <a:srgbClr val="C00000"/>
                </a:solidFill>
                <a:latin typeface="Bell MT" pitchFamily="18" charset="0"/>
              </a:rPr>
              <a:t>   </a:t>
            </a:r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System software </a:t>
            </a:r>
            <a:r>
              <a:rPr lang="en-US" altLang="zh-TW" sz="2200" dirty="0">
                <a:latin typeface="+mj-lt"/>
              </a:rPr>
              <a:t>(control computer H/W such as OS)</a:t>
            </a:r>
          </a:p>
          <a:p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   Business software</a:t>
            </a:r>
            <a:r>
              <a:rPr lang="en-US" altLang="zh-TW" sz="2200" dirty="0">
                <a:latin typeface="+mj-lt"/>
              </a:rPr>
              <a:t> (commercial application for business users, SAP, ERP)</a:t>
            </a:r>
          </a:p>
          <a:p>
            <a:r>
              <a:rPr lang="en-US" altLang="zh-TW" sz="2200" dirty="0">
                <a:latin typeface="+mj-lt"/>
              </a:rPr>
              <a:t>   </a:t>
            </a:r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Engineering and scientific software </a:t>
            </a:r>
            <a:r>
              <a:rPr lang="en-US" altLang="zh-TW" sz="2200" dirty="0">
                <a:latin typeface="+mj-lt"/>
              </a:rPr>
              <a:t>(e.g. statistical analysis-SPSS, </a:t>
            </a:r>
            <a:r>
              <a:rPr lang="en-US" altLang="zh-TW" sz="2200" dirty="0" err="1">
                <a:latin typeface="+mj-lt"/>
              </a:rPr>
              <a:t>matlab</a:t>
            </a:r>
            <a:r>
              <a:rPr lang="en-US" altLang="zh-TW" sz="2200" dirty="0">
                <a:latin typeface="+mj-lt"/>
              </a:rPr>
              <a:t>)</a:t>
            </a:r>
          </a:p>
          <a:p>
            <a:r>
              <a:rPr lang="en-US" altLang="zh-TW" sz="2200" dirty="0">
                <a:latin typeface="+mj-lt"/>
              </a:rPr>
              <a:t>   </a:t>
            </a:r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Embedded software </a:t>
            </a:r>
            <a:r>
              <a:rPr lang="en-US" altLang="zh-TW" sz="2200" dirty="0">
                <a:latin typeface="+mj-lt"/>
              </a:rPr>
              <a:t>(e.g. auto pilot, biometric device)</a:t>
            </a:r>
          </a:p>
          <a:p>
            <a:r>
              <a:rPr lang="en-US" altLang="zh-TW" sz="2200" dirty="0">
                <a:latin typeface="+mj-lt"/>
              </a:rPr>
              <a:t>   </a:t>
            </a:r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Personal computer software </a:t>
            </a:r>
            <a:r>
              <a:rPr lang="en-US" altLang="zh-TW" sz="2200" dirty="0">
                <a:latin typeface="+mj-lt"/>
              </a:rPr>
              <a:t>(e.g. Microsoft Office)</a:t>
            </a:r>
          </a:p>
          <a:p>
            <a:r>
              <a:rPr lang="en-US" altLang="zh-TW" sz="2200" dirty="0">
                <a:latin typeface="+mj-lt"/>
              </a:rPr>
              <a:t>   </a:t>
            </a:r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Web-based software </a:t>
            </a:r>
            <a:r>
              <a:rPr lang="en-US" altLang="zh-TW" sz="2200" dirty="0">
                <a:latin typeface="+mj-lt"/>
              </a:rPr>
              <a:t>(use over internet with browser, e.g. Gmail) </a:t>
            </a:r>
          </a:p>
          <a:p>
            <a:r>
              <a:rPr lang="en-US" altLang="zh-TW" sz="2200" dirty="0">
                <a:latin typeface="+mj-lt"/>
              </a:rPr>
              <a:t>   </a:t>
            </a:r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Artificial intelligence software </a:t>
            </a:r>
            <a:r>
              <a:rPr lang="en-US" altLang="zh-TW" sz="2200" dirty="0">
                <a:latin typeface="+mj-lt"/>
              </a:rPr>
              <a:t>(interact with computer, HCI, game)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zh-TW" sz="22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- 15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MMH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Myths (management)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074" y="2129246"/>
            <a:ext cx="10953310" cy="420624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zh-TW" sz="2200" dirty="0">
                <a:solidFill>
                  <a:srgbClr val="FF0000"/>
                </a:solidFill>
              </a:rPr>
              <a:t>Myth1:</a:t>
            </a:r>
            <a:r>
              <a:rPr lang="en-US" altLang="zh-TW" sz="2200" i="1" dirty="0"/>
              <a:t> </a:t>
            </a:r>
            <a:r>
              <a:rPr lang="en-US" altLang="zh-TW" sz="2200" dirty="0">
                <a:latin typeface="+mj-lt"/>
              </a:rPr>
              <a:t>We already have a book that’s </a:t>
            </a:r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full of standards and procedures</a:t>
            </a:r>
            <a:r>
              <a:rPr lang="zh-TW" altLang="en-US" sz="2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zh-TW" sz="2200" dirty="0">
                <a:latin typeface="+mj-lt"/>
              </a:rPr>
              <a:t>for building s/w, </a:t>
            </a:r>
            <a:br>
              <a:rPr lang="en-US" altLang="zh-TW" sz="2200" dirty="0">
                <a:latin typeface="+mj-lt"/>
              </a:rPr>
            </a:br>
            <a:r>
              <a:rPr lang="en-US" altLang="zh-TW" sz="2200" dirty="0">
                <a:latin typeface="+mj-lt"/>
              </a:rPr>
              <a:t>             won’t that  provide my people with everything they need to know?</a:t>
            </a:r>
          </a:p>
          <a:p>
            <a:pPr>
              <a:defRPr/>
            </a:pPr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   Myth2</a:t>
            </a:r>
            <a:r>
              <a:rPr lang="en-US" altLang="zh-TW" sz="2200" i="1" dirty="0">
                <a:latin typeface="+mj-lt"/>
              </a:rPr>
              <a:t>:</a:t>
            </a:r>
            <a:r>
              <a:rPr lang="en-US" altLang="zh-TW" sz="2200" dirty="0">
                <a:latin typeface="+mj-lt"/>
              </a:rPr>
              <a:t> My people have </a:t>
            </a:r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state-of-the-art software development tools</a:t>
            </a:r>
            <a:r>
              <a:rPr lang="en-US" altLang="zh-TW" sz="2200" dirty="0">
                <a:latin typeface="+mj-lt"/>
              </a:rPr>
              <a:t>, after all, we buy them </a:t>
            </a:r>
            <a:br>
              <a:rPr lang="en-US" altLang="zh-TW" sz="2200" dirty="0">
                <a:latin typeface="+mj-lt"/>
              </a:rPr>
            </a:br>
            <a:r>
              <a:rPr lang="en-US" altLang="zh-TW" sz="2200" dirty="0">
                <a:latin typeface="+mj-lt"/>
              </a:rPr>
              <a:t>              the newest computers.</a:t>
            </a:r>
            <a:br>
              <a:rPr lang="en-US" altLang="zh-TW" sz="2200" dirty="0">
                <a:latin typeface="+mj-lt"/>
              </a:rPr>
            </a:br>
            <a:endParaRPr lang="zh-TW" altLang="en-US" sz="2200" dirty="0">
              <a:latin typeface="+mj-lt"/>
            </a:endParaRPr>
          </a:p>
          <a:p>
            <a:pPr>
              <a:defRPr/>
            </a:pPr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   Myth3</a:t>
            </a:r>
            <a:r>
              <a:rPr lang="en-US" altLang="zh-TW" sz="2200" i="1" dirty="0">
                <a:latin typeface="+mj-lt"/>
              </a:rPr>
              <a:t>:</a:t>
            </a:r>
            <a:r>
              <a:rPr lang="en-US" altLang="zh-TW" sz="2200" dirty="0">
                <a:latin typeface="+mj-lt"/>
              </a:rPr>
              <a:t> If we get behind schedule, we can add </a:t>
            </a:r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more programmers </a:t>
            </a:r>
            <a:r>
              <a:rPr lang="en-US" altLang="zh-TW" sz="2200" dirty="0">
                <a:latin typeface="+mj-lt"/>
              </a:rPr>
              <a:t>and catch up.</a:t>
            </a:r>
            <a:br>
              <a:rPr lang="en-US" altLang="zh-TW" sz="2200" dirty="0">
                <a:latin typeface="+mj-lt"/>
              </a:rPr>
            </a:br>
            <a:endParaRPr lang="en-US" altLang="zh-TW" sz="2200" dirty="0">
              <a:latin typeface="+mj-lt"/>
            </a:endParaRPr>
          </a:p>
          <a:p>
            <a:pPr>
              <a:defRPr/>
            </a:pPr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   Myth4</a:t>
            </a:r>
            <a:r>
              <a:rPr lang="en-US" altLang="zh-TW" sz="2200" i="1" dirty="0">
                <a:latin typeface="+mj-lt"/>
              </a:rPr>
              <a:t>: </a:t>
            </a:r>
            <a:r>
              <a:rPr lang="en-US" altLang="zh-TW" sz="2200" dirty="0">
                <a:latin typeface="+mj-lt"/>
              </a:rPr>
              <a:t>If I decide to outsource the software </a:t>
            </a:r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project to a third party, </a:t>
            </a:r>
            <a:r>
              <a:rPr lang="en-US" altLang="zh-TW" sz="2200" dirty="0">
                <a:latin typeface="+mj-lt"/>
              </a:rPr>
              <a:t>I can just relax and </a:t>
            </a:r>
            <a:br>
              <a:rPr lang="en-US" altLang="zh-TW" sz="2200" dirty="0">
                <a:latin typeface="+mj-lt"/>
              </a:rPr>
            </a:br>
            <a:r>
              <a:rPr lang="en-US" altLang="zh-TW" sz="2200" dirty="0">
                <a:latin typeface="+mj-lt"/>
              </a:rPr>
              <a:t>              let that firm build it.</a:t>
            </a:r>
          </a:p>
          <a:p>
            <a:endParaRPr lang="en-US" altLang="zh-TW" sz="22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- 16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MMH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Myths (customer)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074" y="2129246"/>
            <a:ext cx="10953310" cy="3004457"/>
          </a:xfrm>
        </p:spPr>
        <p:txBody>
          <a:bodyPr>
            <a:normAutofit/>
          </a:bodyPr>
          <a:lstStyle/>
          <a:p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   </a:t>
            </a:r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Myth1</a:t>
            </a:r>
            <a:r>
              <a:rPr lang="en-US" altLang="zh-TW" sz="2200" i="1" dirty="0">
                <a:latin typeface="+mj-lt"/>
              </a:rPr>
              <a:t>:</a:t>
            </a:r>
            <a:r>
              <a:rPr lang="en-US" altLang="zh-TW" sz="2200" dirty="0">
                <a:latin typeface="+mj-lt"/>
              </a:rPr>
              <a:t> A </a:t>
            </a:r>
            <a:r>
              <a:rPr lang="en-US" altLang="zh-TW" sz="2200" dirty="0">
                <a:solidFill>
                  <a:srgbClr val="7030A0"/>
                </a:solidFill>
                <a:latin typeface="+mj-lt"/>
              </a:rPr>
              <a:t>general statement </a:t>
            </a:r>
            <a:r>
              <a:rPr lang="en-US" altLang="zh-TW" sz="2200" dirty="0">
                <a:latin typeface="+mj-lt"/>
              </a:rPr>
              <a:t>of objectives is sufficient to begin writing programs – we can </a:t>
            </a:r>
            <a:br>
              <a:rPr lang="en-US" altLang="zh-TW" sz="2200" dirty="0">
                <a:latin typeface="+mj-lt"/>
              </a:rPr>
            </a:br>
            <a:r>
              <a:rPr lang="en-US" altLang="zh-TW" sz="2200" dirty="0">
                <a:latin typeface="+mj-lt"/>
              </a:rPr>
              <a:t>              fill in the details later.</a:t>
            </a:r>
            <a:br>
              <a:rPr lang="en-US" altLang="zh-TW" sz="2200" dirty="0">
                <a:latin typeface="+mj-lt"/>
              </a:rPr>
            </a:br>
            <a:endParaRPr lang="en-US" altLang="zh-TW" sz="2200" dirty="0">
              <a:latin typeface="+mj-lt"/>
            </a:endParaRPr>
          </a:p>
          <a:p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   Myth2</a:t>
            </a:r>
            <a:r>
              <a:rPr lang="en-US" altLang="zh-TW" sz="2200" i="1" dirty="0">
                <a:latin typeface="+mj-lt"/>
              </a:rPr>
              <a:t>:</a:t>
            </a:r>
            <a:r>
              <a:rPr lang="en-US" altLang="zh-TW" sz="2200" dirty="0">
                <a:latin typeface="+mj-lt"/>
              </a:rPr>
              <a:t> Project requirements continually change, but </a:t>
            </a:r>
            <a:r>
              <a:rPr lang="en-US" altLang="zh-TW" sz="2200" dirty="0">
                <a:solidFill>
                  <a:srgbClr val="7030A0"/>
                </a:solidFill>
                <a:latin typeface="+mj-lt"/>
              </a:rPr>
              <a:t>change can be easily accommodated </a:t>
            </a:r>
            <a:br>
              <a:rPr lang="en-US" altLang="zh-TW" sz="2200" dirty="0">
                <a:latin typeface="+mj-lt"/>
              </a:rPr>
            </a:br>
            <a:r>
              <a:rPr lang="en-US" altLang="zh-TW" sz="2200" dirty="0">
                <a:latin typeface="+mj-lt"/>
              </a:rPr>
              <a:t>              because software is flexible.</a:t>
            </a:r>
          </a:p>
          <a:p>
            <a:pPr>
              <a:defRPr/>
            </a:pPr>
            <a:endParaRPr lang="en-US" altLang="zh-TW" sz="22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- 17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MMH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Myths (practitioner)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0" y="2063932"/>
            <a:ext cx="10953310" cy="42062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Myth1</a:t>
            </a:r>
            <a:r>
              <a:rPr lang="en-US" altLang="zh-TW" sz="2200" i="1" dirty="0">
                <a:latin typeface="+mj-lt"/>
              </a:rPr>
              <a:t>:</a:t>
            </a:r>
            <a:r>
              <a:rPr lang="en-US" altLang="zh-TW" sz="2200" dirty="0">
                <a:latin typeface="+mj-lt"/>
              </a:rPr>
              <a:t> Once we write the program and get it to work, our job is done.</a:t>
            </a:r>
            <a:br>
              <a:rPr lang="en-US" altLang="zh-TW" sz="2200" dirty="0">
                <a:latin typeface="+mj-lt"/>
              </a:rPr>
            </a:br>
            <a:endParaRPr lang="en-US" altLang="zh-TW" sz="2200" dirty="0">
              <a:latin typeface="+mj-lt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TW" sz="2200" i="1" dirty="0">
                <a:latin typeface="+mj-lt"/>
              </a:rPr>
              <a:t>Fact: </a:t>
            </a:r>
            <a:r>
              <a:rPr lang="en-US" altLang="zh-TW" sz="2200" i="1" dirty="0">
                <a:solidFill>
                  <a:srgbClr val="FF0000"/>
                </a:solidFill>
                <a:latin typeface="+mj-lt"/>
              </a:rPr>
              <a:t>the sooner you begin writing code, the longer it will take you to get done.</a:t>
            </a:r>
            <a:br>
              <a:rPr lang="en-US" altLang="zh-TW" sz="2200" i="1" dirty="0">
                <a:solidFill>
                  <a:srgbClr val="FF0000"/>
                </a:solidFill>
                <a:latin typeface="+mj-lt"/>
              </a:rPr>
            </a:br>
            <a:endParaRPr lang="en-US" altLang="zh-TW" sz="2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  Myth2</a:t>
            </a:r>
            <a:r>
              <a:rPr lang="en-US" altLang="zh-TW" sz="2200" i="1" dirty="0">
                <a:latin typeface="+mj-lt"/>
              </a:rPr>
              <a:t>:</a:t>
            </a:r>
            <a:r>
              <a:rPr lang="en-US" altLang="zh-TW" sz="2200" dirty="0">
                <a:latin typeface="+mj-lt"/>
              </a:rPr>
              <a:t> Until I get the program “running,” I have no way of assessing its quality.</a:t>
            </a:r>
            <a:br>
              <a:rPr lang="en-US" altLang="zh-TW" sz="2200" dirty="0">
                <a:latin typeface="+mj-lt"/>
              </a:rPr>
            </a:br>
            <a:endParaRPr lang="en-US" altLang="zh-TW" sz="2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  Myth3</a:t>
            </a:r>
            <a:r>
              <a:rPr lang="en-US" altLang="zh-TW" sz="2200" i="1" dirty="0">
                <a:latin typeface="+mj-lt"/>
              </a:rPr>
              <a:t>:</a:t>
            </a:r>
            <a:r>
              <a:rPr lang="en-US" altLang="zh-TW" sz="2200" dirty="0">
                <a:latin typeface="+mj-lt"/>
              </a:rPr>
              <a:t> The only deliverable work product for a successful project is the working program.</a:t>
            </a:r>
            <a:br>
              <a:rPr lang="en-US" altLang="zh-TW" sz="2200" dirty="0">
                <a:latin typeface="+mj-lt"/>
              </a:rPr>
            </a:br>
            <a:endParaRPr lang="en-US" altLang="zh-TW" sz="2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  Myth4</a:t>
            </a:r>
            <a:r>
              <a:rPr lang="en-US" altLang="zh-TW" sz="2200" i="1" dirty="0">
                <a:latin typeface="+mj-lt"/>
              </a:rPr>
              <a:t>: </a:t>
            </a:r>
            <a:r>
              <a:rPr lang="en-US" altLang="zh-TW" sz="2200" dirty="0">
                <a:latin typeface="+mj-lt"/>
              </a:rPr>
              <a:t>Software engineering will make us create voluminous and unnecessary </a:t>
            </a:r>
            <a:br>
              <a:rPr lang="en-US" altLang="zh-TW" sz="2200" dirty="0">
                <a:latin typeface="+mj-lt"/>
              </a:rPr>
            </a:br>
            <a:r>
              <a:rPr lang="en-US" altLang="zh-TW" sz="2200" dirty="0">
                <a:latin typeface="+mj-lt"/>
              </a:rPr>
              <a:t>             documentation and will invariable slow us down.</a:t>
            </a:r>
            <a:endParaRPr lang="zh-TW" altLang="en-US" sz="2200" dirty="0">
              <a:latin typeface="+mj-lt"/>
            </a:endParaRPr>
          </a:p>
          <a:p>
            <a:pPr>
              <a:defRPr/>
            </a:pPr>
            <a:endParaRPr lang="en-US" altLang="zh-TW" sz="22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- 19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MMH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system fails?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631" y="2131518"/>
            <a:ext cx="11051177" cy="3474719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GB" altLang="en-US" sz="2000" dirty="0">
                <a:latin typeface="+mj-lt"/>
              </a:rPr>
              <a:t>The system fails to meet the </a:t>
            </a:r>
            <a:r>
              <a:rPr lang="en-GB" altLang="en-US" sz="2000" dirty="0">
                <a:solidFill>
                  <a:srgbClr val="C00000"/>
                </a:solidFill>
                <a:latin typeface="+mj-lt"/>
              </a:rPr>
              <a:t>business requirements </a:t>
            </a:r>
            <a:r>
              <a:rPr lang="en-GB" altLang="en-US" sz="2000" dirty="0">
                <a:latin typeface="+mj-lt"/>
              </a:rPr>
              <a:t>for which it was developed. The system is either </a:t>
            </a:r>
            <a:r>
              <a:rPr lang="en-GB" altLang="en-US" sz="2000" dirty="0">
                <a:solidFill>
                  <a:srgbClr val="7030A0"/>
                </a:solidFill>
                <a:latin typeface="+mj-lt"/>
              </a:rPr>
              <a:t>abandoned</a:t>
            </a:r>
            <a:r>
              <a:rPr lang="en-GB" altLang="en-US" sz="2000" dirty="0">
                <a:latin typeface="+mj-lt"/>
              </a:rPr>
              <a:t> or </a:t>
            </a:r>
            <a:r>
              <a:rPr lang="en-GB" altLang="en-US" sz="2000" dirty="0">
                <a:solidFill>
                  <a:srgbClr val="7030A0"/>
                </a:solidFill>
                <a:latin typeface="+mj-lt"/>
              </a:rPr>
              <a:t>expensive adaptive maintenance </a:t>
            </a:r>
            <a:r>
              <a:rPr lang="en-GB" altLang="en-US" sz="2000" dirty="0">
                <a:latin typeface="+mj-lt"/>
              </a:rPr>
              <a:t>is undertaken.</a:t>
            </a:r>
          </a:p>
          <a:p>
            <a:pPr>
              <a:buFont typeface="Wingdings" pitchFamily="2" charset="2"/>
              <a:buChar char="q"/>
            </a:pPr>
            <a:r>
              <a:rPr lang="en-GB" altLang="en-US" sz="2000" dirty="0">
                <a:latin typeface="+mj-lt"/>
              </a:rPr>
              <a:t>There are </a:t>
            </a:r>
            <a:r>
              <a:rPr lang="en-GB" altLang="en-US" sz="2000" dirty="0">
                <a:solidFill>
                  <a:srgbClr val="C00000"/>
                </a:solidFill>
                <a:latin typeface="+mj-lt"/>
              </a:rPr>
              <a:t>performance shortcomings </a:t>
            </a:r>
            <a:r>
              <a:rPr lang="en-GB" altLang="en-US" sz="2000" dirty="0">
                <a:latin typeface="+mj-lt"/>
              </a:rPr>
              <a:t>in the system, which make it inadequate for the users’ needs. Again, it is either abandoned or amended incurring extra costs.</a:t>
            </a:r>
          </a:p>
          <a:p>
            <a:pPr>
              <a:buFont typeface="Wingdings" pitchFamily="2" charset="2"/>
              <a:buChar char="q"/>
            </a:pPr>
            <a:r>
              <a:rPr lang="en-GB" altLang="en-US" sz="2000" dirty="0">
                <a:solidFill>
                  <a:srgbClr val="C00000"/>
                </a:solidFill>
                <a:latin typeface="+mj-lt"/>
              </a:rPr>
              <a:t>Errors</a:t>
            </a:r>
            <a:r>
              <a:rPr lang="en-GB" altLang="en-US" sz="2000" dirty="0">
                <a:latin typeface="+mj-lt"/>
              </a:rPr>
              <a:t> appear in the developed system causing unexpected problems. </a:t>
            </a:r>
            <a:r>
              <a:rPr lang="en-GB" altLang="en-US" sz="2000" dirty="0">
                <a:solidFill>
                  <a:srgbClr val="C00000"/>
                </a:solidFill>
                <a:latin typeface="+mj-lt"/>
              </a:rPr>
              <a:t>Patches </a:t>
            </a:r>
            <a:r>
              <a:rPr lang="en-GB" altLang="en-US" sz="2000" dirty="0">
                <a:latin typeface="+mj-lt"/>
              </a:rPr>
              <a:t>have to be applied at extra cost.</a:t>
            </a:r>
          </a:p>
          <a:p>
            <a:pPr>
              <a:buFont typeface="Wingdings" pitchFamily="2" charset="2"/>
              <a:buChar char="q"/>
            </a:pPr>
            <a:r>
              <a:rPr lang="en-GB" altLang="en-US" sz="2000" dirty="0">
                <a:solidFill>
                  <a:srgbClr val="C00000"/>
                </a:solidFill>
                <a:latin typeface="+mj-lt"/>
              </a:rPr>
              <a:t>Users reject </a:t>
            </a:r>
            <a:r>
              <a:rPr lang="en-GB" altLang="en-US" sz="2000" dirty="0">
                <a:latin typeface="+mj-lt"/>
              </a:rPr>
              <a:t>the implemented system, lack of involvement in its development or lack of commitment to it.</a:t>
            </a:r>
          </a:p>
          <a:p>
            <a:pPr>
              <a:buFont typeface="Wingdings" pitchFamily="2" charset="2"/>
              <a:buChar char="q"/>
            </a:pPr>
            <a:r>
              <a:rPr lang="en-GB" altLang="en-US" sz="2000" dirty="0">
                <a:latin typeface="+mj-lt"/>
              </a:rPr>
              <a:t>Systems are initially accepted but over time </a:t>
            </a:r>
            <a:r>
              <a:rPr lang="en-GB" altLang="en-US" sz="2000" dirty="0">
                <a:solidFill>
                  <a:srgbClr val="C00000"/>
                </a:solidFill>
                <a:latin typeface="+mj-lt"/>
              </a:rPr>
              <a:t>become un-maintainable </a:t>
            </a:r>
            <a:r>
              <a:rPr lang="en-GB" altLang="en-US" sz="2000" dirty="0">
                <a:latin typeface="+mj-lt"/>
              </a:rPr>
              <a:t>and so pass into disuse.</a:t>
            </a:r>
            <a:endParaRPr lang="en-GB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MMH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0895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0" y="2063932"/>
            <a:ext cx="10953310" cy="26256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ea typeface="ＭＳ Ｐゴシック" pitchFamily="34" charset="-128"/>
              </a:rPr>
              <a:t>R.S. Pressman &amp; Associates, Inc. (2010). </a:t>
            </a:r>
            <a:r>
              <a:rPr lang="en-US" sz="2000" i="1" dirty="0">
                <a:ea typeface="ＭＳ Ｐゴシック" pitchFamily="34" charset="-128"/>
              </a:rPr>
              <a:t>Software Engineering: A Practitioner’s Approach.</a:t>
            </a:r>
          </a:p>
          <a:p>
            <a:pPr>
              <a:defRPr/>
            </a:pPr>
            <a:r>
              <a:rPr lang="en-US" sz="2000" dirty="0"/>
              <a:t>Kelly, J. C., </a:t>
            </a:r>
            <a:r>
              <a:rPr lang="en-US" sz="2000" dirty="0" err="1"/>
              <a:t>Sherif</a:t>
            </a:r>
            <a:r>
              <a:rPr lang="en-US" sz="2000" dirty="0"/>
              <a:t>, J. S., &amp; Hops, J. (1992). An analysis of defect densities found during software inspections. </a:t>
            </a:r>
            <a:r>
              <a:rPr lang="en-US" sz="2000" i="1" dirty="0"/>
              <a:t>Journal of Systems and Software</a:t>
            </a:r>
            <a:r>
              <a:rPr lang="en-US" sz="2000" dirty="0"/>
              <a:t>, </a:t>
            </a:r>
            <a:r>
              <a:rPr lang="en-US" sz="2000" i="1" dirty="0"/>
              <a:t>17</a:t>
            </a:r>
            <a:r>
              <a:rPr lang="en-US" sz="2000" dirty="0"/>
              <a:t>(2), 111-117.</a:t>
            </a:r>
          </a:p>
          <a:p>
            <a:pPr>
              <a:defRPr/>
            </a:pPr>
            <a:r>
              <a:rPr lang="en-US" sz="2000" dirty="0"/>
              <a:t>Bhandari, I., Halliday, M. J., </a:t>
            </a:r>
            <a:r>
              <a:rPr lang="en-US" sz="2000" dirty="0" err="1"/>
              <a:t>Chaar</a:t>
            </a:r>
            <a:r>
              <a:rPr lang="en-US" sz="2000" dirty="0"/>
              <a:t>, J., </a:t>
            </a:r>
            <a:r>
              <a:rPr lang="en-US" sz="2000" dirty="0" err="1"/>
              <a:t>Chillarege</a:t>
            </a:r>
            <a:r>
              <a:rPr lang="en-US" sz="2000" dirty="0"/>
              <a:t>, R., Jones, K., Atkinson, J. S., &amp; </a:t>
            </a:r>
            <a:r>
              <a:rPr lang="en-US" sz="2000" dirty="0" err="1"/>
              <a:t>Yonezawa</a:t>
            </a:r>
            <a:r>
              <a:rPr lang="en-US" sz="2000" dirty="0"/>
              <a:t>, M. (1994).</a:t>
            </a:r>
            <a:br>
              <a:rPr lang="en-US" sz="2000" dirty="0"/>
            </a:br>
            <a:r>
              <a:rPr lang="en-US" sz="2000" dirty="0"/>
              <a:t>In-process improvement through defect data interpretation. </a:t>
            </a:r>
            <a:r>
              <a:rPr lang="en-US" sz="2000" i="1" dirty="0"/>
              <a:t>IBM Systems Journal</a:t>
            </a:r>
            <a:r>
              <a:rPr lang="en-US" sz="2000" dirty="0"/>
              <a:t>, </a:t>
            </a:r>
            <a:r>
              <a:rPr lang="en-US" sz="2000" i="1" dirty="0"/>
              <a:t>33</a:t>
            </a:r>
            <a:r>
              <a:rPr lang="en-US" sz="2000" dirty="0"/>
              <a:t>(1), 182-214.</a:t>
            </a:r>
            <a:endParaRPr lang="en-US" sz="2000" dirty="0">
              <a:ea typeface="ＭＳ Ｐゴシック" pitchFamily="34" charset="-128"/>
            </a:endParaRPr>
          </a:p>
          <a:p>
            <a:pPr>
              <a:defRPr/>
            </a:pP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</a:t>
            </a:r>
            <a:r>
              <a:rPr lang="en-US" sz="1400" b="1" dirty="0">
                <a:solidFill>
                  <a:schemeClr val="accent2"/>
                </a:solidFill>
              </a:rPr>
              <a:t>20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03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 of 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61" y="1841864"/>
            <a:ext cx="10652865" cy="327347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ko-KR" sz="2000" dirty="0">
                <a:latin typeface="+mj-lt"/>
                <a:ea typeface="굴림" pitchFamily="34" charset="-127"/>
              </a:rPr>
              <a:t>The aim of Software Engineering is to solve Software Crisis: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 dirty="0">
                <a:solidFill>
                  <a:srgbClr val="FF0000"/>
                </a:solidFill>
                <a:latin typeface="+mj-lt"/>
                <a:ea typeface="굴림" pitchFamily="34" charset="-127"/>
              </a:rPr>
              <a:t>Late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 dirty="0">
                <a:solidFill>
                  <a:srgbClr val="FF0000"/>
                </a:solidFill>
                <a:latin typeface="+mj-lt"/>
                <a:ea typeface="굴림" pitchFamily="34" charset="-127"/>
              </a:rPr>
              <a:t>Over budget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 dirty="0">
                <a:solidFill>
                  <a:srgbClr val="FF0000"/>
                </a:solidFill>
                <a:latin typeface="+mj-lt"/>
                <a:ea typeface="굴림" pitchFamily="34" charset="-127"/>
              </a:rPr>
              <a:t>Low quality with lots of faults</a:t>
            </a:r>
          </a:p>
          <a:p>
            <a:pPr>
              <a:buFont typeface="Wingdings" pitchFamily="2" charset="2"/>
              <a:buChar char="q"/>
            </a:pPr>
            <a:r>
              <a:rPr lang="en-US" altLang="ko-KR" sz="2000" dirty="0">
                <a:latin typeface="+mj-lt"/>
                <a:ea typeface="굴림" pitchFamily="34" charset="-127"/>
              </a:rPr>
              <a:t>Software crisis is still present over 35 years later!</a:t>
            </a:r>
            <a:endParaRPr lang="en-US" altLang="zh-TW" sz="2000" dirty="0">
              <a:latin typeface="+mj-lt"/>
              <a:ea typeface="PMingLiU" pitchFamily="18" charset="-120"/>
            </a:endParaRP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MMH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70" y="1928753"/>
            <a:ext cx="11186738" cy="429831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zh-TW" sz="2200" dirty="0">
                <a:latin typeface="+mj-lt"/>
              </a:rPr>
              <a:t>A </a:t>
            </a:r>
            <a:r>
              <a:rPr lang="en-US" altLang="zh-TW" sz="2200" dirty="0">
                <a:solidFill>
                  <a:srgbClr val="00B050"/>
                </a:solidFill>
                <a:latin typeface="+mj-lt"/>
              </a:rPr>
              <a:t>logical</a:t>
            </a:r>
            <a:r>
              <a:rPr lang="en-US" altLang="zh-TW" sz="2200" dirty="0">
                <a:latin typeface="+mj-lt"/>
              </a:rPr>
              <a:t> (intangible) rather than a </a:t>
            </a:r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physical</a:t>
            </a:r>
            <a:r>
              <a:rPr lang="en-US" altLang="zh-TW" sz="2200" dirty="0">
                <a:latin typeface="+mj-lt"/>
              </a:rPr>
              <a:t> system element </a:t>
            </a:r>
          </a:p>
          <a:p>
            <a:pPr>
              <a:buFont typeface="Wingdings" pitchFamily="2" charset="2"/>
              <a:buChar char="q"/>
            </a:pPr>
            <a:r>
              <a:rPr lang="en-US" altLang="zh-TW" sz="2200" dirty="0">
                <a:latin typeface="+mj-lt"/>
              </a:rPr>
              <a:t>Being </a:t>
            </a:r>
            <a:r>
              <a:rPr lang="en-US" altLang="zh-TW" sz="2200" dirty="0">
                <a:solidFill>
                  <a:srgbClr val="00B050"/>
                </a:solidFill>
                <a:latin typeface="+mj-lt"/>
              </a:rPr>
              <a:t>developed or engineered</a:t>
            </a:r>
            <a:r>
              <a:rPr lang="en-US" altLang="zh-TW" sz="2200" dirty="0">
                <a:latin typeface="+mj-lt"/>
              </a:rPr>
              <a:t>, but not being </a:t>
            </a:r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manufactured</a:t>
            </a:r>
          </a:p>
          <a:p>
            <a:pPr>
              <a:buFont typeface="Wingdings" pitchFamily="2" charset="2"/>
              <a:buChar char="q"/>
            </a:pPr>
            <a:r>
              <a:rPr lang="en-US" altLang="zh-TW" sz="2200" dirty="0">
                <a:latin typeface="+mj-lt"/>
              </a:rPr>
              <a:t>Software cost concentrating in </a:t>
            </a:r>
            <a:r>
              <a:rPr lang="en-US" altLang="zh-TW" sz="2200" dirty="0">
                <a:solidFill>
                  <a:srgbClr val="00B050"/>
                </a:solidFill>
                <a:latin typeface="+mj-lt"/>
              </a:rPr>
              <a:t>engineering</a:t>
            </a:r>
            <a:r>
              <a:rPr lang="en-US" altLang="zh-TW" sz="2200" dirty="0">
                <a:latin typeface="+mj-lt"/>
              </a:rPr>
              <a:t>, not in </a:t>
            </a:r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materials</a:t>
            </a:r>
          </a:p>
          <a:p>
            <a:pPr>
              <a:buFont typeface="Wingdings" pitchFamily="2" charset="2"/>
              <a:buChar char="q"/>
            </a:pPr>
            <a:r>
              <a:rPr lang="en-US" altLang="zh-TW" sz="2200" dirty="0">
                <a:latin typeface="+mj-lt"/>
              </a:rPr>
              <a:t>Software </a:t>
            </a:r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does not “wearing out”</a:t>
            </a:r>
            <a:r>
              <a:rPr lang="en-US" altLang="zh-TW" sz="2200" dirty="0">
                <a:latin typeface="+mj-lt"/>
              </a:rPr>
              <a:t> but “</a:t>
            </a:r>
            <a:r>
              <a:rPr lang="en-US" altLang="zh-TW" sz="2200" dirty="0">
                <a:solidFill>
                  <a:srgbClr val="00B050"/>
                </a:solidFill>
                <a:latin typeface="+mj-lt"/>
              </a:rPr>
              <a:t>deteriorating</a:t>
            </a:r>
            <a:r>
              <a:rPr lang="en-US" altLang="zh-TW" sz="2200" dirty="0">
                <a:latin typeface="+mj-lt"/>
              </a:rPr>
              <a:t>”(not destroyed after lifetime like hardware, but backdated by </a:t>
            </a:r>
            <a:r>
              <a:rPr lang="en-US" altLang="zh-TW" sz="2200" dirty="0">
                <a:solidFill>
                  <a:srgbClr val="00B050"/>
                </a:solidFill>
                <a:latin typeface="+mj-lt"/>
              </a:rPr>
              <a:t>aging </a:t>
            </a:r>
            <a:r>
              <a:rPr lang="en-US" altLang="zh-TW" sz="2200" dirty="0">
                <a:latin typeface="+mj-lt"/>
              </a:rPr>
              <a:t>that needs to update)</a:t>
            </a:r>
          </a:p>
          <a:p>
            <a:pPr>
              <a:buFont typeface="Wingdings" pitchFamily="2" charset="2"/>
              <a:buChar char="q"/>
            </a:pPr>
            <a:r>
              <a:rPr lang="en-US" altLang="zh-TW" sz="2200" dirty="0">
                <a:ea typeface="PMingLiU" pitchFamily="18" charset="-120"/>
              </a:rPr>
              <a:t>Software is a ‘</a:t>
            </a:r>
            <a:r>
              <a:rPr lang="en-US" altLang="zh-TW" sz="2200" dirty="0">
                <a:solidFill>
                  <a:srgbClr val="00B050"/>
                </a:solidFill>
                <a:ea typeface="PMingLiU" pitchFamily="18" charset="-120"/>
              </a:rPr>
              <a:t>differentiator</a:t>
            </a:r>
            <a:r>
              <a:rPr lang="en-US" altLang="zh-TW" sz="2200" dirty="0">
                <a:ea typeface="PMingLiU" pitchFamily="18" charset="-120"/>
              </a:rPr>
              <a:t>’ (different sub-systems, e.g. </a:t>
            </a:r>
            <a:r>
              <a:rPr lang="en-GB" sz="2200" dirty="0">
                <a:solidFill>
                  <a:srgbClr val="0070C0"/>
                </a:solidFill>
              </a:rPr>
              <a:t>cashier’s workstation in a supermarket</a:t>
            </a:r>
            <a:r>
              <a:rPr lang="en-US" altLang="zh-TW" sz="2200" dirty="0">
                <a:ea typeface="PMingLiU" pitchFamily="18" charset="-120"/>
              </a:rPr>
              <a:t>)</a:t>
            </a:r>
            <a:endParaRPr lang="en-US" altLang="zh-TW" sz="2200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TW" sz="2200" dirty="0">
                <a:latin typeface="+mj-lt"/>
              </a:rPr>
              <a:t>Without “</a:t>
            </a:r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spare parts</a:t>
            </a:r>
            <a:r>
              <a:rPr lang="en-US" altLang="zh-TW" sz="2200" dirty="0">
                <a:latin typeface="+mj-lt"/>
              </a:rPr>
              <a:t>” in software maintenance (no extra useless features in software)</a:t>
            </a:r>
          </a:p>
          <a:p>
            <a:pPr>
              <a:buFont typeface="Wingdings" pitchFamily="2" charset="2"/>
              <a:buChar char="q"/>
            </a:pPr>
            <a:r>
              <a:rPr lang="en-US" altLang="zh-TW" sz="2200" dirty="0">
                <a:latin typeface="+mj-lt"/>
              </a:rPr>
              <a:t>Most software continuing to be custom built (based on the requirements)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- 3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MMH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Goal: Computer science   vs.   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010" y="2259876"/>
            <a:ext cx="10652865" cy="233825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C00000"/>
                </a:solidFill>
                <a:latin typeface="Bell MT" pitchFamily="18" charset="0"/>
                <a:ea typeface="PMingLiU" pitchFamily="18" charset="-120"/>
              </a:rPr>
              <a:t>CS: </a:t>
            </a:r>
            <a:r>
              <a:rPr lang="en-US" altLang="zh-TW" sz="2400" dirty="0">
                <a:solidFill>
                  <a:srgbClr val="002060"/>
                </a:solidFill>
                <a:latin typeface="Bell MT" pitchFamily="18" charset="0"/>
                <a:ea typeface="PMingLiU" pitchFamily="18" charset="-120"/>
              </a:rPr>
              <a:t>to investigate a variety of ways to produce S/W, some good and some bad</a:t>
            </a:r>
          </a:p>
          <a:p>
            <a:r>
              <a:rPr lang="en-US" altLang="zh-TW" sz="2400" dirty="0">
                <a:solidFill>
                  <a:srgbClr val="C00000"/>
                </a:solidFill>
                <a:latin typeface="Bell MT" pitchFamily="18" charset="0"/>
                <a:ea typeface="PMingLiU" pitchFamily="18" charset="-120"/>
              </a:rPr>
              <a:t>SE: </a:t>
            </a:r>
            <a:r>
              <a:rPr lang="en-US" altLang="zh-TW" sz="2400" dirty="0">
                <a:solidFill>
                  <a:srgbClr val="002060"/>
                </a:solidFill>
                <a:latin typeface="Bell MT" pitchFamily="18" charset="0"/>
                <a:ea typeface="PMingLiU" pitchFamily="18" charset="-120"/>
              </a:rPr>
              <a:t>to be interested in only those techniques that make sound economic sense</a:t>
            </a:r>
          </a:p>
          <a:p>
            <a:pPr>
              <a:buFont typeface="Wingdings" pitchFamily="2" charset="2"/>
              <a:buChar char="q"/>
            </a:pP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- 4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MMH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development life cycle (SDLC)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947" y="2024743"/>
            <a:ext cx="10652865" cy="419317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1260475" algn="l"/>
              </a:tabLst>
            </a:pPr>
            <a:r>
              <a:rPr lang="en-GB" sz="2000" dirty="0">
                <a:latin typeface="+mj-lt"/>
              </a:rPr>
              <a:t>A structured set of activities required to develop a software system</a:t>
            </a:r>
            <a:endParaRPr lang="en-US" sz="2000" dirty="0">
              <a:latin typeface="+mj-lt"/>
              <a:ea typeface="PMingLiU" pitchFamily="18" charset="-12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1260475" algn="l"/>
              </a:tabLst>
            </a:pPr>
            <a:r>
              <a:rPr lang="en-US" altLang="zh-TW" sz="2000" dirty="0">
                <a:latin typeface="+mj-lt"/>
                <a:ea typeface="PMingLiU" pitchFamily="18" charset="-120"/>
              </a:rPr>
              <a:t>The way we produce software, including:</a:t>
            </a:r>
            <a:br>
              <a:rPr lang="en-US" altLang="zh-TW" sz="2000" dirty="0">
                <a:latin typeface="+mj-lt"/>
                <a:ea typeface="PMingLiU" pitchFamily="18" charset="-120"/>
              </a:rPr>
            </a:br>
            <a:endParaRPr lang="en-US" altLang="zh-TW" sz="2000" dirty="0">
              <a:latin typeface="+mj-lt"/>
              <a:ea typeface="PMingLiU" pitchFamily="18" charset="-120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000" dirty="0">
                <a:latin typeface="+mj-lt"/>
                <a:ea typeface="PMingLiU" pitchFamily="18" charset="-120"/>
              </a:rPr>
              <a:t>Requirements Analysis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000" dirty="0">
                <a:latin typeface="+mj-lt"/>
                <a:ea typeface="PMingLiU" pitchFamily="18" charset="-120"/>
              </a:rPr>
              <a:t>Designing/Modeling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000" dirty="0">
                <a:latin typeface="+mj-lt"/>
                <a:ea typeface="PMingLiU" pitchFamily="18" charset="-120"/>
              </a:rPr>
              <a:t>Coding /Development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000" dirty="0">
                <a:latin typeface="+mj-lt"/>
                <a:ea typeface="PMingLiU" pitchFamily="18" charset="-120"/>
              </a:rPr>
              <a:t>Testing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000" dirty="0">
                <a:latin typeface="+mj-lt"/>
                <a:ea typeface="PMingLiU" pitchFamily="18" charset="-120"/>
              </a:rPr>
              <a:t>Implementation/Integration phase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000" dirty="0">
                <a:latin typeface="+mj-lt"/>
                <a:ea typeface="PMingLiU" pitchFamily="18" charset="-120"/>
              </a:rPr>
              <a:t>Operation/Maintenance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000" dirty="0">
                <a:latin typeface="+mj-lt"/>
                <a:ea typeface="PMingLiU" pitchFamily="18" charset="-120"/>
              </a:rPr>
              <a:t>Documentation</a:t>
            </a: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- 5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MMH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&amp; bad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33303"/>
            <a:ext cx="10652865" cy="454587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TW" sz="2200" dirty="0">
                <a:latin typeface="+mj-lt"/>
                <a:ea typeface="PMingLiU" pitchFamily="18" charset="-120"/>
              </a:rPr>
              <a:t>Good software is maintained—bad software is discarded</a:t>
            </a:r>
            <a:br>
              <a:rPr lang="en-US" altLang="zh-TW" sz="2200" dirty="0">
                <a:latin typeface="+mj-lt"/>
                <a:ea typeface="PMingLiU" pitchFamily="18" charset="-120"/>
              </a:rPr>
            </a:br>
            <a:endParaRPr lang="en-US" altLang="zh-TW" sz="2200" dirty="0">
              <a:latin typeface="+mj-lt"/>
              <a:ea typeface="PMingLiU" pitchFamily="18" charset="-12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TW" sz="2200" dirty="0">
                <a:latin typeface="+mj-lt"/>
                <a:ea typeface="PMingLiU" pitchFamily="18" charset="-120"/>
              </a:rPr>
              <a:t> Different types of maintenance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TW" sz="2200" dirty="0">
                <a:solidFill>
                  <a:srgbClr val="002060"/>
                </a:solidFill>
                <a:latin typeface="+mj-lt"/>
                <a:ea typeface="PMingLiU" pitchFamily="18" charset="-120"/>
              </a:rPr>
              <a:t>  Corrective maintenance </a:t>
            </a:r>
            <a:r>
              <a:rPr lang="en-US" altLang="zh-TW" sz="2200" dirty="0">
                <a:solidFill>
                  <a:srgbClr val="002060"/>
                </a:solidFill>
                <a:ea typeface="PMingLiU" pitchFamily="18" charset="-120"/>
              </a:rPr>
              <a:t>[about 20%]</a:t>
            </a:r>
            <a:endParaRPr lang="en-US" altLang="zh-TW" sz="2200" dirty="0">
              <a:solidFill>
                <a:srgbClr val="002060"/>
              </a:solidFill>
              <a:latin typeface="+mj-lt"/>
              <a:ea typeface="PMingLiU" pitchFamily="18" charset="-120"/>
            </a:endParaRPr>
          </a:p>
          <a:p>
            <a:pPr lvl="2">
              <a:lnSpc>
                <a:spcPct val="90000"/>
              </a:lnSpc>
              <a:buFontTx/>
              <a:buChar char="-"/>
            </a:pPr>
            <a:r>
              <a:rPr lang="en-US" altLang="zh-TW" sz="2200" dirty="0">
                <a:solidFill>
                  <a:srgbClr val="C00000"/>
                </a:solidFill>
                <a:latin typeface="+mj-lt"/>
                <a:ea typeface="PMingLiU" pitchFamily="18" charset="-120"/>
              </a:rPr>
              <a:t>Modification to fix a problem</a:t>
            </a:r>
            <a:endParaRPr lang="en-US" altLang="zh-TW" sz="2200" dirty="0">
              <a:solidFill>
                <a:srgbClr val="002060"/>
              </a:solidFill>
              <a:latin typeface="+mj-lt"/>
              <a:ea typeface="PMingLiU" pitchFamily="18" charset="-12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TW" sz="2200" dirty="0">
                <a:solidFill>
                  <a:srgbClr val="002060"/>
                </a:solidFill>
                <a:latin typeface="+mj-lt"/>
                <a:ea typeface="PMingLiU" pitchFamily="18" charset="-120"/>
              </a:rPr>
              <a:t>  Enhancement </a:t>
            </a:r>
            <a:r>
              <a:rPr lang="en-US" altLang="zh-TW" sz="2200" dirty="0">
                <a:solidFill>
                  <a:srgbClr val="002060"/>
                </a:solidFill>
                <a:ea typeface="PMingLiU" pitchFamily="18" charset="-120"/>
              </a:rPr>
              <a:t>[about 80%]</a:t>
            </a:r>
            <a:endParaRPr lang="en-US" altLang="zh-TW" sz="2200" dirty="0">
              <a:solidFill>
                <a:srgbClr val="002060"/>
              </a:solidFill>
              <a:latin typeface="+mj-lt"/>
              <a:ea typeface="PMingLiU" pitchFamily="18" charset="-120"/>
            </a:endParaRPr>
          </a:p>
          <a:p>
            <a:pPr lvl="2">
              <a:lnSpc>
                <a:spcPct val="90000"/>
              </a:lnSpc>
              <a:buFontTx/>
              <a:buChar char="-"/>
            </a:pPr>
            <a:r>
              <a:rPr lang="en-US" altLang="zh-TW" sz="2200" dirty="0">
                <a:latin typeface="+mj-lt"/>
                <a:ea typeface="PMingLiU" pitchFamily="18" charset="-120"/>
              </a:rPr>
              <a:t>  </a:t>
            </a:r>
            <a:r>
              <a:rPr lang="en-US" altLang="zh-TW" sz="2200" dirty="0">
                <a:solidFill>
                  <a:srgbClr val="C00000"/>
                </a:solidFill>
                <a:latin typeface="+mj-lt"/>
                <a:ea typeface="PMingLiU" pitchFamily="18" charset="-120"/>
              </a:rPr>
              <a:t>Perfective maintenance (modification to improve usability,…) </a:t>
            </a:r>
            <a:r>
              <a:rPr lang="en-US" altLang="zh-TW" sz="2200" dirty="0">
                <a:solidFill>
                  <a:srgbClr val="002060"/>
                </a:solidFill>
                <a:latin typeface="+mj-lt"/>
                <a:ea typeface="PMingLiU" pitchFamily="18" charset="-120"/>
              </a:rPr>
              <a:t>[about 60%]</a:t>
            </a:r>
          </a:p>
          <a:p>
            <a:pPr lvl="2">
              <a:lnSpc>
                <a:spcPct val="90000"/>
              </a:lnSpc>
              <a:buFontTx/>
              <a:buChar char="-"/>
            </a:pPr>
            <a:r>
              <a:rPr lang="en-US" altLang="zh-TW" sz="2200" dirty="0">
                <a:solidFill>
                  <a:srgbClr val="C00000"/>
                </a:solidFill>
                <a:latin typeface="+mj-lt"/>
                <a:ea typeface="PMingLiU" pitchFamily="18" charset="-120"/>
              </a:rPr>
              <a:t>  Adaptive maintenance (modification to keep up-to-date) </a:t>
            </a:r>
            <a:r>
              <a:rPr lang="en-US" altLang="zh-TW" sz="2200" dirty="0">
                <a:solidFill>
                  <a:srgbClr val="002060"/>
                </a:solidFill>
                <a:latin typeface="+mj-lt"/>
                <a:ea typeface="PMingLiU" pitchFamily="18" charset="-120"/>
              </a:rPr>
              <a:t>[about 20%]</a:t>
            </a:r>
          </a:p>
          <a:p>
            <a:pPr lvl="2">
              <a:lnSpc>
                <a:spcPct val="90000"/>
              </a:lnSpc>
              <a:buFontTx/>
              <a:buChar char="-"/>
            </a:pPr>
            <a:r>
              <a:rPr lang="en-US" altLang="zh-TW" sz="2200" dirty="0">
                <a:solidFill>
                  <a:srgbClr val="C00000"/>
                </a:solidFill>
                <a:latin typeface="+mj-lt"/>
                <a:ea typeface="PMingLiU" pitchFamily="18" charset="-120"/>
              </a:rPr>
              <a:t>  Preventive maintenance (modification to avoid any future error) </a:t>
            </a:r>
            <a:r>
              <a:rPr lang="en-US" altLang="zh-TW" sz="2200" dirty="0">
                <a:solidFill>
                  <a:srgbClr val="002060"/>
                </a:solidFill>
                <a:ea typeface="PMingLiU" pitchFamily="18" charset="-120"/>
              </a:rPr>
              <a:t>[about 20%]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- 6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MMH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Faults in software development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947" y="1998618"/>
            <a:ext cx="10953310" cy="451974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zh-TW" altLang="en-US" sz="2600" dirty="0">
                <a:latin typeface="+mj-lt"/>
                <a:ea typeface="PMingLiU" pitchFamily="18" charset="-120"/>
              </a:rPr>
              <a:t>60 </a:t>
            </a:r>
            <a:r>
              <a:rPr lang="en-US" altLang="zh-TW" sz="2600" dirty="0">
                <a:latin typeface="+mj-lt"/>
                <a:ea typeface="PMingLiU" pitchFamily="18" charset="-120"/>
              </a:rPr>
              <a:t>to 70 percent of faults are specification and design  faults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zh-TW" sz="2600" dirty="0">
              <a:latin typeface="+mj-lt"/>
              <a:ea typeface="PMingLiU" pitchFamily="18" charset="-12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TW" sz="2600" dirty="0">
                <a:solidFill>
                  <a:srgbClr val="0070C0"/>
                </a:solidFill>
                <a:latin typeface="+mj-lt"/>
                <a:ea typeface="PMingLiU" pitchFamily="18" charset="-120"/>
              </a:rPr>
              <a:t>Data of Kelly, </a:t>
            </a:r>
            <a:r>
              <a:rPr lang="en-US" altLang="zh-TW" sz="2600" dirty="0" err="1">
                <a:solidFill>
                  <a:srgbClr val="0070C0"/>
                </a:solidFill>
                <a:latin typeface="+mj-lt"/>
                <a:ea typeface="PMingLiU" pitchFamily="18" charset="-120"/>
              </a:rPr>
              <a:t>Sherif</a:t>
            </a:r>
            <a:r>
              <a:rPr lang="en-US" altLang="zh-TW" sz="2600" dirty="0">
                <a:solidFill>
                  <a:srgbClr val="0070C0"/>
                </a:solidFill>
                <a:latin typeface="+mj-lt"/>
                <a:ea typeface="PMingLiU" pitchFamily="18" charset="-120"/>
              </a:rPr>
              <a:t>, and Hops [1992]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TW" sz="2600" dirty="0">
                <a:solidFill>
                  <a:srgbClr val="C00000"/>
                </a:solidFill>
                <a:latin typeface="+mj-lt"/>
                <a:ea typeface="PMingLiU" pitchFamily="18" charset="-120"/>
              </a:rPr>
              <a:t>  1.9 faults per page of specification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TW" sz="2600" dirty="0">
                <a:solidFill>
                  <a:srgbClr val="C00000"/>
                </a:solidFill>
                <a:latin typeface="+mj-lt"/>
                <a:ea typeface="PMingLiU" pitchFamily="18" charset="-120"/>
              </a:rPr>
              <a:t>  0.9 faults per page of design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TW" sz="2600" dirty="0">
                <a:solidFill>
                  <a:srgbClr val="C00000"/>
                </a:solidFill>
                <a:latin typeface="+mj-lt"/>
                <a:ea typeface="PMingLiU" pitchFamily="18" charset="-120"/>
              </a:rPr>
              <a:t>  0.3 faults per page of code</a:t>
            </a:r>
          </a:p>
          <a:p>
            <a:pPr>
              <a:lnSpc>
                <a:spcPct val="90000"/>
              </a:lnSpc>
            </a:pPr>
            <a:endParaRPr lang="en-US" altLang="zh-TW" sz="2600" dirty="0">
              <a:latin typeface="+mj-lt"/>
              <a:ea typeface="PMingLiU" pitchFamily="18" charset="-12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TW" sz="2600" dirty="0">
                <a:solidFill>
                  <a:srgbClr val="0070C0"/>
                </a:solidFill>
                <a:latin typeface="+mj-lt"/>
                <a:ea typeface="PMingLiU" pitchFamily="18" charset="-120"/>
              </a:rPr>
              <a:t>Data of Bhandari et al. [1994]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2600" b="1" dirty="0">
                <a:solidFill>
                  <a:srgbClr val="C00000"/>
                </a:solidFill>
                <a:latin typeface="+mj-lt"/>
                <a:ea typeface="PMingLiU" pitchFamily="18" charset="-120"/>
              </a:rPr>
              <a:t>      </a:t>
            </a:r>
            <a:r>
              <a:rPr lang="en-US" altLang="zh-TW" sz="2600" dirty="0">
                <a:latin typeface="+mj-lt"/>
                <a:ea typeface="PMingLiU" pitchFamily="18" charset="-120"/>
              </a:rPr>
              <a:t>Faults at end of the design phase of the new version of the product</a:t>
            </a:r>
          </a:p>
          <a:p>
            <a:pPr lvl="1">
              <a:lnSpc>
                <a:spcPct val="90000"/>
              </a:lnSpc>
            </a:pPr>
            <a:r>
              <a:rPr lang="en-US" altLang="zh-TW" sz="2600" dirty="0">
                <a:solidFill>
                  <a:srgbClr val="C00000"/>
                </a:solidFill>
                <a:latin typeface="+mj-lt"/>
                <a:ea typeface="PMingLiU" pitchFamily="18" charset="-120"/>
              </a:rPr>
              <a:t>13% of faults from previous version of product</a:t>
            </a:r>
          </a:p>
          <a:p>
            <a:pPr lvl="1">
              <a:lnSpc>
                <a:spcPct val="90000"/>
              </a:lnSpc>
            </a:pPr>
            <a:r>
              <a:rPr lang="en-US" altLang="zh-TW" sz="2600" dirty="0">
                <a:solidFill>
                  <a:srgbClr val="C00000"/>
                </a:solidFill>
                <a:latin typeface="+mj-lt"/>
                <a:ea typeface="PMingLiU" pitchFamily="18" charset="-120"/>
              </a:rPr>
              <a:t>16% of faults in new specifications</a:t>
            </a:r>
          </a:p>
          <a:p>
            <a:pPr lvl="1">
              <a:lnSpc>
                <a:spcPct val="90000"/>
              </a:lnSpc>
            </a:pPr>
            <a:r>
              <a:rPr lang="en-US" altLang="zh-TW" sz="2600" dirty="0">
                <a:solidFill>
                  <a:srgbClr val="C00000"/>
                </a:solidFill>
                <a:latin typeface="+mj-lt"/>
                <a:ea typeface="PMingLiU" pitchFamily="18" charset="-120"/>
              </a:rPr>
              <a:t>71% of faults in new design</a:t>
            </a:r>
            <a:endParaRPr lang="en-US" altLang="zh-TW" sz="22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- 7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MMH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of detection &amp; correction of a fault</a:t>
            </a:r>
          </a:p>
        </p:txBody>
      </p:sp>
      <p:graphicFrame>
        <p:nvGraphicFramePr>
          <p:cNvPr id="2051" name="Object 0"/>
          <p:cNvGraphicFramePr>
            <a:graphicFrameLocks noChangeAspect="1"/>
          </p:cNvGraphicFramePr>
          <p:nvPr/>
        </p:nvGraphicFramePr>
        <p:xfrm>
          <a:off x="1367245" y="2011680"/>
          <a:ext cx="9318172" cy="4569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4590476" imgH="4667902" progId="">
                  <p:embed/>
                </p:oleObj>
              </mc:Choice>
              <mc:Fallback>
                <p:oleObj name="Photo Editor Photo" r:id="rId2" imgW="4590476" imgH="4667902" progId="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245" y="2011680"/>
                        <a:ext cx="9318172" cy="4569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- 8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551428" y="6582157"/>
            <a:ext cx="640572" cy="27584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48EFC52BA4E94B8E156C869E568B45" ma:contentTypeVersion="3" ma:contentTypeDescription="Create a new document." ma:contentTypeScope="" ma:versionID="6721fd189f732b8dd98eafb80c69a8a5">
  <xsd:schema xmlns:xsd="http://www.w3.org/2001/XMLSchema" xmlns:xs="http://www.w3.org/2001/XMLSchema" xmlns:p="http://schemas.microsoft.com/office/2006/metadata/properties" xmlns:ns2="87df62d9-d383-4de7-8344-c58f65377c98" targetNamespace="http://schemas.microsoft.com/office/2006/metadata/properties" ma:root="true" ma:fieldsID="d8ecbf8e7c350b17f8e65ca7f00e4f66" ns2:_="">
    <xsd:import namespace="87df62d9-d383-4de7-8344-c58f65377c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df62d9-d383-4de7-8344-c58f65377c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8E73DF-01A5-4FAB-92D0-87904174193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8A2F643-43C1-4FDF-A373-9EF670CCF7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FF6378-1B9F-4653-97A5-6C633BA9B9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df62d9-d383-4de7-8344-c58f65377c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1280</Words>
  <Application>Microsoft Office PowerPoint</Application>
  <PresentationFormat>Widescreen</PresentationFormat>
  <Paragraphs>158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ＭＳ Ｐゴシック</vt:lpstr>
      <vt:lpstr>PMingLiU</vt:lpstr>
      <vt:lpstr>Arial Narrow</vt:lpstr>
      <vt:lpstr>Bell MT</vt:lpstr>
      <vt:lpstr>Calibri</vt:lpstr>
      <vt:lpstr>Gill Sans MT</vt:lpstr>
      <vt:lpstr>Tahoma</vt:lpstr>
      <vt:lpstr>Wingdings</vt:lpstr>
      <vt:lpstr>Wingdings 2</vt:lpstr>
      <vt:lpstr>Dividend</vt:lpstr>
      <vt:lpstr>Photo Editor Photo</vt:lpstr>
      <vt:lpstr>PowerPoint Presentation</vt:lpstr>
      <vt:lpstr>Why system fails?</vt:lpstr>
      <vt:lpstr>Scope of software Engineering</vt:lpstr>
      <vt:lpstr>Software characteristics</vt:lpstr>
      <vt:lpstr>Goal: Computer science   vs.   Software engineering</vt:lpstr>
      <vt:lpstr>Software development life cycle (SDLC)</vt:lpstr>
      <vt:lpstr>Good &amp; bad software</vt:lpstr>
      <vt:lpstr>Faults in software development phases</vt:lpstr>
      <vt:lpstr>Cost of detection &amp; correction of a fault</vt:lpstr>
      <vt:lpstr>Cost of detection &amp; correction of a fault</vt:lpstr>
      <vt:lpstr>Cost of change</vt:lpstr>
      <vt:lpstr>Product bathtub curve model</vt:lpstr>
      <vt:lpstr>Software idealized curve</vt:lpstr>
      <vt:lpstr>Software actual failure curve</vt:lpstr>
      <vt:lpstr>what is Software engineering?</vt:lpstr>
      <vt:lpstr>Software application</vt:lpstr>
      <vt:lpstr>Software Myths (management)</vt:lpstr>
      <vt:lpstr>Software Myths (customer)</vt:lpstr>
      <vt:lpstr>Software Myths (practitioner)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- Ch.01 - Software and Software Engineering</dc:title>
  <dc:subject>Software Engineering</dc:subject>
  <dc:creator>M. Mahmudul Hasan</dc:creator>
  <cp:lastModifiedBy>Md. Masum Billah</cp:lastModifiedBy>
  <cp:revision>10</cp:revision>
  <dcterms:created xsi:type="dcterms:W3CDTF">2019-05-13T08:37:20Z</dcterms:created>
  <dcterms:modified xsi:type="dcterms:W3CDTF">2024-06-09T09:28:06Z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0x010100D648EFC52BA4E94B8E156C869E568B45</vt:lpwstr>
  </property>
</Properties>
</file>