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 extrusionOk="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4" name="Google Shape;24;p1"/>
          <p:cNvCxnSpPr/>
          <p:nvPr/>
        </p:nvCxnSpPr>
        <p:spPr>
          <a:xfrm>
            <a:off x="0" y="512445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"/>
          <p:cNvSpPr/>
          <p:nvPr/>
        </p:nvSpPr>
        <p:spPr>
          <a:xfrm>
            <a:off x="228600" y="6939166"/>
            <a:ext cx="3281553" cy="3250692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26;p1"/>
          <p:cNvGrpSpPr/>
          <p:nvPr/>
        </p:nvGrpSpPr>
        <p:grpSpPr>
          <a:xfrm>
            <a:off x="11370" y="1575572"/>
            <a:ext cx="18266054" cy="47563"/>
            <a:chOff x="63500" y="63500"/>
            <a:chExt cx="18288000" cy="47625"/>
          </a:xfrm>
        </p:grpSpPr>
        <p:sp>
          <p:nvSpPr>
            <p:cNvPr id="27" name="Google Shape;27;p1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 extrusionOk="0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</p:sp>
        <p:sp>
          <p:nvSpPr>
            <p:cNvPr id="28" name="Google Shape;28;p1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 extrusionOk="0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</p:sp>
      </p:grpSp>
      <p:sp>
        <p:nvSpPr>
          <p:cNvPr id="29" name="Google Shape;29;p1"/>
          <p:cNvSpPr/>
          <p:nvPr/>
        </p:nvSpPr>
        <p:spPr>
          <a:xfrm>
            <a:off x="6374322" y="5143500"/>
            <a:ext cx="4843888" cy="4843888"/>
          </a:xfrm>
          <a:custGeom>
            <a:avLst/>
            <a:gdLst/>
            <a:ahLst/>
            <a:cxnLst/>
            <a:rect l="l" t="t" r="r" b="b"/>
            <a:pathLst>
              <a:path w="4843888" h="4843888" extrusionOk="0">
                <a:moveTo>
                  <a:pt x="0" y="0"/>
                </a:moveTo>
                <a:lnTo>
                  <a:pt x="4843889" y="0"/>
                </a:lnTo>
                <a:lnTo>
                  <a:pt x="4843889" y="4843888"/>
                </a:lnTo>
                <a:lnTo>
                  <a:pt x="0" y="48438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" name="Google Shape;30;p1"/>
          <p:cNvSpPr txBox="1"/>
          <p:nvPr/>
        </p:nvSpPr>
        <p:spPr>
          <a:xfrm>
            <a:off x="0" y="5515799"/>
            <a:ext cx="5438700" cy="1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GUIDED BY:-</a:t>
            </a:r>
            <a:endParaRPr/>
          </a:p>
          <a:p>
            <a:pPr marL="0" marR="0" lvl="0" indent="0" algn="ctr" rtl="0">
              <a:lnSpc>
                <a:spcPct val="119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 Dr. Piyush Choudhary</a:t>
            </a:r>
            <a:endParaRPr/>
          </a:p>
          <a:p>
            <a:pPr marL="0" marR="0" lvl="0" indent="0" algn="ctr" rtl="0">
              <a:lnSpc>
                <a:spcPct val="1198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50" b="1">
              <a:solidFill>
                <a:srgbClr val="2A4067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2774304" y="5515800"/>
            <a:ext cx="4146471" cy="477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Team members name:-</a:t>
            </a:r>
            <a:endParaRPr dirty="0"/>
          </a:p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Noman Sameet </a:t>
            </a:r>
            <a:endParaRPr dirty="0"/>
          </a:p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Kavish Prajapati</a:t>
            </a:r>
            <a:endParaRPr dirty="0"/>
          </a:p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 Mohammad Juned</a:t>
            </a:r>
            <a:endParaRPr dirty="0"/>
          </a:p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 Mohammad Zaki</a:t>
            </a:r>
            <a:endParaRPr dirty="0"/>
          </a:p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Lavesh Patidar</a:t>
            </a:r>
            <a:endParaRPr dirty="0"/>
          </a:p>
          <a:p>
            <a:pPr marL="0" marR="0" lvl="0" indent="0" algn="ctr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 b="1" dirty="0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Jayesh </a:t>
            </a:r>
            <a:r>
              <a:rPr lang="en-US" sz="3350" b="1" dirty="0" err="1">
                <a:solidFill>
                  <a:srgbClr val="2A4067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Koshti</a:t>
            </a:r>
            <a:endParaRPr dirty="0"/>
          </a:p>
          <a:p>
            <a:pPr marL="0" marR="0" lvl="0" indent="0" algn="ctr" rtl="0">
              <a:lnSpc>
                <a:spcPct val="863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50" b="1" dirty="0">
              <a:solidFill>
                <a:srgbClr val="2A4067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836867" y="2781300"/>
            <a:ext cx="9918900" cy="11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5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 Smart Home  </a:t>
            </a:r>
            <a:endParaRPr dirty="0"/>
          </a:p>
        </p:txBody>
      </p:sp>
      <p:sp>
        <p:nvSpPr>
          <p:cNvPr id="33" name="Google Shape;33;p1"/>
          <p:cNvSpPr txBox="1"/>
          <p:nvPr/>
        </p:nvSpPr>
        <p:spPr>
          <a:xfrm>
            <a:off x="17259300" y="9210675"/>
            <a:ext cx="1524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452" y="-63424"/>
            <a:ext cx="18392147" cy="10401053"/>
          </a:xfrm>
          <a:custGeom>
            <a:avLst/>
            <a:gdLst/>
            <a:ahLst/>
            <a:cxnLst/>
            <a:rect l="l" t="t" r="r" b="b"/>
            <a:pathLst>
              <a:path w="18392147" h="10401053">
                <a:moveTo>
                  <a:pt x="0" y="0"/>
                </a:moveTo>
                <a:lnTo>
                  <a:pt x="18392147" y="0"/>
                </a:lnTo>
                <a:lnTo>
                  <a:pt x="18392147" y="10401053"/>
                </a:lnTo>
                <a:lnTo>
                  <a:pt x="0" y="10401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15000" y="4284368"/>
            <a:ext cx="5545796" cy="1705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62"/>
              </a:lnSpc>
            </a:pPr>
            <a:r>
              <a:rPr lang="en-US" sz="9830" b="1" dirty="0">
                <a:solidFill>
                  <a:srgbClr val="332C2C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32C2C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21867" y="0"/>
            <a:ext cx="18392109" cy="10401053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4608449" cy="2550287"/>
            </a:xfrm>
            <a:custGeom>
              <a:avLst/>
              <a:gdLst/>
              <a:ahLst/>
              <a:cxnLst/>
              <a:rect l="l" t="t" r="r" b="b"/>
              <a:pathLst>
                <a:path w="4608449" h="2550287">
                  <a:moveTo>
                    <a:pt x="4354830" y="0"/>
                  </a:moveTo>
                  <a:cubicBezTo>
                    <a:pt x="4098290" y="67437"/>
                    <a:pt x="3871087" y="157226"/>
                    <a:pt x="3665728" y="271780"/>
                  </a:cubicBezTo>
                  <a:cubicBezTo>
                    <a:pt x="3354070" y="445643"/>
                    <a:pt x="3086608" y="691261"/>
                    <a:pt x="2827909" y="928878"/>
                  </a:cubicBezTo>
                  <a:lnTo>
                    <a:pt x="2739771" y="1009777"/>
                  </a:lnTo>
                  <a:cubicBezTo>
                    <a:pt x="2327402" y="1385951"/>
                    <a:pt x="1828546" y="1811274"/>
                    <a:pt x="1252347" y="2112137"/>
                  </a:cubicBezTo>
                  <a:cubicBezTo>
                    <a:pt x="887222" y="2302891"/>
                    <a:pt x="517906" y="2427351"/>
                    <a:pt x="154940" y="2484120"/>
                  </a:cubicBezTo>
                  <a:cubicBezTo>
                    <a:pt x="113157" y="2490597"/>
                    <a:pt x="71501" y="2493645"/>
                    <a:pt x="30099" y="2493645"/>
                  </a:cubicBezTo>
                  <a:cubicBezTo>
                    <a:pt x="20066" y="2493645"/>
                    <a:pt x="10033" y="2493518"/>
                    <a:pt x="0" y="2493137"/>
                  </a:cubicBezTo>
                  <a:lnTo>
                    <a:pt x="0" y="2549144"/>
                  </a:lnTo>
                  <a:lnTo>
                    <a:pt x="30099" y="2550287"/>
                  </a:lnTo>
                  <a:lnTo>
                    <a:pt x="30607" y="2550287"/>
                  </a:lnTo>
                  <a:cubicBezTo>
                    <a:pt x="75057" y="2550287"/>
                    <a:pt x="119126" y="2546858"/>
                    <a:pt x="163068" y="2540127"/>
                  </a:cubicBezTo>
                  <a:cubicBezTo>
                    <a:pt x="532384" y="2483104"/>
                    <a:pt x="907415" y="2356104"/>
                    <a:pt x="1278001" y="2162556"/>
                  </a:cubicBezTo>
                  <a:cubicBezTo>
                    <a:pt x="1859788" y="1859280"/>
                    <a:pt x="2362454" y="1430401"/>
                    <a:pt x="2777236" y="1051687"/>
                  </a:cubicBezTo>
                  <a:lnTo>
                    <a:pt x="2865628" y="970661"/>
                  </a:lnTo>
                  <a:cubicBezTo>
                    <a:pt x="3121914" y="735330"/>
                    <a:pt x="3386963" y="491490"/>
                    <a:pt x="3692779" y="321437"/>
                  </a:cubicBezTo>
                  <a:cubicBezTo>
                    <a:pt x="3955415" y="174879"/>
                    <a:pt x="4255643" y="69596"/>
                    <a:pt x="4608449" y="127"/>
                  </a:cubicBez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590296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590296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705690" y="7881121"/>
            <a:ext cx="5564553" cy="2393854"/>
            <a:chOff x="0" y="0"/>
            <a:chExt cx="5571477" cy="2396833"/>
          </a:xfrm>
        </p:grpSpPr>
        <p:sp>
          <p:nvSpPr>
            <p:cNvPr id="9" name="Freeform 9"/>
            <p:cNvSpPr/>
            <p:nvPr/>
          </p:nvSpPr>
          <p:spPr>
            <a:xfrm>
              <a:off x="1590040" y="1524"/>
              <a:ext cx="3981450" cy="2395347"/>
            </a:xfrm>
            <a:custGeom>
              <a:avLst/>
              <a:gdLst/>
              <a:ahLst/>
              <a:cxnLst/>
              <a:rect l="l" t="t" r="r" b="b"/>
              <a:pathLst>
                <a:path w="3981450" h="2395347">
                  <a:moveTo>
                    <a:pt x="3981450" y="0"/>
                  </a:moveTo>
                  <a:cubicBezTo>
                    <a:pt x="3952240" y="1778"/>
                    <a:pt x="3923284" y="5207"/>
                    <a:pt x="3894455" y="10287"/>
                  </a:cubicBezTo>
                  <a:cubicBezTo>
                    <a:pt x="3553968" y="69215"/>
                    <a:pt x="3209290" y="193294"/>
                    <a:pt x="2869692" y="378714"/>
                  </a:cubicBezTo>
                  <a:cubicBezTo>
                    <a:pt x="2336800" y="669290"/>
                    <a:pt x="1879346" y="1074801"/>
                    <a:pt x="1502029" y="1432560"/>
                  </a:cubicBezTo>
                  <a:lnTo>
                    <a:pt x="1421765" y="1509141"/>
                  </a:lnTo>
                  <a:cubicBezTo>
                    <a:pt x="1188720" y="1731391"/>
                    <a:pt x="947801" y="1961642"/>
                    <a:pt x="667893" y="2124202"/>
                  </a:cubicBezTo>
                  <a:cubicBezTo>
                    <a:pt x="471424" y="2238756"/>
                    <a:pt x="251206" y="2328164"/>
                    <a:pt x="0" y="2395347"/>
                  </a:cubicBezTo>
                  <a:lnTo>
                    <a:pt x="184277" y="2395347"/>
                  </a:lnTo>
                  <a:cubicBezTo>
                    <a:pt x="370459" y="2334514"/>
                    <a:pt x="538988" y="2259711"/>
                    <a:pt x="693547" y="2169668"/>
                  </a:cubicBezTo>
                  <a:cubicBezTo>
                    <a:pt x="978789" y="2003425"/>
                    <a:pt x="1221994" y="1771396"/>
                    <a:pt x="1457198" y="1547114"/>
                  </a:cubicBezTo>
                  <a:lnTo>
                    <a:pt x="1537335" y="1470660"/>
                  </a:lnTo>
                  <a:cubicBezTo>
                    <a:pt x="1912239" y="1115441"/>
                    <a:pt x="2366518" y="713232"/>
                    <a:pt x="2894203" y="424942"/>
                  </a:cubicBezTo>
                  <a:cubicBezTo>
                    <a:pt x="3228721" y="242189"/>
                    <a:pt x="3568065" y="120650"/>
                    <a:pt x="3902837" y="61976"/>
                  </a:cubicBezTo>
                  <a:cubicBezTo>
                    <a:pt x="3929126" y="57404"/>
                    <a:pt x="3955288" y="54356"/>
                    <a:pt x="3981450" y="52578"/>
                  </a:cubicBezTo>
                  <a:lnTo>
                    <a:pt x="3981450" y="52578"/>
                  </a:lnTo>
                  <a:lnTo>
                    <a:pt x="398145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770094" y="1572260"/>
            <a:ext cx="4735017" cy="1028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827936"/>
            <a:ext cx="6682185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ctr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Smart Automation?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7645" y="3661348"/>
            <a:ext cx="1466528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 Automation allows remote control of  appliances using a mobile app.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8200" y="4533327"/>
            <a:ext cx="3314700" cy="596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9" lvl="1" indent="-377829" algn="ctr">
              <a:lnSpc>
                <a:spcPts val="4900"/>
              </a:lnSpc>
              <a:buFont typeface="Arial"/>
              <a:buChar char="•"/>
            </a:pP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IoT?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7645" y="5524500"/>
            <a:ext cx="14665281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Internet of Things (IoT) enables automation through wireless control, making life more convenient and efficient.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310256"/>
            <a:ext cx="15404225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system includes remote-controlled lights, fans, and a smart watering system in Garden.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-52054" y="1529581"/>
            <a:ext cx="18392109" cy="174405"/>
            <a:chOff x="0" y="0"/>
            <a:chExt cx="18415000" cy="174625"/>
          </a:xfrm>
        </p:grpSpPr>
        <p:sp>
          <p:nvSpPr>
            <p:cNvPr id="18" name="Freeform 18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58452" y="484724"/>
            <a:ext cx="18392109" cy="174405"/>
            <a:chOff x="0" y="0"/>
            <a:chExt cx="18415000" cy="174625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16092" y="1572260"/>
            <a:ext cx="924302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 of the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1710"/>
            <a:ext cx="16230600" cy="4362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Automate garden watering using a mobile app 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0854" lvl="1" indent="-320427" algn="just">
              <a:lnSpc>
                <a:spcPts val="4155"/>
              </a:lnSpc>
              <a:buFont typeface="Arial"/>
              <a:buChar char="•"/>
            </a:pPr>
            <a:r>
              <a:rPr lang="en-US" sz="296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Control home lights and fans remotely via a mobile app.</a:t>
            </a:r>
          </a:p>
          <a:p>
            <a:pPr algn="just">
              <a:lnSpc>
                <a:spcPts val="4155"/>
              </a:lnSpc>
            </a:pPr>
            <a:endParaRPr lang="en-US" sz="296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0854" lvl="1" indent="-320427" algn="just">
              <a:lnSpc>
                <a:spcPts val="4155"/>
              </a:lnSpc>
              <a:buFont typeface="Arial"/>
              <a:buChar char="•"/>
            </a:pPr>
            <a:r>
              <a:rPr lang="en-US" sz="296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Improve energy efficiency and reduce unnecessary power consumption.</a:t>
            </a:r>
          </a:p>
          <a:p>
            <a:pPr algn="just">
              <a:lnSpc>
                <a:spcPts val="4900"/>
              </a:lnSpc>
            </a:pPr>
            <a:endParaRPr lang="en-US" sz="296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0854" lvl="1" indent="-320427" algn="just">
              <a:lnSpc>
                <a:spcPts val="4155"/>
              </a:lnSpc>
              <a:buFont typeface="Arial"/>
              <a:buChar char="•"/>
            </a:pPr>
            <a:r>
              <a:rPr lang="en-US" sz="296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Provide a cost-effective and scalable solution for smart automation.</a:t>
            </a:r>
          </a:p>
          <a:p>
            <a:pPr algn="l">
              <a:lnSpc>
                <a:spcPts val="4155"/>
              </a:lnSpc>
            </a:pPr>
            <a:endParaRPr lang="en-US" sz="296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-58452" y="1599358"/>
            <a:ext cx="18392109" cy="174405"/>
            <a:chOff x="0" y="0"/>
            <a:chExt cx="18415000" cy="174625"/>
          </a:xfrm>
        </p:grpSpPr>
        <p:sp>
          <p:nvSpPr>
            <p:cNvPr id="10" name="Freeform 10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0026" y="-24452"/>
            <a:ext cx="18265270" cy="10274214"/>
            <a:chOff x="0" y="0"/>
            <a:chExt cx="18288000" cy="10287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273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1686560"/>
            <a:ext cx="18392109" cy="174405"/>
            <a:chOff x="0" y="0"/>
            <a:chExt cx="18415000" cy="174625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270308" y="1659462"/>
            <a:ext cx="773459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Components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33004" y="2621487"/>
            <a:ext cx="2405596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33004" y="3455166"/>
            <a:ext cx="708292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ESP32 (Microcontroller)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Soil Moisture Sensor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Relay Module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Water Pump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Light Bulbs &amp; Fan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 Supply (5V/12V Battery)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33004" y="7103241"/>
            <a:ext cx="208280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33004" y="7938266"/>
            <a:ext cx="956329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Arduino IDE (ESP32)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Blynk App (For mobile control)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0628" y="12786"/>
            <a:ext cx="18265270" cy="10274214"/>
            <a:chOff x="0" y="0"/>
            <a:chExt cx="18288000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58452" y="484743"/>
            <a:ext cx="18392109" cy="174405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2598446" y="6464937"/>
            <a:ext cx="5990561" cy="4074478"/>
          </a:xfrm>
          <a:custGeom>
            <a:avLst/>
            <a:gdLst/>
            <a:ahLst/>
            <a:cxnLst/>
            <a:rect l="l" t="t" r="r" b="b"/>
            <a:pathLst>
              <a:path w="5990561" h="4074478">
                <a:moveTo>
                  <a:pt x="0" y="0"/>
                </a:moveTo>
                <a:lnTo>
                  <a:pt x="5990561" y="0"/>
                </a:lnTo>
                <a:lnTo>
                  <a:pt x="5990561" y="4074477"/>
                </a:lnTo>
                <a:lnTo>
                  <a:pt x="0" y="4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52054" y="1512155"/>
            <a:ext cx="18392109" cy="174405"/>
            <a:chOff x="0" y="0"/>
            <a:chExt cx="18415000" cy="174625"/>
          </a:xfrm>
        </p:grpSpPr>
        <p:sp>
          <p:nvSpPr>
            <p:cNvPr id="11" name="Freeform 11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207081" y="3671574"/>
            <a:ext cx="5586726" cy="5586726"/>
          </a:xfrm>
          <a:custGeom>
            <a:avLst/>
            <a:gdLst/>
            <a:ahLst/>
            <a:cxnLst/>
            <a:rect l="l" t="t" r="r" b="b"/>
            <a:pathLst>
              <a:path w="5586726" h="5586726">
                <a:moveTo>
                  <a:pt x="0" y="0"/>
                </a:moveTo>
                <a:lnTo>
                  <a:pt x="5586726" y="0"/>
                </a:lnTo>
                <a:lnTo>
                  <a:pt x="5586726" y="5586726"/>
                </a:lnTo>
                <a:lnTo>
                  <a:pt x="0" y="55867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966367" y="1485058"/>
            <a:ext cx="1435526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Circuit Diagram &amp; System Architecture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22206" y="3668976"/>
            <a:ext cx="371187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Process: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0699" y="2671449"/>
            <a:ext cx="1630660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9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Circuit Diagram:</a:t>
            </a:r>
            <a:r>
              <a:rPr lang="en-US" sz="29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labeled diagram of ESP32, sensors, relays, and connected appliances.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88064" y="4373249"/>
            <a:ext cx="9753971" cy="319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Sensors detect inputs (moisture level, mobile command).</a:t>
            </a:r>
          </a:p>
          <a:p>
            <a:pPr marL="647697" lvl="1" indent="-323848" algn="just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ESP32 processes data and controls the relay module.</a:t>
            </a:r>
          </a:p>
          <a:p>
            <a:pPr marL="647697" lvl="1" indent="-323848" algn="just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Relays switch ON/OFF devices based on user input or automation rules.</a:t>
            </a:r>
          </a:p>
          <a:p>
            <a:pPr marL="647697" lvl="1" indent="-323848" algn="just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Mobile app provides remote control.</a:t>
            </a: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9594" y="190500"/>
            <a:ext cx="18265270" cy="10274214"/>
            <a:chOff x="0" y="0"/>
            <a:chExt cx="18288000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58452" y="484743"/>
            <a:ext cx="18392109" cy="174405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2279690" y="6199737"/>
            <a:ext cx="5990561" cy="4074478"/>
          </a:xfrm>
          <a:custGeom>
            <a:avLst/>
            <a:gdLst/>
            <a:ahLst/>
            <a:cxnLst/>
            <a:rect l="l" t="t" r="r" b="b"/>
            <a:pathLst>
              <a:path w="5990561" h="4074478">
                <a:moveTo>
                  <a:pt x="0" y="0"/>
                </a:moveTo>
                <a:lnTo>
                  <a:pt x="5990562" y="0"/>
                </a:lnTo>
                <a:lnTo>
                  <a:pt x="5990562" y="4074477"/>
                </a:lnTo>
                <a:lnTo>
                  <a:pt x="0" y="4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4972" y="1512155"/>
            <a:ext cx="18392109" cy="174405"/>
            <a:chOff x="0" y="0"/>
            <a:chExt cx="18415000" cy="174625"/>
          </a:xfrm>
        </p:grpSpPr>
        <p:sp>
          <p:nvSpPr>
            <p:cNvPr id="11" name="Freeform 11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810000" y="1485058"/>
            <a:ext cx="10302826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&amp; Working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6942" y="2830025"/>
            <a:ext cx="13225884" cy="435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Soil Moisture Sensor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detects dry soil and activates the water pump.</a:t>
            </a:r>
          </a:p>
          <a:p>
            <a:pPr marL="755649" lvl="1" indent="-377824" algn="just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Relay Module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turns lights and fans ON/OFF based on mobile app commands.</a:t>
            </a:r>
          </a:p>
          <a:p>
            <a:pPr marL="755649" lvl="1" indent="-377824" algn="just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Mobile App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(Blynk ) enables remote access via Wi-Fi.</a:t>
            </a:r>
          </a:p>
          <a:p>
            <a:pPr marL="755649" lvl="1" indent="-377824" algn="just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Wi-Fi Communication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allows real-time control from anywhere.</a:t>
            </a:r>
          </a:p>
          <a:p>
            <a:pPr marL="755649" lvl="1" indent="-377824" algn="just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interface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easy operation.</a:t>
            </a:r>
          </a:p>
          <a:p>
            <a:pPr algn="just">
              <a:lnSpc>
                <a:spcPts val="4900"/>
              </a:lnSpc>
            </a:pPr>
            <a:endParaRPr lang="en-US" sz="34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730" y="12786"/>
            <a:ext cx="18265270" cy="10274214"/>
            <a:chOff x="0" y="0"/>
            <a:chExt cx="18288000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58452" y="484743"/>
            <a:ext cx="18392109" cy="174405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72" y="1512155"/>
            <a:ext cx="18392109" cy="174405"/>
            <a:chOff x="0" y="0"/>
            <a:chExt cx="18415000" cy="174625"/>
          </a:xfrm>
        </p:grpSpPr>
        <p:sp>
          <p:nvSpPr>
            <p:cNvPr id="10" name="Freeform 10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2279690" y="6199737"/>
            <a:ext cx="5990561" cy="4074478"/>
          </a:xfrm>
          <a:custGeom>
            <a:avLst/>
            <a:gdLst/>
            <a:ahLst/>
            <a:cxnLst/>
            <a:rect l="l" t="t" r="r" b="b"/>
            <a:pathLst>
              <a:path w="5990561" h="4074478">
                <a:moveTo>
                  <a:pt x="0" y="0"/>
                </a:moveTo>
                <a:lnTo>
                  <a:pt x="5990562" y="0"/>
                </a:lnTo>
                <a:lnTo>
                  <a:pt x="5990562" y="4074477"/>
                </a:lnTo>
                <a:lnTo>
                  <a:pt x="0" y="4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10314" y="2819233"/>
            <a:ext cx="5789571" cy="5789571"/>
          </a:xfrm>
          <a:custGeom>
            <a:avLst/>
            <a:gdLst/>
            <a:ahLst/>
            <a:cxnLst/>
            <a:rect l="l" t="t" r="r" b="b"/>
            <a:pathLst>
              <a:path w="5789571" h="5789571">
                <a:moveTo>
                  <a:pt x="0" y="0"/>
                </a:moveTo>
                <a:lnTo>
                  <a:pt x="5789571" y="0"/>
                </a:lnTo>
                <a:lnTo>
                  <a:pt x="5789571" y="5789571"/>
                </a:lnTo>
                <a:lnTo>
                  <a:pt x="0" y="57895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0314" y="1591310"/>
            <a:ext cx="46069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0FD181-E9A6-3CA7-1D4C-8CB0DC7EEF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19233"/>
            <a:ext cx="5334000" cy="5789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735" y="12785"/>
            <a:ext cx="18265270" cy="10274214"/>
            <a:chOff x="0" y="0"/>
            <a:chExt cx="18288000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52054" y="1686560"/>
            <a:ext cx="18392109" cy="174405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279690" y="6199737"/>
            <a:ext cx="5990561" cy="4074478"/>
          </a:xfrm>
          <a:custGeom>
            <a:avLst/>
            <a:gdLst/>
            <a:ahLst/>
            <a:cxnLst/>
            <a:rect l="l" t="t" r="r" b="b"/>
            <a:pathLst>
              <a:path w="5990561" h="4074478">
                <a:moveTo>
                  <a:pt x="0" y="0"/>
                </a:moveTo>
                <a:lnTo>
                  <a:pt x="5990562" y="0"/>
                </a:lnTo>
                <a:lnTo>
                  <a:pt x="5990562" y="4074477"/>
                </a:lnTo>
                <a:lnTo>
                  <a:pt x="0" y="4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60590" y="1659462"/>
            <a:ext cx="8755410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 &amp; Benefits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1422" y="2621487"/>
            <a:ext cx="2850977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1422" y="3213671"/>
            <a:ext cx="11994978" cy="2655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Convenience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Control appliances remotely.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Water &amp; Energy Conservation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Avoid unnecessary usage.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Automation &amp; Scheduling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No need for manual intervention.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Cost &amp; Scalable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Affordable and expandable.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Monitoring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Real-time control via mobile app.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1422" y="6345747"/>
            <a:ext cx="3612977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for 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1422" y="7061451"/>
            <a:ext cx="12193605" cy="2594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3300" lvl="1" indent="-316650" algn="just">
              <a:lnSpc>
                <a:spcPts val="4106"/>
              </a:lnSpc>
              <a:buFont typeface="Arial"/>
              <a:buChar char="•"/>
            </a:pPr>
            <a:r>
              <a:rPr lang="en-US" sz="2933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Practical Learning:</a:t>
            </a:r>
            <a:r>
              <a:rPr lang="en-US" sz="293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Hands-on experience in IoT &amp; automation.</a:t>
            </a:r>
          </a:p>
          <a:p>
            <a:pPr marL="633300" lvl="1" indent="-316650" algn="just">
              <a:lnSpc>
                <a:spcPts val="4106"/>
              </a:lnSpc>
              <a:buFont typeface="Arial"/>
              <a:buChar char="•"/>
            </a:pPr>
            <a:r>
              <a:rPr lang="en-US" sz="2933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Career Opportunities:</a:t>
            </a:r>
            <a:r>
              <a:rPr lang="en-US" sz="293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Skills in embedded systems, cloud computing, and app development.</a:t>
            </a:r>
          </a:p>
          <a:p>
            <a:pPr marL="633300" lvl="1" indent="-316650" algn="just">
              <a:lnSpc>
                <a:spcPts val="4106"/>
              </a:lnSpc>
              <a:buFont typeface="Arial"/>
              <a:buChar char="•"/>
            </a:pPr>
            <a:r>
              <a:rPr lang="en-US" sz="2933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Sustainability:</a:t>
            </a:r>
            <a:r>
              <a:rPr lang="en-US" sz="293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Reducing water &amp; electricity wastage.</a:t>
            </a:r>
          </a:p>
          <a:p>
            <a:pPr algn="just">
              <a:lnSpc>
                <a:spcPts val="4106"/>
              </a:lnSpc>
            </a:pPr>
            <a:endParaRPr lang="en-US" sz="293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58452" y="12786"/>
            <a:ext cx="18265270" cy="10274214"/>
            <a:chOff x="0" y="0"/>
            <a:chExt cx="18288000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AF5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58452" y="1599358"/>
            <a:ext cx="18392109" cy="174405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972" y="9741477"/>
            <a:ext cx="18265270" cy="63424"/>
          </a:xfrm>
          <a:custGeom>
            <a:avLst/>
            <a:gdLst/>
            <a:ahLst/>
            <a:cxnLst/>
            <a:rect l="l" t="t" r="r" b="b"/>
            <a:pathLst>
              <a:path w="18265270" h="63424">
                <a:moveTo>
                  <a:pt x="0" y="0"/>
                </a:moveTo>
                <a:lnTo>
                  <a:pt x="18265270" y="0"/>
                </a:lnTo>
                <a:lnTo>
                  <a:pt x="18265270" y="63425"/>
                </a:lnTo>
                <a:lnTo>
                  <a:pt x="0" y="6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0"/>
            <a:ext cx="18288000" cy="1686560"/>
          </a:xfrm>
          <a:custGeom>
            <a:avLst/>
            <a:gdLst/>
            <a:ahLst/>
            <a:cxnLst/>
            <a:rect l="l" t="t" r="r" b="b"/>
            <a:pathLst>
              <a:path w="18288000" h="1686560">
                <a:moveTo>
                  <a:pt x="0" y="0"/>
                </a:moveTo>
                <a:lnTo>
                  <a:pt x="18288000" y="0"/>
                </a:lnTo>
                <a:lnTo>
                  <a:pt x="18288000" y="1686560"/>
                </a:lnTo>
                <a:lnTo>
                  <a:pt x="0" y="1686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279690" y="6199737"/>
            <a:ext cx="5990561" cy="4074478"/>
          </a:xfrm>
          <a:custGeom>
            <a:avLst/>
            <a:gdLst/>
            <a:ahLst/>
            <a:cxnLst/>
            <a:rect l="l" t="t" r="r" b="b"/>
            <a:pathLst>
              <a:path w="5990561" h="4074478">
                <a:moveTo>
                  <a:pt x="0" y="0"/>
                </a:moveTo>
                <a:lnTo>
                  <a:pt x="5990562" y="0"/>
                </a:lnTo>
                <a:lnTo>
                  <a:pt x="5990562" y="4074477"/>
                </a:lnTo>
                <a:lnTo>
                  <a:pt x="0" y="4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68894" y="1572260"/>
            <a:ext cx="1001057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&amp; Future Scope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534285"/>
            <a:ext cx="256222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434300"/>
            <a:ext cx="16230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successfully implements an IoT-based smart home system that controls lights, fans, and garden watering remotely.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189545"/>
            <a:ext cx="5143500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186530"/>
            <a:ext cx="1623060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Motion Sensors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Automatic light control.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Voice Control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(Google Assistant / Alexa) – Hands-free operation.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Energy Monitoring System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Track power consumption.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446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Abhaya Libre Medium</vt:lpstr>
      <vt:lpstr>Arial</vt:lpstr>
      <vt:lpstr>Calibri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NOMAN SAMEET</dc:creator>
  <cp:lastModifiedBy>noman sameet</cp:lastModifiedBy>
  <cp:revision>2</cp:revision>
  <dcterms:modified xsi:type="dcterms:W3CDTF">2025-06-16T07:14:16Z</dcterms:modified>
</cp:coreProperties>
</file>