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8" r:id="rId3"/>
    <p:sldId id="259" r:id="rId4"/>
    <p:sldId id="261" r:id="rId5"/>
    <p:sldId id="262" r:id="rId6"/>
    <p:sldId id="264" r:id="rId7"/>
    <p:sldId id="265" r:id="rId8"/>
    <p:sldId id="267" r:id="rId9"/>
    <p:sldId id="268" r:id="rId10"/>
    <p:sldId id="270" r:id="rId11"/>
    <p:sldId id="271" r:id="rId12"/>
    <p:sldId id="273" r:id="rId13"/>
    <p:sldId id="274" r:id="rId14"/>
    <p:sldId id="276" r:id="rId15"/>
    <p:sldId id="277" r:id="rId16"/>
    <p:sldId id="279" r:id="rId17"/>
    <p:sldId id="280" r:id="rId18"/>
    <p:sldId id="281"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4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8D602E-FB7F-4A1E-BBAD-4903E964A7E6}"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401822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D602E-FB7F-4A1E-BBAD-4903E964A7E6}"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388946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D602E-FB7F-4A1E-BBAD-4903E964A7E6}"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177404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D602E-FB7F-4A1E-BBAD-4903E964A7E6}"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4F14F8E-53E9-4BED-8F99-83D5D12C712D}"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66575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D602E-FB7F-4A1E-BBAD-4903E964A7E6}"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4271936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8D602E-FB7F-4A1E-BBAD-4903E964A7E6}"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658016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08D602E-FB7F-4A1E-BBAD-4903E964A7E6}"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444290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D602E-FB7F-4A1E-BBAD-4903E964A7E6}"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392708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08D602E-FB7F-4A1E-BBAD-4903E964A7E6}" type="datetimeFigureOut">
              <a:rPr lang="en-US" smtClean="0"/>
              <a:t>3/1/2023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4F14F8E-53E9-4BED-8F99-83D5D12C712D}" type="slidenum">
              <a:rPr lang="en-US" smtClean="0"/>
              <a:t>‹#›</a:t>
            </a:fld>
            <a:endParaRPr lang="en-US"/>
          </a:p>
        </p:txBody>
      </p:sp>
    </p:spTree>
    <p:extLst>
      <p:ext uri="{BB962C8B-B14F-4D97-AF65-F5344CB8AC3E}">
        <p14:creationId xmlns:p14="http://schemas.microsoft.com/office/powerpoint/2010/main" val="17721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D602E-FB7F-4A1E-BBAD-4903E964A7E6}"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73472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D602E-FB7F-4A1E-BBAD-4903E964A7E6}"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427492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8D602E-FB7F-4A1E-BBAD-4903E964A7E6}"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74780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D602E-FB7F-4A1E-BBAD-4903E964A7E6}"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379877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8D602E-FB7F-4A1E-BBAD-4903E964A7E6}"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20977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08D602E-FB7F-4A1E-BBAD-4903E964A7E6}"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84552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D602E-FB7F-4A1E-BBAD-4903E964A7E6}"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287381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D602E-FB7F-4A1E-BBAD-4903E964A7E6}"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F14F8E-53E9-4BED-8F99-83D5D12C712D}" type="slidenum">
              <a:rPr lang="en-US" smtClean="0"/>
              <a:t>‹#›</a:t>
            </a:fld>
            <a:endParaRPr lang="en-US"/>
          </a:p>
        </p:txBody>
      </p:sp>
    </p:spTree>
    <p:extLst>
      <p:ext uri="{BB962C8B-B14F-4D97-AF65-F5344CB8AC3E}">
        <p14:creationId xmlns:p14="http://schemas.microsoft.com/office/powerpoint/2010/main" val="226854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8D602E-FB7F-4A1E-BBAD-4903E964A7E6}" type="datetimeFigureOut">
              <a:rPr lang="en-US" smtClean="0"/>
              <a:t>3/1/2023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4F14F8E-53E9-4BED-8F99-83D5D12C712D}" type="slidenum">
              <a:rPr lang="en-US" smtClean="0"/>
              <a:t>‹#›</a:t>
            </a:fld>
            <a:endParaRPr lang="en-US"/>
          </a:p>
        </p:txBody>
      </p:sp>
    </p:spTree>
    <p:extLst>
      <p:ext uri="{BB962C8B-B14F-4D97-AF65-F5344CB8AC3E}">
        <p14:creationId xmlns:p14="http://schemas.microsoft.com/office/powerpoint/2010/main" val="183800980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C9E0-D788-9624-9D2E-E396B9CFD419}"/>
              </a:ext>
            </a:extLst>
          </p:cNvPr>
          <p:cNvSpPr>
            <a:spLocks noGrp="1"/>
          </p:cNvSpPr>
          <p:nvPr>
            <p:ph type="ctrTitle"/>
          </p:nvPr>
        </p:nvSpPr>
        <p:spPr>
          <a:xfrm flipH="1">
            <a:off x="27307600" y="801580"/>
            <a:ext cx="559829" cy="3026213"/>
          </a:xfrm>
        </p:spPr>
        <p:txBody>
          <a:bodyPr/>
          <a:lstStyle/>
          <a:p>
            <a:endParaRPr lang="en-US" dirty="0"/>
          </a:p>
        </p:txBody>
      </p:sp>
      <p:sp>
        <p:nvSpPr>
          <p:cNvPr id="3" name="Subtitle 2">
            <a:extLst>
              <a:ext uri="{FF2B5EF4-FFF2-40B4-BE49-F238E27FC236}">
                <a16:creationId xmlns:a16="http://schemas.microsoft.com/office/drawing/2014/main" id="{90CAA9BD-D863-71E4-7671-390177C907F5}"/>
              </a:ext>
            </a:extLst>
          </p:cNvPr>
          <p:cNvSpPr>
            <a:spLocks noGrp="1"/>
          </p:cNvSpPr>
          <p:nvPr>
            <p:ph type="subTitle" idx="1"/>
          </p:nvPr>
        </p:nvSpPr>
        <p:spPr>
          <a:xfrm>
            <a:off x="560392" y="2786743"/>
            <a:ext cx="5985551" cy="3865417"/>
          </a:xfrm>
        </p:spPr>
        <p:txBody>
          <a:bodyPr/>
          <a:lstStyle/>
          <a:p>
            <a:r>
              <a:rPr lang="en-US" dirty="0"/>
              <a:t>Name: Noman Tayyab</a:t>
            </a:r>
          </a:p>
          <a:p>
            <a:r>
              <a:rPr lang="en-US" dirty="0"/>
              <a:t>Roll No:FA20-BME-076</a:t>
            </a:r>
          </a:p>
          <a:p>
            <a:r>
              <a:rPr lang="en-US" dirty="0"/>
              <a:t>Course Title : Machine Design- II</a:t>
            </a:r>
          </a:p>
          <a:p>
            <a:r>
              <a:rPr lang="en-US" dirty="0"/>
              <a:t>Submitted To: Engr Haroon Mushtaq</a:t>
            </a:r>
          </a:p>
          <a:p>
            <a:r>
              <a:rPr lang="en-US" dirty="0"/>
              <a:t>Assignment No:02</a:t>
            </a:r>
          </a:p>
          <a:p>
            <a:r>
              <a:rPr lang="en-US" dirty="0"/>
              <a:t>Topic : Spur Gear Profile By Using solid works</a:t>
            </a:r>
          </a:p>
        </p:txBody>
      </p:sp>
      <p:pic>
        <p:nvPicPr>
          <p:cNvPr id="1026" name="Picture 2" descr="Bismillah Meaning in English [In the Name of Allah]">
            <a:extLst>
              <a:ext uri="{FF2B5EF4-FFF2-40B4-BE49-F238E27FC236}">
                <a16:creationId xmlns:a16="http://schemas.microsoft.com/office/drawing/2014/main" id="{BF58ACA4-EDEB-A28A-5276-B0924BF44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110" y="595087"/>
            <a:ext cx="4752108" cy="19449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UST-Logo - Talloires Network of Engaged Universities">
            <a:extLst>
              <a:ext uri="{FF2B5EF4-FFF2-40B4-BE49-F238E27FC236}">
                <a16:creationId xmlns:a16="http://schemas.microsoft.com/office/drawing/2014/main" id="{D519485B-97DF-B6C1-CF56-31D4ABCE4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6867" y="391886"/>
            <a:ext cx="3294742" cy="270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399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00F50-12F5-C3C6-480B-D1BEAF8DBDFD}"/>
              </a:ext>
            </a:extLst>
          </p:cNvPr>
          <p:cNvSpPr>
            <a:spLocks noGrp="1"/>
          </p:cNvSpPr>
          <p:nvPr>
            <p:ph type="title"/>
          </p:nvPr>
        </p:nvSpPr>
        <p:spPr>
          <a:xfrm>
            <a:off x="838200" y="365126"/>
            <a:ext cx="10515600" cy="687820"/>
          </a:xfrm>
        </p:spPr>
        <p:txBody>
          <a:bodyPr>
            <a:normAutofit/>
          </a:bodyPr>
          <a:lstStyle/>
          <a:p>
            <a:r>
              <a:rPr lang="en-US" sz="3200" b="1" i="1" u="sng" dirty="0"/>
              <a:t>Speed Reducer with inference formula at 14.5 angle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64372924"/>
              </p:ext>
            </p:extLst>
          </p:nvPr>
        </p:nvGraphicFramePr>
        <p:xfrm>
          <a:off x="524301" y="1431386"/>
          <a:ext cx="10516738" cy="5426612"/>
        </p:xfrm>
        <a:graphic>
          <a:graphicData uri="http://schemas.openxmlformats.org/drawingml/2006/table">
            <a:tbl>
              <a:tblPr firstRow="1" bandRow="1">
                <a:tableStyleId>{D113A9D2-9D6B-4929-AA2D-F23B5EE8CBE7}</a:tableStyleId>
              </a:tblPr>
              <a:tblGrid>
                <a:gridCol w="5258369">
                  <a:extLst>
                    <a:ext uri="{9D8B030D-6E8A-4147-A177-3AD203B41FA5}">
                      <a16:colId xmlns:a16="http://schemas.microsoft.com/office/drawing/2014/main" val="20000"/>
                    </a:ext>
                  </a:extLst>
                </a:gridCol>
                <a:gridCol w="5258369">
                  <a:extLst>
                    <a:ext uri="{9D8B030D-6E8A-4147-A177-3AD203B41FA5}">
                      <a16:colId xmlns:a16="http://schemas.microsoft.com/office/drawing/2014/main" val="20001"/>
                    </a:ext>
                  </a:extLst>
                </a:gridCol>
              </a:tblGrid>
              <a:tr h="412148">
                <a:tc>
                  <a:txBody>
                    <a:bodyPr/>
                    <a:lstStyle/>
                    <a:p>
                      <a:r>
                        <a:rPr lang="en-US" dirty="0"/>
                        <a:t>Circular</a:t>
                      </a:r>
                      <a:r>
                        <a:rPr lang="en-US" baseline="0" dirty="0"/>
                        <a:t> pitch</a:t>
                      </a:r>
                      <a:endParaRPr lang="en-US" dirty="0">
                        <a:latin typeface="Arial" panose="020B0604020202020204" pitchFamily="34" charset="0"/>
                        <a:cs typeface="Arial" panose="020B0604020202020204" pitchFamily="34" charset="0"/>
                      </a:endParaRPr>
                    </a:p>
                  </a:txBody>
                  <a:tcPr/>
                </a:tc>
                <a:tc>
                  <a:txBody>
                    <a:bodyPr/>
                    <a:lstStyle/>
                    <a:p>
                      <a:r>
                        <a:rPr lang="en-US" dirty="0"/>
                        <a:t>1.57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17872">
                <a:tc>
                  <a:txBody>
                    <a:bodyPr/>
                    <a:lstStyle/>
                    <a:p>
                      <a:r>
                        <a:rPr lang="en-US" dirty="0"/>
                        <a:t>Pitch</a:t>
                      </a:r>
                      <a:endParaRPr lang="en-US" dirty="0">
                        <a:latin typeface="Arial" panose="020B0604020202020204" pitchFamily="34" charset="0"/>
                        <a:cs typeface="Arial" panose="020B0604020202020204" pitchFamily="34" charset="0"/>
                      </a:endParaRPr>
                    </a:p>
                  </a:txBody>
                  <a:tcPr/>
                </a:tc>
                <a:tc>
                  <a:txBody>
                    <a:bodyPr/>
                    <a:lstStyle/>
                    <a:p>
                      <a:r>
                        <a:rPr lang="en-US" dirty="0"/>
                        <a:t>2</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14</a:t>
                      </a:r>
                    </a:p>
                  </a:txBody>
                  <a:tcPr/>
                </a:tc>
                <a:extLst>
                  <a:ext uri="{0D108BD9-81ED-4DB2-BD59-A6C34878D82A}">
                    <a16:rowId xmlns:a16="http://schemas.microsoft.com/office/drawing/2014/main" val="10002"/>
                  </a:ext>
                </a:extLst>
              </a:tr>
              <a:tr h="417872">
                <a:tc>
                  <a:txBody>
                    <a:bodyPr/>
                    <a:lstStyle/>
                    <a:p>
                      <a:r>
                        <a:rPr lang="en-US" dirty="0"/>
                        <a:t>P.C.D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14</a:t>
                      </a:r>
                    </a:p>
                  </a:txBody>
                  <a:tcPr/>
                </a:tc>
                <a:extLst>
                  <a:ext uri="{0D108BD9-81ED-4DB2-BD59-A6C34878D82A}">
                    <a16:rowId xmlns:a16="http://schemas.microsoft.com/office/drawing/2014/main" val="10003"/>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a:t>
                      </a:r>
                      <a:r>
                        <a:rPr lang="en-US" baseline="0" dirty="0"/>
                        <a:t>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15</a:t>
                      </a:r>
                    </a:p>
                  </a:txBody>
                  <a:tcPr/>
                </a:tc>
                <a:extLst>
                  <a:ext uri="{0D108BD9-81ED-4DB2-BD59-A6C34878D82A}">
                    <a16:rowId xmlns:a16="http://schemas.microsoft.com/office/drawing/2014/main" val="10004"/>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D.C.D</a:t>
                      </a:r>
                      <a:r>
                        <a:rPr lang="en-US" baseline="0" dirty="0"/>
                        <a:t> of driven</a:t>
                      </a:r>
                      <a:endParaRPr lang="en-US" baseline="0"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12.75</a:t>
                      </a:r>
                    </a:p>
                  </a:txBody>
                  <a:tcPr/>
                </a:tc>
                <a:extLst>
                  <a:ext uri="{0D108BD9-81ED-4DB2-BD59-A6C34878D82A}">
                    <a16:rowId xmlns:a16="http://schemas.microsoft.com/office/drawing/2014/main" val="10005"/>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Base</a:t>
                      </a:r>
                      <a:r>
                        <a:rPr lang="en-US" baseline="0" dirty="0"/>
                        <a:t> circle 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13.5</a:t>
                      </a:r>
                    </a:p>
                  </a:txBody>
                  <a:tcPr/>
                </a:tc>
                <a:extLst>
                  <a:ext uri="{0D108BD9-81ED-4DB2-BD59-A6C34878D82A}">
                    <a16:rowId xmlns:a16="http://schemas.microsoft.com/office/drawing/2014/main" val="10006"/>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11</a:t>
                      </a:r>
                    </a:p>
                  </a:txBody>
                  <a:tcPr/>
                </a:tc>
                <a:extLst>
                  <a:ext uri="{0D108BD9-81ED-4DB2-BD59-A6C34878D82A}">
                    <a16:rowId xmlns:a16="http://schemas.microsoft.com/office/drawing/2014/main" val="10007"/>
                  </a:ext>
                </a:extLst>
              </a:tr>
              <a:tr h="417872">
                <a:tc>
                  <a:txBody>
                    <a:bodyPr/>
                    <a:lstStyle/>
                    <a:p>
                      <a:r>
                        <a:rPr lang="en-US" dirty="0"/>
                        <a:t>P.C.D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11</a:t>
                      </a:r>
                    </a:p>
                  </a:txBody>
                  <a:tcPr/>
                </a:tc>
                <a:extLst>
                  <a:ext uri="{0D108BD9-81ED-4DB2-BD59-A6C34878D82A}">
                    <a16:rowId xmlns:a16="http://schemas.microsoft.com/office/drawing/2014/main" val="10008"/>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12</a:t>
                      </a:r>
                    </a:p>
                  </a:txBody>
                  <a:tcPr/>
                </a:tc>
                <a:extLst>
                  <a:ext uri="{0D108BD9-81ED-4DB2-BD59-A6C34878D82A}">
                    <a16:rowId xmlns:a16="http://schemas.microsoft.com/office/drawing/2014/main" val="10009"/>
                  </a:ext>
                </a:extLst>
              </a:tr>
              <a:tr h="417872">
                <a:tc>
                  <a:txBody>
                    <a:bodyPr/>
                    <a:lstStyle/>
                    <a:p>
                      <a:r>
                        <a:rPr lang="en-US" dirty="0"/>
                        <a:t>D.C.D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9.75</a:t>
                      </a:r>
                    </a:p>
                  </a:txBody>
                  <a:tcPr/>
                </a:tc>
                <a:extLst>
                  <a:ext uri="{0D108BD9-81ED-4DB2-BD59-A6C34878D82A}">
                    <a16:rowId xmlns:a16="http://schemas.microsoft.com/office/drawing/2014/main" val="10010"/>
                  </a:ext>
                </a:extLst>
              </a:tr>
              <a:tr h="417872">
                <a:tc>
                  <a:txBody>
                    <a:bodyPr/>
                    <a:lstStyle/>
                    <a:p>
                      <a:r>
                        <a:rPr lang="en-US" dirty="0"/>
                        <a:t>Base</a:t>
                      </a:r>
                      <a:r>
                        <a:rPr lang="en-US" baseline="0" dirty="0"/>
                        <a:t> circle 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10.64</a:t>
                      </a:r>
                    </a:p>
                  </a:txBody>
                  <a:tcPr/>
                </a:tc>
                <a:extLst>
                  <a:ext uri="{0D108BD9-81ED-4DB2-BD59-A6C34878D82A}">
                    <a16:rowId xmlns:a16="http://schemas.microsoft.com/office/drawing/2014/main" val="10011"/>
                  </a:ext>
                </a:extLst>
              </a:tr>
              <a:tr h="417872">
                <a:tc>
                  <a:txBody>
                    <a:bodyPr/>
                    <a:lstStyle/>
                    <a:p>
                      <a:r>
                        <a:rPr lang="en-US" dirty="0"/>
                        <a:t>Tooth Thickness</a:t>
                      </a:r>
                    </a:p>
                  </a:txBody>
                  <a:tcPr/>
                </a:tc>
                <a:tc>
                  <a:txBody>
                    <a:bodyPr/>
                    <a:lstStyle/>
                    <a:p>
                      <a:r>
                        <a:rPr lang="en-US" dirty="0"/>
                        <a:t>0.785</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00654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9642-17AB-8D03-70A0-1943A9D063FB}"/>
              </a:ext>
            </a:extLst>
          </p:cNvPr>
          <p:cNvSpPr>
            <a:spLocks noGrp="1"/>
          </p:cNvSpPr>
          <p:nvPr>
            <p:ph type="title"/>
          </p:nvPr>
        </p:nvSpPr>
        <p:spPr>
          <a:xfrm>
            <a:off x="838200" y="365125"/>
            <a:ext cx="10515600" cy="1048039"/>
          </a:xfrm>
        </p:spPr>
        <p:txBody>
          <a:bodyPr>
            <a:normAutofit fontScale="90000"/>
          </a:bodyPr>
          <a:lstStyle/>
          <a:p>
            <a:r>
              <a:rPr lang="en-US" b="1" dirty="0"/>
              <a:t>NG=28</a:t>
            </a:r>
            <a:br>
              <a:rPr lang="en-US" i="1" u="sng" dirty="0"/>
            </a:br>
            <a:r>
              <a:rPr lang="en-US" b="1" dirty="0"/>
              <a:t>NP=23</a:t>
            </a:r>
          </a:p>
        </p:txBody>
      </p:sp>
      <p:pic>
        <p:nvPicPr>
          <p:cNvPr id="5" name="Content Placeholder 4">
            <a:extLst>
              <a:ext uri="{FF2B5EF4-FFF2-40B4-BE49-F238E27FC236}">
                <a16:creationId xmlns:a16="http://schemas.microsoft.com/office/drawing/2014/main" id="{3394628F-3CF0-F025-4FBB-1FA879D931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278" y="2336800"/>
            <a:ext cx="5275419" cy="3598863"/>
          </a:xfrm>
        </p:spPr>
      </p:pic>
    </p:spTree>
    <p:extLst>
      <p:ext uri="{BB962C8B-B14F-4D97-AF65-F5344CB8AC3E}">
        <p14:creationId xmlns:p14="http://schemas.microsoft.com/office/powerpoint/2010/main" val="2656396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00F50-12F5-C3C6-480B-D1BEAF8DBDFD}"/>
              </a:ext>
            </a:extLst>
          </p:cNvPr>
          <p:cNvSpPr>
            <a:spLocks noGrp="1"/>
          </p:cNvSpPr>
          <p:nvPr>
            <p:ph type="title"/>
          </p:nvPr>
        </p:nvSpPr>
        <p:spPr>
          <a:xfrm>
            <a:off x="838200" y="365126"/>
            <a:ext cx="10515600" cy="687820"/>
          </a:xfrm>
        </p:spPr>
        <p:txBody>
          <a:bodyPr>
            <a:normAutofit/>
          </a:bodyPr>
          <a:lstStyle/>
          <a:p>
            <a:r>
              <a:rPr lang="en-US" sz="3200" b="1" i="1" u="sng" dirty="0"/>
              <a:t>Speed Reducer with inference formula at 20 angle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77496326"/>
              </p:ext>
            </p:extLst>
          </p:nvPr>
        </p:nvGraphicFramePr>
        <p:xfrm>
          <a:off x="524301" y="1431386"/>
          <a:ext cx="10516738" cy="5426612"/>
        </p:xfrm>
        <a:graphic>
          <a:graphicData uri="http://schemas.openxmlformats.org/drawingml/2006/table">
            <a:tbl>
              <a:tblPr firstRow="1" bandRow="1">
                <a:tableStyleId>{D113A9D2-9D6B-4929-AA2D-F23B5EE8CBE7}</a:tableStyleId>
              </a:tblPr>
              <a:tblGrid>
                <a:gridCol w="5258369">
                  <a:extLst>
                    <a:ext uri="{9D8B030D-6E8A-4147-A177-3AD203B41FA5}">
                      <a16:colId xmlns:a16="http://schemas.microsoft.com/office/drawing/2014/main" val="20000"/>
                    </a:ext>
                  </a:extLst>
                </a:gridCol>
                <a:gridCol w="5258369">
                  <a:extLst>
                    <a:ext uri="{9D8B030D-6E8A-4147-A177-3AD203B41FA5}">
                      <a16:colId xmlns:a16="http://schemas.microsoft.com/office/drawing/2014/main" val="20001"/>
                    </a:ext>
                  </a:extLst>
                </a:gridCol>
              </a:tblGrid>
              <a:tr h="412148">
                <a:tc>
                  <a:txBody>
                    <a:bodyPr/>
                    <a:lstStyle/>
                    <a:p>
                      <a:r>
                        <a:rPr lang="en-US" dirty="0"/>
                        <a:t>Circular</a:t>
                      </a:r>
                      <a:r>
                        <a:rPr lang="en-US" baseline="0" dirty="0"/>
                        <a:t> pitch</a:t>
                      </a:r>
                      <a:endParaRPr lang="en-US" dirty="0">
                        <a:latin typeface="Arial" panose="020B0604020202020204" pitchFamily="34" charset="0"/>
                        <a:cs typeface="Arial" panose="020B0604020202020204" pitchFamily="34" charset="0"/>
                      </a:endParaRPr>
                    </a:p>
                  </a:txBody>
                  <a:tcPr/>
                </a:tc>
                <a:tc>
                  <a:txBody>
                    <a:bodyPr/>
                    <a:lstStyle/>
                    <a:p>
                      <a:r>
                        <a:rPr lang="en-US" dirty="0"/>
                        <a:t>1.57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17872">
                <a:tc>
                  <a:txBody>
                    <a:bodyPr/>
                    <a:lstStyle/>
                    <a:p>
                      <a:r>
                        <a:rPr lang="en-US" dirty="0"/>
                        <a:t>Pitch</a:t>
                      </a:r>
                      <a:endParaRPr lang="en-US" dirty="0">
                        <a:latin typeface="Arial" panose="020B0604020202020204" pitchFamily="34" charset="0"/>
                        <a:cs typeface="Arial" panose="020B0604020202020204" pitchFamily="34" charset="0"/>
                      </a:endParaRPr>
                    </a:p>
                  </a:txBody>
                  <a:tcPr/>
                </a:tc>
                <a:tc>
                  <a:txBody>
                    <a:bodyPr/>
                    <a:lstStyle/>
                    <a:p>
                      <a:r>
                        <a:rPr lang="en-US" dirty="0"/>
                        <a:t>2</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10002"/>
                  </a:ext>
                </a:extLst>
              </a:tr>
              <a:tr h="417872">
                <a:tc>
                  <a:txBody>
                    <a:bodyPr/>
                    <a:lstStyle/>
                    <a:p>
                      <a:r>
                        <a:rPr lang="en-US" dirty="0"/>
                        <a:t>P.C.D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10003"/>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a:t>
                      </a:r>
                      <a:r>
                        <a:rPr lang="en-US" baseline="0" dirty="0"/>
                        <a:t>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10004"/>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D.C.D</a:t>
                      </a:r>
                      <a:r>
                        <a:rPr lang="en-US" baseline="0" dirty="0"/>
                        <a:t> of driven</a:t>
                      </a:r>
                      <a:endParaRPr lang="en-US" baseline="0"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6.75</a:t>
                      </a:r>
                    </a:p>
                  </a:txBody>
                  <a:tcPr/>
                </a:tc>
                <a:extLst>
                  <a:ext uri="{0D108BD9-81ED-4DB2-BD59-A6C34878D82A}">
                    <a16:rowId xmlns:a16="http://schemas.microsoft.com/office/drawing/2014/main" val="10005"/>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Base</a:t>
                      </a:r>
                      <a:r>
                        <a:rPr lang="en-US" baseline="0" dirty="0"/>
                        <a:t> circle 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7.5</a:t>
                      </a:r>
                    </a:p>
                  </a:txBody>
                  <a:tcPr/>
                </a:tc>
                <a:extLst>
                  <a:ext uri="{0D108BD9-81ED-4DB2-BD59-A6C34878D82A}">
                    <a16:rowId xmlns:a16="http://schemas.microsoft.com/office/drawing/2014/main" val="10006"/>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6.5</a:t>
                      </a:r>
                    </a:p>
                  </a:txBody>
                  <a:tcPr/>
                </a:tc>
                <a:extLst>
                  <a:ext uri="{0D108BD9-81ED-4DB2-BD59-A6C34878D82A}">
                    <a16:rowId xmlns:a16="http://schemas.microsoft.com/office/drawing/2014/main" val="10007"/>
                  </a:ext>
                </a:extLst>
              </a:tr>
              <a:tr h="417872">
                <a:tc>
                  <a:txBody>
                    <a:bodyPr/>
                    <a:lstStyle/>
                    <a:p>
                      <a:r>
                        <a:rPr lang="en-US" dirty="0"/>
                        <a:t>P.C.D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6.5</a:t>
                      </a:r>
                    </a:p>
                  </a:txBody>
                  <a:tcPr/>
                </a:tc>
                <a:extLst>
                  <a:ext uri="{0D108BD9-81ED-4DB2-BD59-A6C34878D82A}">
                    <a16:rowId xmlns:a16="http://schemas.microsoft.com/office/drawing/2014/main" val="10008"/>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7.5</a:t>
                      </a:r>
                    </a:p>
                  </a:txBody>
                  <a:tcPr/>
                </a:tc>
                <a:extLst>
                  <a:ext uri="{0D108BD9-81ED-4DB2-BD59-A6C34878D82A}">
                    <a16:rowId xmlns:a16="http://schemas.microsoft.com/office/drawing/2014/main" val="10009"/>
                  </a:ext>
                </a:extLst>
              </a:tr>
              <a:tr h="417872">
                <a:tc>
                  <a:txBody>
                    <a:bodyPr/>
                    <a:lstStyle/>
                    <a:p>
                      <a:r>
                        <a:rPr lang="en-US" dirty="0"/>
                        <a:t>D.C.D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5.25</a:t>
                      </a:r>
                    </a:p>
                  </a:txBody>
                  <a:tcPr/>
                </a:tc>
                <a:extLst>
                  <a:ext uri="{0D108BD9-81ED-4DB2-BD59-A6C34878D82A}">
                    <a16:rowId xmlns:a16="http://schemas.microsoft.com/office/drawing/2014/main" val="10010"/>
                  </a:ext>
                </a:extLst>
              </a:tr>
              <a:tr h="417872">
                <a:tc>
                  <a:txBody>
                    <a:bodyPr/>
                    <a:lstStyle/>
                    <a:p>
                      <a:r>
                        <a:rPr lang="en-US" dirty="0"/>
                        <a:t>Base</a:t>
                      </a:r>
                      <a:r>
                        <a:rPr lang="en-US" baseline="0" dirty="0"/>
                        <a:t> circle 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6.1</a:t>
                      </a:r>
                    </a:p>
                  </a:txBody>
                  <a:tcPr/>
                </a:tc>
                <a:extLst>
                  <a:ext uri="{0D108BD9-81ED-4DB2-BD59-A6C34878D82A}">
                    <a16:rowId xmlns:a16="http://schemas.microsoft.com/office/drawing/2014/main" val="10011"/>
                  </a:ext>
                </a:extLst>
              </a:tr>
              <a:tr h="417872">
                <a:tc>
                  <a:txBody>
                    <a:bodyPr/>
                    <a:lstStyle/>
                    <a:p>
                      <a:r>
                        <a:rPr lang="en-US" dirty="0"/>
                        <a:t>Tooth Thickness</a:t>
                      </a:r>
                    </a:p>
                  </a:txBody>
                  <a:tcPr/>
                </a:tc>
                <a:tc>
                  <a:txBody>
                    <a:bodyPr/>
                    <a:lstStyle/>
                    <a:p>
                      <a:r>
                        <a:rPr lang="en-US" dirty="0"/>
                        <a:t>0.785</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34149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3C71-7AFC-0D6F-1127-884E6CB628D2}"/>
              </a:ext>
            </a:extLst>
          </p:cNvPr>
          <p:cNvSpPr>
            <a:spLocks noGrp="1"/>
          </p:cNvSpPr>
          <p:nvPr>
            <p:ph type="title"/>
          </p:nvPr>
        </p:nvSpPr>
        <p:spPr>
          <a:xfrm>
            <a:off x="838200" y="365126"/>
            <a:ext cx="10515600" cy="1034184"/>
          </a:xfrm>
        </p:spPr>
        <p:txBody>
          <a:bodyPr>
            <a:normAutofit fontScale="90000"/>
          </a:bodyPr>
          <a:lstStyle/>
          <a:p>
            <a:r>
              <a:rPr lang="en-US" b="1" dirty="0"/>
              <a:t>NG=16</a:t>
            </a:r>
            <a:br>
              <a:rPr lang="en-US" dirty="0"/>
            </a:br>
            <a:r>
              <a:rPr lang="en-US" b="1" dirty="0"/>
              <a:t>NP=13</a:t>
            </a:r>
          </a:p>
        </p:txBody>
      </p:sp>
      <p:pic>
        <p:nvPicPr>
          <p:cNvPr id="5" name="Content Placeholder 4">
            <a:extLst>
              <a:ext uri="{FF2B5EF4-FFF2-40B4-BE49-F238E27FC236}">
                <a16:creationId xmlns:a16="http://schemas.microsoft.com/office/drawing/2014/main" id="{5FB3BC79-119A-B7FA-777B-8DF2755C28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1309" y="1825625"/>
            <a:ext cx="7606146" cy="4351338"/>
          </a:xfrm>
        </p:spPr>
      </p:pic>
    </p:spTree>
    <p:extLst>
      <p:ext uri="{BB962C8B-B14F-4D97-AF65-F5344CB8AC3E}">
        <p14:creationId xmlns:p14="http://schemas.microsoft.com/office/powerpoint/2010/main" val="2620914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00F50-12F5-C3C6-480B-D1BEAF8DBDFD}"/>
              </a:ext>
            </a:extLst>
          </p:cNvPr>
          <p:cNvSpPr>
            <a:spLocks noGrp="1"/>
          </p:cNvSpPr>
          <p:nvPr>
            <p:ph type="title"/>
          </p:nvPr>
        </p:nvSpPr>
        <p:spPr>
          <a:xfrm>
            <a:off x="838200" y="365126"/>
            <a:ext cx="10515600" cy="687820"/>
          </a:xfrm>
        </p:spPr>
        <p:txBody>
          <a:bodyPr>
            <a:normAutofit/>
          </a:bodyPr>
          <a:lstStyle/>
          <a:p>
            <a:r>
              <a:rPr lang="en-US" sz="3200" b="1" i="1" u="sng" dirty="0"/>
              <a:t>Speed Reducer with inference formula at 22.5angle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78238612"/>
              </p:ext>
            </p:extLst>
          </p:nvPr>
        </p:nvGraphicFramePr>
        <p:xfrm>
          <a:off x="524301" y="1431386"/>
          <a:ext cx="10516738" cy="5426612"/>
        </p:xfrm>
        <a:graphic>
          <a:graphicData uri="http://schemas.openxmlformats.org/drawingml/2006/table">
            <a:tbl>
              <a:tblPr firstRow="1" bandRow="1">
                <a:tableStyleId>{D113A9D2-9D6B-4929-AA2D-F23B5EE8CBE7}</a:tableStyleId>
              </a:tblPr>
              <a:tblGrid>
                <a:gridCol w="5258369">
                  <a:extLst>
                    <a:ext uri="{9D8B030D-6E8A-4147-A177-3AD203B41FA5}">
                      <a16:colId xmlns:a16="http://schemas.microsoft.com/office/drawing/2014/main" val="20000"/>
                    </a:ext>
                  </a:extLst>
                </a:gridCol>
                <a:gridCol w="5258369">
                  <a:extLst>
                    <a:ext uri="{9D8B030D-6E8A-4147-A177-3AD203B41FA5}">
                      <a16:colId xmlns:a16="http://schemas.microsoft.com/office/drawing/2014/main" val="20001"/>
                    </a:ext>
                  </a:extLst>
                </a:gridCol>
              </a:tblGrid>
              <a:tr h="412148">
                <a:tc>
                  <a:txBody>
                    <a:bodyPr/>
                    <a:lstStyle/>
                    <a:p>
                      <a:r>
                        <a:rPr lang="en-US" dirty="0"/>
                        <a:t>Circular</a:t>
                      </a:r>
                      <a:r>
                        <a:rPr lang="en-US" baseline="0" dirty="0"/>
                        <a:t> pitch</a:t>
                      </a:r>
                      <a:endParaRPr lang="en-US" dirty="0">
                        <a:latin typeface="Arial" panose="020B0604020202020204" pitchFamily="34" charset="0"/>
                        <a:cs typeface="Arial" panose="020B0604020202020204" pitchFamily="34" charset="0"/>
                      </a:endParaRPr>
                    </a:p>
                  </a:txBody>
                  <a:tcPr/>
                </a:tc>
                <a:tc>
                  <a:txBody>
                    <a:bodyPr/>
                    <a:lstStyle/>
                    <a:p>
                      <a:r>
                        <a:rPr lang="en-US" dirty="0"/>
                        <a:t>1.57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17872">
                <a:tc>
                  <a:txBody>
                    <a:bodyPr/>
                    <a:lstStyle/>
                    <a:p>
                      <a:r>
                        <a:rPr lang="en-US" dirty="0"/>
                        <a:t>Pitch</a:t>
                      </a:r>
                      <a:endParaRPr lang="en-US" dirty="0">
                        <a:latin typeface="Arial" panose="020B0604020202020204" pitchFamily="34" charset="0"/>
                        <a:cs typeface="Arial" panose="020B0604020202020204" pitchFamily="34" charset="0"/>
                      </a:endParaRPr>
                    </a:p>
                  </a:txBody>
                  <a:tcPr/>
                </a:tc>
                <a:tc>
                  <a:txBody>
                    <a:bodyPr/>
                    <a:lstStyle/>
                    <a:p>
                      <a:r>
                        <a:rPr lang="en-US" dirty="0"/>
                        <a:t>2</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6.5</a:t>
                      </a:r>
                    </a:p>
                  </a:txBody>
                  <a:tcPr/>
                </a:tc>
                <a:extLst>
                  <a:ext uri="{0D108BD9-81ED-4DB2-BD59-A6C34878D82A}">
                    <a16:rowId xmlns:a16="http://schemas.microsoft.com/office/drawing/2014/main" val="10002"/>
                  </a:ext>
                </a:extLst>
              </a:tr>
              <a:tr h="417872">
                <a:tc>
                  <a:txBody>
                    <a:bodyPr/>
                    <a:lstStyle/>
                    <a:p>
                      <a:r>
                        <a:rPr lang="en-US" dirty="0"/>
                        <a:t>P.C.D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6.5</a:t>
                      </a:r>
                    </a:p>
                  </a:txBody>
                  <a:tcPr/>
                </a:tc>
                <a:extLst>
                  <a:ext uri="{0D108BD9-81ED-4DB2-BD59-A6C34878D82A}">
                    <a16:rowId xmlns:a16="http://schemas.microsoft.com/office/drawing/2014/main" val="10003"/>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a:t>
                      </a:r>
                      <a:r>
                        <a:rPr lang="en-US" baseline="0" dirty="0"/>
                        <a:t>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7.5</a:t>
                      </a:r>
                    </a:p>
                  </a:txBody>
                  <a:tcPr/>
                </a:tc>
                <a:extLst>
                  <a:ext uri="{0D108BD9-81ED-4DB2-BD59-A6C34878D82A}">
                    <a16:rowId xmlns:a16="http://schemas.microsoft.com/office/drawing/2014/main" val="10004"/>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D.C.D</a:t>
                      </a:r>
                      <a:r>
                        <a:rPr lang="en-US" baseline="0" dirty="0"/>
                        <a:t> of driven</a:t>
                      </a:r>
                      <a:endParaRPr lang="en-US" baseline="0"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5.25</a:t>
                      </a:r>
                    </a:p>
                  </a:txBody>
                  <a:tcPr/>
                </a:tc>
                <a:extLst>
                  <a:ext uri="{0D108BD9-81ED-4DB2-BD59-A6C34878D82A}">
                    <a16:rowId xmlns:a16="http://schemas.microsoft.com/office/drawing/2014/main" val="10005"/>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Base</a:t>
                      </a:r>
                      <a:r>
                        <a:rPr lang="en-US" baseline="0" dirty="0"/>
                        <a:t> circle 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10006"/>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5.5</a:t>
                      </a:r>
                    </a:p>
                  </a:txBody>
                  <a:tcPr/>
                </a:tc>
                <a:extLst>
                  <a:ext uri="{0D108BD9-81ED-4DB2-BD59-A6C34878D82A}">
                    <a16:rowId xmlns:a16="http://schemas.microsoft.com/office/drawing/2014/main" val="10007"/>
                  </a:ext>
                </a:extLst>
              </a:tr>
              <a:tr h="417872">
                <a:tc>
                  <a:txBody>
                    <a:bodyPr/>
                    <a:lstStyle/>
                    <a:p>
                      <a:r>
                        <a:rPr lang="en-US" dirty="0"/>
                        <a:t>P.C.D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5.5</a:t>
                      </a:r>
                    </a:p>
                  </a:txBody>
                  <a:tcPr/>
                </a:tc>
                <a:extLst>
                  <a:ext uri="{0D108BD9-81ED-4DB2-BD59-A6C34878D82A}">
                    <a16:rowId xmlns:a16="http://schemas.microsoft.com/office/drawing/2014/main" val="10008"/>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6.5</a:t>
                      </a:r>
                    </a:p>
                  </a:txBody>
                  <a:tcPr/>
                </a:tc>
                <a:extLst>
                  <a:ext uri="{0D108BD9-81ED-4DB2-BD59-A6C34878D82A}">
                    <a16:rowId xmlns:a16="http://schemas.microsoft.com/office/drawing/2014/main" val="10009"/>
                  </a:ext>
                </a:extLst>
              </a:tr>
              <a:tr h="417872">
                <a:tc>
                  <a:txBody>
                    <a:bodyPr/>
                    <a:lstStyle/>
                    <a:p>
                      <a:r>
                        <a:rPr lang="en-US" dirty="0"/>
                        <a:t>D.C.D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4.25</a:t>
                      </a:r>
                    </a:p>
                  </a:txBody>
                  <a:tcPr/>
                </a:tc>
                <a:extLst>
                  <a:ext uri="{0D108BD9-81ED-4DB2-BD59-A6C34878D82A}">
                    <a16:rowId xmlns:a16="http://schemas.microsoft.com/office/drawing/2014/main" val="10010"/>
                  </a:ext>
                </a:extLst>
              </a:tr>
              <a:tr h="417872">
                <a:tc>
                  <a:txBody>
                    <a:bodyPr/>
                    <a:lstStyle/>
                    <a:p>
                      <a:r>
                        <a:rPr lang="en-US" dirty="0"/>
                        <a:t>Base</a:t>
                      </a:r>
                      <a:r>
                        <a:rPr lang="en-US" baseline="0" dirty="0"/>
                        <a:t> circle 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5.08</a:t>
                      </a:r>
                    </a:p>
                  </a:txBody>
                  <a:tcPr/>
                </a:tc>
                <a:extLst>
                  <a:ext uri="{0D108BD9-81ED-4DB2-BD59-A6C34878D82A}">
                    <a16:rowId xmlns:a16="http://schemas.microsoft.com/office/drawing/2014/main" val="10011"/>
                  </a:ext>
                </a:extLst>
              </a:tr>
              <a:tr h="417872">
                <a:tc>
                  <a:txBody>
                    <a:bodyPr/>
                    <a:lstStyle/>
                    <a:p>
                      <a:r>
                        <a:rPr lang="en-US" dirty="0"/>
                        <a:t>Tooth Thickness</a:t>
                      </a:r>
                    </a:p>
                  </a:txBody>
                  <a:tcPr/>
                </a:tc>
                <a:tc>
                  <a:txBody>
                    <a:bodyPr/>
                    <a:lstStyle/>
                    <a:p>
                      <a:r>
                        <a:rPr lang="en-US" dirty="0"/>
                        <a:t>0.785</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69048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AA40-4D05-2460-1942-7B435DBB8278}"/>
              </a:ext>
            </a:extLst>
          </p:cNvPr>
          <p:cNvSpPr>
            <a:spLocks noGrp="1"/>
          </p:cNvSpPr>
          <p:nvPr>
            <p:ph type="title"/>
          </p:nvPr>
        </p:nvSpPr>
        <p:spPr>
          <a:xfrm>
            <a:off x="838200" y="365126"/>
            <a:ext cx="10515600" cy="1089602"/>
          </a:xfrm>
        </p:spPr>
        <p:txBody>
          <a:bodyPr>
            <a:normAutofit/>
          </a:bodyPr>
          <a:lstStyle/>
          <a:p>
            <a:r>
              <a:rPr lang="en-US" b="1" dirty="0"/>
              <a:t>NG=13</a:t>
            </a:r>
            <a:br>
              <a:rPr lang="en-US" dirty="0"/>
            </a:br>
            <a:r>
              <a:rPr lang="en-US" b="1" dirty="0"/>
              <a:t>NP=11</a:t>
            </a:r>
          </a:p>
        </p:txBody>
      </p:sp>
      <p:pic>
        <p:nvPicPr>
          <p:cNvPr id="5" name="Content Placeholder 4">
            <a:extLst>
              <a:ext uri="{FF2B5EF4-FFF2-40B4-BE49-F238E27FC236}">
                <a16:creationId xmlns:a16="http://schemas.microsoft.com/office/drawing/2014/main" id="{367AE017-0AC0-43ED-1A27-DDC0EEDEB1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278" y="2336800"/>
            <a:ext cx="5275419" cy="3598863"/>
          </a:xfrm>
        </p:spPr>
      </p:pic>
    </p:spTree>
    <p:extLst>
      <p:ext uri="{BB962C8B-B14F-4D97-AF65-F5344CB8AC3E}">
        <p14:creationId xmlns:p14="http://schemas.microsoft.com/office/powerpoint/2010/main" val="1841344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00F50-12F5-C3C6-480B-D1BEAF8DBDFD}"/>
              </a:ext>
            </a:extLst>
          </p:cNvPr>
          <p:cNvSpPr>
            <a:spLocks noGrp="1"/>
          </p:cNvSpPr>
          <p:nvPr>
            <p:ph type="title"/>
          </p:nvPr>
        </p:nvSpPr>
        <p:spPr>
          <a:xfrm>
            <a:off x="838200" y="365126"/>
            <a:ext cx="10515600" cy="687820"/>
          </a:xfrm>
        </p:spPr>
        <p:txBody>
          <a:bodyPr>
            <a:normAutofit/>
          </a:bodyPr>
          <a:lstStyle/>
          <a:p>
            <a:r>
              <a:rPr lang="en-US" sz="3200" b="1" i="1" u="sng" dirty="0"/>
              <a:t>Speed Reducer with inference formula at 25angle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3478622"/>
              </p:ext>
            </p:extLst>
          </p:nvPr>
        </p:nvGraphicFramePr>
        <p:xfrm>
          <a:off x="524301" y="1431386"/>
          <a:ext cx="10516738" cy="5426612"/>
        </p:xfrm>
        <a:graphic>
          <a:graphicData uri="http://schemas.openxmlformats.org/drawingml/2006/table">
            <a:tbl>
              <a:tblPr firstRow="1" bandRow="1">
                <a:tableStyleId>{D113A9D2-9D6B-4929-AA2D-F23B5EE8CBE7}</a:tableStyleId>
              </a:tblPr>
              <a:tblGrid>
                <a:gridCol w="5258369">
                  <a:extLst>
                    <a:ext uri="{9D8B030D-6E8A-4147-A177-3AD203B41FA5}">
                      <a16:colId xmlns:a16="http://schemas.microsoft.com/office/drawing/2014/main" val="20000"/>
                    </a:ext>
                  </a:extLst>
                </a:gridCol>
                <a:gridCol w="5258369">
                  <a:extLst>
                    <a:ext uri="{9D8B030D-6E8A-4147-A177-3AD203B41FA5}">
                      <a16:colId xmlns:a16="http://schemas.microsoft.com/office/drawing/2014/main" val="20001"/>
                    </a:ext>
                  </a:extLst>
                </a:gridCol>
              </a:tblGrid>
              <a:tr h="412148">
                <a:tc>
                  <a:txBody>
                    <a:bodyPr/>
                    <a:lstStyle/>
                    <a:p>
                      <a:r>
                        <a:rPr lang="en-US" dirty="0"/>
                        <a:t>Circular</a:t>
                      </a:r>
                      <a:r>
                        <a:rPr lang="en-US" baseline="0" dirty="0"/>
                        <a:t> pitch</a:t>
                      </a:r>
                      <a:endParaRPr lang="en-US" dirty="0">
                        <a:latin typeface="Arial" panose="020B0604020202020204" pitchFamily="34" charset="0"/>
                        <a:cs typeface="Arial" panose="020B0604020202020204" pitchFamily="34" charset="0"/>
                      </a:endParaRPr>
                    </a:p>
                  </a:txBody>
                  <a:tcPr/>
                </a:tc>
                <a:tc>
                  <a:txBody>
                    <a:bodyPr/>
                    <a:lstStyle/>
                    <a:p>
                      <a:r>
                        <a:rPr lang="en-US" dirty="0"/>
                        <a:t>1.57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17872">
                <a:tc>
                  <a:txBody>
                    <a:bodyPr/>
                    <a:lstStyle/>
                    <a:p>
                      <a:r>
                        <a:rPr lang="en-US" dirty="0"/>
                        <a:t>Pitch</a:t>
                      </a:r>
                      <a:endParaRPr lang="en-US" dirty="0">
                        <a:latin typeface="Arial" panose="020B0604020202020204" pitchFamily="34" charset="0"/>
                        <a:cs typeface="Arial" panose="020B0604020202020204" pitchFamily="34" charset="0"/>
                      </a:endParaRPr>
                    </a:p>
                  </a:txBody>
                  <a:tcPr/>
                </a:tc>
                <a:tc>
                  <a:txBody>
                    <a:bodyPr/>
                    <a:lstStyle/>
                    <a:p>
                      <a:r>
                        <a:rPr lang="en-US" dirty="0"/>
                        <a:t>2</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5.5</a:t>
                      </a:r>
                    </a:p>
                  </a:txBody>
                  <a:tcPr/>
                </a:tc>
                <a:extLst>
                  <a:ext uri="{0D108BD9-81ED-4DB2-BD59-A6C34878D82A}">
                    <a16:rowId xmlns:a16="http://schemas.microsoft.com/office/drawing/2014/main" val="10002"/>
                  </a:ext>
                </a:extLst>
              </a:tr>
              <a:tr h="417872">
                <a:tc>
                  <a:txBody>
                    <a:bodyPr/>
                    <a:lstStyle/>
                    <a:p>
                      <a:r>
                        <a:rPr lang="en-US" dirty="0"/>
                        <a:t>P.C.D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5.5</a:t>
                      </a:r>
                    </a:p>
                  </a:txBody>
                  <a:tcPr/>
                </a:tc>
                <a:extLst>
                  <a:ext uri="{0D108BD9-81ED-4DB2-BD59-A6C34878D82A}">
                    <a16:rowId xmlns:a16="http://schemas.microsoft.com/office/drawing/2014/main" val="10003"/>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a:t>
                      </a:r>
                      <a:r>
                        <a:rPr lang="en-US" baseline="0" dirty="0"/>
                        <a:t>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6.5</a:t>
                      </a:r>
                    </a:p>
                  </a:txBody>
                  <a:tcPr/>
                </a:tc>
                <a:extLst>
                  <a:ext uri="{0D108BD9-81ED-4DB2-BD59-A6C34878D82A}">
                    <a16:rowId xmlns:a16="http://schemas.microsoft.com/office/drawing/2014/main" val="10004"/>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D.C.D</a:t>
                      </a:r>
                      <a:r>
                        <a:rPr lang="en-US" baseline="0" dirty="0"/>
                        <a:t> of driven</a:t>
                      </a:r>
                      <a:endParaRPr lang="en-US" baseline="0"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4.25</a:t>
                      </a:r>
                    </a:p>
                  </a:txBody>
                  <a:tcPr/>
                </a:tc>
                <a:extLst>
                  <a:ext uri="{0D108BD9-81ED-4DB2-BD59-A6C34878D82A}">
                    <a16:rowId xmlns:a16="http://schemas.microsoft.com/office/drawing/2014/main" val="10005"/>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Base</a:t>
                      </a:r>
                      <a:r>
                        <a:rPr lang="en-US" baseline="0" dirty="0"/>
                        <a:t> circle 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4.98</a:t>
                      </a:r>
                    </a:p>
                  </a:txBody>
                  <a:tcPr/>
                </a:tc>
                <a:extLst>
                  <a:ext uri="{0D108BD9-81ED-4DB2-BD59-A6C34878D82A}">
                    <a16:rowId xmlns:a16="http://schemas.microsoft.com/office/drawing/2014/main" val="10006"/>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4.5</a:t>
                      </a:r>
                    </a:p>
                  </a:txBody>
                  <a:tcPr/>
                </a:tc>
                <a:extLst>
                  <a:ext uri="{0D108BD9-81ED-4DB2-BD59-A6C34878D82A}">
                    <a16:rowId xmlns:a16="http://schemas.microsoft.com/office/drawing/2014/main" val="10007"/>
                  </a:ext>
                </a:extLst>
              </a:tr>
              <a:tr h="417872">
                <a:tc>
                  <a:txBody>
                    <a:bodyPr/>
                    <a:lstStyle/>
                    <a:p>
                      <a:r>
                        <a:rPr lang="en-US" dirty="0"/>
                        <a:t>P.C.D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4.5</a:t>
                      </a:r>
                    </a:p>
                  </a:txBody>
                  <a:tcPr/>
                </a:tc>
                <a:extLst>
                  <a:ext uri="{0D108BD9-81ED-4DB2-BD59-A6C34878D82A}">
                    <a16:rowId xmlns:a16="http://schemas.microsoft.com/office/drawing/2014/main" val="10008"/>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5.5</a:t>
                      </a:r>
                    </a:p>
                  </a:txBody>
                  <a:tcPr/>
                </a:tc>
                <a:extLst>
                  <a:ext uri="{0D108BD9-81ED-4DB2-BD59-A6C34878D82A}">
                    <a16:rowId xmlns:a16="http://schemas.microsoft.com/office/drawing/2014/main" val="10009"/>
                  </a:ext>
                </a:extLst>
              </a:tr>
              <a:tr h="417872">
                <a:tc>
                  <a:txBody>
                    <a:bodyPr/>
                    <a:lstStyle/>
                    <a:p>
                      <a:r>
                        <a:rPr lang="en-US" dirty="0"/>
                        <a:t>D.C.D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3.25</a:t>
                      </a:r>
                    </a:p>
                  </a:txBody>
                  <a:tcPr/>
                </a:tc>
                <a:extLst>
                  <a:ext uri="{0D108BD9-81ED-4DB2-BD59-A6C34878D82A}">
                    <a16:rowId xmlns:a16="http://schemas.microsoft.com/office/drawing/2014/main" val="10010"/>
                  </a:ext>
                </a:extLst>
              </a:tr>
              <a:tr h="417872">
                <a:tc>
                  <a:txBody>
                    <a:bodyPr/>
                    <a:lstStyle/>
                    <a:p>
                      <a:r>
                        <a:rPr lang="en-US" dirty="0"/>
                        <a:t>Base</a:t>
                      </a:r>
                      <a:r>
                        <a:rPr lang="en-US" baseline="0" dirty="0"/>
                        <a:t> circle 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3.07</a:t>
                      </a:r>
                    </a:p>
                  </a:txBody>
                  <a:tcPr/>
                </a:tc>
                <a:extLst>
                  <a:ext uri="{0D108BD9-81ED-4DB2-BD59-A6C34878D82A}">
                    <a16:rowId xmlns:a16="http://schemas.microsoft.com/office/drawing/2014/main" val="10011"/>
                  </a:ext>
                </a:extLst>
              </a:tr>
              <a:tr h="417872">
                <a:tc>
                  <a:txBody>
                    <a:bodyPr/>
                    <a:lstStyle/>
                    <a:p>
                      <a:r>
                        <a:rPr lang="en-US" dirty="0"/>
                        <a:t>Tooth Thickness</a:t>
                      </a:r>
                    </a:p>
                  </a:txBody>
                  <a:tcPr/>
                </a:tc>
                <a:tc>
                  <a:txBody>
                    <a:bodyPr/>
                    <a:lstStyle/>
                    <a:p>
                      <a:r>
                        <a:rPr lang="en-US" dirty="0"/>
                        <a:t>0.785</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87187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2614-E3DA-91FE-2854-9403C16657DB}"/>
              </a:ext>
            </a:extLst>
          </p:cNvPr>
          <p:cNvSpPr>
            <a:spLocks noGrp="1"/>
          </p:cNvSpPr>
          <p:nvPr>
            <p:ph type="title"/>
          </p:nvPr>
        </p:nvSpPr>
        <p:spPr>
          <a:xfrm>
            <a:off x="574963" y="233217"/>
            <a:ext cx="10515600" cy="895639"/>
          </a:xfrm>
        </p:spPr>
        <p:txBody>
          <a:bodyPr>
            <a:normAutofit fontScale="90000"/>
          </a:bodyPr>
          <a:lstStyle/>
          <a:p>
            <a:r>
              <a:rPr lang="en-US" b="1" dirty="0"/>
              <a:t>NG=11</a:t>
            </a:r>
            <a:br>
              <a:rPr lang="en-US" dirty="0"/>
            </a:br>
            <a:r>
              <a:rPr lang="en-US" b="1" dirty="0"/>
              <a:t>NP=9</a:t>
            </a:r>
          </a:p>
        </p:txBody>
      </p:sp>
      <p:pic>
        <p:nvPicPr>
          <p:cNvPr id="5" name="Content Placeholder 4">
            <a:extLst>
              <a:ext uri="{FF2B5EF4-FFF2-40B4-BE49-F238E27FC236}">
                <a16:creationId xmlns:a16="http://schemas.microsoft.com/office/drawing/2014/main" id="{213B914B-4909-F472-9177-4CC462553D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278" y="2336800"/>
            <a:ext cx="5275419" cy="3598863"/>
          </a:xfrm>
        </p:spPr>
      </p:pic>
    </p:spTree>
    <p:extLst>
      <p:ext uri="{BB962C8B-B14F-4D97-AF65-F5344CB8AC3E}">
        <p14:creationId xmlns:p14="http://schemas.microsoft.com/office/powerpoint/2010/main" val="3589316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EFEC84-2830-68D2-E616-D094EB22E3B5}"/>
              </a:ext>
            </a:extLst>
          </p:cNvPr>
          <p:cNvSpPr>
            <a:spLocks noGrp="1"/>
          </p:cNvSpPr>
          <p:nvPr>
            <p:ph type="title"/>
          </p:nvPr>
        </p:nvSpPr>
        <p:spPr/>
        <p:txBody>
          <a:bodyPr/>
          <a:lstStyle/>
          <a:p>
            <a:r>
              <a:rPr lang="en-US" i="1" u="sng" dirty="0"/>
              <a:t>Effect of Interference Formula:</a:t>
            </a:r>
          </a:p>
        </p:txBody>
      </p:sp>
      <p:sp>
        <p:nvSpPr>
          <p:cNvPr id="5" name="Content Placeholder 4">
            <a:extLst>
              <a:ext uri="{FF2B5EF4-FFF2-40B4-BE49-F238E27FC236}">
                <a16:creationId xmlns:a16="http://schemas.microsoft.com/office/drawing/2014/main" id="{8984489F-85F1-2FE7-F7A9-94D38E3EE01E}"/>
              </a:ext>
            </a:extLst>
          </p:cNvPr>
          <p:cNvSpPr>
            <a:spLocks noGrp="1"/>
          </p:cNvSpPr>
          <p:nvPr>
            <p:ph idx="1"/>
          </p:nvPr>
        </p:nvSpPr>
        <p:spPr/>
        <p:txBody>
          <a:bodyPr/>
          <a:lstStyle/>
          <a:p>
            <a:r>
              <a:rPr lang="en-US" dirty="0"/>
              <a:t> The interference formula for gears calculates the amount of overlap between the gear teeth, which can result in excessive wear and damage. Interference reduces the effective contact ratio of the gears, which is the ratio of the length of the arc of contact to the pitch circle diameter. A lower contact ratio can lead to higher contact stresses and reduce the load-carrying capacity of the gear. The interference formula can be used to adjust the gear geometry and tooth profile to minimize interference and maximize the contact ratio, resulting in a more efficient and reliable gear system.</a:t>
            </a:r>
          </a:p>
        </p:txBody>
      </p:sp>
    </p:spTree>
    <p:extLst>
      <p:ext uri="{BB962C8B-B14F-4D97-AF65-F5344CB8AC3E}">
        <p14:creationId xmlns:p14="http://schemas.microsoft.com/office/powerpoint/2010/main" val="335916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3A80-8C46-4D26-7975-B760BC74FD95}"/>
              </a:ext>
            </a:extLst>
          </p:cNvPr>
          <p:cNvSpPr>
            <a:spLocks noGrp="1"/>
          </p:cNvSpPr>
          <p:nvPr>
            <p:ph type="title"/>
          </p:nvPr>
        </p:nvSpPr>
        <p:spPr/>
        <p:txBody>
          <a:bodyPr/>
          <a:lstStyle/>
          <a:p>
            <a:r>
              <a:rPr lang="en-US" b="1" i="1" u="sng" dirty="0"/>
              <a:t>Conclusion:</a:t>
            </a:r>
          </a:p>
        </p:txBody>
      </p:sp>
      <p:sp>
        <p:nvSpPr>
          <p:cNvPr id="3" name="Content Placeholder 2">
            <a:extLst>
              <a:ext uri="{FF2B5EF4-FFF2-40B4-BE49-F238E27FC236}">
                <a16:creationId xmlns:a16="http://schemas.microsoft.com/office/drawing/2014/main" id="{BE17536E-36E3-1247-FC42-3AAF47A39EB7}"/>
              </a:ext>
            </a:extLst>
          </p:cNvPr>
          <p:cNvSpPr>
            <a:spLocks noGrp="1"/>
          </p:cNvSpPr>
          <p:nvPr>
            <p:ph idx="1"/>
          </p:nvPr>
        </p:nvSpPr>
        <p:spPr/>
        <p:txBody>
          <a:bodyPr/>
          <a:lstStyle/>
          <a:p>
            <a:pPr>
              <a:buClr>
                <a:srgbClr val="0070C0"/>
              </a:buClr>
              <a:buFont typeface="Wingdings" panose="05000000000000000000" pitchFamily="2" charset="2"/>
              <a:buChar char="Ø"/>
            </a:pPr>
            <a:r>
              <a:rPr lang="en-US" dirty="0"/>
              <a:t> Interference is reduce when we used larger pressure angle.</a:t>
            </a:r>
          </a:p>
          <a:p>
            <a:pPr>
              <a:buClr>
                <a:srgbClr val="0070C0"/>
              </a:buClr>
              <a:buFont typeface="Wingdings" panose="05000000000000000000" pitchFamily="2" charset="2"/>
              <a:buChar char="Ø"/>
            </a:pPr>
            <a:r>
              <a:rPr lang="en-US" dirty="0"/>
              <a:t>Larger pressure angle reduce the base circle diameter.</a:t>
            </a:r>
          </a:p>
          <a:p>
            <a:pPr>
              <a:buClr>
                <a:srgbClr val="0070C0"/>
              </a:buClr>
              <a:buFont typeface="Wingdings" panose="05000000000000000000" pitchFamily="2" charset="2"/>
              <a:buChar char="Ø"/>
            </a:pPr>
            <a:r>
              <a:rPr lang="en-US" dirty="0"/>
              <a:t>Gear profile more involute when used large pressure angle.</a:t>
            </a:r>
          </a:p>
        </p:txBody>
      </p:sp>
    </p:spTree>
    <p:extLst>
      <p:ext uri="{BB962C8B-B14F-4D97-AF65-F5344CB8AC3E}">
        <p14:creationId xmlns:p14="http://schemas.microsoft.com/office/powerpoint/2010/main" val="88170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00F50-12F5-C3C6-480B-D1BEAF8DBDFD}"/>
              </a:ext>
            </a:extLst>
          </p:cNvPr>
          <p:cNvSpPr>
            <a:spLocks noGrp="1"/>
          </p:cNvSpPr>
          <p:nvPr>
            <p:ph type="title"/>
          </p:nvPr>
        </p:nvSpPr>
        <p:spPr>
          <a:xfrm>
            <a:off x="838200" y="365126"/>
            <a:ext cx="10515600" cy="687820"/>
          </a:xfrm>
        </p:spPr>
        <p:txBody>
          <a:bodyPr>
            <a:normAutofit fontScale="90000"/>
          </a:bodyPr>
          <a:lstStyle/>
          <a:p>
            <a:r>
              <a:rPr lang="en-US" sz="3200" b="1" i="1" u="sng" dirty="0"/>
              <a:t>Speed Reducer without inference formula at 14.5 angle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75313828"/>
              </p:ext>
            </p:extLst>
          </p:nvPr>
        </p:nvGraphicFramePr>
        <p:xfrm>
          <a:off x="524301" y="1431386"/>
          <a:ext cx="10516738" cy="5426612"/>
        </p:xfrm>
        <a:graphic>
          <a:graphicData uri="http://schemas.openxmlformats.org/drawingml/2006/table">
            <a:tbl>
              <a:tblPr firstRow="1" bandRow="1">
                <a:tableStyleId>{D113A9D2-9D6B-4929-AA2D-F23B5EE8CBE7}</a:tableStyleId>
              </a:tblPr>
              <a:tblGrid>
                <a:gridCol w="5258369">
                  <a:extLst>
                    <a:ext uri="{9D8B030D-6E8A-4147-A177-3AD203B41FA5}">
                      <a16:colId xmlns:a16="http://schemas.microsoft.com/office/drawing/2014/main" val="20000"/>
                    </a:ext>
                  </a:extLst>
                </a:gridCol>
                <a:gridCol w="5258369">
                  <a:extLst>
                    <a:ext uri="{9D8B030D-6E8A-4147-A177-3AD203B41FA5}">
                      <a16:colId xmlns:a16="http://schemas.microsoft.com/office/drawing/2014/main" val="20001"/>
                    </a:ext>
                  </a:extLst>
                </a:gridCol>
              </a:tblGrid>
              <a:tr h="412148">
                <a:tc>
                  <a:txBody>
                    <a:bodyPr/>
                    <a:lstStyle/>
                    <a:p>
                      <a:r>
                        <a:rPr lang="en-US" dirty="0"/>
                        <a:t>Circular</a:t>
                      </a:r>
                      <a:r>
                        <a:rPr lang="en-US" baseline="0" dirty="0"/>
                        <a:t> pitch</a:t>
                      </a:r>
                      <a:endParaRPr lang="en-US" dirty="0">
                        <a:latin typeface="Arial" panose="020B0604020202020204" pitchFamily="34" charset="0"/>
                        <a:cs typeface="Arial" panose="020B0604020202020204" pitchFamily="34" charset="0"/>
                      </a:endParaRPr>
                    </a:p>
                  </a:txBody>
                  <a:tcPr/>
                </a:tc>
                <a:tc>
                  <a:txBody>
                    <a:bodyPr/>
                    <a:lstStyle/>
                    <a:p>
                      <a:r>
                        <a:rPr lang="en-US" dirty="0"/>
                        <a:t>1.57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17872">
                <a:tc>
                  <a:txBody>
                    <a:bodyPr/>
                    <a:lstStyle/>
                    <a:p>
                      <a:r>
                        <a:rPr lang="en-US" dirty="0"/>
                        <a:t>Pitch</a:t>
                      </a:r>
                      <a:endParaRPr lang="en-US" dirty="0">
                        <a:latin typeface="Arial" panose="020B0604020202020204" pitchFamily="34" charset="0"/>
                        <a:cs typeface="Arial" panose="020B0604020202020204" pitchFamily="34" charset="0"/>
                      </a:endParaRPr>
                    </a:p>
                  </a:txBody>
                  <a:tcPr/>
                </a:tc>
                <a:tc>
                  <a:txBody>
                    <a:bodyPr/>
                    <a:lstStyle/>
                    <a:p>
                      <a:r>
                        <a:rPr lang="en-US" dirty="0"/>
                        <a:t>2</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t>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17872">
                <a:tc>
                  <a:txBody>
                    <a:bodyPr/>
                    <a:lstStyle/>
                    <a:p>
                      <a:r>
                        <a:rPr lang="en-US" dirty="0"/>
                        <a:t>P.C.D of driven</a:t>
                      </a:r>
                      <a:endParaRPr lang="en-US" dirty="0">
                        <a:latin typeface="Arial" panose="020B0604020202020204" pitchFamily="34" charset="0"/>
                        <a:cs typeface="Arial" panose="020B0604020202020204" pitchFamily="34" charset="0"/>
                      </a:endParaRPr>
                    </a:p>
                  </a:txBody>
                  <a:tcPr/>
                </a:tc>
                <a:tc>
                  <a:txBody>
                    <a:bodyPr/>
                    <a:lstStyle/>
                    <a:p>
                      <a:r>
                        <a:rPr lang="en-US" dirty="0"/>
                        <a:t>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a:t>
                      </a:r>
                      <a:r>
                        <a:rPr lang="en-US" baseline="0" dirty="0"/>
                        <a:t> of driven</a:t>
                      </a:r>
                      <a:endParaRPr lang="en-US" dirty="0">
                        <a:latin typeface="Arial" panose="020B0604020202020204" pitchFamily="34" charset="0"/>
                        <a:cs typeface="Arial" panose="020B0604020202020204" pitchFamily="34" charset="0"/>
                      </a:endParaRPr>
                    </a:p>
                  </a:txBody>
                  <a:tcPr/>
                </a:tc>
                <a:tc>
                  <a:txBody>
                    <a:bodyPr/>
                    <a:lstStyle/>
                    <a:p>
                      <a:r>
                        <a:rPr lang="en-US" dirty="0"/>
                        <a:t>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D.C.D</a:t>
                      </a:r>
                      <a:r>
                        <a:rPr lang="en-US" baseline="0" dirty="0"/>
                        <a:t> of driven</a:t>
                      </a:r>
                      <a:endParaRPr lang="en-US" baseline="0" dirty="0">
                        <a:latin typeface="Arial" panose="020B0604020202020204" pitchFamily="34" charset="0"/>
                        <a:cs typeface="Arial" panose="020B0604020202020204" pitchFamily="34" charset="0"/>
                      </a:endParaRPr>
                    </a:p>
                  </a:txBody>
                  <a:tcPr/>
                </a:tc>
                <a:tc>
                  <a:txBody>
                    <a:bodyPr/>
                    <a:lstStyle/>
                    <a:p>
                      <a:r>
                        <a:rPr lang="en-US" dirty="0"/>
                        <a:t>4.75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Base</a:t>
                      </a:r>
                      <a:r>
                        <a:rPr lang="en-US" baseline="0" dirty="0"/>
                        <a:t> circle 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t>5.8</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t>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417872">
                <a:tc>
                  <a:txBody>
                    <a:bodyPr/>
                    <a:lstStyle/>
                    <a:p>
                      <a:r>
                        <a:rPr lang="en-US" dirty="0"/>
                        <a:t>P.C.D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t>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 of driver</a:t>
                      </a:r>
                      <a:endParaRPr lang="en-US" dirty="0">
                        <a:latin typeface="Arial" panose="020B0604020202020204" pitchFamily="34" charset="0"/>
                        <a:cs typeface="Arial" panose="020B0604020202020204" pitchFamily="34" charset="0"/>
                      </a:endParaRPr>
                    </a:p>
                  </a:txBody>
                  <a:tcPr/>
                </a:tc>
                <a:tc>
                  <a:txBody>
                    <a:bodyPr/>
                    <a:lstStyle/>
                    <a:p>
                      <a:r>
                        <a:rPr lang="en-US" dirty="0"/>
                        <a:t>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9"/>
                  </a:ext>
                </a:extLst>
              </a:tr>
              <a:tr h="417872">
                <a:tc>
                  <a:txBody>
                    <a:bodyPr/>
                    <a:lstStyle/>
                    <a:p>
                      <a:r>
                        <a:rPr lang="en-US" dirty="0"/>
                        <a:t>D.C.D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t>3.75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0"/>
                  </a:ext>
                </a:extLst>
              </a:tr>
              <a:tr h="417872">
                <a:tc>
                  <a:txBody>
                    <a:bodyPr/>
                    <a:lstStyle/>
                    <a:p>
                      <a:r>
                        <a:rPr lang="en-US" dirty="0"/>
                        <a:t>Base</a:t>
                      </a:r>
                      <a:r>
                        <a:rPr lang="en-US" baseline="0" dirty="0"/>
                        <a:t> circle 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t>4.84</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1"/>
                  </a:ext>
                </a:extLst>
              </a:tr>
              <a:tr h="417872">
                <a:tc>
                  <a:txBody>
                    <a:bodyPr/>
                    <a:lstStyle/>
                    <a:p>
                      <a:r>
                        <a:rPr lang="en-US" dirty="0"/>
                        <a:t>Tooth Thickness</a:t>
                      </a:r>
                    </a:p>
                  </a:txBody>
                  <a:tcPr/>
                </a:tc>
                <a:tc>
                  <a:txBody>
                    <a:bodyPr/>
                    <a:lstStyle/>
                    <a:p>
                      <a:r>
                        <a:rPr lang="en-US" dirty="0"/>
                        <a:t>0.785</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28138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BFF8-6315-33AB-4927-2A6E1B9BD0EF}"/>
              </a:ext>
            </a:extLst>
          </p:cNvPr>
          <p:cNvSpPr>
            <a:spLocks noGrp="1"/>
          </p:cNvSpPr>
          <p:nvPr>
            <p:ph type="title"/>
          </p:nvPr>
        </p:nvSpPr>
        <p:spPr/>
        <p:txBody>
          <a:bodyPr>
            <a:normAutofit fontScale="90000"/>
          </a:bodyPr>
          <a:lstStyle/>
          <a:p>
            <a:r>
              <a:rPr lang="en-US" sz="4000" b="1" dirty="0"/>
              <a:t>NG=12</a:t>
            </a:r>
            <a:br>
              <a:rPr lang="en-US" dirty="0"/>
            </a:br>
            <a:r>
              <a:rPr lang="en-US" sz="4000" b="1" dirty="0"/>
              <a:t>NP=10</a:t>
            </a:r>
          </a:p>
        </p:txBody>
      </p:sp>
      <p:pic>
        <p:nvPicPr>
          <p:cNvPr id="5" name="Content Placeholder 4">
            <a:extLst>
              <a:ext uri="{FF2B5EF4-FFF2-40B4-BE49-F238E27FC236}">
                <a16:creationId xmlns:a16="http://schemas.microsoft.com/office/drawing/2014/main" id="{2F211F00-8FCF-9BB8-2721-5A38DF42C9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278" y="2336800"/>
            <a:ext cx="5275419" cy="359886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244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00F50-12F5-C3C6-480B-D1BEAF8DBDFD}"/>
              </a:ext>
            </a:extLst>
          </p:cNvPr>
          <p:cNvSpPr>
            <a:spLocks noGrp="1"/>
          </p:cNvSpPr>
          <p:nvPr>
            <p:ph type="title"/>
          </p:nvPr>
        </p:nvSpPr>
        <p:spPr>
          <a:xfrm>
            <a:off x="838200" y="365126"/>
            <a:ext cx="10515600" cy="687820"/>
          </a:xfrm>
        </p:spPr>
        <p:txBody>
          <a:bodyPr>
            <a:normAutofit/>
          </a:bodyPr>
          <a:lstStyle/>
          <a:p>
            <a:r>
              <a:rPr lang="en-US" sz="3200" b="1" i="1" u="sng" dirty="0"/>
              <a:t>Speed Reducer without inference formula at 20 angle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93262113"/>
              </p:ext>
            </p:extLst>
          </p:nvPr>
        </p:nvGraphicFramePr>
        <p:xfrm>
          <a:off x="524301" y="1431386"/>
          <a:ext cx="10516738" cy="5426612"/>
        </p:xfrm>
        <a:graphic>
          <a:graphicData uri="http://schemas.openxmlformats.org/drawingml/2006/table">
            <a:tbl>
              <a:tblPr firstRow="1" bandRow="1">
                <a:tableStyleId>{D113A9D2-9D6B-4929-AA2D-F23B5EE8CBE7}</a:tableStyleId>
              </a:tblPr>
              <a:tblGrid>
                <a:gridCol w="5258369">
                  <a:extLst>
                    <a:ext uri="{9D8B030D-6E8A-4147-A177-3AD203B41FA5}">
                      <a16:colId xmlns:a16="http://schemas.microsoft.com/office/drawing/2014/main" val="20000"/>
                    </a:ext>
                  </a:extLst>
                </a:gridCol>
                <a:gridCol w="5258369">
                  <a:extLst>
                    <a:ext uri="{9D8B030D-6E8A-4147-A177-3AD203B41FA5}">
                      <a16:colId xmlns:a16="http://schemas.microsoft.com/office/drawing/2014/main" val="20001"/>
                    </a:ext>
                  </a:extLst>
                </a:gridCol>
              </a:tblGrid>
              <a:tr h="412148">
                <a:tc>
                  <a:txBody>
                    <a:bodyPr/>
                    <a:lstStyle/>
                    <a:p>
                      <a:r>
                        <a:rPr lang="en-US" dirty="0"/>
                        <a:t>Circular</a:t>
                      </a:r>
                      <a:r>
                        <a:rPr lang="en-US" baseline="0" dirty="0"/>
                        <a:t> pitch</a:t>
                      </a:r>
                      <a:endParaRPr lang="en-US" dirty="0">
                        <a:latin typeface="Arial" panose="020B0604020202020204" pitchFamily="34" charset="0"/>
                        <a:cs typeface="Arial" panose="020B0604020202020204" pitchFamily="34" charset="0"/>
                      </a:endParaRPr>
                    </a:p>
                  </a:txBody>
                  <a:tcPr/>
                </a:tc>
                <a:tc>
                  <a:txBody>
                    <a:bodyPr/>
                    <a:lstStyle/>
                    <a:p>
                      <a:r>
                        <a:rPr lang="en-US" dirty="0"/>
                        <a:t>1.57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17872">
                <a:tc>
                  <a:txBody>
                    <a:bodyPr/>
                    <a:lstStyle/>
                    <a:p>
                      <a:r>
                        <a:rPr lang="en-US" dirty="0"/>
                        <a:t>Pitch</a:t>
                      </a:r>
                      <a:endParaRPr lang="en-US" dirty="0">
                        <a:latin typeface="Arial" panose="020B0604020202020204" pitchFamily="34" charset="0"/>
                        <a:cs typeface="Arial" panose="020B0604020202020204" pitchFamily="34" charset="0"/>
                      </a:endParaRPr>
                    </a:p>
                  </a:txBody>
                  <a:tcPr/>
                </a:tc>
                <a:tc>
                  <a:txBody>
                    <a:bodyPr/>
                    <a:lstStyle/>
                    <a:p>
                      <a:r>
                        <a:rPr lang="en-US" dirty="0"/>
                        <a:t>2</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t>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17872">
                <a:tc>
                  <a:txBody>
                    <a:bodyPr/>
                    <a:lstStyle/>
                    <a:p>
                      <a:r>
                        <a:rPr lang="en-US" dirty="0"/>
                        <a:t>P.C.D of driven</a:t>
                      </a:r>
                      <a:endParaRPr lang="en-US" dirty="0">
                        <a:latin typeface="Arial" panose="020B0604020202020204" pitchFamily="34" charset="0"/>
                        <a:cs typeface="Arial" panose="020B0604020202020204" pitchFamily="34" charset="0"/>
                      </a:endParaRPr>
                    </a:p>
                  </a:txBody>
                  <a:tcPr/>
                </a:tc>
                <a:tc>
                  <a:txBody>
                    <a:bodyPr/>
                    <a:lstStyle/>
                    <a:p>
                      <a:r>
                        <a:rPr lang="en-US" dirty="0"/>
                        <a:t>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a:t>
                      </a:r>
                      <a:r>
                        <a:rPr lang="en-US" baseline="0" dirty="0"/>
                        <a:t> of driven</a:t>
                      </a:r>
                      <a:endParaRPr lang="en-US" dirty="0">
                        <a:latin typeface="Arial" panose="020B0604020202020204" pitchFamily="34" charset="0"/>
                        <a:cs typeface="Arial" panose="020B0604020202020204" pitchFamily="34" charset="0"/>
                      </a:endParaRPr>
                    </a:p>
                  </a:txBody>
                  <a:tcPr/>
                </a:tc>
                <a:tc>
                  <a:txBody>
                    <a:bodyPr/>
                    <a:lstStyle/>
                    <a:p>
                      <a:r>
                        <a:rPr lang="en-US" dirty="0"/>
                        <a:t>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D.C.D</a:t>
                      </a:r>
                      <a:r>
                        <a:rPr lang="en-US" baseline="0" dirty="0"/>
                        <a:t> of driven</a:t>
                      </a:r>
                      <a:endParaRPr lang="en-US" baseline="0" dirty="0">
                        <a:latin typeface="Arial" panose="020B0604020202020204" pitchFamily="34" charset="0"/>
                        <a:cs typeface="Arial" panose="020B0604020202020204" pitchFamily="34" charset="0"/>
                      </a:endParaRPr>
                    </a:p>
                  </a:txBody>
                  <a:tcPr/>
                </a:tc>
                <a:tc>
                  <a:txBody>
                    <a:bodyPr/>
                    <a:lstStyle/>
                    <a:p>
                      <a:r>
                        <a:rPr lang="en-US" dirty="0"/>
                        <a:t>4.75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Base</a:t>
                      </a:r>
                      <a:r>
                        <a:rPr lang="en-US" baseline="0" dirty="0"/>
                        <a:t> circle 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5.63</a:t>
                      </a:r>
                    </a:p>
                  </a:txBody>
                  <a:tcPr/>
                </a:tc>
                <a:extLst>
                  <a:ext uri="{0D108BD9-81ED-4DB2-BD59-A6C34878D82A}">
                    <a16:rowId xmlns:a16="http://schemas.microsoft.com/office/drawing/2014/main" val="10006"/>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t>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417872">
                <a:tc>
                  <a:txBody>
                    <a:bodyPr/>
                    <a:lstStyle/>
                    <a:p>
                      <a:r>
                        <a:rPr lang="en-US" dirty="0"/>
                        <a:t>P.C.D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t>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 of driver</a:t>
                      </a:r>
                      <a:endParaRPr lang="en-US" dirty="0">
                        <a:latin typeface="Arial" panose="020B0604020202020204" pitchFamily="34" charset="0"/>
                        <a:cs typeface="Arial" panose="020B0604020202020204" pitchFamily="34" charset="0"/>
                      </a:endParaRPr>
                    </a:p>
                  </a:txBody>
                  <a:tcPr/>
                </a:tc>
                <a:tc>
                  <a:txBody>
                    <a:bodyPr/>
                    <a:lstStyle/>
                    <a:p>
                      <a:r>
                        <a:rPr lang="en-US" dirty="0"/>
                        <a:t>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9"/>
                  </a:ext>
                </a:extLst>
              </a:tr>
              <a:tr h="417872">
                <a:tc>
                  <a:txBody>
                    <a:bodyPr/>
                    <a:lstStyle/>
                    <a:p>
                      <a:r>
                        <a:rPr lang="en-US" dirty="0"/>
                        <a:t>D.C.D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t>3.75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0"/>
                  </a:ext>
                </a:extLst>
              </a:tr>
              <a:tr h="417872">
                <a:tc>
                  <a:txBody>
                    <a:bodyPr/>
                    <a:lstStyle/>
                    <a:p>
                      <a:r>
                        <a:rPr lang="en-US" dirty="0"/>
                        <a:t>Base</a:t>
                      </a:r>
                      <a:r>
                        <a:rPr lang="en-US" baseline="0" dirty="0"/>
                        <a:t> circle 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t>4.69</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1"/>
                  </a:ext>
                </a:extLst>
              </a:tr>
              <a:tr h="417872">
                <a:tc>
                  <a:txBody>
                    <a:bodyPr/>
                    <a:lstStyle/>
                    <a:p>
                      <a:r>
                        <a:rPr lang="en-US" dirty="0"/>
                        <a:t>Tooth Thickness</a:t>
                      </a:r>
                    </a:p>
                  </a:txBody>
                  <a:tcPr/>
                </a:tc>
                <a:tc>
                  <a:txBody>
                    <a:bodyPr/>
                    <a:lstStyle/>
                    <a:p>
                      <a:r>
                        <a:rPr lang="en-US" dirty="0"/>
                        <a:t>0.785</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91898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02C1CB-8146-6ED0-3745-012AA347A265}"/>
              </a:ext>
            </a:extLst>
          </p:cNvPr>
          <p:cNvPicPr>
            <a:picLocks noChangeAspect="1"/>
          </p:cNvPicPr>
          <p:nvPr/>
        </p:nvPicPr>
        <p:blipFill rotWithShape="1">
          <a:blip r:embed="rId2">
            <a:extLst>
              <a:ext uri="{28A0092B-C50C-407E-A947-70E740481C1C}">
                <a14:useLocalDpi xmlns:a14="http://schemas.microsoft.com/office/drawing/2010/main" val="0"/>
              </a:ext>
            </a:extLst>
          </a:blip>
          <a:srcRect l="-3313" t="525" r="3313" b="1837"/>
          <a:stretch/>
        </p:blipFill>
        <p:spPr>
          <a:xfrm>
            <a:off x="1259897" y="1496291"/>
            <a:ext cx="9201150" cy="5154323"/>
          </a:xfrm>
          <a:prstGeom prst="rect">
            <a:avLst/>
          </a:prstGeom>
        </p:spPr>
      </p:pic>
      <p:sp>
        <p:nvSpPr>
          <p:cNvPr id="6" name="Title 5">
            <a:extLst>
              <a:ext uri="{FF2B5EF4-FFF2-40B4-BE49-F238E27FC236}">
                <a16:creationId xmlns:a16="http://schemas.microsoft.com/office/drawing/2014/main" id="{321B09A4-3967-99C7-B9AA-5B9E60297AB4}"/>
              </a:ext>
            </a:extLst>
          </p:cNvPr>
          <p:cNvSpPr>
            <a:spLocks noGrp="1"/>
          </p:cNvSpPr>
          <p:nvPr>
            <p:ph type="title"/>
          </p:nvPr>
        </p:nvSpPr>
        <p:spPr>
          <a:xfrm>
            <a:off x="838200" y="365125"/>
            <a:ext cx="10515600" cy="646257"/>
          </a:xfrm>
        </p:spPr>
        <p:txBody>
          <a:bodyPr>
            <a:normAutofit fontScale="90000"/>
          </a:bodyPr>
          <a:lstStyle/>
          <a:p>
            <a:r>
              <a:rPr lang="en-US" dirty="0"/>
              <a:t>NG=12</a:t>
            </a:r>
            <a:br>
              <a:rPr lang="en-US" dirty="0"/>
            </a:br>
            <a:r>
              <a:rPr lang="en-US" dirty="0"/>
              <a:t>NP=10</a:t>
            </a:r>
          </a:p>
        </p:txBody>
      </p:sp>
    </p:spTree>
    <p:extLst>
      <p:ext uri="{BB962C8B-B14F-4D97-AF65-F5344CB8AC3E}">
        <p14:creationId xmlns:p14="http://schemas.microsoft.com/office/powerpoint/2010/main" val="118347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00F50-12F5-C3C6-480B-D1BEAF8DBDFD}"/>
              </a:ext>
            </a:extLst>
          </p:cNvPr>
          <p:cNvSpPr>
            <a:spLocks noGrp="1"/>
          </p:cNvSpPr>
          <p:nvPr>
            <p:ph type="title"/>
          </p:nvPr>
        </p:nvSpPr>
        <p:spPr>
          <a:xfrm>
            <a:off x="838200" y="365126"/>
            <a:ext cx="10515600" cy="687820"/>
          </a:xfrm>
        </p:spPr>
        <p:txBody>
          <a:bodyPr>
            <a:normAutofit fontScale="90000"/>
          </a:bodyPr>
          <a:lstStyle/>
          <a:p>
            <a:r>
              <a:rPr lang="en-US" sz="3200" b="1" i="1" u="sng" dirty="0"/>
              <a:t>Speed Reducer without inference formula at 22.5 angle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54223726"/>
              </p:ext>
            </p:extLst>
          </p:nvPr>
        </p:nvGraphicFramePr>
        <p:xfrm>
          <a:off x="524301" y="1431386"/>
          <a:ext cx="10516738" cy="5426612"/>
        </p:xfrm>
        <a:graphic>
          <a:graphicData uri="http://schemas.openxmlformats.org/drawingml/2006/table">
            <a:tbl>
              <a:tblPr firstRow="1" bandRow="1">
                <a:tableStyleId>{D113A9D2-9D6B-4929-AA2D-F23B5EE8CBE7}</a:tableStyleId>
              </a:tblPr>
              <a:tblGrid>
                <a:gridCol w="5258369">
                  <a:extLst>
                    <a:ext uri="{9D8B030D-6E8A-4147-A177-3AD203B41FA5}">
                      <a16:colId xmlns:a16="http://schemas.microsoft.com/office/drawing/2014/main" val="20000"/>
                    </a:ext>
                  </a:extLst>
                </a:gridCol>
                <a:gridCol w="5258369">
                  <a:extLst>
                    <a:ext uri="{9D8B030D-6E8A-4147-A177-3AD203B41FA5}">
                      <a16:colId xmlns:a16="http://schemas.microsoft.com/office/drawing/2014/main" val="20001"/>
                    </a:ext>
                  </a:extLst>
                </a:gridCol>
              </a:tblGrid>
              <a:tr h="412148">
                <a:tc>
                  <a:txBody>
                    <a:bodyPr/>
                    <a:lstStyle/>
                    <a:p>
                      <a:r>
                        <a:rPr lang="en-US" dirty="0"/>
                        <a:t>Circular</a:t>
                      </a:r>
                      <a:r>
                        <a:rPr lang="en-US" baseline="0" dirty="0"/>
                        <a:t> pitch</a:t>
                      </a:r>
                      <a:endParaRPr lang="en-US" dirty="0">
                        <a:latin typeface="Arial" panose="020B0604020202020204" pitchFamily="34" charset="0"/>
                        <a:cs typeface="Arial" panose="020B0604020202020204" pitchFamily="34" charset="0"/>
                      </a:endParaRPr>
                    </a:p>
                  </a:txBody>
                  <a:tcPr/>
                </a:tc>
                <a:tc>
                  <a:txBody>
                    <a:bodyPr/>
                    <a:lstStyle/>
                    <a:p>
                      <a:r>
                        <a:rPr lang="en-US" dirty="0"/>
                        <a:t>1.57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17872">
                <a:tc>
                  <a:txBody>
                    <a:bodyPr/>
                    <a:lstStyle/>
                    <a:p>
                      <a:r>
                        <a:rPr lang="en-US" dirty="0"/>
                        <a:t>Pitch</a:t>
                      </a:r>
                      <a:endParaRPr lang="en-US" dirty="0">
                        <a:latin typeface="Arial" panose="020B0604020202020204" pitchFamily="34" charset="0"/>
                        <a:cs typeface="Arial" panose="020B0604020202020204" pitchFamily="34" charset="0"/>
                      </a:endParaRPr>
                    </a:p>
                  </a:txBody>
                  <a:tcPr/>
                </a:tc>
                <a:tc>
                  <a:txBody>
                    <a:bodyPr/>
                    <a:lstStyle/>
                    <a:p>
                      <a:r>
                        <a:rPr lang="en-US" dirty="0"/>
                        <a:t>2</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t>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17872">
                <a:tc>
                  <a:txBody>
                    <a:bodyPr/>
                    <a:lstStyle/>
                    <a:p>
                      <a:r>
                        <a:rPr lang="en-US" dirty="0"/>
                        <a:t>P.C.D of driven</a:t>
                      </a:r>
                      <a:endParaRPr lang="en-US" dirty="0">
                        <a:latin typeface="Arial" panose="020B0604020202020204" pitchFamily="34" charset="0"/>
                        <a:cs typeface="Arial" panose="020B0604020202020204" pitchFamily="34" charset="0"/>
                      </a:endParaRPr>
                    </a:p>
                  </a:txBody>
                  <a:tcPr/>
                </a:tc>
                <a:tc>
                  <a:txBody>
                    <a:bodyPr/>
                    <a:lstStyle/>
                    <a:p>
                      <a:r>
                        <a:rPr lang="en-US" dirty="0"/>
                        <a:t>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a:t>
                      </a:r>
                      <a:r>
                        <a:rPr lang="en-US" baseline="0" dirty="0"/>
                        <a:t> of driven</a:t>
                      </a:r>
                      <a:endParaRPr lang="en-US" dirty="0">
                        <a:latin typeface="Arial" panose="020B0604020202020204" pitchFamily="34" charset="0"/>
                        <a:cs typeface="Arial" panose="020B0604020202020204" pitchFamily="34" charset="0"/>
                      </a:endParaRPr>
                    </a:p>
                  </a:txBody>
                  <a:tcPr/>
                </a:tc>
                <a:tc>
                  <a:txBody>
                    <a:bodyPr/>
                    <a:lstStyle/>
                    <a:p>
                      <a:r>
                        <a:rPr lang="en-US" dirty="0"/>
                        <a:t>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D.C.D</a:t>
                      </a:r>
                      <a:r>
                        <a:rPr lang="en-US" baseline="0" dirty="0"/>
                        <a:t> of driven</a:t>
                      </a:r>
                      <a:endParaRPr lang="en-US" baseline="0" dirty="0">
                        <a:latin typeface="Arial" panose="020B0604020202020204" pitchFamily="34" charset="0"/>
                        <a:cs typeface="Arial" panose="020B0604020202020204" pitchFamily="34" charset="0"/>
                      </a:endParaRPr>
                    </a:p>
                  </a:txBody>
                  <a:tcPr/>
                </a:tc>
                <a:tc>
                  <a:txBody>
                    <a:bodyPr/>
                    <a:lstStyle/>
                    <a:p>
                      <a:r>
                        <a:rPr lang="en-US" dirty="0"/>
                        <a:t>4.75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Base</a:t>
                      </a:r>
                      <a:r>
                        <a:rPr lang="en-US" baseline="0" dirty="0"/>
                        <a:t> circle 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5.54</a:t>
                      </a:r>
                    </a:p>
                  </a:txBody>
                  <a:tcPr/>
                </a:tc>
                <a:extLst>
                  <a:ext uri="{0D108BD9-81ED-4DB2-BD59-A6C34878D82A}">
                    <a16:rowId xmlns:a16="http://schemas.microsoft.com/office/drawing/2014/main" val="10006"/>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t>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417872">
                <a:tc>
                  <a:txBody>
                    <a:bodyPr/>
                    <a:lstStyle/>
                    <a:p>
                      <a:r>
                        <a:rPr lang="en-US" dirty="0"/>
                        <a:t>P.C.D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t>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 of driver</a:t>
                      </a:r>
                      <a:endParaRPr lang="en-US" dirty="0">
                        <a:latin typeface="Arial" panose="020B0604020202020204" pitchFamily="34" charset="0"/>
                        <a:cs typeface="Arial" panose="020B0604020202020204" pitchFamily="34" charset="0"/>
                      </a:endParaRPr>
                    </a:p>
                  </a:txBody>
                  <a:tcPr/>
                </a:tc>
                <a:tc>
                  <a:txBody>
                    <a:bodyPr/>
                    <a:lstStyle/>
                    <a:p>
                      <a:r>
                        <a:rPr lang="en-US" dirty="0"/>
                        <a:t>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9"/>
                  </a:ext>
                </a:extLst>
              </a:tr>
              <a:tr h="417872">
                <a:tc>
                  <a:txBody>
                    <a:bodyPr/>
                    <a:lstStyle/>
                    <a:p>
                      <a:r>
                        <a:rPr lang="en-US" dirty="0"/>
                        <a:t>D.C.D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t>3.75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0"/>
                  </a:ext>
                </a:extLst>
              </a:tr>
              <a:tr h="417872">
                <a:tc>
                  <a:txBody>
                    <a:bodyPr/>
                    <a:lstStyle/>
                    <a:p>
                      <a:r>
                        <a:rPr lang="en-US" dirty="0"/>
                        <a:t>Base</a:t>
                      </a:r>
                      <a:r>
                        <a:rPr lang="en-US" baseline="0" dirty="0"/>
                        <a:t> circle 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t>4.61</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1"/>
                  </a:ext>
                </a:extLst>
              </a:tr>
              <a:tr h="417872">
                <a:tc>
                  <a:txBody>
                    <a:bodyPr/>
                    <a:lstStyle/>
                    <a:p>
                      <a:r>
                        <a:rPr lang="en-US" dirty="0"/>
                        <a:t>Tooth Thickness</a:t>
                      </a:r>
                    </a:p>
                  </a:txBody>
                  <a:tcPr/>
                </a:tc>
                <a:tc>
                  <a:txBody>
                    <a:bodyPr/>
                    <a:lstStyle/>
                    <a:p>
                      <a:r>
                        <a:rPr lang="en-US" dirty="0"/>
                        <a:t>0.785</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85111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8B6B0E-B165-CEEB-8C73-41BCBB878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509" y="113578"/>
            <a:ext cx="8950036" cy="6744422"/>
          </a:xfrm>
          <a:prstGeom prst="rect">
            <a:avLst/>
          </a:prstGeom>
        </p:spPr>
      </p:pic>
      <p:sp>
        <p:nvSpPr>
          <p:cNvPr id="4" name="Title 3">
            <a:extLst>
              <a:ext uri="{FF2B5EF4-FFF2-40B4-BE49-F238E27FC236}">
                <a16:creationId xmlns:a16="http://schemas.microsoft.com/office/drawing/2014/main" id="{4F34CF54-7568-E308-D83A-3E4CB9C26870}"/>
              </a:ext>
            </a:extLst>
          </p:cNvPr>
          <p:cNvSpPr>
            <a:spLocks noGrp="1"/>
          </p:cNvSpPr>
          <p:nvPr>
            <p:ph type="title" idx="4294967295"/>
          </p:nvPr>
        </p:nvSpPr>
        <p:spPr>
          <a:xfrm>
            <a:off x="0" y="-12700"/>
            <a:ext cx="10515600" cy="1325563"/>
          </a:xfrm>
        </p:spPr>
        <p:txBody>
          <a:bodyPr>
            <a:normAutofit/>
          </a:bodyPr>
          <a:lstStyle/>
          <a:p>
            <a:r>
              <a:rPr lang="en-US" sz="4000" dirty="0"/>
              <a:t>NG=12</a:t>
            </a:r>
            <a:br>
              <a:rPr lang="en-US" sz="4000" dirty="0"/>
            </a:br>
            <a:r>
              <a:rPr lang="en-US" sz="4000" dirty="0"/>
              <a:t>NP=10</a:t>
            </a:r>
          </a:p>
        </p:txBody>
      </p:sp>
    </p:spTree>
    <p:extLst>
      <p:ext uri="{BB962C8B-B14F-4D97-AF65-F5344CB8AC3E}">
        <p14:creationId xmlns:p14="http://schemas.microsoft.com/office/powerpoint/2010/main" val="145170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100F50-12F5-C3C6-480B-D1BEAF8DBDFD}"/>
              </a:ext>
            </a:extLst>
          </p:cNvPr>
          <p:cNvSpPr>
            <a:spLocks noGrp="1"/>
          </p:cNvSpPr>
          <p:nvPr>
            <p:ph type="title"/>
          </p:nvPr>
        </p:nvSpPr>
        <p:spPr>
          <a:xfrm>
            <a:off x="838200" y="365126"/>
            <a:ext cx="10515600" cy="687820"/>
          </a:xfrm>
        </p:spPr>
        <p:txBody>
          <a:bodyPr>
            <a:normAutofit/>
          </a:bodyPr>
          <a:lstStyle/>
          <a:p>
            <a:r>
              <a:rPr lang="en-US" sz="3200" b="1" i="1" u="sng" dirty="0"/>
              <a:t>Speed Reducer without inference formula at 25 angle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70755564"/>
              </p:ext>
            </p:extLst>
          </p:nvPr>
        </p:nvGraphicFramePr>
        <p:xfrm>
          <a:off x="524301" y="1431386"/>
          <a:ext cx="10516738" cy="5426612"/>
        </p:xfrm>
        <a:graphic>
          <a:graphicData uri="http://schemas.openxmlformats.org/drawingml/2006/table">
            <a:tbl>
              <a:tblPr firstRow="1" bandRow="1">
                <a:tableStyleId>{D113A9D2-9D6B-4929-AA2D-F23B5EE8CBE7}</a:tableStyleId>
              </a:tblPr>
              <a:tblGrid>
                <a:gridCol w="5258369">
                  <a:extLst>
                    <a:ext uri="{9D8B030D-6E8A-4147-A177-3AD203B41FA5}">
                      <a16:colId xmlns:a16="http://schemas.microsoft.com/office/drawing/2014/main" val="20000"/>
                    </a:ext>
                  </a:extLst>
                </a:gridCol>
                <a:gridCol w="5258369">
                  <a:extLst>
                    <a:ext uri="{9D8B030D-6E8A-4147-A177-3AD203B41FA5}">
                      <a16:colId xmlns:a16="http://schemas.microsoft.com/office/drawing/2014/main" val="20001"/>
                    </a:ext>
                  </a:extLst>
                </a:gridCol>
              </a:tblGrid>
              <a:tr h="412148">
                <a:tc>
                  <a:txBody>
                    <a:bodyPr/>
                    <a:lstStyle/>
                    <a:p>
                      <a:r>
                        <a:rPr lang="en-US" dirty="0"/>
                        <a:t>Circular</a:t>
                      </a:r>
                      <a:r>
                        <a:rPr lang="en-US" baseline="0" dirty="0"/>
                        <a:t> pitch</a:t>
                      </a:r>
                      <a:endParaRPr lang="en-US" dirty="0">
                        <a:latin typeface="Arial" panose="020B0604020202020204" pitchFamily="34" charset="0"/>
                        <a:cs typeface="Arial" panose="020B0604020202020204" pitchFamily="34" charset="0"/>
                      </a:endParaRPr>
                    </a:p>
                  </a:txBody>
                  <a:tcPr/>
                </a:tc>
                <a:tc>
                  <a:txBody>
                    <a:bodyPr/>
                    <a:lstStyle/>
                    <a:p>
                      <a:r>
                        <a:rPr lang="en-US" dirty="0"/>
                        <a:t>1.57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17872">
                <a:tc>
                  <a:txBody>
                    <a:bodyPr/>
                    <a:lstStyle/>
                    <a:p>
                      <a:r>
                        <a:rPr lang="en-US" dirty="0"/>
                        <a:t>Pitch</a:t>
                      </a:r>
                      <a:endParaRPr lang="en-US" dirty="0">
                        <a:latin typeface="Arial" panose="020B0604020202020204" pitchFamily="34" charset="0"/>
                        <a:cs typeface="Arial" panose="020B0604020202020204" pitchFamily="34" charset="0"/>
                      </a:endParaRPr>
                    </a:p>
                  </a:txBody>
                  <a:tcPr/>
                </a:tc>
                <a:tc>
                  <a:txBody>
                    <a:bodyPr/>
                    <a:lstStyle/>
                    <a:p>
                      <a:r>
                        <a:rPr lang="en-US" dirty="0"/>
                        <a:t>2</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t>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17872">
                <a:tc>
                  <a:txBody>
                    <a:bodyPr/>
                    <a:lstStyle/>
                    <a:p>
                      <a:r>
                        <a:rPr lang="en-US" dirty="0"/>
                        <a:t>P.C.D of driven</a:t>
                      </a:r>
                      <a:endParaRPr lang="en-US" dirty="0">
                        <a:latin typeface="Arial" panose="020B0604020202020204" pitchFamily="34" charset="0"/>
                        <a:cs typeface="Arial" panose="020B0604020202020204" pitchFamily="34" charset="0"/>
                      </a:endParaRPr>
                    </a:p>
                  </a:txBody>
                  <a:tcPr/>
                </a:tc>
                <a:tc>
                  <a:txBody>
                    <a:bodyPr/>
                    <a:lstStyle/>
                    <a:p>
                      <a:r>
                        <a:rPr lang="en-US" dirty="0"/>
                        <a:t>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a:t>
                      </a:r>
                      <a:r>
                        <a:rPr lang="en-US" baseline="0" dirty="0"/>
                        <a:t> of driven</a:t>
                      </a:r>
                      <a:endParaRPr lang="en-US" dirty="0">
                        <a:latin typeface="Arial" panose="020B0604020202020204" pitchFamily="34" charset="0"/>
                        <a:cs typeface="Arial" panose="020B0604020202020204" pitchFamily="34" charset="0"/>
                      </a:endParaRPr>
                    </a:p>
                  </a:txBody>
                  <a:tcPr/>
                </a:tc>
                <a:tc>
                  <a:txBody>
                    <a:bodyPr/>
                    <a:lstStyle/>
                    <a:p>
                      <a:r>
                        <a:rPr lang="en-US" dirty="0"/>
                        <a:t>7</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D.C.D</a:t>
                      </a:r>
                      <a:r>
                        <a:rPr lang="en-US" baseline="0" dirty="0"/>
                        <a:t> of driven</a:t>
                      </a:r>
                      <a:endParaRPr lang="en-US" baseline="0" dirty="0">
                        <a:latin typeface="Arial" panose="020B0604020202020204" pitchFamily="34" charset="0"/>
                        <a:cs typeface="Arial" panose="020B0604020202020204" pitchFamily="34" charset="0"/>
                      </a:endParaRPr>
                    </a:p>
                  </a:txBody>
                  <a:tcPr/>
                </a:tc>
                <a:tc>
                  <a:txBody>
                    <a:bodyPr/>
                    <a:lstStyle/>
                    <a:p>
                      <a:r>
                        <a:rPr lang="en-US" dirty="0"/>
                        <a:t>4.75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Base</a:t>
                      </a:r>
                      <a:r>
                        <a:rPr lang="en-US" baseline="0" dirty="0"/>
                        <a:t> circle diameter of driven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5.43</a:t>
                      </a:r>
                    </a:p>
                  </a:txBody>
                  <a:tcPr/>
                </a:tc>
                <a:extLst>
                  <a:ext uri="{0D108BD9-81ED-4DB2-BD59-A6C34878D82A}">
                    <a16:rowId xmlns:a16="http://schemas.microsoft.com/office/drawing/2014/main" val="10006"/>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t>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417872">
                <a:tc>
                  <a:txBody>
                    <a:bodyPr/>
                    <a:lstStyle/>
                    <a:p>
                      <a:r>
                        <a:rPr lang="en-US" dirty="0"/>
                        <a:t>P.C.D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t>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417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A.C.D of driver</a:t>
                      </a:r>
                      <a:endParaRPr lang="en-US" dirty="0">
                        <a:latin typeface="Arial" panose="020B0604020202020204" pitchFamily="34" charset="0"/>
                        <a:cs typeface="Arial" panose="020B0604020202020204" pitchFamily="34" charset="0"/>
                      </a:endParaRPr>
                    </a:p>
                  </a:txBody>
                  <a:tcPr/>
                </a:tc>
                <a:tc>
                  <a:txBody>
                    <a:bodyPr/>
                    <a:lstStyle/>
                    <a:p>
                      <a:r>
                        <a:rPr lang="en-US" dirty="0"/>
                        <a:t>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9"/>
                  </a:ext>
                </a:extLst>
              </a:tr>
              <a:tr h="417872">
                <a:tc>
                  <a:txBody>
                    <a:bodyPr/>
                    <a:lstStyle/>
                    <a:p>
                      <a:r>
                        <a:rPr lang="en-US" dirty="0"/>
                        <a:t>D.C.D</a:t>
                      </a:r>
                      <a:r>
                        <a:rPr lang="en-US" baseline="0" dirty="0"/>
                        <a:t> of driver</a:t>
                      </a:r>
                      <a:endParaRPr lang="en-US" dirty="0">
                        <a:latin typeface="Arial" panose="020B0604020202020204" pitchFamily="34" charset="0"/>
                        <a:cs typeface="Arial" panose="020B0604020202020204" pitchFamily="34" charset="0"/>
                      </a:endParaRPr>
                    </a:p>
                  </a:txBody>
                  <a:tcPr/>
                </a:tc>
                <a:tc>
                  <a:txBody>
                    <a:bodyPr/>
                    <a:lstStyle/>
                    <a:p>
                      <a:r>
                        <a:rPr lang="en-US" dirty="0"/>
                        <a:t>3.75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0"/>
                  </a:ext>
                </a:extLst>
              </a:tr>
              <a:tr h="417872">
                <a:tc>
                  <a:txBody>
                    <a:bodyPr/>
                    <a:lstStyle/>
                    <a:p>
                      <a:r>
                        <a:rPr lang="en-US" dirty="0"/>
                        <a:t>Base</a:t>
                      </a:r>
                      <a:r>
                        <a:rPr lang="en-US" baseline="0" dirty="0"/>
                        <a:t> circle diameter of driver</a:t>
                      </a:r>
                      <a:endParaRPr lang="en-US" dirty="0">
                        <a:latin typeface="Arial" panose="020B0604020202020204" pitchFamily="34" charset="0"/>
                        <a:cs typeface="Arial" panose="020B0604020202020204" pitchFamily="34" charset="0"/>
                      </a:endParaRPr>
                    </a:p>
                  </a:txBody>
                  <a:tcPr/>
                </a:tc>
                <a:tc>
                  <a:txBody>
                    <a:bodyPr/>
                    <a:lstStyle/>
                    <a:p>
                      <a:r>
                        <a:rPr lang="en-US" dirty="0"/>
                        <a:t>4.53</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11"/>
                  </a:ext>
                </a:extLst>
              </a:tr>
              <a:tr h="417872">
                <a:tc>
                  <a:txBody>
                    <a:bodyPr/>
                    <a:lstStyle/>
                    <a:p>
                      <a:r>
                        <a:rPr lang="en-US" dirty="0"/>
                        <a:t>Tooth Thickness</a:t>
                      </a:r>
                    </a:p>
                  </a:txBody>
                  <a:tcPr/>
                </a:tc>
                <a:tc>
                  <a:txBody>
                    <a:bodyPr/>
                    <a:lstStyle/>
                    <a:p>
                      <a:r>
                        <a:rPr lang="en-US" dirty="0"/>
                        <a:t>0.785</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11422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65161A-0E93-2DC9-2CCC-E1FE03B2D045}"/>
              </a:ext>
            </a:extLst>
          </p:cNvPr>
          <p:cNvPicPr>
            <a:picLocks noChangeAspect="1"/>
          </p:cNvPicPr>
          <p:nvPr/>
        </p:nvPicPr>
        <p:blipFill>
          <a:blip r:embed="rId2"/>
          <a:stretch>
            <a:fillRect/>
          </a:stretch>
        </p:blipFill>
        <p:spPr>
          <a:xfrm>
            <a:off x="1495425" y="1316182"/>
            <a:ext cx="9201150" cy="5251305"/>
          </a:xfrm>
          <a:prstGeom prst="rect">
            <a:avLst/>
          </a:prstGeom>
        </p:spPr>
      </p:pic>
      <p:sp>
        <p:nvSpPr>
          <p:cNvPr id="6" name="Title 5">
            <a:extLst>
              <a:ext uri="{FF2B5EF4-FFF2-40B4-BE49-F238E27FC236}">
                <a16:creationId xmlns:a16="http://schemas.microsoft.com/office/drawing/2014/main" id="{883E06C4-2909-7A1B-E820-504D26493BB8}"/>
              </a:ext>
            </a:extLst>
          </p:cNvPr>
          <p:cNvSpPr>
            <a:spLocks noGrp="1"/>
          </p:cNvSpPr>
          <p:nvPr>
            <p:ph type="title"/>
          </p:nvPr>
        </p:nvSpPr>
        <p:spPr>
          <a:xfrm>
            <a:off x="838200" y="365126"/>
            <a:ext cx="10515600" cy="563130"/>
          </a:xfrm>
        </p:spPr>
        <p:txBody>
          <a:bodyPr>
            <a:normAutofit fontScale="90000"/>
          </a:bodyPr>
          <a:lstStyle/>
          <a:p>
            <a:r>
              <a:rPr lang="en-US" dirty="0"/>
              <a:t>NG=12</a:t>
            </a:r>
            <a:br>
              <a:rPr lang="en-US" dirty="0"/>
            </a:br>
            <a:r>
              <a:rPr lang="en-US" dirty="0"/>
              <a:t>NP=10</a:t>
            </a:r>
          </a:p>
        </p:txBody>
      </p:sp>
    </p:spTree>
    <p:extLst>
      <p:ext uri="{BB962C8B-B14F-4D97-AF65-F5344CB8AC3E}">
        <p14:creationId xmlns:p14="http://schemas.microsoft.com/office/powerpoint/2010/main" val="2417989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rli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Berlin</Template>
  <TotalTime>78</TotalTime>
  <Words>901</Words>
  <Application>Microsoft Office PowerPoint</Application>
  <PresentationFormat>Widescreen</PresentationFormat>
  <Paragraphs>236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vt:lpstr>
      <vt:lpstr>Berlin</vt:lpstr>
      <vt:lpstr>PowerPoint Presentation</vt:lpstr>
      <vt:lpstr>Speed Reducer without inference formula at 14.5 angle</vt:lpstr>
      <vt:lpstr>NG=12 NP=10</vt:lpstr>
      <vt:lpstr>Speed Reducer without inference formula at 20 angle</vt:lpstr>
      <vt:lpstr>NG=12 NP=10</vt:lpstr>
      <vt:lpstr>Speed Reducer without inference formula at 22.5 angle</vt:lpstr>
      <vt:lpstr>NG=12 NP=10</vt:lpstr>
      <vt:lpstr>Speed Reducer without inference formula at 25 angle</vt:lpstr>
      <vt:lpstr>NG=12 NP=10</vt:lpstr>
      <vt:lpstr>Speed Reducer with inference formula at 14.5 angle</vt:lpstr>
      <vt:lpstr>NG=28 NP=23</vt:lpstr>
      <vt:lpstr>Speed Reducer with inference formula at 20 angle</vt:lpstr>
      <vt:lpstr>NG=16 NP=13</vt:lpstr>
      <vt:lpstr>Speed Reducer with inference formula at 22.5angle</vt:lpstr>
      <vt:lpstr>NG=13 NP=11</vt:lpstr>
      <vt:lpstr>Speed Reducer with inference formula at 25angle</vt:lpstr>
      <vt:lpstr>NG=11 NP=9</vt:lpstr>
      <vt:lpstr>Effect of Interference Formula: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5</cp:revision>
  <dcterms:created xsi:type="dcterms:W3CDTF">2023-03-01T06:51:25Z</dcterms:created>
  <dcterms:modified xsi:type="dcterms:W3CDTF">2023-03-01T08:18:08Z</dcterms:modified>
</cp:coreProperties>
</file>