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63" r:id="rId2"/>
    <p:sldId id="280" r:id="rId3"/>
    <p:sldId id="284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de-DE"/>
              <a:t>Fügen Sie auf der Masterfolie ein frei wählbares Bild ein.</a:t>
            </a: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2133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www.kit.edu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9662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KIT – Die Forschungsuniversität in der Helmholtz-Gemeinschaft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0486A875-9103-4865-A4A2-F6DFEEEA2E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1" y="479852"/>
            <a:ext cx="2177903" cy="1002890"/>
          </a:xfrm>
          <a:prstGeom prst="rect">
            <a:avLst/>
          </a:prstGeom>
        </p:spPr>
      </p:pic>
      <p:sp>
        <p:nvSpPr>
          <p:cNvPr id="16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/>
              <a:t>Folientitel: Arial 34pt </a:t>
            </a:r>
            <a:r>
              <a:rPr lang="de-DE" err="1"/>
              <a:t>bold</a:t>
            </a:r>
            <a:endParaRPr lang="de-DE"/>
          </a:p>
        </p:txBody>
      </p:sp>
      <p:sp>
        <p:nvSpPr>
          <p:cNvPr id="25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/>
              <a:t>Unterzeile: Arial 24pt </a:t>
            </a:r>
            <a:r>
              <a:rPr lang="de-DE" err="1"/>
              <a:t>bold</a:t>
            </a:r>
            <a:r>
              <a:rPr lang="de-DE"/>
              <a:t/>
            </a:r>
            <a:br>
              <a:rPr lang="de-DE"/>
            </a:br>
            <a:r>
              <a:rPr lang="de-DE"/>
              <a:t>(Auch zweizeilig möglich)</a:t>
            </a:r>
          </a:p>
        </p:txBody>
      </p:sp>
    </p:spTree>
    <p:extLst>
      <p:ext uri="{BB962C8B-B14F-4D97-AF65-F5344CB8AC3E}">
        <p14:creationId xmlns:p14="http://schemas.microsoft.com/office/powerpoint/2010/main" val="370025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6">
            <a:extLst>
              <a:ext uri="{FF2B5EF4-FFF2-40B4-BE49-F238E27FC236}">
                <a16:creationId xmlns:a16="http://schemas.microsoft.com/office/drawing/2014/main" id="{24499710-2D6F-5743-B9E5-F18E3B2390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21796"/>
          <a:stretch/>
        </p:blipFill>
        <p:spPr>
          <a:xfrm>
            <a:off x="-1" y="1770680"/>
            <a:ext cx="12191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1BF2A7-198D-4BCD-8375-CAC66677F609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23.05.2022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96EC4-B4CF-4701-AD06-A8439D6D8E12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err="1"/>
              <a:t>Mastertitelformat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6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1BF2A7-198D-4BCD-8375-CAC66677F609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23.05.2022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96EC4-B4CF-4701-AD06-A8439D6D8E12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err="1"/>
              <a:t>Mastertitelformat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31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/>
          </a:p>
          <a:p>
            <a:r>
              <a:rPr lang="de-DE"/>
              <a:t>Fügen Sie ein frei wählbares Bild ein.</a:t>
            </a:r>
          </a:p>
        </p:txBody>
      </p:sp>
    </p:spTree>
    <p:extLst>
      <p:ext uri="{BB962C8B-B14F-4D97-AF65-F5344CB8AC3E}">
        <p14:creationId xmlns:p14="http://schemas.microsoft.com/office/powerpoint/2010/main" val="3851010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1BF2A7-198D-4BCD-8375-CAC66677F609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23.05.2022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96EC4-B4CF-4701-AD06-A8439D6D8E12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err="1"/>
              <a:t>Mastertitelformat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/>
          </a:p>
          <a:p>
            <a:r>
              <a:rPr lang="de-DE"/>
              <a:t>Fügen Sie ein frei wählbares Bild ein.</a:t>
            </a:r>
          </a:p>
        </p:txBody>
      </p:sp>
      <p:pic>
        <p:nvPicPr>
          <p:cNvPr id="10" name="Bildplatzhalter 6">
            <a:extLst>
              <a:ext uri="{FF2B5EF4-FFF2-40B4-BE49-F238E27FC236}">
                <a16:creationId xmlns:a16="http://schemas.microsoft.com/office/drawing/2014/main" id="{08EE61D7-51FA-8445-A65A-B10C193BEE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19757"/>
          <a:stretch/>
        </p:blipFill>
        <p:spPr>
          <a:xfrm>
            <a:off x="-1" y="1770680"/>
            <a:ext cx="12191999" cy="455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86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9F2463-8150-4DAA-877D-A146C8C8C60A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23.05.2022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96EC4-B4CF-4701-AD06-A8439D6D8E12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60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 err="1"/>
              <a:t>Mastertextformat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 altLang="de-DE"/>
          </a:p>
          <a:p>
            <a:pPr lvl="1"/>
            <a:r>
              <a:rPr lang="en-US" altLang="de-DE" err="1"/>
              <a:t>Zweite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2"/>
            <a:r>
              <a:rPr lang="en-US" altLang="de-DE" err="1"/>
              <a:t>Dritte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3"/>
            <a:r>
              <a:rPr lang="en-US" altLang="de-DE" err="1"/>
              <a:t>Vierte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4C4683-D191-47F3-8302-BB2B36B1C86A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23.05.2022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96EC4-B4CF-4701-AD06-A8439D6D8E12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err="1"/>
              <a:t>Mastertitelformat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95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89BE91-4B1C-4025-AE57-60317864A3F3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23.05.2022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96EC4-B4CF-4701-AD06-A8439D6D8E12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 err="1"/>
              <a:t>Mastertitelformat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err="1"/>
              <a:t>Mastertextformat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317694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err="1"/>
              <a:t>Mastertextformat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 altLang="de-DE"/>
          </a:p>
          <a:p>
            <a:pPr lvl="1"/>
            <a:r>
              <a:rPr lang="en-US" altLang="de-DE" err="1"/>
              <a:t>Zweite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2"/>
            <a:r>
              <a:rPr lang="en-US" altLang="de-DE" err="1"/>
              <a:t>Dritte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3"/>
            <a:r>
              <a:rPr lang="en-US" altLang="de-DE" err="1"/>
              <a:t>Vierte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4"/>
            <a:r>
              <a:rPr lang="en-US" altLang="de-DE" err="1"/>
              <a:t>Fünfte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D15D93-083F-4B89-951E-D5F35A1BBEC8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23.05.2022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96EC4-B4CF-4701-AD06-A8439D6D8E12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err="1"/>
              <a:t>Mastertitelformat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16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err="1"/>
              <a:t>Mastertitelformat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err="1"/>
              <a:t>Mastertextformat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 altLang="de-DE"/>
          </a:p>
          <a:p>
            <a:pPr lvl="1"/>
            <a:r>
              <a:rPr lang="en-US" altLang="de-DE" err="1"/>
              <a:t>Zweite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2"/>
            <a:r>
              <a:rPr lang="en-US" altLang="de-DE" err="1"/>
              <a:t>Dritte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3"/>
            <a:r>
              <a:rPr lang="en-US" altLang="de-DE" err="1"/>
              <a:t>Vierte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4"/>
            <a:r>
              <a:rPr lang="en-US" altLang="de-DE" err="1"/>
              <a:t>Fünfte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C3E158-F33A-4782-AFB5-03A3FD6F0AB2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23.05.2022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96EC4-B4CF-4701-AD06-A8439D6D8E12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3999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0058-5646-47EB-AB21-A4083E42F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AEBBE-E6C2-4458-AC21-112A8E1BE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EC17C-2E79-459E-BDA6-7E1C0641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60406" y="6430326"/>
            <a:ext cx="1035910" cy="365125"/>
          </a:xfrm>
        </p:spPr>
        <p:txBody>
          <a:bodyPr/>
          <a:lstStyle/>
          <a:p>
            <a:fld id="{56ABE0C4-1BC1-49CC-9429-1D9F2C48F77B}" type="datetime1">
              <a:rPr lang="en-US" smtClean="0"/>
              <a:t>5/23/2022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5B343-3F68-4EFF-BC83-D2D7D1FE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6316" y="6429375"/>
            <a:ext cx="767080" cy="365125"/>
          </a:xfrm>
        </p:spPr>
        <p:txBody>
          <a:bodyPr/>
          <a:lstStyle/>
          <a:p>
            <a:fld id="{0BF08BD3-A9B3-4CA2-B4B1-A0301B5A4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4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Bildwelt-KIT-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3">
            <a:extLst>
              <a:ext uri="{FF2B5EF4-FFF2-40B4-BE49-F238E27FC236}">
                <a16:creationId xmlns:a16="http://schemas.microsoft.com/office/drawing/2014/main" id="{153A9B5E-D5F5-4943-9CE5-6CC8AD9849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1" b="18811"/>
          <a:stretch>
            <a:fillRect/>
          </a:stretch>
        </p:blipFill>
        <p:spPr>
          <a:xfrm>
            <a:off x="154800" y="3618383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13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2133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www.kit.edu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9662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KIT – Die Forschungsuniversität in der Helmholtz-Gemeinschaft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0486A875-9103-4865-A4A2-F6DFEEEA2E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1" y="479852"/>
            <a:ext cx="2177903" cy="1002890"/>
          </a:xfrm>
          <a:prstGeom prst="rect">
            <a:avLst/>
          </a:prstGeom>
        </p:spPr>
      </p:pic>
      <p:sp>
        <p:nvSpPr>
          <p:cNvPr id="16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/>
              <a:t>Folientitel: Arial 34pt </a:t>
            </a:r>
            <a:r>
              <a:rPr lang="de-DE" err="1"/>
              <a:t>bold</a:t>
            </a:r>
            <a:endParaRPr lang="de-DE"/>
          </a:p>
        </p:txBody>
      </p:sp>
      <p:sp>
        <p:nvSpPr>
          <p:cNvPr id="25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/>
              <a:t>Unterzeile: Arial 24pt </a:t>
            </a:r>
            <a:r>
              <a:rPr lang="de-DE" err="1"/>
              <a:t>bold</a:t>
            </a:r>
            <a:r>
              <a:rPr lang="de-DE"/>
              <a:t/>
            </a:r>
            <a:br>
              <a:rPr lang="de-DE"/>
            </a:br>
            <a:r>
              <a:rPr lang="de-DE"/>
              <a:t>(Auch zweizeilig möglich)</a:t>
            </a:r>
          </a:p>
        </p:txBody>
      </p:sp>
    </p:spTree>
    <p:extLst>
      <p:ext uri="{BB962C8B-B14F-4D97-AF65-F5344CB8AC3E}">
        <p14:creationId xmlns:p14="http://schemas.microsoft.com/office/powerpoint/2010/main" val="74799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9BFA6A-9A63-4E2D-92C0-C77BFA750EDB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23.05.2022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96EC4-B4CF-4701-AD06-A8439D6D8E1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err="1"/>
              <a:t>Mastertitelformat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3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err="1"/>
              <a:t>Mastertextformat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 altLang="de-DE"/>
          </a:p>
          <a:p>
            <a:pPr lvl="1"/>
            <a:r>
              <a:rPr lang="en-US" altLang="de-DE" err="1"/>
              <a:t>Zweite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2"/>
            <a:r>
              <a:rPr lang="en-US" altLang="de-DE" err="1"/>
              <a:t>Dritte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3"/>
            <a:r>
              <a:rPr lang="en-US" altLang="de-DE" err="1"/>
              <a:t>Vierte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4"/>
            <a:r>
              <a:rPr lang="en-US" altLang="de-DE" err="1"/>
              <a:t>Fünfte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err="1"/>
              <a:t>Mastertextformat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 altLang="de-DE"/>
          </a:p>
          <a:p>
            <a:pPr lvl="1"/>
            <a:r>
              <a:rPr lang="en-US" altLang="de-DE" err="1"/>
              <a:t>Zweite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2"/>
            <a:r>
              <a:rPr lang="en-US" altLang="de-DE" err="1"/>
              <a:t>Dritte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3"/>
            <a:r>
              <a:rPr lang="en-US" altLang="de-DE" err="1"/>
              <a:t>Vierte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4"/>
            <a:r>
              <a:rPr lang="en-US" altLang="de-DE" err="1"/>
              <a:t>Fünfte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9179C-E631-47AA-B9CB-ABFD8F596650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23.05.2022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96EC4-B4CF-4701-AD06-A8439D6D8E12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err="1"/>
              <a:t>Mastertitelformat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4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de-DE"/>
              <a:t>Fügen Sie auf der Masterfolie ein frei wählbares Bild ein.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err="1"/>
              <a:t>Mastertextformat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 altLang="de-DE"/>
          </a:p>
          <a:p>
            <a:pPr lvl="1"/>
            <a:r>
              <a:rPr lang="en-US" altLang="de-DE" err="1"/>
              <a:t>Zweite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2"/>
            <a:r>
              <a:rPr lang="en-US" altLang="de-DE" err="1"/>
              <a:t>Dritte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3"/>
            <a:r>
              <a:rPr lang="en-US" altLang="de-DE" err="1"/>
              <a:t>Vierte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4"/>
            <a:r>
              <a:rPr lang="en-US" altLang="de-DE" err="1"/>
              <a:t>Fünfte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9179C-E631-47AA-B9CB-ABFD8F596650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23.05.2022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96EC4-B4CF-4701-AD06-A8439D6D8E12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err="1"/>
              <a:t>Mastertitelformat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8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err="1"/>
              <a:t>Mastertextformat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 alt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err="1"/>
              <a:t>Mastertextformat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 altLang="de-DE"/>
          </a:p>
          <a:p>
            <a:pPr lvl="1"/>
            <a:r>
              <a:rPr lang="en-US" altLang="de-DE" err="1"/>
              <a:t>Zweite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2"/>
            <a:r>
              <a:rPr lang="en-US" altLang="de-DE" err="1"/>
              <a:t>Dritte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3"/>
            <a:r>
              <a:rPr lang="en-US" altLang="de-DE" err="1"/>
              <a:t>Vierte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4"/>
            <a:r>
              <a:rPr lang="en-US" altLang="de-DE" err="1"/>
              <a:t>Fünfte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4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err="1"/>
              <a:t>Mastertextformat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 altLang="de-DE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err="1"/>
              <a:t>Mastertextformat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 altLang="de-DE"/>
          </a:p>
          <a:p>
            <a:pPr lvl="1"/>
            <a:r>
              <a:rPr lang="en-US" altLang="de-DE" err="1"/>
              <a:t>Zweite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2"/>
            <a:r>
              <a:rPr lang="en-US" altLang="de-DE" err="1"/>
              <a:t>Dritte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3"/>
            <a:r>
              <a:rPr lang="en-US" altLang="de-DE" err="1"/>
              <a:t>Vierte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4"/>
            <a:r>
              <a:rPr lang="en-US" altLang="de-DE" err="1"/>
              <a:t>Fünfte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61DB6-D53F-456D-8864-56CE29C6E6BA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23.05.2022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96EC4-B4CF-4701-AD06-A8439D6D8E12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err="1"/>
              <a:t>Mastertitelformat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0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de-DE"/>
              <a:t>Fügen Sie auf der Masterfolie ein frei wählbares Bild ein.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err="1"/>
              <a:t>Mastertextformat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 alt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err="1"/>
              <a:t>Mastertextformat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 altLang="de-DE"/>
          </a:p>
          <a:p>
            <a:pPr lvl="1"/>
            <a:r>
              <a:rPr lang="en-US" altLang="de-DE" err="1"/>
              <a:t>Zweite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2"/>
            <a:r>
              <a:rPr lang="en-US" altLang="de-DE" err="1"/>
              <a:t>Dritte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3"/>
            <a:r>
              <a:rPr lang="en-US" altLang="de-DE" err="1"/>
              <a:t>Vierte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4"/>
            <a:r>
              <a:rPr lang="en-US" altLang="de-DE" err="1"/>
              <a:t>Fünfte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4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err="1"/>
              <a:t>Mastertextformat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 alt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61DB6-D53F-456D-8864-56CE29C6E6BA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23.05.2022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96EC4-B4CF-4701-AD06-A8439D6D8E12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err="1"/>
              <a:t>Mastertitelformat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2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1BF2A7-198D-4BCD-8375-CAC66677F609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23.05.2022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96EC4-B4CF-4701-AD06-A8439D6D8E12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err="1"/>
              <a:t>Mastertitelformat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5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1BF2A7-198D-4BCD-8375-CAC66677F609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23.05.2022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96EC4-B4CF-4701-AD06-A8439D6D8E12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err="1"/>
              <a:t>Mastertitelformat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/>
          </a:p>
          <a:p>
            <a:r>
              <a:rPr lang="de-DE"/>
              <a:t>Fügen Sie ein frei wählbares Bild ein.</a:t>
            </a:r>
          </a:p>
        </p:txBody>
      </p:sp>
    </p:spTree>
    <p:extLst>
      <p:ext uri="{BB962C8B-B14F-4D97-AF65-F5344CB8AC3E}">
        <p14:creationId xmlns:p14="http://schemas.microsoft.com/office/powerpoint/2010/main" val="210880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err="1"/>
              <a:t>Mastertitelformat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/>
              <a:t>Karlsruher Institut für Technologie (KIT)</a:t>
            </a:r>
          </a:p>
          <a:p>
            <a:pPr lvl="1"/>
            <a:r>
              <a:rPr lang="en-US" altLang="de-DE" err="1"/>
              <a:t>Zweite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2"/>
            <a:r>
              <a:rPr lang="en-US" altLang="de-DE" err="1"/>
              <a:t>Dritte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  <a:p>
            <a:pPr lvl="3"/>
            <a:r>
              <a:rPr lang="en-US" altLang="de-DE" err="1"/>
              <a:t>Vierte</a:t>
            </a:r>
            <a:r>
              <a:rPr lang="en-US" altLang="de-DE"/>
              <a:t> </a:t>
            </a:r>
            <a:r>
              <a:rPr lang="en-US" altLang="de-DE" err="1"/>
              <a:t>Ebene</a:t>
            </a:r>
            <a:endParaRPr lang="en-US" alt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1200" smtClean="0"/>
            </a:lvl1pPr>
          </a:lstStyle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5B8D5-6333-46B0-B66F-CB871999619A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23.05.2022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96EC4-B4CF-4701-AD06-A8439D6D8E1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/>
        </p:nvSpPr>
        <p:spPr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Hafiz Noman</a:t>
            </a:r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19881"/>
            <a:ext cx="4326737" cy="53811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IAM-CMS</a:t>
            </a:r>
            <a:endParaRPr kumimoji="0" lang="en-US" alt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B978990-F548-4DBF-8142-A24718BD92B6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612" y="441464"/>
            <a:ext cx="1448387" cy="666959"/>
          </a:xfrm>
          <a:prstGeom prst="rect">
            <a:avLst/>
          </a:prstGeom>
        </p:spPr>
      </p:pic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3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p:hf hdr="0" ftr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1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1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1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1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1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02">
          <p15:clr>
            <a:srgbClr val="F26B43"/>
          </p15:clr>
        </p15:guide>
        <p15:guide id="3" orient="horz" pos="618">
          <p15:clr>
            <a:srgbClr val="F26B43"/>
          </p15:clr>
        </p15:guide>
        <p15:guide id="4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ucid.app/lucidchart/da44b35f-2534-4717-a51f-499df8ff08a4/edit?invitationId=inv_110ea034-f1bb-4ce7-b7a9-28b55c7992f6" TargetMode="Externa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ishchungoora.medium.com/ontology-mapping-infographic-621272b4d445" TargetMode="External"/><Relationship Id="rId2" Type="http://schemas.openxmlformats.org/officeDocument/2006/relationships/hyperlink" Target="https://emmc.info/emmo-info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425498" y="1631703"/>
            <a:ext cx="11984215" cy="100739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 smtClean="0"/>
              <a:t>Ontologies for </a:t>
            </a:r>
            <a:r>
              <a:rPr lang="de-DE" dirty="0" smtClean="0"/>
              <a:t>MUSICODE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rmAutofit lnSpcReduction="10000"/>
          </a:bodyPr>
          <a:lstStyle/>
          <a:p>
            <a:r>
              <a:rPr lang="de-DE" sz="2400" dirty="0" smtClean="0"/>
              <a:t>Hafiz Noman</a:t>
            </a:r>
          </a:p>
          <a:p>
            <a:r>
              <a:rPr lang="de-DE" sz="2400" dirty="0" smtClean="0"/>
              <a:t> (13-05-2022)</a:t>
            </a:r>
            <a:endParaRPr lang="de-DE" sz="2400" dirty="0"/>
          </a:p>
        </p:txBody>
      </p:sp>
      <p:pic>
        <p:nvPicPr>
          <p:cNvPr id="22" name="Picture 22" descr="Diagram&#10;&#10;Description automatically generated">
            <a:extLst>
              <a:ext uri="{FF2B5EF4-FFF2-40B4-BE49-F238E27FC236}">
                <a16:creationId xmlns:a16="http://schemas.microsoft.com/office/drawing/2014/main" id="{321E9BF9-124D-4DBE-8A61-EEF82CC2106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8261" b="8261"/>
          <a:stretch/>
        </p:blipFill>
        <p:spPr>
          <a:xfrm>
            <a:off x="156307" y="3470339"/>
            <a:ext cx="11904459" cy="2707437"/>
          </a:xfrm>
        </p:spPr>
      </p:pic>
    </p:spTree>
    <p:extLst>
      <p:ext uri="{BB962C8B-B14F-4D97-AF65-F5344CB8AC3E}">
        <p14:creationId xmlns:p14="http://schemas.microsoft.com/office/powerpoint/2010/main" val="379517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9BFA6A-9A63-4E2D-92C0-C77BFA750EDB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23.05.2022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96EC4-B4CF-4701-AD06-A8439D6D8E1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Atomistic process 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28000" y="1306285"/>
            <a:ext cx="11130600" cy="4920343"/>
          </a:xfrm>
          <a:ln>
            <a:solidFill>
              <a:schemeClr val="tx2"/>
            </a:solidFill>
          </a:ln>
        </p:spPr>
        <p:txBody>
          <a:bodyPr/>
          <a:lstStyle/>
          <a:p>
            <a:r>
              <a:rPr lang="de-DE" dirty="0" smtClean="0"/>
              <a:t>DFT for structural and electronic properties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1" t="4093" r="5268" b="2708"/>
          <a:stretch/>
        </p:blipFill>
        <p:spPr>
          <a:xfrm>
            <a:off x="2769326" y="2046514"/>
            <a:ext cx="6392940" cy="4180114"/>
          </a:xfrm>
          <a:prstGeom prst="round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82676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EA63-3D96-C64E-8B2D-1A8AF4E6A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3" y="600892"/>
            <a:ext cx="11972925" cy="4577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Description of SR-UML Ontology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488AF-8938-AB49-A69F-6E1DC748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8BD3-A9B3-4CA2-B4B1-A0301B5A482F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547C8C-2E44-D44D-B89A-75816E4D9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3" y="1297577"/>
            <a:ext cx="11434354" cy="4977090"/>
          </a:xfrm>
          <a:ln>
            <a:solidFill>
              <a:schemeClr val="tx2"/>
            </a:solidFill>
          </a:ln>
        </p:spPr>
        <p:txBody>
          <a:bodyPr>
            <a:normAutofit fontScale="92500"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tabLst>
                <a:tab pos="962025" algn="l"/>
              </a:tabLst>
            </a:pPr>
            <a:r>
              <a:rPr lang="de-DE" dirty="0" smtClean="0"/>
              <a:t>Simulation </a:t>
            </a:r>
            <a:r>
              <a:rPr lang="de-DE" dirty="0"/>
              <a:t>requirement </a:t>
            </a:r>
            <a:r>
              <a:rPr lang="de-DE" dirty="0" smtClean="0"/>
              <a:t>Ontology (in UML)</a:t>
            </a:r>
            <a:endParaRPr lang="de-DE" dirty="0"/>
          </a:p>
          <a:p>
            <a:pPr lvl="1"/>
            <a:r>
              <a:rPr lang="en-US" dirty="0" smtClean="0"/>
              <a:t>Inputs </a:t>
            </a:r>
            <a:r>
              <a:rPr lang="en-US" dirty="0"/>
              <a:t>are classified as „external“ and „from a partner“ and Outputs are classified as „for a partner “ or „for the database“.</a:t>
            </a:r>
          </a:p>
          <a:p>
            <a:pPr lvl="1"/>
            <a:r>
              <a:rPr lang="en-US" dirty="0"/>
              <a:t>Two types of links have been used extensively. </a:t>
            </a:r>
          </a:p>
          <a:p>
            <a:pPr lvl="1"/>
            <a:r>
              <a:rPr lang="en-US" dirty="0"/>
              <a:t>The simulation process that uses the outputs of another process (as input) is joined by the „uses“ link and red dashed line.</a:t>
            </a:r>
          </a:p>
          <a:p>
            <a:pPr lvl="1"/>
            <a:r>
              <a:rPr lang="en-US" dirty="0"/>
              <a:t>The output of a simulation process is shown by the „has“ link and green solid line.</a:t>
            </a:r>
          </a:p>
          <a:p>
            <a:pPr lvl="1"/>
            <a:r>
              <a:rPr lang="en-US" dirty="0"/>
              <a:t>The name of the process is written at the top of each block before the „@“ sign.</a:t>
            </a:r>
          </a:p>
          <a:p>
            <a:pPr lvl="1"/>
            <a:r>
              <a:rPr lang="en-US" dirty="0"/>
              <a:t>After the „@“ sign the name of the partner who is performing the simulation is mentioned. </a:t>
            </a:r>
          </a:p>
          <a:p>
            <a:pPr lvl="1"/>
            <a:r>
              <a:rPr lang="en-US" dirty="0"/>
              <a:t>The outputs that should be transferred to the other methods are mentioned in bold italic letters.</a:t>
            </a:r>
          </a:p>
          <a:p>
            <a:pPr lvl="1"/>
            <a:r>
              <a:rPr lang="en-US" dirty="0"/>
              <a:t>The outputs that should be saved in the database are mentioned in normal letters.</a:t>
            </a:r>
            <a:endParaRPr lang="de-DE" dirty="0"/>
          </a:p>
          <a:p>
            <a:pPr marL="0" indent="0">
              <a:buNone/>
            </a:pPr>
            <a:endParaRPr lang="de-DE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13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59E0-3819-4646-B43E-BBF3F56C3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simulation requirment Ontology (I)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461E5-C608-274C-A037-8C55E5CF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8BD3-A9B3-4CA2-B4B1-A0301B5A482F}" type="slidenum">
              <a:rPr lang="en-US" smtClean="0"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6753" y="1166843"/>
            <a:ext cx="11469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.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0"/>
          <a:stretch/>
        </p:blipFill>
        <p:spPr>
          <a:xfrm>
            <a:off x="156753" y="1425799"/>
            <a:ext cx="11083405" cy="436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6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simulation requirment Ontology (</a:t>
            </a:r>
            <a:r>
              <a:rPr lang="de-DE" dirty="0" smtClean="0"/>
              <a:t>II)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63"/>
          <a:stretch/>
        </p:blipFill>
        <p:spPr>
          <a:xfrm>
            <a:off x="304438" y="1226917"/>
            <a:ext cx="11887562" cy="439838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8BD3-A9B3-4CA2-B4B1-A0301B5A48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5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The Ontology viewing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lucid.app/lucidchart/da44b35f-2534-4717-a51f-499df8ff08a4/edit?invitationId=inv_110ea034-f1bb-4ce7-b7a9-28b55c7992f6</a:t>
            </a:r>
            <a:endParaRPr lang="en-US" dirty="0" smtClean="0"/>
          </a:p>
          <a:p>
            <a:endParaRPr lang="de-DE" dirty="0"/>
          </a:p>
          <a:p>
            <a:r>
              <a:rPr lang="de-DE" dirty="0" smtClean="0"/>
              <a:t>Click on the link </a:t>
            </a:r>
          </a:p>
          <a:p>
            <a:r>
              <a:rPr lang="de-DE" dirty="0" smtClean="0"/>
              <a:t>Set up a free account</a:t>
            </a:r>
          </a:p>
          <a:p>
            <a:r>
              <a:rPr lang="de-DE" dirty="0" smtClean="0"/>
              <a:t>View the Ontology </a:t>
            </a:r>
          </a:p>
          <a:p>
            <a:r>
              <a:rPr lang="de-DE" dirty="0" smtClean="0"/>
              <a:t>If someone wants to edit the Ontology, he/she can request for it. </a:t>
            </a:r>
            <a:endParaRPr lang="en-US" dirty="0" smtClean="0"/>
          </a:p>
          <a:p>
            <a:endParaRPr lang="de-DE" dirty="0"/>
          </a:p>
          <a:p>
            <a:endParaRPr lang="en-US" dirty="0" smtClean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8BD3-A9B3-4CA2-B4B1-A0301B5A48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4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495724" y="1502394"/>
            <a:ext cx="11366076" cy="38003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de-DE" sz="3200" dirty="0" smtClean="0"/>
              <a:t>Ontologies for MUSICODE</a:t>
            </a:r>
            <a:endParaRPr lang="en-US" sz="3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de-DE" sz="2400" dirty="0"/>
              <a:t>Presented by H.Noman</a:t>
            </a:r>
            <a:br>
              <a:rPr lang="de-DE" sz="2400" dirty="0"/>
            </a:br>
            <a:r>
              <a:rPr lang="de-DE" sz="2400" dirty="0" smtClean="0"/>
              <a:t>(13-05-2022)</a:t>
            </a:r>
            <a:endParaRPr lang="de-DE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014" y="3180070"/>
            <a:ext cx="3355841" cy="22139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855" y="3719955"/>
            <a:ext cx="3713383" cy="24943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760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6494" y="1262743"/>
            <a:ext cx="10994284" cy="5067068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de-DE" sz="2400" dirty="0" smtClean="0"/>
              <a:t>Ontologies</a:t>
            </a:r>
          </a:p>
          <a:p>
            <a:pPr lvl="2">
              <a:lnSpc>
                <a:spcPct val="100000"/>
              </a:lnSpc>
            </a:pPr>
            <a:r>
              <a:rPr lang="en-US" sz="2200" dirty="0"/>
              <a:t>An ontology is a formal description defining the organization of knowledge, intended as a set of concepts within a domain together with the relationships that hold between them. [1</a:t>
            </a:r>
            <a:r>
              <a:rPr lang="en-US" sz="2200" dirty="0" smtClean="0"/>
              <a:t>]</a:t>
            </a:r>
          </a:p>
          <a:p>
            <a:r>
              <a:rPr lang="en-US" sz="2400" dirty="0"/>
              <a:t>Modelling </a:t>
            </a:r>
            <a:r>
              <a:rPr lang="en-US" sz="2400" dirty="0" smtClean="0"/>
              <a:t>approaches</a:t>
            </a:r>
          </a:p>
          <a:p>
            <a:pPr lvl="1"/>
            <a:r>
              <a:rPr lang="en-US" sz="2199" dirty="0"/>
              <a:t>Top </a:t>
            </a:r>
            <a:r>
              <a:rPr lang="en-US" sz="2199" dirty="0" smtClean="0"/>
              <a:t>down</a:t>
            </a:r>
          </a:p>
          <a:p>
            <a:pPr lvl="2"/>
            <a:r>
              <a:rPr lang="en-US" sz="1900" dirty="0" smtClean="0"/>
              <a:t>Domain independent</a:t>
            </a:r>
            <a:endParaRPr lang="en-US" sz="1900" b="1" dirty="0" smtClean="0"/>
          </a:p>
          <a:p>
            <a:pPr lvl="1"/>
            <a:r>
              <a:rPr lang="en-US" sz="2199" dirty="0" smtClean="0"/>
              <a:t>Bottom-up</a:t>
            </a:r>
          </a:p>
          <a:p>
            <a:pPr lvl="2"/>
            <a:r>
              <a:rPr lang="en-US" sz="1900" dirty="0"/>
              <a:t>Start with describing the most specific </a:t>
            </a:r>
            <a:r>
              <a:rPr lang="en-US" sz="1900" dirty="0" smtClean="0"/>
              <a:t>application</a:t>
            </a:r>
          </a:p>
          <a:p>
            <a:pPr marL="717508" lvl="2" indent="0">
              <a:buNone/>
            </a:pPr>
            <a:r>
              <a:rPr lang="en-US" sz="1900" dirty="0"/>
              <a:t> </a:t>
            </a:r>
            <a:r>
              <a:rPr lang="en-US" sz="1900" dirty="0" smtClean="0"/>
              <a:t>   related </a:t>
            </a:r>
            <a:r>
              <a:rPr lang="en-US" sz="1900" dirty="0"/>
              <a:t>to a domain</a:t>
            </a:r>
          </a:p>
          <a:p>
            <a:pPr lvl="1"/>
            <a:r>
              <a:rPr lang="en-US" sz="2199" dirty="0" smtClean="0"/>
              <a:t>Middle-out</a:t>
            </a:r>
          </a:p>
          <a:p>
            <a:pPr lvl="2"/>
            <a:r>
              <a:rPr lang="en-US" sz="1900" dirty="0"/>
              <a:t>Model the most important classes/domain </a:t>
            </a:r>
            <a:r>
              <a:rPr lang="en-US" sz="1900" dirty="0" smtClean="0"/>
              <a:t>first</a:t>
            </a:r>
          </a:p>
          <a:p>
            <a:pPr marL="717508" lvl="2" indent="0">
              <a:buNone/>
            </a:pPr>
            <a:endParaRPr lang="de-DE" sz="1900" dirty="0"/>
          </a:p>
          <a:p>
            <a:pPr marL="228600" indent="-228600">
              <a:buAutoNum type="arabicPeriod"/>
            </a:pPr>
            <a:r>
              <a:rPr lang="de-DE" sz="1200" dirty="0" smtClean="0">
                <a:hlinkClick r:id="rId2"/>
              </a:rPr>
              <a:t>https</a:t>
            </a:r>
            <a:r>
              <a:rPr lang="de-DE" sz="1200" dirty="0">
                <a:hlinkClick r:id="rId2"/>
              </a:rPr>
              <a:t>://emmc.info/emmo-info</a:t>
            </a:r>
            <a:r>
              <a:rPr lang="de-DE" sz="1200" dirty="0" smtClean="0">
                <a:hlinkClick r:id="rId2"/>
              </a:rPr>
              <a:t>/</a:t>
            </a:r>
            <a:endParaRPr lang="de-DE" sz="1200" dirty="0" smtClean="0"/>
          </a:p>
          <a:p>
            <a:pPr marL="228600" indent="-228600">
              <a:buFontTx/>
              <a:buAutoNum type="arabicPeriod"/>
            </a:pPr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tishchungoora.medium.com/ontology-mapping-infographic-621272b4d445</a:t>
            </a:r>
            <a:endParaRPr lang="en-US" sz="12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9BFA6A-9A63-4E2D-92C0-C77BFA750EDB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23.05.2022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96EC4-B4CF-4701-AD06-A8439D6D8E1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690" y="2725785"/>
            <a:ext cx="4545701" cy="35082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854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8000" y="1480457"/>
            <a:ext cx="11125200" cy="471144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de-DE" sz="2400" dirty="0" smtClean="0"/>
              <a:t>SRO</a:t>
            </a:r>
            <a:endParaRPr lang="de-DE" sz="2400" dirty="0"/>
          </a:p>
          <a:p>
            <a:pPr lvl="1"/>
            <a:r>
              <a:rPr lang="en-US" sz="2200" dirty="0" smtClean="0"/>
              <a:t>An </a:t>
            </a:r>
            <a:r>
              <a:rPr lang="en-US" sz="2200" dirty="0"/>
              <a:t>ontology for describing the </a:t>
            </a:r>
            <a:r>
              <a:rPr lang="en-US" sz="2200" dirty="0" smtClean="0"/>
              <a:t>generation &amp; organization of</a:t>
            </a:r>
          </a:p>
          <a:p>
            <a:pPr marL="355579" lvl="1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simulation process data within </a:t>
            </a:r>
            <a:r>
              <a:rPr lang="en-US" sz="2200" dirty="0" err="1" smtClean="0"/>
              <a:t>musicode</a:t>
            </a:r>
            <a:r>
              <a:rPr lang="en-US" sz="2200" dirty="0" smtClean="0"/>
              <a:t> project.</a:t>
            </a:r>
          </a:p>
          <a:p>
            <a:pPr marL="355579" lvl="1" indent="0">
              <a:buNone/>
            </a:pPr>
            <a:endParaRPr lang="de-DE" sz="2200" b="1" dirty="0"/>
          </a:p>
          <a:p>
            <a:pPr lvl="1"/>
            <a:r>
              <a:rPr lang="de-DE" sz="2200" dirty="0"/>
              <a:t>The SRO aims at </a:t>
            </a:r>
            <a:r>
              <a:rPr lang="de-DE" sz="2200" dirty="0" smtClean="0"/>
              <a:t>reporting all the simulation activities, data generation (outputs), data items requirement (inputs) and organisation </a:t>
            </a:r>
            <a:r>
              <a:rPr lang="de-DE" sz="2200" dirty="0"/>
              <a:t>of simulation </a:t>
            </a:r>
            <a:r>
              <a:rPr lang="de-DE" sz="2200" dirty="0" smtClean="0"/>
              <a:t>processes according </a:t>
            </a:r>
            <a:r>
              <a:rPr lang="de-DE" sz="2200" dirty="0"/>
              <a:t>to the length scale. i.e., micro, meso, and macro and the names of partners responsible for them</a:t>
            </a:r>
            <a:r>
              <a:rPr lang="de-DE" sz="2200" dirty="0" smtClean="0"/>
              <a:t>.</a:t>
            </a:r>
          </a:p>
          <a:p>
            <a:pPr marL="355579" lvl="1" indent="0">
              <a:buNone/>
            </a:pPr>
            <a:endParaRPr lang="de-DE" dirty="0"/>
          </a:p>
          <a:p>
            <a:r>
              <a:rPr lang="en-US" sz="2400" dirty="0" smtClean="0"/>
              <a:t>SRO </a:t>
            </a:r>
            <a:r>
              <a:rPr lang="en-US" sz="2400" dirty="0"/>
              <a:t>reuses </a:t>
            </a:r>
            <a:r>
              <a:rPr lang="en-US" sz="2400" dirty="0" smtClean="0"/>
              <a:t>some elements </a:t>
            </a:r>
            <a:r>
              <a:rPr lang="en-US" sz="2400" dirty="0"/>
              <a:t>from the following </a:t>
            </a:r>
            <a:r>
              <a:rPr lang="en-US" sz="2400" dirty="0" smtClean="0"/>
              <a:t>ontologies</a:t>
            </a:r>
          </a:p>
          <a:p>
            <a:pPr lvl="2"/>
            <a:r>
              <a:rPr lang="de-DE" sz="2200" dirty="0" smtClean="0"/>
              <a:t>PROV-O</a:t>
            </a:r>
          </a:p>
          <a:p>
            <a:pPr lvl="2"/>
            <a:r>
              <a:rPr lang="de-DE" sz="2200" dirty="0"/>
              <a:t>MDMC-NEP-top-level-ontology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9BFA6A-9A63-4E2D-92C0-C77BFA750EDB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23.05.2022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96EC4-B4CF-4701-AD06-A8439D6D8E1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Simulation requirement ontology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8" t="5207" r="8260" b="28381"/>
          <a:stretch/>
        </p:blipFill>
        <p:spPr>
          <a:xfrm>
            <a:off x="9627074" y="4154089"/>
            <a:ext cx="2026126" cy="2037815"/>
          </a:xfrm>
          <a:prstGeom prst="round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17359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8000" y="1583512"/>
            <a:ext cx="11125200" cy="4486472"/>
          </a:xfrm>
          <a:ln>
            <a:solidFill>
              <a:schemeClr val="tx2"/>
            </a:solidFill>
          </a:ln>
        </p:spPr>
        <p:txBody>
          <a:bodyPr>
            <a:normAutofit fontScale="92500"/>
          </a:bodyPr>
          <a:lstStyle/>
          <a:p>
            <a:r>
              <a:rPr lang="de-DE" dirty="0" smtClean="0"/>
              <a:t>The figure below shows the class hierarchy of the ontology</a:t>
            </a:r>
          </a:p>
          <a:p>
            <a:pPr lvl="1"/>
            <a:r>
              <a:rPr lang="de-DE" dirty="0" smtClean="0"/>
              <a:t>Input</a:t>
            </a:r>
          </a:p>
          <a:p>
            <a:pPr lvl="2"/>
            <a:r>
              <a:rPr lang="de-DE" dirty="0" smtClean="0"/>
              <a:t>The Input of any process without which a process cannot proceed</a:t>
            </a:r>
          </a:p>
          <a:p>
            <a:pPr lvl="1"/>
            <a:r>
              <a:rPr lang="de-DE" dirty="0" smtClean="0"/>
              <a:t>Process</a:t>
            </a:r>
          </a:p>
          <a:p>
            <a:pPr lvl="2"/>
            <a:r>
              <a:rPr lang="en-US" dirty="0" smtClean="0"/>
              <a:t>Process, i.e., a physical entity with a temporal</a:t>
            </a:r>
          </a:p>
          <a:p>
            <a:pPr marL="717508" lvl="2" indent="0">
              <a:buNone/>
            </a:pPr>
            <a:r>
              <a:rPr lang="en-US" dirty="0" smtClean="0"/>
              <a:t>    evolution that 'has a meaning for the </a:t>
            </a:r>
            <a:r>
              <a:rPr lang="en-US" dirty="0" err="1" smtClean="0"/>
              <a:t>ontologist</a:t>
            </a:r>
            <a:r>
              <a:rPr lang="en-US" dirty="0" smtClean="0"/>
              <a:t>'</a:t>
            </a:r>
            <a:endParaRPr lang="de-DE" dirty="0" smtClean="0"/>
          </a:p>
          <a:p>
            <a:pPr lvl="1"/>
            <a:r>
              <a:rPr lang="de-DE" dirty="0" smtClean="0"/>
              <a:t>Output</a:t>
            </a:r>
          </a:p>
          <a:p>
            <a:pPr lvl="2"/>
            <a:r>
              <a:rPr lang="de-DE" dirty="0" smtClean="0"/>
              <a:t>Data items/output provides by a process after completion</a:t>
            </a:r>
          </a:p>
          <a:p>
            <a:pPr lvl="1"/>
            <a:r>
              <a:rPr lang="de-DE" dirty="0" smtClean="0"/>
              <a:t>Project</a:t>
            </a:r>
          </a:p>
          <a:p>
            <a:pPr lvl="2"/>
            <a:r>
              <a:rPr lang="en-US" dirty="0" smtClean="0"/>
              <a:t>An enterprise (potentially individual/typically collaborative), planned to achieve a particular aim</a:t>
            </a:r>
            <a:endParaRPr lang="de-DE" dirty="0" smtClean="0"/>
          </a:p>
          <a:p>
            <a:pPr lvl="1"/>
            <a:r>
              <a:rPr lang="de-DE" dirty="0" smtClean="0"/>
              <a:t>Agent</a:t>
            </a:r>
          </a:p>
          <a:p>
            <a:pPr lvl="2"/>
            <a:r>
              <a:rPr lang="en-US" dirty="0" smtClean="0"/>
              <a:t>An agent is something that bears some form of responsibility for an activity taking place, for the existence of an entity, or another agent's activity.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9BFA6A-9A63-4E2D-92C0-C77BFA750EDB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23.05.2022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96EC4-B4CF-4701-AD06-A8439D6D8E1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Important classes of SRO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1"/>
          <a:stretch/>
        </p:blipFill>
        <p:spPr>
          <a:xfrm>
            <a:off x="9294692" y="1689463"/>
            <a:ext cx="2280199" cy="2586447"/>
          </a:xfrm>
          <a:prstGeom prst="round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9129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ln>
            <a:solidFill>
              <a:schemeClr val="tx2"/>
            </a:solidFill>
          </a:ln>
        </p:spPr>
        <p:txBody>
          <a:bodyPr/>
          <a:lstStyle/>
          <a:p>
            <a:r>
              <a:rPr lang="en-US" sz="2400" dirty="0" smtClean="0"/>
              <a:t>Equivalent classes</a:t>
            </a:r>
          </a:p>
          <a:p>
            <a:pPr lvl="1"/>
            <a:r>
              <a:rPr lang="en-US" sz="2200" dirty="0" smtClean="0"/>
              <a:t>It</a:t>
            </a:r>
            <a:r>
              <a:rPr lang="en-US" sz="2200" dirty="0"/>
              <a:t> states that </a:t>
            </a:r>
            <a:r>
              <a:rPr lang="en-US" sz="2200" dirty="0" smtClean="0"/>
              <a:t>two classes in an ontology are </a:t>
            </a:r>
            <a:r>
              <a:rPr lang="en-US" sz="2200" dirty="0"/>
              <a:t>semantically equivalent to each other. This axiom allows one to </a:t>
            </a:r>
            <a:r>
              <a:rPr lang="en-US" sz="2200" dirty="0" smtClean="0"/>
              <a:t>use a class as </a:t>
            </a:r>
            <a:r>
              <a:rPr lang="en-US" sz="2200" dirty="0"/>
              <a:t>a synonym for </a:t>
            </a:r>
            <a:r>
              <a:rPr lang="en-US" sz="2200" dirty="0" smtClean="0"/>
              <a:t>each other class</a:t>
            </a:r>
            <a:r>
              <a:rPr lang="en-US" sz="2200" dirty="0"/>
              <a:t> without affecting the meaning of the </a:t>
            </a:r>
            <a:r>
              <a:rPr lang="en-US" sz="2200" dirty="0" smtClean="0"/>
              <a:t>ontology.</a:t>
            </a:r>
          </a:p>
          <a:p>
            <a:pPr marL="355579" lvl="1" indent="0">
              <a:buNone/>
            </a:pPr>
            <a:endParaRPr lang="en-US" sz="2200" dirty="0" smtClean="0"/>
          </a:p>
          <a:p>
            <a:r>
              <a:rPr lang="de-DE" sz="2400" dirty="0" smtClean="0"/>
              <a:t>Following diagram displays an example of </a:t>
            </a:r>
          </a:p>
          <a:p>
            <a:pPr marL="0" indent="0">
              <a:buNone/>
            </a:pPr>
            <a:r>
              <a:rPr lang="de-DE" sz="2400" dirty="0"/>
              <a:t> </a:t>
            </a:r>
            <a:r>
              <a:rPr lang="de-DE" sz="2400" dirty="0" smtClean="0"/>
              <a:t>  equivalent clases in the ontology.</a:t>
            </a:r>
          </a:p>
          <a:p>
            <a:pPr lvl="1"/>
            <a:r>
              <a:rPr lang="de-DE" sz="2200" dirty="0" smtClean="0"/>
              <a:t>Input of DFT Tortional profiles is same as</a:t>
            </a:r>
          </a:p>
          <a:p>
            <a:pPr marL="355579" lvl="1" indent="0">
              <a:buNone/>
            </a:pPr>
            <a:r>
              <a:rPr lang="de-DE" sz="2200" dirty="0"/>
              <a:t> </a:t>
            </a:r>
            <a:r>
              <a:rPr lang="de-DE" sz="2200" dirty="0" smtClean="0"/>
              <a:t>  of input of DFT atomic polarizabilities MEL</a:t>
            </a:r>
          </a:p>
          <a:p>
            <a:pPr marL="355579" lvl="1" indent="0">
              <a:buNone/>
            </a:pPr>
            <a:r>
              <a:rPr lang="de-DE" sz="2200" dirty="0"/>
              <a:t> </a:t>
            </a:r>
            <a:r>
              <a:rPr lang="de-DE" sz="2200" dirty="0" smtClean="0"/>
              <a:t>  and DFT Partial charges RESP</a:t>
            </a:r>
            <a:endParaRPr lang="de-DE" sz="2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9BFA6A-9A63-4E2D-92C0-C77BFA750EDB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23.05.2022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96EC4-B4CF-4701-AD06-A8439D6D8E1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Concept of equivalent classes axiom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395" y="3532814"/>
            <a:ext cx="4632651" cy="2371596"/>
          </a:xfrm>
          <a:prstGeom prst="round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78648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ln>
            <a:solidFill>
              <a:schemeClr val="tx2"/>
            </a:solidFill>
          </a:ln>
        </p:spPr>
        <p:txBody>
          <a:bodyPr>
            <a:normAutofit lnSpcReduction="10000"/>
          </a:bodyPr>
          <a:lstStyle/>
          <a:p>
            <a:r>
              <a:rPr lang="de-DE" sz="2400" dirty="0" smtClean="0"/>
              <a:t>The property that connects two classes/concepts.</a:t>
            </a:r>
          </a:p>
          <a:p>
            <a:r>
              <a:rPr lang="de-DE" sz="2400" dirty="0" smtClean="0"/>
              <a:t>Following are some of the most important object properties present in the Ontology</a:t>
            </a:r>
          </a:p>
          <a:p>
            <a:pPr lvl="1"/>
            <a:r>
              <a:rPr lang="de-DE" sz="2200" dirty="0" smtClean="0"/>
              <a:t>has_project_participant</a:t>
            </a:r>
          </a:p>
          <a:p>
            <a:pPr lvl="2"/>
            <a:r>
              <a:rPr lang="de-DE" dirty="0" smtClean="0"/>
              <a:t>Is used to connect a process with its respective partner</a:t>
            </a:r>
          </a:p>
          <a:p>
            <a:pPr lvl="1"/>
            <a:r>
              <a:rPr lang="de-DE" sz="2200" dirty="0"/>
              <a:t>funded_by</a:t>
            </a:r>
          </a:p>
          <a:p>
            <a:pPr lvl="2"/>
            <a:r>
              <a:rPr lang="de-DE" dirty="0" smtClean="0"/>
              <a:t>Is used to connect project (musicode) with </a:t>
            </a:r>
            <a:r>
              <a:rPr lang="de-DE" dirty="0" smtClean="0"/>
              <a:t>EU</a:t>
            </a:r>
            <a:r>
              <a:rPr lang="de-DE" dirty="0"/>
              <a:t> </a:t>
            </a:r>
            <a:r>
              <a:rPr lang="de-DE" dirty="0" smtClean="0"/>
              <a:t>(funding body)</a:t>
            </a:r>
            <a:endParaRPr lang="de-DE" dirty="0" smtClean="0"/>
          </a:p>
          <a:p>
            <a:pPr lvl="1">
              <a:lnSpc>
                <a:spcPct val="100000"/>
              </a:lnSpc>
            </a:pPr>
            <a:r>
              <a:rPr lang="de-DE" sz="2200" dirty="0"/>
              <a:t>has_input</a:t>
            </a:r>
          </a:p>
          <a:p>
            <a:pPr lvl="2"/>
            <a:r>
              <a:rPr lang="de-DE" dirty="0" smtClean="0"/>
              <a:t>Connects input and a process class</a:t>
            </a:r>
          </a:p>
          <a:p>
            <a:pPr lvl="1">
              <a:lnSpc>
                <a:spcPct val="110000"/>
              </a:lnSpc>
            </a:pPr>
            <a:r>
              <a:rPr lang="de-DE" sz="2200" dirty="0"/>
              <a:t>has_output</a:t>
            </a:r>
          </a:p>
          <a:p>
            <a:pPr lvl="2"/>
            <a:r>
              <a:rPr lang="de-DE" dirty="0" smtClean="0"/>
              <a:t>Connects a process class with its outcome</a:t>
            </a:r>
          </a:p>
          <a:p>
            <a:pPr lvl="1">
              <a:lnSpc>
                <a:spcPct val="120000"/>
              </a:lnSpc>
            </a:pPr>
            <a:r>
              <a:rPr lang="de-DE" sz="2200" dirty="0"/>
              <a:t>Part_of</a:t>
            </a:r>
          </a:p>
          <a:p>
            <a:pPr lvl="2"/>
            <a:r>
              <a:rPr lang="de-DE" dirty="0" smtClean="0"/>
              <a:t>Is used to connect a process class with its project class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9BFA6A-9A63-4E2D-92C0-C77BFA750EDB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23.05.2022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96EC4-B4CF-4701-AD06-A8439D6D8E1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Object properties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918" y="2715633"/>
            <a:ext cx="2628105" cy="1603818"/>
          </a:xfrm>
          <a:prstGeom prst="round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97414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ln>
            <a:solidFill>
              <a:schemeClr val="tx2"/>
            </a:solidFill>
          </a:ln>
        </p:spPr>
        <p:txBody>
          <a:bodyPr/>
          <a:lstStyle/>
          <a:p>
            <a:r>
              <a:rPr lang="de-DE" dirty="0" smtClean="0"/>
              <a:t>Data propeties are used to connect individuals / instances of a class to a specific data type.</a:t>
            </a:r>
          </a:p>
          <a:p>
            <a:pPr lvl="1"/>
            <a:r>
              <a:rPr lang="de-DE" dirty="0" smtClean="0"/>
              <a:t>has_data_type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9BFA6A-9A63-4E2D-92C0-C77BFA750EDB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23.05.2022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96EC4-B4CF-4701-AD06-A8439D6D8E1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properties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589" y="2447110"/>
            <a:ext cx="2103512" cy="683640"/>
          </a:xfrm>
          <a:prstGeom prst="round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835" y="2447110"/>
            <a:ext cx="1869043" cy="3544344"/>
          </a:xfrm>
          <a:prstGeom prst="round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7455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9BFA6A-9A63-4E2D-92C0-C77BFA750EDB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23.05.2022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96EC4-B4CF-4701-AD06-A8439D6D8E1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SRO (reduced view)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28000" y="1236617"/>
            <a:ext cx="11130600" cy="5007429"/>
          </a:xfrm>
          <a:ln>
            <a:solidFill>
              <a:schemeClr val="tx2"/>
            </a:solidFill>
          </a:ln>
        </p:spPr>
        <p:txBody>
          <a:bodyPr/>
          <a:lstStyle/>
          <a:p>
            <a:r>
              <a:rPr lang="de-DE" dirty="0" smtClean="0"/>
              <a:t>General overview</a:t>
            </a:r>
            <a:endParaRPr lang="en-US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125" y="1723502"/>
            <a:ext cx="6522721" cy="4422757"/>
          </a:xfrm>
          <a:prstGeom prst="round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78801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8000" y="1245325"/>
            <a:ext cx="11130600" cy="5017507"/>
          </a:xfrm>
          <a:ln>
            <a:solidFill>
              <a:schemeClr val="tx2"/>
            </a:solidFill>
          </a:ln>
        </p:spPr>
        <p:txBody>
          <a:bodyPr/>
          <a:lstStyle/>
          <a:p>
            <a:r>
              <a:rPr lang="de-DE" dirty="0" smtClean="0"/>
              <a:t>Participant view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9BFA6A-9A63-4E2D-92C0-C77BFA750EDB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23.05.2022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696EC4-B4CF-4701-AD06-A8439D6D8E12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Participant view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4" t="4398" r="4673"/>
          <a:stretch/>
        </p:blipFill>
        <p:spPr>
          <a:xfrm>
            <a:off x="3061061" y="1606549"/>
            <a:ext cx="6030687" cy="4656283"/>
          </a:xfrm>
          <a:prstGeom prst="round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86524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master_Fächer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549</Words>
  <Application>Microsoft Office PowerPoint</Application>
  <PresentationFormat>Widescreen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Folienmaster_Fächer</vt:lpstr>
      <vt:lpstr>PowerPoint Presentation</vt:lpstr>
      <vt:lpstr>Introduction</vt:lpstr>
      <vt:lpstr>Simulation requirement ontology</vt:lpstr>
      <vt:lpstr>Important classes of SRO</vt:lpstr>
      <vt:lpstr>Concept of equivalent classes axiom</vt:lpstr>
      <vt:lpstr>Object properties</vt:lpstr>
      <vt:lpstr>Data properties</vt:lpstr>
      <vt:lpstr>SRO (reduced view)</vt:lpstr>
      <vt:lpstr>Participant view</vt:lpstr>
      <vt:lpstr>Atomistic process view</vt:lpstr>
      <vt:lpstr>      Description of SR-UML Ontology</vt:lpstr>
      <vt:lpstr>The simulation requirment Ontology (I) </vt:lpstr>
      <vt:lpstr>The simulation requirment Ontology (II) </vt:lpstr>
      <vt:lpstr>The Ontology viewing link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Hafiz Noman</dc:creator>
  <cp:lastModifiedBy>Hafiz Noman</cp:lastModifiedBy>
  <cp:revision>47</cp:revision>
  <dcterms:created xsi:type="dcterms:W3CDTF">2022-03-24T12:40:54Z</dcterms:created>
  <dcterms:modified xsi:type="dcterms:W3CDTF">2022-05-29T20:31:43Z</dcterms:modified>
</cp:coreProperties>
</file>