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0" r:id="rId4"/>
    <p:sldId id="259" r:id="rId5"/>
    <p:sldId id="258"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102" y="-88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85DD8AD-C494-4B9A-9348-233566F768E2}" type="datetimeFigureOut">
              <a:rPr lang="en-US" smtClean="0"/>
              <a:t>11/28/2012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8A42A51-9A24-4653-99A9-FA7FEEC5E3F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t>11/28/2012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t>11/28/2012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t>11/28/2012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t>11/28/2012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85DD8AD-C494-4B9A-9348-233566F768E2}" type="datetimeFigureOut">
              <a:rPr lang="en-US" smtClean="0"/>
              <a:t>11/28/2012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A42A51-9A24-4653-99A9-FA7FEEC5E3F5}"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85DD8AD-C494-4B9A-9348-233566F768E2}" type="datetimeFigureOut">
              <a:rPr lang="en-US" smtClean="0"/>
              <a:t>11/28/2012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8A42A51-9A24-4653-99A9-FA7FEEC5E3F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85DD8AD-C494-4B9A-9348-233566F768E2}" type="datetimeFigureOut">
              <a:rPr lang="en-US" smtClean="0"/>
              <a:t>11/28/2012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8A42A51-9A24-4653-99A9-FA7FEEC5E3F5}"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85DD8AD-C494-4B9A-9348-233566F768E2}" type="datetimeFigureOut">
              <a:rPr lang="en-US" smtClean="0"/>
              <a:t>11/28/2012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8A42A51-9A24-4653-99A9-FA7FEEC5E3F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85DD8AD-C494-4B9A-9348-233566F768E2}" type="datetimeFigureOut">
              <a:rPr lang="en-US" smtClean="0"/>
              <a:t>11/28/2012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A42A51-9A24-4653-99A9-FA7FEEC5E3F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85DD8AD-C494-4B9A-9348-233566F768E2}" type="datetimeFigureOut">
              <a:rPr lang="en-US" smtClean="0"/>
              <a:t>11/28/2012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8A42A51-9A24-4653-99A9-FA7FEEC5E3F5}"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85DD8AD-C494-4B9A-9348-233566F768E2}" type="datetimeFigureOut">
              <a:rPr lang="en-US" smtClean="0"/>
              <a:t>11/28/2012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8A42A51-9A24-4653-99A9-FA7FEEC5E3F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 Id="rId9" Type="http://schemas.openxmlformats.org/officeDocument/2006/relationships/image" Target="../media/image10.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14800" y="1905000"/>
            <a:ext cx="4114800" cy="1199704"/>
          </a:xfrm>
        </p:spPr>
        <p:txBody>
          <a:bodyPr>
            <a:normAutofit/>
          </a:bodyPr>
          <a:lstStyle/>
          <a:p>
            <a:r>
              <a:rPr lang="en-US" sz="2000" dirty="0" smtClean="0">
                <a:latin typeface="Alien Encounters Solid" pitchFamily="2" charset="0"/>
              </a:rPr>
              <a:t>r</a:t>
            </a:r>
            <a:r>
              <a:rPr lang="en-US" sz="2000" dirty="0" smtClean="0">
                <a:latin typeface="Alien Encounters Solid" pitchFamily="2" charset="0"/>
              </a:rPr>
              <a:t>emote access infrastructure for </a:t>
            </a:r>
          </a:p>
          <a:p>
            <a:r>
              <a:rPr lang="en-US" sz="2000" dirty="0" smtClean="0">
                <a:latin typeface="Alien Encounters Solid" pitchFamily="2" charset="0"/>
              </a:rPr>
              <a:t>controlled hardware units</a:t>
            </a:r>
            <a:endParaRPr lang="en-US" sz="2000" dirty="0">
              <a:latin typeface="Alien Encounters Solid" pitchFamily="2" charset="0"/>
            </a:endParaRPr>
          </a:p>
        </p:txBody>
      </p:sp>
      <p:sp>
        <p:nvSpPr>
          <p:cNvPr id="4" name="Rectangle 3"/>
          <p:cNvSpPr/>
          <p:nvPr/>
        </p:nvSpPr>
        <p:spPr>
          <a:xfrm>
            <a:off x="2362200" y="381000"/>
            <a:ext cx="6629400" cy="1569660"/>
          </a:xfrm>
          <a:prstGeom prst="rect">
            <a:avLst/>
          </a:prstGeom>
          <a:noFill/>
        </p:spPr>
        <p:txBody>
          <a:bodyPr wrap="square" lIns="91440" tIns="45720" rIns="91440" bIns="45720">
            <a:spAutoFit/>
            <a:scene3d>
              <a:camera prst="orthographicFront"/>
              <a:lightRig rig="threePt" dir="t"/>
            </a:scene3d>
            <a:sp3d extrusionH="57150">
              <a:bevelT w="38100" h="38100"/>
            </a:sp3d>
          </a:bodyPr>
          <a:lstStyle/>
          <a:p>
            <a:pPr algn="ctr"/>
            <a:r>
              <a:rPr lang="en-US" sz="9600" b="1" i="1" u="sng" cap="none" spc="100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lien Encounters Solid" pitchFamily="2" charset="0"/>
              </a:rPr>
              <a:t>RAICHU</a:t>
            </a:r>
            <a:endParaRPr lang="en-US" sz="9600" b="1" i="1" u="sng" cap="none" spc="100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lien Encounters Solid" pitchFamily="2" charset="0"/>
            </a:endParaRPr>
          </a:p>
        </p:txBody>
      </p:sp>
      <p:sp>
        <p:nvSpPr>
          <p:cNvPr id="5" name="TextBox 4"/>
          <p:cNvSpPr txBox="1"/>
          <p:nvPr/>
        </p:nvSpPr>
        <p:spPr>
          <a:xfrm>
            <a:off x="228600" y="5943600"/>
            <a:ext cx="1869423" cy="646331"/>
          </a:xfrm>
          <a:prstGeom prst="rect">
            <a:avLst/>
          </a:prstGeom>
          <a:noFill/>
        </p:spPr>
        <p:txBody>
          <a:bodyPr wrap="none" rtlCol="0">
            <a:spAutoFit/>
          </a:bodyPr>
          <a:lstStyle/>
          <a:p>
            <a:r>
              <a:rPr lang="en-US" b="1" dirty="0" smtClean="0"/>
              <a:t>Ben Tankersley</a:t>
            </a:r>
          </a:p>
          <a:p>
            <a:r>
              <a:rPr lang="en-US" b="1" dirty="0" smtClean="0"/>
              <a:t>Thomas Tsang</a:t>
            </a:r>
            <a:endParaRPr lang="en-US" b="1" dirty="0"/>
          </a:p>
        </p:txBody>
      </p:sp>
      <p:sp>
        <p:nvSpPr>
          <p:cNvPr id="6" name="TextBox 5"/>
          <p:cNvSpPr txBox="1"/>
          <p:nvPr/>
        </p:nvSpPr>
        <p:spPr>
          <a:xfrm>
            <a:off x="4419600" y="5867400"/>
            <a:ext cx="4576894" cy="369332"/>
          </a:xfrm>
          <a:prstGeom prst="rect">
            <a:avLst/>
          </a:prstGeom>
          <a:noFill/>
        </p:spPr>
        <p:txBody>
          <a:bodyPr wrap="none" rtlCol="0">
            <a:spAutoFit/>
          </a:bodyPr>
          <a:lstStyle/>
          <a:p>
            <a:r>
              <a:rPr lang="en-US" b="1" dirty="0" err="1" smtClean="0"/>
              <a:t>Cmpe</a:t>
            </a:r>
            <a:r>
              <a:rPr lang="en-US" b="1" dirty="0" smtClean="0"/>
              <a:t> 195B – Final Project Presentation</a:t>
            </a:r>
            <a:endParaRPr lang="en-US" b="1" dirty="0"/>
          </a:p>
        </p:txBody>
      </p:sp>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sz="2800" dirty="0" smtClean="0"/>
              <a:t>The internet is </a:t>
            </a:r>
            <a:r>
              <a:rPr lang="en-US" sz="2800" dirty="0" smtClean="0"/>
              <a:t>almost </a:t>
            </a:r>
            <a:r>
              <a:rPr lang="en-US" sz="2800" dirty="0" smtClean="0"/>
              <a:t>everywhere we go, whether it be via Smartphone, PC or other </a:t>
            </a:r>
            <a:r>
              <a:rPr lang="en-US" sz="2800" dirty="0" smtClean="0"/>
              <a:t>internet connected devices, we rarely find ourselves more than an arms length away from our next status update, bill payment or shoe purchase. </a:t>
            </a:r>
          </a:p>
          <a:p>
            <a:endParaRPr lang="en-US" dirty="0" smtClean="0"/>
          </a:p>
          <a:p>
            <a:r>
              <a:rPr lang="en-US" dirty="0" smtClean="0"/>
              <a:t>Many companies have realized this change in American culture and have capitalized by allowing internet users to control many things that were traditionally not possible over the web.</a:t>
            </a:r>
            <a:endParaRPr lang="en-US" dirty="0"/>
          </a:p>
        </p:txBody>
      </p:sp>
      <p:sp>
        <p:nvSpPr>
          <p:cNvPr id="3" name="Title 2"/>
          <p:cNvSpPr>
            <a:spLocks noGrp="1"/>
          </p:cNvSpPr>
          <p:nvPr>
            <p:ph type="title"/>
          </p:nvPr>
        </p:nvSpPr>
        <p:spPr/>
        <p:txBody>
          <a:bodyPr/>
          <a:lstStyle/>
          <a:p>
            <a:pPr algn="ctr"/>
            <a:r>
              <a:rPr lang="en-US" b="0" u="sng" dirty="0" smtClean="0">
                <a:latin typeface="Alien Encounters Solid" pitchFamily="2" charset="0"/>
              </a:rPr>
              <a:t>The Inspiration</a:t>
            </a:r>
            <a:endParaRPr lang="en-US" b="0" dirty="0">
              <a:latin typeface="Lucida Console"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0" u="sng" dirty="0" smtClean="0">
                <a:latin typeface="Alien Encounters Solid" pitchFamily="2" charset="0"/>
              </a:rPr>
              <a:t>The Inspiration – cont.</a:t>
            </a:r>
            <a:endParaRPr lang="en-US" b="0" dirty="0">
              <a:latin typeface="Lucida Console" pitchFamily="49" charset="0"/>
            </a:endParaRPr>
          </a:p>
        </p:txBody>
      </p:sp>
      <p:pic>
        <p:nvPicPr>
          <p:cNvPr id="4" name="Picture 12"/>
          <p:cNvPicPr>
            <a:picLocks noChangeAspect="1" noChangeArrowheads="1"/>
          </p:cNvPicPr>
          <p:nvPr/>
        </p:nvPicPr>
        <p:blipFill>
          <a:blip r:embed="rId2" cstate="print"/>
          <a:srcRect/>
          <a:stretch>
            <a:fillRect/>
          </a:stretch>
        </p:blipFill>
        <p:spPr bwMode="auto">
          <a:xfrm>
            <a:off x="4953000" y="3581400"/>
            <a:ext cx="3433763" cy="3044300"/>
          </a:xfrm>
          <a:prstGeom prst="rect">
            <a:avLst/>
          </a:prstGeom>
          <a:noFill/>
          <a:ln w="9525">
            <a:noFill/>
            <a:miter lim="800000"/>
            <a:headEnd/>
            <a:tailEnd/>
          </a:ln>
        </p:spPr>
      </p:pic>
      <p:sp>
        <p:nvSpPr>
          <p:cNvPr id="2" name="Content Placeholder 1"/>
          <p:cNvSpPr>
            <a:spLocks noGrp="1"/>
          </p:cNvSpPr>
          <p:nvPr>
            <p:ph idx="1"/>
          </p:nvPr>
        </p:nvSpPr>
        <p:spPr>
          <a:xfrm>
            <a:off x="457200" y="1481329"/>
            <a:ext cx="8229600" cy="1795272"/>
          </a:xfrm>
        </p:spPr>
        <p:txBody>
          <a:bodyPr>
            <a:normAutofit fontScale="77500" lnSpcReduction="20000"/>
          </a:bodyPr>
          <a:lstStyle/>
          <a:p>
            <a:r>
              <a:rPr lang="en-US" dirty="0" smtClean="0"/>
              <a:t>It is now possible to pay bills, watch/rent movies, and even order your groceries. </a:t>
            </a:r>
          </a:p>
          <a:p>
            <a:endParaRPr lang="en-US" dirty="0" smtClean="0"/>
          </a:p>
          <a:p>
            <a:r>
              <a:rPr lang="en-US" dirty="0" smtClean="0"/>
              <a:t>RAICHU seeks to take this ever growing online community and extend its reaches to places that were also unreachable.</a:t>
            </a:r>
            <a:endParaRPr lang="en-US" dirty="0"/>
          </a:p>
        </p:txBody>
      </p:sp>
      <p:sp>
        <p:nvSpPr>
          <p:cNvPr id="5" name="TextBox 4"/>
          <p:cNvSpPr txBox="1"/>
          <p:nvPr/>
        </p:nvSpPr>
        <p:spPr>
          <a:xfrm>
            <a:off x="533400" y="3505200"/>
            <a:ext cx="4191000" cy="369332"/>
          </a:xfrm>
          <a:prstGeom prst="rect">
            <a:avLst/>
          </a:prstGeom>
          <a:noFill/>
        </p:spPr>
        <p:txBody>
          <a:bodyPr wrap="squar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a:p>
        </p:txBody>
      </p:sp>
      <p:pic>
        <p:nvPicPr>
          <p:cNvPr id="7" name="Picture 14" descr="https://encrypted-tbn0.google.com/images?q=tbn:ANd9GcSM4NeRE5oNk12t-ZCUJXMNdn3lh_xRejd87Yfm_PVjfmI_K2y_NQ"/>
          <p:cNvPicPr>
            <a:picLocks noChangeAspect="1" noChangeArrowheads="1"/>
          </p:cNvPicPr>
          <p:nvPr/>
        </p:nvPicPr>
        <p:blipFill>
          <a:blip r:embed="rId2" cstate="print"/>
          <a:srcRect/>
          <a:stretch>
            <a:fillRect/>
          </a:stretch>
        </p:blipFill>
        <p:spPr bwMode="auto">
          <a:xfrm>
            <a:off x="5181600" y="2667000"/>
            <a:ext cx="2019300" cy="2019301"/>
          </a:xfrm>
          <a:prstGeom prst="rect">
            <a:avLst/>
          </a:prstGeom>
          <a:noFill/>
        </p:spPr>
      </p:pic>
      <p:pic>
        <p:nvPicPr>
          <p:cNvPr id="8" name="Picture 12" descr="https://encrypted-tbn1.google.com/images?q=tbn:ANd9GcRVHyE0y-lT02MBNrj6PQavrirgCWz6Xe5Ct-Y14Qg0BMWPsuLQPg"/>
          <p:cNvPicPr>
            <a:picLocks noChangeAspect="1" noChangeArrowheads="1"/>
          </p:cNvPicPr>
          <p:nvPr/>
        </p:nvPicPr>
        <p:blipFill>
          <a:blip r:embed="rId3" cstate="print"/>
          <a:srcRect/>
          <a:stretch>
            <a:fillRect/>
          </a:stretch>
        </p:blipFill>
        <p:spPr bwMode="auto">
          <a:xfrm>
            <a:off x="6324600" y="1143000"/>
            <a:ext cx="2571750" cy="1771651"/>
          </a:xfrm>
          <a:prstGeom prst="rect">
            <a:avLst/>
          </a:prstGeom>
          <a:noFill/>
        </p:spPr>
      </p:pic>
      <p:pic>
        <p:nvPicPr>
          <p:cNvPr id="10" name="Picture 2" descr="https://encrypted-tbn0.google.com/images?q=tbn:ANd9GcRtt2bbOB3q8nfSq6gejcfU4AXEPX2z59xHQYJB0uVnwu6BJi3wpw"/>
          <p:cNvPicPr>
            <a:picLocks noChangeAspect="1" noChangeArrowheads="1"/>
          </p:cNvPicPr>
          <p:nvPr/>
        </p:nvPicPr>
        <p:blipFill>
          <a:blip r:embed="rId4" cstate="print"/>
          <a:srcRect/>
          <a:stretch>
            <a:fillRect/>
          </a:stretch>
        </p:blipFill>
        <p:spPr bwMode="auto">
          <a:xfrm>
            <a:off x="228600" y="1133474"/>
            <a:ext cx="1809750" cy="2524126"/>
          </a:xfrm>
          <a:prstGeom prst="rect">
            <a:avLst/>
          </a:prstGeom>
          <a:noFill/>
        </p:spPr>
      </p:pic>
      <p:pic>
        <p:nvPicPr>
          <p:cNvPr id="11" name="Picture 4" descr="https://encrypted-tbn3.google.com/images?q=tbn:ANd9GcRYbIR43gGDCmaSxoKvtSlXXbe9IpMOvFFR2h1f_yCOYpi3bTR1zQ"/>
          <p:cNvPicPr>
            <a:picLocks noChangeAspect="1" noChangeArrowheads="1"/>
          </p:cNvPicPr>
          <p:nvPr/>
        </p:nvPicPr>
        <p:blipFill>
          <a:blip r:embed="rId5" cstate="print"/>
          <a:srcRect/>
          <a:stretch>
            <a:fillRect/>
          </a:stretch>
        </p:blipFill>
        <p:spPr bwMode="auto">
          <a:xfrm>
            <a:off x="1752600" y="2743200"/>
            <a:ext cx="2286000" cy="2000251"/>
          </a:xfrm>
          <a:prstGeom prst="rect">
            <a:avLst/>
          </a:prstGeom>
          <a:noFill/>
        </p:spPr>
      </p:pic>
      <p:pic>
        <p:nvPicPr>
          <p:cNvPr id="12" name="Picture 6" descr="https://encrypted-tbn0.google.com/images?q=tbn:ANd9GcRPsD2BY5OUM2BJZnHKNRbUhEFkQnBT6UkHn7JEfVDKNbcWz03w"/>
          <p:cNvPicPr>
            <a:picLocks noChangeAspect="1" noChangeArrowheads="1"/>
          </p:cNvPicPr>
          <p:nvPr/>
        </p:nvPicPr>
        <p:blipFill>
          <a:blip r:embed="rId6" cstate="print"/>
          <a:srcRect/>
          <a:stretch>
            <a:fillRect/>
          </a:stretch>
        </p:blipFill>
        <p:spPr bwMode="auto">
          <a:xfrm>
            <a:off x="2743200" y="1143000"/>
            <a:ext cx="2562225" cy="1781176"/>
          </a:xfrm>
          <a:prstGeom prst="rect">
            <a:avLst/>
          </a:prstGeom>
          <a:noFill/>
        </p:spPr>
      </p:pic>
      <p:pic>
        <p:nvPicPr>
          <p:cNvPr id="13" name="Picture 8" descr="https://encrypted-tbn1.google.com/images?q=tbn:ANd9GcTwvX0ShpyJWADQhWQfDnozaeHnnteaxg7HPGZ5ZMVX1XCbTlKmKw"/>
          <p:cNvPicPr>
            <a:picLocks noChangeAspect="1" noChangeArrowheads="1"/>
          </p:cNvPicPr>
          <p:nvPr/>
        </p:nvPicPr>
        <p:blipFill>
          <a:blip r:embed="rId7" cstate="print"/>
          <a:srcRect/>
          <a:stretch>
            <a:fillRect/>
          </a:stretch>
        </p:blipFill>
        <p:spPr bwMode="auto">
          <a:xfrm>
            <a:off x="228600" y="4572000"/>
            <a:ext cx="2619375" cy="1743076"/>
          </a:xfrm>
          <a:prstGeom prst="rect">
            <a:avLst/>
          </a:prstGeom>
          <a:noFill/>
        </p:spPr>
      </p:pic>
      <p:pic>
        <p:nvPicPr>
          <p:cNvPr id="14" name="Picture 10" descr="https://encrypted-tbn1.google.com/images?q=tbn:ANd9GcTSL-9ot3rY6cGiXdcSacDXwV5Wf9fTgSl82XJLi16KyUmAZX5_"/>
          <p:cNvPicPr>
            <a:picLocks noChangeAspect="1" noChangeArrowheads="1"/>
          </p:cNvPicPr>
          <p:nvPr/>
        </p:nvPicPr>
        <p:blipFill>
          <a:blip r:embed="rId8" cstate="print"/>
          <a:srcRect/>
          <a:stretch>
            <a:fillRect/>
          </a:stretch>
        </p:blipFill>
        <p:spPr bwMode="auto">
          <a:xfrm>
            <a:off x="3657600" y="4495800"/>
            <a:ext cx="2438400" cy="1828800"/>
          </a:xfrm>
          <a:prstGeom prst="rect">
            <a:avLst/>
          </a:prstGeom>
          <a:noFill/>
        </p:spPr>
      </p:pic>
      <p:pic>
        <p:nvPicPr>
          <p:cNvPr id="15" name="Picture 16" descr="https://encrypted-tbn0.google.com/images?q=tbn:ANd9GcQkgM4LUK6b6rSbHXYdM9m5bo0gzOi6Mta151zOvdirsEFrSMQUt24sKdH0"/>
          <p:cNvPicPr>
            <a:picLocks noChangeAspect="1" noChangeArrowheads="1"/>
          </p:cNvPicPr>
          <p:nvPr/>
        </p:nvPicPr>
        <p:blipFill>
          <a:blip r:embed="rId9" cstate="print"/>
          <a:srcRect/>
          <a:stretch>
            <a:fillRect/>
          </a:stretch>
        </p:blipFill>
        <p:spPr bwMode="auto">
          <a:xfrm>
            <a:off x="6781800" y="4343399"/>
            <a:ext cx="1981200" cy="1981201"/>
          </a:xfrm>
          <a:prstGeom prst="rect">
            <a:avLst/>
          </a:prstGeom>
          <a:noFill/>
        </p:spPr>
      </p:pic>
      <p:sp>
        <p:nvSpPr>
          <p:cNvPr id="16" name="Title 2"/>
          <p:cNvSpPr>
            <a:spLocks noGrp="1"/>
          </p:cNvSpPr>
          <p:nvPr>
            <p:ph type="title"/>
          </p:nvPr>
        </p:nvSpPr>
        <p:spPr>
          <a:xfrm>
            <a:off x="457200" y="152400"/>
            <a:ext cx="8229600" cy="1143000"/>
          </a:xfrm>
        </p:spPr>
        <p:txBody>
          <a:bodyPr/>
          <a:lstStyle/>
          <a:p>
            <a:pPr algn="ctr"/>
            <a:r>
              <a:rPr lang="en-US" b="0" u="sng" dirty="0" smtClean="0">
                <a:latin typeface="Alien Encounters Solid" pitchFamily="2" charset="0"/>
              </a:rPr>
              <a:t>RAICHU DEVICES</a:t>
            </a:r>
            <a:endParaRPr lang="en-US" b="0" dirty="0">
              <a:latin typeface="Lucida Console"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By implementing a small amount of code in a device, developers can enable their products to be controlled remotely with little set up and backend development. </a:t>
            </a:r>
          </a:p>
          <a:p>
            <a:r>
              <a:rPr lang="en-US" dirty="0" smtClean="0"/>
              <a:t>The RAICHU API will allow developers to easily implement the cloud services to new projects as well inject the capabilities into existing source code.</a:t>
            </a:r>
            <a:endParaRPr lang="en-US" dirty="0"/>
          </a:p>
        </p:txBody>
      </p:sp>
      <p:sp>
        <p:nvSpPr>
          <p:cNvPr id="3" name="Title 2"/>
          <p:cNvSpPr>
            <a:spLocks noGrp="1"/>
          </p:cNvSpPr>
          <p:nvPr>
            <p:ph type="title"/>
          </p:nvPr>
        </p:nvSpPr>
        <p:spPr/>
        <p:txBody>
          <a:bodyPr/>
          <a:lstStyle/>
          <a:p>
            <a:pPr algn="ctr"/>
            <a:r>
              <a:rPr lang="en-US" u="sng" dirty="0" smtClean="0">
                <a:latin typeface="Alien Encounters Solid" pitchFamily="2" charset="0"/>
              </a:rPr>
              <a:t>THE IDEA</a:t>
            </a:r>
            <a:endParaRPr lang="en-US" u="sng" dirty="0">
              <a:latin typeface="Alien Encounters Solid" pitchFamily="2"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smtClean="0"/>
              <a:t>With RAICHU enabled devices users will be able to access and control their devices from any where they can access the web. </a:t>
            </a:r>
          </a:p>
          <a:p>
            <a:r>
              <a:rPr lang="en-US" sz="2800" dirty="0" smtClean="0"/>
              <a:t>Whether is a lock, light, safe, stereo, microwave or camera, Every device that needs to be controlled is right for RAICHU.</a:t>
            </a:r>
          </a:p>
          <a:p>
            <a:r>
              <a:rPr lang="en-US" sz="2800" dirty="0" smtClean="0"/>
              <a:t>RAIHCU gives you the capability to control ‘</a:t>
            </a:r>
            <a:r>
              <a:rPr lang="en-US" sz="2800" dirty="0" err="1" smtClean="0"/>
              <a:t>em</a:t>
            </a:r>
            <a:r>
              <a:rPr lang="en-US" sz="2800" dirty="0" smtClean="0"/>
              <a:t> all.</a:t>
            </a:r>
            <a:endParaRPr lang="en-US" dirty="0" smtClean="0"/>
          </a:p>
          <a:p>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The impact</a:t>
            </a:r>
            <a:endParaRPr lang="en-US" b="0" dirty="0">
              <a:latin typeface="Lucida Console"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z="2800" dirty="0" smtClean="0"/>
              <a:t>As a team of two it was rather hard to make a large divide in the work. </a:t>
            </a:r>
            <a:endParaRPr lang="en-US" sz="2800" dirty="0" smtClean="0"/>
          </a:p>
          <a:p>
            <a:r>
              <a:rPr lang="en-US" sz="2800" dirty="0" smtClean="0"/>
              <a:t>With two main aspects of this project, hardware that can demo and support RAICHU, as well as software running on the server, devices and control applications. We each took charge of one aspect.</a:t>
            </a:r>
          </a:p>
          <a:p>
            <a:r>
              <a:rPr lang="en-US" sz="2800" dirty="0" smtClean="0"/>
              <a:t>Thomas ran software development while Ben was in charge of hardware.</a:t>
            </a:r>
          </a:p>
          <a:p>
            <a:r>
              <a:rPr lang="en-US" sz="2800" dirty="0" smtClean="0"/>
              <a:t>It should also be noted that as a small team, no one area of this project was completed alone. It took careful planning and execution by all members to create a working system.</a:t>
            </a:r>
            <a:endParaRPr lang="en-US" dirty="0" smtClean="0"/>
          </a:p>
          <a:p>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Team Dynamic</a:t>
            </a:r>
            <a:endParaRPr lang="en-US" b="0" dirty="0">
              <a:latin typeface="Lucida Console"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95800" y="1481328"/>
            <a:ext cx="4191000" cy="4525963"/>
          </a:xfrm>
        </p:spPr>
        <p:txBody>
          <a:bodyPr>
            <a:normAutofit/>
          </a:bodyPr>
          <a:lstStyle/>
          <a:p>
            <a:pPr lvl="0" algn="ctr">
              <a:buNone/>
              <a:defRPr/>
            </a:pPr>
            <a:r>
              <a:rPr lang="en-US" sz="2800" u="sng" dirty="0" smtClean="0"/>
              <a:t>Ben</a:t>
            </a:r>
            <a:endParaRPr lang="en-US" sz="2800" u="sng" dirty="0" smtClean="0"/>
          </a:p>
          <a:p>
            <a:pPr lvl="0">
              <a:buFont typeface="Wingdings" pitchFamily="2" charset="2"/>
              <a:buChar char="§"/>
              <a:defRPr/>
            </a:pPr>
            <a:r>
              <a:rPr lang="en-US" sz="2800" dirty="0" smtClean="0"/>
              <a:t>Device Design</a:t>
            </a:r>
            <a:endParaRPr lang="en-US" sz="2800" dirty="0" smtClean="0"/>
          </a:p>
          <a:p>
            <a:pPr lvl="0">
              <a:buFont typeface="Wingdings" pitchFamily="2" charset="2"/>
              <a:buChar char="§"/>
              <a:defRPr/>
            </a:pPr>
            <a:r>
              <a:rPr lang="en-US" sz="2800" dirty="0" smtClean="0"/>
              <a:t>API </a:t>
            </a:r>
            <a:endParaRPr lang="en-US" sz="2800" dirty="0" smtClean="0"/>
          </a:p>
          <a:p>
            <a:pPr lvl="0">
              <a:buFont typeface="Wingdings" pitchFamily="2" charset="2"/>
              <a:buChar char="§"/>
              <a:defRPr/>
            </a:pPr>
            <a:r>
              <a:rPr lang="en-US" sz="2800" dirty="0" smtClean="0"/>
              <a:t>Build System</a:t>
            </a:r>
          </a:p>
          <a:p>
            <a:pPr lvl="0">
              <a:buFont typeface="Wingdings" pitchFamily="2" charset="2"/>
              <a:buChar char="§"/>
              <a:defRPr/>
            </a:pPr>
            <a:r>
              <a:rPr lang="en-US" sz="2800" dirty="0" smtClean="0"/>
              <a:t>Hardware requirements and implementation</a:t>
            </a:r>
          </a:p>
          <a:p>
            <a:pPr lvl="0">
              <a:buFont typeface="Wingdings" pitchFamily="2" charset="2"/>
              <a:buChar char="§"/>
              <a:defRPr/>
            </a:pPr>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Individual </a:t>
            </a:r>
            <a:r>
              <a:rPr lang="en-US" b="0" u="sng" dirty="0" err="1" smtClean="0">
                <a:latin typeface="Alien Encounters Solid" pitchFamily="2" charset="0"/>
              </a:rPr>
              <a:t>responisbilities</a:t>
            </a:r>
            <a:endParaRPr lang="en-US" b="0" dirty="0">
              <a:latin typeface="Lucida Console" pitchFamily="49" charset="0"/>
            </a:endParaRPr>
          </a:p>
        </p:txBody>
      </p:sp>
      <p:sp>
        <p:nvSpPr>
          <p:cNvPr id="4" name="Content Placeholder 1"/>
          <p:cNvSpPr txBox="1">
            <a:spLocks/>
          </p:cNvSpPr>
          <p:nvPr/>
        </p:nvSpPr>
        <p:spPr>
          <a:xfrm>
            <a:off x="228600" y="1600200"/>
            <a:ext cx="4191000" cy="4525963"/>
          </a:xfrm>
          <a:prstGeom prst="rect">
            <a:avLst/>
          </a:prstGeom>
        </p:spPr>
        <p:txBody>
          <a:bodyPr vert="horz">
            <a:normAutofit/>
          </a:bodyPr>
          <a:lstStyle/>
          <a:p>
            <a:pPr marL="365760" marR="0" lvl="0" indent="-256032" algn="ctr" defTabSz="914400" rtl="0" eaLnBrk="1" fontAlgn="auto" latinLnBrk="0" hangingPunct="1">
              <a:lnSpc>
                <a:spcPct val="100000"/>
              </a:lnSpc>
              <a:spcBef>
                <a:spcPts val="400"/>
              </a:spcBef>
              <a:spcAft>
                <a:spcPts val="0"/>
              </a:spcAft>
              <a:buClr>
                <a:schemeClr val="accent1"/>
              </a:buClr>
              <a:buSzPct val="68000"/>
              <a:tabLst/>
              <a:defRPr/>
            </a:pPr>
            <a:r>
              <a:rPr kumimoji="0" lang="en-US" sz="2800" b="0" i="0" u="sng" strike="noStrike" kern="1200" cap="none" spc="0" normalizeH="0" baseline="0" noProof="0" dirty="0" smtClean="0">
                <a:ln>
                  <a:noFill/>
                </a:ln>
                <a:solidFill>
                  <a:schemeClr val="tx1"/>
                </a:solidFill>
                <a:effectLst/>
                <a:uLnTx/>
                <a:uFillTx/>
                <a:latin typeface="+mn-lt"/>
                <a:ea typeface="+mn-ea"/>
                <a:cs typeface="+mn-cs"/>
              </a:rPr>
              <a:t>Thomas</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lang="en-US" sz="2800" dirty="0"/>
              <a:t>M</a:t>
            </a:r>
            <a:r>
              <a:rPr lang="en-US" sz="2800" noProof="0" dirty="0" err="1" smtClean="0"/>
              <a:t>ain</a:t>
            </a:r>
            <a:r>
              <a:rPr lang="en-US" sz="2800" noProof="0" dirty="0" smtClean="0"/>
              <a:t> server code </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kumimoji="0" lang="en-US" sz="2800" b="0" i="0" strike="noStrike" kern="1200" cap="none" spc="0" normalizeH="0" baseline="0" dirty="0" smtClean="0">
                <a:ln>
                  <a:noFill/>
                </a:ln>
                <a:solidFill>
                  <a:schemeClr val="tx1"/>
                </a:solidFill>
                <a:effectLst/>
                <a:uLnTx/>
                <a:uFillTx/>
                <a:latin typeface="+mn-lt"/>
                <a:ea typeface="+mn-ea"/>
                <a:cs typeface="+mn-cs"/>
              </a:rPr>
              <a:t>Database</a:t>
            </a:r>
            <a:r>
              <a:rPr kumimoji="0" lang="en-US" sz="2800" b="0" i="0" strike="noStrike" kern="1200" cap="none" spc="0" normalizeH="0" dirty="0" smtClean="0">
                <a:ln>
                  <a:noFill/>
                </a:ln>
                <a:solidFill>
                  <a:schemeClr val="tx1"/>
                </a:solidFill>
                <a:effectLst/>
                <a:uLnTx/>
                <a:uFillTx/>
                <a:latin typeface="+mn-lt"/>
                <a:ea typeface="+mn-ea"/>
                <a:cs typeface="+mn-cs"/>
              </a:rPr>
              <a:t> creation</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lang="en-US" sz="2800" baseline="0" noProof="0" dirty="0" smtClean="0"/>
              <a:t>Control protocol</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kumimoji="0" lang="en-US" sz="2800" b="0" i="0" strike="noStrike" kern="1200" cap="none" spc="0" normalizeH="0" baseline="0" noProof="0" dirty="0" smtClean="0">
                <a:ln>
                  <a:noFill/>
                </a:ln>
                <a:solidFill>
                  <a:schemeClr val="tx1"/>
                </a:solidFill>
                <a:effectLst/>
                <a:uLnTx/>
                <a:uFillTx/>
                <a:latin typeface="+mn-lt"/>
                <a:ea typeface="+mn-ea"/>
                <a:cs typeface="+mn-cs"/>
              </a:rPr>
              <a:t>System architecture</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endParaRPr kumimoji="0" lang="en-US" sz="2800" b="0" i="0"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sz="2800" dirty="0" smtClean="0"/>
              <a:t>The RAICHU framework and API will be an ever evolving project that will work to best fit developers needs. One of the initial goals set fourth by the RAICHU team was to create a system in which developers would want to use and want to improve. At its current state, there are many shortcomings as well as many strengths. These can all be leveraged to help advance RAICHU and get it in more in more devices.</a:t>
            </a:r>
          </a:p>
          <a:p>
            <a:r>
              <a:rPr lang="en-US" sz="2800" dirty="0" smtClean="0"/>
              <a:t>The RAICHU team encourages feedback, both positive and negative that can help make this architecture easier to use, more reliable, and more secure.</a:t>
            </a:r>
          </a:p>
          <a:p>
            <a:endParaRPr lang="en-US" sz="2800" dirty="0" smtClean="0"/>
          </a:p>
          <a:p>
            <a:pPr>
              <a:buNone/>
            </a:pPr>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Future work</a:t>
            </a:r>
            <a:endParaRPr lang="en-US" b="0" dirty="0">
              <a:latin typeface="Lucida Console" pitchFamily="49"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157</TotalTime>
  <Words>492</Words>
  <Application>Microsoft Office PowerPoint</Application>
  <PresentationFormat>On-screen Show (4:3)</PresentationFormat>
  <Paragraphs>41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Concourse</vt:lpstr>
      <vt:lpstr>Slide 1</vt:lpstr>
      <vt:lpstr>The Inspiration</vt:lpstr>
      <vt:lpstr>The Inspiration – cont.</vt:lpstr>
      <vt:lpstr>RAICHU DEVICES</vt:lpstr>
      <vt:lpstr>THE IDEA</vt:lpstr>
      <vt:lpstr>The impact</vt:lpstr>
      <vt:lpstr>Team Dynamic</vt:lpstr>
      <vt:lpstr>Individual responisbilities</vt:lpstr>
      <vt:lpstr>Future 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Ben</dc:creator>
  <cp:lastModifiedBy>Ben</cp:lastModifiedBy>
  <cp:revision>3</cp:revision>
  <dcterms:created xsi:type="dcterms:W3CDTF">2012-11-29T04:50:22Z</dcterms:created>
  <dcterms:modified xsi:type="dcterms:W3CDTF">2012-11-29T07:27:44Z</dcterms:modified>
</cp:coreProperties>
</file>