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0" r:id="rId4"/>
    <p:sldId id="259" r:id="rId5"/>
    <p:sldId id="258" r:id="rId6"/>
    <p:sldId id="261" r:id="rId7"/>
    <p:sldId id="265" r:id="rId8"/>
    <p:sldId id="266" r:id="rId9"/>
    <p:sldId id="274" r:id="rId10"/>
    <p:sldId id="275" r:id="rId11"/>
    <p:sldId id="280" r:id="rId12"/>
    <p:sldId id="287" r:id="rId13"/>
    <p:sldId id="276" r:id="rId14"/>
    <p:sldId id="277" r:id="rId15"/>
    <p:sldId id="278" r:id="rId16"/>
    <p:sldId id="279" r:id="rId17"/>
    <p:sldId id="286" r:id="rId18"/>
    <p:sldId id="281" r:id="rId19"/>
    <p:sldId id="282" r:id="rId20"/>
    <p:sldId id="283" r:id="rId21"/>
    <p:sldId id="284" r:id="rId22"/>
    <p:sldId id="262" r:id="rId23"/>
    <p:sldId id="267" r:id="rId24"/>
    <p:sldId id="285"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152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85DD8AD-C494-4B9A-9348-233566F768E2}" type="datetimeFigureOut">
              <a:rPr lang="en-US" smtClean="0"/>
              <a:pPr/>
              <a:t>11/29/2012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A42A51-9A24-4653-99A9-FA7FEEC5E3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A42A51-9A24-4653-99A9-FA7FEEC5E3F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85DD8AD-C494-4B9A-9348-233566F768E2}" type="datetimeFigureOut">
              <a:rPr lang="en-US" smtClean="0"/>
              <a:pPr/>
              <a:t>11/29/2012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A42A51-9A24-4653-99A9-FA7FEEC5E3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85DD8AD-C494-4B9A-9348-233566F768E2}" type="datetimeFigureOut">
              <a:rPr lang="en-US" smtClean="0"/>
              <a:pPr/>
              <a:t>11/29/2012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A42A51-9A24-4653-99A9-FA7FEEC5E3F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85DD8AD-C494-4B9A-9348-233566F768E2}" type="datetimeFigureOut">
              <a:rPr lang="en-US" smtClean="0"/>
              <a:pPr/>
              <a:t>11/29/2012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A42A51-9A24-4653-99A9-FA7FEEC5E3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14800" y="1905000"/>
            <a:ext cx="4114800" cy="1199704"/>
          </a:xfrm>
        </p:spPr>
        <p:txBody>
          <a:bodyPr>
            <a:normAutofit/>
          </a:bodyPr>
          <a:lstStyle/>
          <a:p>
            <a:r>
              <a:rPr lang="en-US" sz="2000" dirty="0" smtClean="0">
                <a:latin typeface="Alien Encounters Solid" pitchFamily="2" charset="0"/>
              </a:rPr>
              <a:t>remote access infrastructure for </a:t>
            </a:r>
          </a:p>
          <a:p>
            <a:r>
              <a:rPr lang="en-US" sz="2000" dirty="0" smtClean="0">
                <a:latin typeface="Alien Encounters Solid" pitchFamily="2" charset="0"/>
              </a:rPr>
              <a:t>controlled hardware units</a:t>
            </a:r>
            <a:endParaRPr lang="en-US" sz="2000" dirty="0">
              <a:latin typeface="Alien Encounters Solid" pitchFamily="2" charset="0"/>
            </a:endParaRPr>
          </a:p>
        </p:txBody>
      </p:sp>
      <p:sp>
        <p:nvSpPr>
          <p:cNvPr id="4" name="Rectangle 3"/>
          <p:cNvSpPr/>
          <p:nvPr/>
        </p:nvSpPr>
        <p:spPr>
          <a:xfrm>
            <a:off x="2362200" y="381000"/>
            <a:ext cx="6629400" cy="156966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9600" b="1" i="1" u="sng" cap="none" spc="10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rPr>
              <a:t>RAICHU</a:t>
            </a:r>
            <a:endParaRPr lang="en-US" sz="9600" b="1" i="1" u="sng" cap="none" spc="10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Alien Encounters Solid" pitchFamily="2" charset="0"/>
            </a:endParaRPr>
          </a:p>
        </p:txBody>
      </p:sp>
      <p:sp>
        <p:nvSpPr>
          <p:cNvPr id="5" name="TextBox 4"/>
          <p:cNvSpPr txBox="1"/>
          <p:nvPr/>
        </p:nvSpPr>
        <p:spPr>
          <a:xfrm>
            <a:off x="228600" y="5943600"/>
            <a:ext cx="1869423" cy="646331"/>
          </a:xfrm>
          <a:prstGeom prst="rect">
            <a:avLst/>
          </a:prstGeom>
          <a:noFill/>
        </p:spPr>
        <p:txBody>
          <a:bodyPr wrap="none" rtlCol="0">
            <a:spAutoFit/>
          </a:bodyPr>
          <a:lstStyle/>
          <a:p>
            <a:r>
              <a:rPr lang="en-US" b="1" dirty="0" smtClean="0"/>
              <a:t>Ben Tankersley</a:t>
            </a:r>
          </a:p>
          <a:p>
            <a:r>
              <a:rPr lang="en-US" b="1" dirty="0" smtClean="0"/>
              <a:t>Thomas Tsang</a:t>
            </a:r>
            <a:endParaRPr lang="en-US" b="1" dirty="0"/>
          </a:p>
        </p:txBody>
      </p:sp>
      <p:sp>
        <p:nvSpPr>
          <p:cNvPr id="6" name="TextBox 5"/>
          <p:cNvSpPr txBox="1"/>
          <p:nvPr/>
        </p:nvSpPr>
        <p:spPr>
          <a:xfrm>
            <a:off x="4419600" y="5867400"/>
            <a:ext cx="4576894" cy="369332"/>
          </a:xfrm>
          <a:prstGeom prst="rect">
            <a:avLst/>
          </a:prstGeom>
          <a:noFill/>
        </p:spPr>
        <p:txBody>
          <a:bodyPr wrap="none" rtlCol="0">
            <a:spAutoFit/>
          </a:bodyPr>
          <a:lstStyle/>
          <a:p>
            <a:r>
              <a:rPr lang="en-US" b="1" dirty="0" err="1" smtClean="0"/>
              <a:t>Cmpe</a:t>
            </a:r>
            <a:r>
              <a:rPr lang="en-US" b="1" dirty="0" smtClean="0"/>
              <a:t> 195B – Final Project Presentation</a:t>
            </a:r>
            <a:endParaRPr lang="en-US" b="1"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smtClean="0"/>
              <a:t>Each device implementation utilizes a different set of commands and functionality.</a:t>
            </a:r>
          </a:p>
          <a:p>
            <a:r>
              <a:rPr lang="en-US" sz="2800" dirty="0" smtClean="0"/>
              <a:t>The RC car allows users to drive(forward-back, left-right) while the device relays pertinent information back to the user such as GPS location, heading, speed, and if obstacles may obstruct path.</a:t>
            </a:r>
          </a:p>
          <a:p>
            <a:r>
              <a:rPr lang="en-US" sz="2800" dirty="0" smtClean="0"/>
              <a:t>The power back allows the user to turn on and off two outlets independently that are located within the same wall socket and relays back the state of each switch.</a:t>
            </a:r>
          </a:p>
          <a:p>
            <a:r>
              <a:rPr lang="en-US" sz="2800" dirty="0" smtClean="0"/>
              <a:t>The Mp3 player allows the user to play, pause, seek forward and back and relays the song title and duration of tracks, as well other tracks that can be selected.</a:t>
            </a:r>
          </a:p>
          <a:p>
            <a:r>
              <a:rPr lang="en-US" sz="2800" dirty="0" smtClean="0"/>
              <a:t>Although each device represents a different aspect of everyday life, the RAICHU API allows developers to use the same code structure across a wide array of devices. To show RAICHU’s ability to be injected into an already viable and living code source, both the power bank and RC car were fitted with RAICHU functionality at the end of the development period. The power bank was designed from the beginning to target the RAICHU platform.</a:t>
            </a:r>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Hardware device should integrate into RAICHU system</a:t>
            </a:r>
            <a:endParaRPr lang="en-US" dirty="0" smtClean="0"/>
          </a:p>
          <a:p>
            <a:pPr lvl="1"/>
            <a:r>
              <a:rPr lang="en-US" dirty="0" smtClean="0"/>
              <a:t>Hardware should detect and acknowledge RAICHU server</a:t>
            </a:r>
            <a:endParaRPr lang="en-US" dirty="0" smtClean="0"/>
          </a:p>
          <a:p>
            <a:pPr lvl="1"/>
            <a:r>
              <a:rPr lang="en-US" dirty="0" smtClean="0"/>
              <a:t>Device malfunction should not effect server or client software/hardware</a:t>
            </a:r>
            <a:endParaRPr lang="en-US" dirty="0" smtClean="0"/>
          </a:p>
          <a:p>
            <a:pPr lvl="1"/>
            <a:r>
              <a:rPr lang="en-US" dirty="0" smtClean="0"/>
              <a:t>Hardware should be </a:t>
            </a:r>
            <a:r>
              <a:rPr lang="en-US" dirty="0" err="1" smtClean="0"/>
              <a:t>wifi</a:t>
            </a:r>
            <a:r>
              <a:rPr lang="en-US" dirty="0" smtClean="0"/>
              <a:t>-</a:t>
            </a:r>
            <a:r>
              <a:rPr lang="en-US" dirty="0" smtClean="0"/>
              <a:t>capable</a:t>
            </a:r>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a:t>
            </a:r>
            <a:r>
              <a:rPr lang="en-US" u="sng" dirty="0" smtClean="0">
                <a:latin typeface="Alien Encounters Solid" pitchFamily="2" charset="0"/>
              </a:rPr>
              <a:t>Requirements</a:t>
            </a:r>
            <a:endParaRPr lang="en-US" u="sng" dirty="0">
              <a:latin typeface="Alien Encounters Solid" pitchFamily="2" charset="0"/>
            </a:endParaRPr>
          </a:p>
        </p:txBody>
      </p:sp>
    </p:spTree>
    <p:extLst>
      <p:ext uri="{BB962C8B-B14F-4D97-AF65-F5344CB8AC3E}">
        <p14:creationId xmlns:p14="http://schemas.microsoft.com/office/powerpoint/2010/main" xmlns="" val="13108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Device hardware should be capable of interacting with servers and clients in near real time</a:t>
            </a:r>
          </a:p>
          <a:p>
            <a:pPr lvl="1"/>
            <a:r>
              <a:rPr lang="en-US" dirty="0" smtClean="0"/>
              <a:t>Device hardware should have robust design that allows for long idle periods and fast wakeup times.</a:t>
            </a:r>
            <a:endParaRPr lang="en-US" dirty="0" smtClean="0"/>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Hardware </a:t>
            </a:r>
            <a:r>
              <a:rPr lang="en-US" u="sng" dirty="0" smtClean="0">
                <a:latin typeface="Alien Encounters Solid" pitchFamily="2" charset="0"/>
              </a:rPr>
              <a:t>Requirements</a:t>
            </a:r>
            <a:endParaRPr lang="en-US" u="sng" dirty="0">
              <a:latin typeface="Alien Encounters Solid" pitchFamily="2" charset="0"/>
            </a:endParaRPr>
          </a:p>
        </p:txBody>
      </p:sp>
    </p:spTree>
    <p:extLst>
      <p:ext uri="{BB962C8B-B14F-4D97-AF65-F5344CB8AC3E}">
        <p14:creationId xmlns:p14="http://schemas.microsoft.com/office/powerpoint/2010/main" xmlns="" val="248797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 key aspect to RAICHU is a simple to use API that will allow for developers to integrate our system as either an initial building block in their code or inject into a living code source.</a:t>
            </a:r>
          </a:p>
          <a:p>
            <a:r>
              <a:rPr lang="en-US" sz="2800" dirty="0" smtClean="0"/>
              <a:t>Function naming schemes and common API conventions make the API easy to navigate:</a:t>
            </a:r>
          </a:p>
          <a:p>
            <a:pPr lvl="1"/>
            <a:r>
              <a:rPr lang="en-US" sz="2400" dirty="0" err="1" smtClean="0"/>
              <a:t>Raichu_setDeviceName</a:t>
            </a:r>
            <a:r>
              <a:rPr lang="en-US" sz="2400" dirty="0" smtClean="0"/>
              <a:t>();</a:t>
            </a:r>
          </a:p>
          <a:p>
            <a:pPr lvl="1"/>
            <a:r>
              <a:rPr lang="en-US" sz="2400" dirty="0" err="1" smtClean="0"/>
              <a:t>Raichu_setDeviceCommands</a:t>
            </a:r>
            <a:r>
              <a:rPr lang="en-US" sz="2400" dirty="0" smtClean="0"/>
              <a:t>();</a:t>
            </a:r>
          </a:p>
          <a:p>
            <a:pPr lvl="1"/>
            <a:r>
              <a:rPr lang="en-US" sz="2400" dirty="0" err="1" smtClean="0"/>
              <a:t>Riachu_setStatusParameters</a:t>
            </a:r>
            <a:r>
              <a:rPr lang="en-US" sz="2400" dirty="0" smtClean="0"/>
              <a:t>();</a:t>
            </a:r>
          </a:p>
          <a:p>
            <a:pPr lvl="1"/>
            <a:r>
              <a:rPr lang="en-US" sz="2400" dirty="0" err="1" smtClean="0"/>
              <a:t>Riachu_getConnectedClient</a:t>
            </a:r>
            <a:r>
              <a:rPr lang="en-US" sz="2400" dirty="0" smtClean="0"/>
              <a:t>();</a:t>
            </a:r>
          </a:p>
          <a:p>
            <a:pPr lvl="1"/>
            <a:r>
              <a:rPr lang="en-US" sz="2400" dirty="0" err="1" smtClean="0"/>
              <a:t>Riachu_getServerStatus</a:t>
            </a:r>
            <a:r>
              <a:rPr lang="en-US" sz="2400" dirty="0" smtClean="0"/>
              <a:t>();</a:t>
            </a:r>
          </a:p>
          <a:p>
            <a:r>
              <a:rPr lang="en-US" sz="2800" dirty="0" smtClean="0"/>
              <a:t>API documentation provides users with detailed information on RAICHU methods and variables.</a:t>
            </a:r>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RAICHU API</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pic>
        <p:nvPicPr>
          <p:cNvPr id="6" name="Picture 5" descr="CMPE146_195 Project.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09600" y="1219200"/>
            <a:ext cx="8305800" cy="5106318"/>
          </a:xfrm>
          <a:prstGeom prst="rect">
            <a:avLst/>
          </a:prstGeom>
        </p:spPr>
      </p:pic>
    </p:spTree>
    <p:extLst>
      <p:ext uri="{BB962C8B-B14F-4D97-AF65-F5344CB8AC3E}">
        <p14:creationId xmlns:p14="http://schemas.microsoft.com/office/powerpoint/2010/main" xmlns="" val="111892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Custom </a:t>
            </a:r>
            <a:r>
              <a:rPr lang="en-US" dirty="0" smtClean="0"/>
              <a:t>server application to handle clients and devices</a:t>
            </a:r>
          </a:p>
          <a:p>
            <a:r>
              <a:rPr lang="en-US" dirty="0" smtClean="0"/>
              <a:t>Apache </a:t>
            </a:r>
            <a:r>
              <a:rPr lang="en-US" dirty="0" smtClean="0"/>
              <a:t>HTTP web server to web clients</a:t>
            </a:r>
          </a:p>
          <a:p>
            <a:r>
              <a:rPr lang="en-US" dirty="0" err="1" smtClean="0"/>
              <a:t>MySQL</a:t>
            </a:r>
            <a:r>
              <a:rPr lang="en-US" dirty="0" smtClean="0"/>
              <a:t> </a:t>
            </a:r>
            <a:r>
              <a:rPr lang="en-US" dirty="0" smtClean="0"/>
              <a:t>for database	</a:t>
            </a:r>
          </a:p>
          <a:p>
            <a:pPr lvl="1"/>
            <a:r>
              <a:rPr lang="en-US" dirty="0" smtClean="0"/>
              <a:t>Using </a:t>
            </a:r>
            <a:r>
              <a:rPr lang="en-US" dirty="0" err="1" smtClean="0"/>
              <a:t>InnoDB</a:t>
            </a:r>
            <a:r>
              <a:rPr lang="en-US" dirty="0" smtClean="0"/>
              <a:t> for database engine since it supports foreign keys, and we don’t need full text indexing</a:t>
            </a:r>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Architecture</a:t>
            </a:r>
            <a:endParaRPr lang="en-US" u="sng" dirty="0">
              <a:latin typeface="Alien Encounters Solid" pitchFamily="2" charset="0"/>
            </a:endParaRPr>
          </a:p>
        </p:txBody>
      </p:sp>
    </p:spTree>
    <p:extLst>
      <p:ext uri="{BB962C8B-B14F-4D97-AF65-F5344CB8AC3E}">
        <p14:creationId xmlns:p14="http://schemas.microsoft.com/office/powerpoint/2010/main" xmlns="" val="30846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Design:</a:t>
            </a:r>
          </a:p>
          <a:p>
            <a:pPr lvl="1"/>
            <a:r>
              <a:rPr lang="en-US" dirty="0" smtClean="0"/>
              <a:t>Server application based off classical thread model</a:t>
            </a:r>
          </a:p>
          <a:p>
            <a:pPr lvl="1"/>
            <a:r>
              <a:rPr lang="en-US" dirty="0" smtClean="0"/>
              <a:t>While it does not scale as well compared to asynchronous, it’s better suited to demonstrate a prototype</a:t>
            </a:r>
          </a:p>
          <a:p>
            <a:r>
              <a:rPr lang="en-US" dirty="0" smtClean="0"/>
              <a:t>Design trade off:</a:t>
            </a:r>
          </a:p>
          <a:p>
            <a:pPr lvl="1"/>
            <a:r>
              <a:rPr lang="en-US" dirty="0" smtClean="0"/>
              <a:t>Server was planned to utilize asynchronous framework to improve scalability and efficiency</a:t>
            </a:r>
          </a:p>
          <a:p>
            <a:pPr lvl="1"/>
            <a:r>
              <a:rPr lang="en-US" dirty="0" smtClean="0"/>
              <a:t>However we decided the time and effort required to design, implement, and test the system would be beyond the demand of the project</a:t>
            </a:r>
          </a:p>
          <a:p>
            <a:pPr marL="109728" indent="0">
              <a:buNone/>
            </a:pPr>
            <a:endParaRPr lang="en-US" dirty="0" smtClean="0"/>
          </a:p>
        </p:txBody>
      </p:sp>
      <p:sp>
        <p:nvSpPr>
          <p:cNvPr id="3" name="Title 2"/>
          <p:cNvSpPr>
            <a:spLocks noGrp="1"/>
          </p:cNvSpPr>
          <p:nvPr>
            <p:ph type="title"/>
          </p:nvPr>
        </p:nvSpPr>
        <p:spPr/>
        <p:txBody>
          <a:bodyPr>
            <a:normAutofit/>
          </a:bodyPr>
          <a:lstStyle/>
          <a:p>
            <a:pPr algn="ctr"/>
            <a:r>
              <a:rPr lang="en-US" i="1" u="sng" dirty="0" smtClean="0">
                <a:latin typeface="Alien Encounters Solid" pitchFamily="2" charset="0"/>
              </a:rPr>
              <a:t>Server Architecture</a:t>
            </a:r>
            <a:endParaRPr lang="en-US" i="1" u="sng" dirty="0">
              <a:latin typeface="Alien Encounters Solid" pitchFamily="2" charset="0"/>
            </a:endParaRPr>
          </a:p>
        </p:txBody>
      </p:sp>
    </p:spTree>
    <p:extLst>
      <p:ext uri="{BB962C8B-B14F-4D97-AF65-F5344CB8AC3E}">
        <p14:creationId xmlns:p14="http://schemas.microsoft.com/office/powerpoint/2010/main" xmlns="" val="3111049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Functional:</a:t>
            </a:r>
          </a:p>
          <a:p>
            <a:pPr lvl="1"/>
            <a:r>
              <a:rPr lang="en-US" dirty="0" smtClean="0"/>
              <a:t>Server should be robust and be resilient to failure</a:t>
            </a:r>
          </a:p>
          <a:p>
            <a:pPr lvl="1"/>
            <a:r>
              <a:rPr lang="en-US" dirty="0" smtClean="0"/>
              <a:t>Server log messages should be clear on activity</a:t>
            </a:r>
          </a:p>
          <a:p>
            <a:pPr lvl="1"/>
            <a:r>
              <a:rPr lang="en-US" dirty="0" smtClean="0"/>
              <a:t>Device crashes should not corrupt any part of server</a:t>
            </a:r>
          </a:p>
          <a:p>
            <a:pPr lvl="1"/>
            <a:r>
              <a:rPr lang="en-US" dirty="0" smtClean="0"/>
              <a:t>Devices may only have one “owner” at any given instance</a:t>
            </a:r>
          </a:p>
          <a:p>
            <a:pPr lvl="1"/>
            <a:r>
              <a:rPr lang="en-US" dirty="0" smtClean="0"/>
              <a:t>Clients can actively control only one device any given instance</a:t>
            </a:r>
          </a:p>
          <a:p>
            <a:pPr lvl="1"/>
            <a:r>
              <a:rPr lang="en-US" dirty="0" smtClean="0"/>
              <a:t>Server must be secure against unwarranted input</a:t>
            </a:r>
          </a:p>
        </p:txBody>
      </p:sp>
      <p:sp>
        <p:nvSpPr>
          <p:cNvPr id="3" name="Title 2"/>
          <p:cNvSpPr>
            <a:spLocks noGrp="1"/>
          </p:cNvSpPr>
          <p:nvPr>
            <p:ph type="title"/>
          </p:nvPr>
        </p:nvSpPr>
        <p:spPr/>
        <p:txBody>
          <a:bodyPr/>
          <a:lstStyle/>
          <a:p>
            <a:pPr algn="ctr"/>
            <a:r>
              <a:rPr lang="en-US" u="sng" dirty="0" smtClean="0">
                <a:latin typeface="Alien Encounters Solid" pitchFamily="2" charset="0"/>
              </a:rPr>
              <a:t>Software Requirements</a:t>
            </a:r>
            <a:endParaRPr lang="en-US" u="sng" dirty="0">
              <a:latin typeface="Alien Encounters Solid" pitchFamily="2" charset="0"/>
            </a:endParaRPr>
          </a:p>
        </p:txBody>
      </p:sp>
    </p:spTree>
    <p:extLst>
      <p:ext uri="{BB962C8B-B14F-4D97-AF65-F5344CB8AC3E}">
        <p14:creationId xmlns:p14="http://schemas.microsoft.com/office/powerpoint/2010/main" xmlns="" val="1310860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Non-functional:</a:t>
            </a:r>
          </a:p>
          <a:p>
            <a:pPr lvl="1"/>
            <a:r>
              <a:rPr lang="en-US" dirty="0" smtClean="0"/>
              <a:t>Real-time devices require near real-time feedback</a:t>
            </a:r>
          </a:p>
          <a:p>
            <a:pPr lvl="1"/>
            <a:r>
              <a:rPr lang="en-US" dirty="0" smtClean="0"/>
              <a:t>Devices should have minimal setup to boot up and connect to server</a:t>
            </a:r>
          </a:p>
          <a:p>
            <a:pPr lvl="1"/>
            <a:r>
              <a:rPr lang="en-US" dirty="0" smtClean="0"/>
              <a:t>System should be responsive under any amount of stress</a:t>
            </a:r>
          </a:p>
          <a:p>
            <a:pPr lvl="1"/>
            <a:r>
              <a:rPr lang="en-US" dirty="0" smtClean="0"/>
              <a:t>Server deployment should be straight forward</a:t>
            </a:r>
          </a:p>
          <a:p>
            <a:pPr lvl="1"/>
            <a:endParaRPr lang="en-US" dirty="0" smtClean="0"/>
          </a:p>
          <a:p>
            <a:pPr lvl="1"/>
            <a:endParaRPr lang="en-US" dirty="0" smtClean="0"/>
          </a:p>
        </p:txBody>
      </p:sp>
      <p:sp>
        <p:nvSpPr>
          <p:cNvPr id="3" name="Title 2"/>
          <p:cNvSpPr>
            <a:spLocks noGrp="1"/>
          </p:cNvSpPr>
          <p:nvPr>
            <p:ph type="title"/>
          </p:nvPr>
        </p:nvSpPr>
        <p:spPr/>
        <p:txBody>
          <a:bodyPr/>
          <a:lstStyle/>
          <a:p>
            <a:pPr algn="ctr"/>
            <a:r>
              <a:rPr lang="en-US" u="sng" dirty="0" smtClean="0">
                <a:latin typeface="Alien Encounters Solid" pitchFamily="2" charset="0"/>
              </a:rPr>
              <a:t>Software Requirements</a:t>
            </a:r>
            <a:endParaRPr lang="en-US" u="sng" dirty="0">
              <a:latin typeface="Alien Encounters Solid" pitchFamily="2" charset="0"/>
            </a:endParaRPr>
          </a:p>
        </p:txBody>
      </p:sp>
    </p:spTree>
    <p:extLst>
      <p:ext uri="{BB962C8B-B14F-4D97-AF65-F5344CB8AC3E}">
        <p14:creationId xmlns:p14="http://schemas.microsoft.com/office/powerpoint/2010/main" xmlns="" val="24879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When a client or device connects to the server, a new thread is spawn to handle and process any data sent</a:t>
            </a:r>
          </a:p>
          <a:p>
            <a:r>
              <a:rPr lang="en-US" dirty="0" smtClean="0"/>
              <a:t>Once determined if it’s a client or device, the information is logged into a list, which is constantly updated locally and periodically updated on the database </a:t>
            </a:r>
          </a:p>
          <a:p>
            <a:r>
              <a:rPr lang="en-US" dirty="0" smtClean="0"/>
              <a:t>Client asks the server to assign it a device, once assigned, the server will relay any data from the client to the device</a:t>
            </a:r>
            <a:endParaRPr lang="en-US" dirty="0"/>
          </a:p>
        </p:txBody>
      </p:sp>
      <p:sp>
        <p:nvSpPr>
          <p:cNvPr id="3" name="Title 2"/>
          <p:cNvSpPr>
            <a:spLocks noGrp="1"/>
          </p:cNvSpPr>
          <p:nvPr>
            <p:ph type="title"/>
          </p:nvPr>
        </p:nvSpPr>
        <p:spPr/>
        <p:txBody>
          <a:bodyPr>
            <a:normAutofit/>
          </a:bodyPr>
          <a:lstStyle/>
          <a:p>
            <a:pPr algn="ctr"/>
            <a:r>
              <a:rPr lang="en-US" u="sng" dirty="0" smtClean="0">
                <a:latin typeface="Alien Encounters Solid" pitchFamily="2" charset="0"/>
              </a:rPr>
              <a:t>Server Implementation</a:t>
            </a:r>
            <a:endParaRPr lang="en-US" u="sng" dirty="0">
              <a:latin typeface="Alien Encounters Solid" pitchFamily="2" charset="0"/>
            </a:endParaRPr>
          </a:p>
        </p:txBody>
      </p:sp>
    </p:spTree>
    <p:extLst>
      <p:ext uri="{BB962C8B-B14F-4D97-AF65-F5344CB8AC3E}">
        <p14:creationId xmlns:p14="http://schemas.microsoft.com/office/powerpoint/2010/main" xmlns="" val="20471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The internet is almost everywhere we go, whether it be via Smartphone, PC or other internet connected devices, we rarely find ourselves more than an arms length away from our next status update, bill payment or shoe purchase. </a:t>
            </a:r>
            <a:endParaRPr lang="en-US" dirty="0" smtClean="0"/>
          </a:p>
          <a:p>
            <a:r>
              <a:rPr lang="en-US" dirty="0" smtClean="0"/>
              <a:t>Many companies have realized this change in American culture and have capitalized by allowing internet users to control many things that were traditionally not possible over the web.</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Server keeps a cached list of available devices and clients</a:t>
            </a:r>
          </a:p>
          <a:p>
            <a:r>
              <a:rPr lang="en-US" dirty="0" smtClean="0"/>
              <a:t>Makes periodic database writes for web and mobile client access</a:t>
            </a:r>
          </a:p>
          <a:p>
            <a:r>
              <a:rPr lang="en-US" dirty="0" smtClean="0"/>
              <a:t>Database writes can be expensive so only done periodically</a:t>
            </a:r>
          </a:p>
          <a:p>
            <a:r>
              <a:rPr lang="en-US" dirty="0" smtClean="0"/>
              <a:t>Internal list needs to be updated in real time so devices aren’t mistakenly claimed</a:t>
            </a:r>
            <a:endParaRPr lang="en-US" dirty="0"/>
          </a:p>
        </p:txBody>
      </p:sp>
      <p:sp>
        <p:nvSpPr>
          <p:cNvPr id="3" name="Title 2"/>
          <p:cNvSpPr>
            <a:spLocks noGrp="1"/>
          </p:cNvSpPr>
          <p:nvPr>
            <p:ph type="title"/>
          </p:nvPr>
        </p:nvSpPr>
        <p:spPr/>
        <p:txBody>
          <a:bodyPr/>
          <a:lstStyle/>
          <a:p>
            <a:pPr algn="ctr"/>
            <a:r>
              <a:rPr lang="en-US" u="sng" dirty="0">
                <a:latin typeface="Alien Encounters Solid" pitchFamily="2" charset="0"/>
              </a:rPr>
              <a:t>Server Implementation</a:t>
            </a:r>
          </a:p>
        </p:txBody>
      </p:sp>
    </p:spTree>
    <p:extLst>
      <p:ext uri="{BB962C8B-B14F-4D97-AF65-F5344CB8AC3E}">
        <p14:creationId xmlns:p14="http://schemas.microsoft.com/office/powerpoint/2010/main" xmlns="" val="248329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Expanding and extending the functionality of the API can be difficult, server can store what available commands exist for a certain device, but the user interface cannot dynamically translate commands into a practical layout </a:t>
            </a:r>
          </a:p>
          <a:p>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Server Issues</a:t>
            </a:r>
            <a:endParaRPr lang="en-US" u="sng" dirty="0">
              <a:latin typeface="Alien Encounters Solid" pitchFamily="2" charset="0"/>
            </a:endParaRPr>
          </a:p>
        </p:txBody>
      </p:sp>
    </p:spTree>
    <p:extLst>
      <p:ext uri="{BB962C8B-B14F-4D97-AF65-F5344CB8AC3E}">
        <p14:creationId xmlns:p14="http://schemas.microsoft.com/office/powerpoint/2010/main" xmlns="" val="162141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smtClean="0"/>
              <a:t>As a team of two it was rather hard to make a large divide in the work. </a:t>
            </a:r>
          </a:p>
          <a:p>
            <a:r>
              <a:rPr lang="en-US" sz="2800" dirty="0" smtClean="0"/>
              <a:t>With two main aspects of this project, hardware that can demo and support RAICHU, as well as software running on the server, devices and control applications. We each took charge of one aspect.</a:t>
            </a:r>
          </a:p>
          <a:p>
            <a:r>
              <a:rPr lang="en-US" sz="2800" dirty="0" smtClean="0"/>
              <a:t>Thomas ran software development while Ben was in charge of hardware.</a:t>
            </a:r>
          </a:p>
          <a:p>
            <a:r>
              <a:rPr lang="en-US" sz="2800" dirty="0" smtClean="0"/>
              <a:t>It should also be noted that as a small team, no one area of this project was completed alone. It took careful planning and execution by all members to create a working system.</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Team Dynamic</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95800" y="1481328"/>
            <a:ext cx="4191000" cy="4525963"/>
          </a:xfrm>
        </p:spPr>
        <p:txBody>
          <a:bodyPr>
            <a:normAutofit/>
          </a:bodyPr>
          <a:lstStyle/>
          <a:p>
            <a:pPr lvl="0" algn="ctr">
              <a:buNone/>
              <a:defRPr/>
            </a:pPr>
            <a:r>
              <a:rPr lang="en-US" sz="2800" u="sng" dirty="0" smtClean="0"/>
              <a:t>Ben</a:t>
            </a:r>
          </a:p>
          <a:p>
            <a:pPr lvl="0">
              <a:buFont typeface="Wingdings" pitchFamily="2" charset="2"/>
              <a:buChar char="§"/>
              <a:defRPr/>
            </a:pPr>
            <a:r>
              <a:rPr lang="en-US" sz="2800" dirty="0" smtClean="0"/>
              <a:t>Device Design</a:t>
            </a:r>
          </a:p>
          <a:p>
            <a:pPr lvl="0">
              <a:buFont typeface="Wingdings" pitchFamily="2" charset="2"/>
              <a:buChar char="§"/>
              <a:defRPr/>
            </a:pPr>
            <a:r>
              <a:rPr lang="en-US" sz="2800" dirty="0" smtClean="0"/>
              <a:t>API </a:t>
            </a:r>
          </a:p>
          <a:p>
            <a:pPr lvl="0">
              <a:buFont typeface="Wingdings" pitchFamily="2" charset="2"/>
              <a:buChar char="§"/>
              <a:defRPr/>
            </a:pPr>
            <a:r>
              <a:rPr lang="en-US" sz="2800" dirty="0" smtClean="0"/>
              <a:t>Build System</a:t>
            </a:r>
          </a:p>
          <a:p>
            <a:pPr lvl="0">
              <a:buFont typeface="Wingdings" pitchFamily="2" charset="2"/>
              <a:buChar char="§"/>
              <a:defRPr/>
            </a:pPr>
            <a:r>
              <a:rPr lang="en-US" sz="2800" dirty="0" smtClean="0"/>
              <a:t>Hardware requirements and implementation</a:t>
            </a:r>
          </a:p>
          <a:p>
            <a:pPr lvl="0">
              <a:buFont typeface="Wingdings" pitchFamily="2" charset="2"/>
              <a:buChar char="§"/>
              <a:defRPr/>
            </a:pPr>
            <a:endParaRPr lang="en-US" sz="2800" dirty="0" smtClean="0"/>
          </a:p>
        </p:txBody>
      </p:sp>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Individual </a:t>
            </a:r>
            <a:r>
              <a:rPr lang="en-US" b="0" u="sng" dirty="0" smtClean="0">
                <a:latin typeface="Alien Encounters Solid" pitchFamily="2" charset="0"/>
              </a:rPr>
              <a:t>responsibilities</a:t>
            </a:r>
            <a:endParaRPr lang="en-US" b="0" dirty="0">
              <a:latin typeface="Lucida Console" pitchFamily="49" charset="0"/>
            </a:endParaRPr>
          </a:p>
        </p:txBody>
      </p:sp>
      <p:sp>
        <p:nvSpPr>
          <p:cNvPr id="4" name="Content Placeholder 1"/>
          <p:cNvSpPr txBox="1">
            <a:spLocks/>
          </p:cNvSpPr>
          <p:nvPr/>
        </p:nvSpPr>
        <p:spPr>
          <a:xfrm>
            <a:off x="228600" y="1600200"/>
            <a:ext cx="4191000" cy="4525963"/>
          </a:xfrm>
          <a:prstGeom prst="rect">
            <a:avLst/>
          </a:prstGeom>
        </p:spPr>
        <p:txBody>
          <a:bodyPr vert="horz">
            <a:normAutofit/>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800" b="0" i="0" u="sng" strike="noStrike" kern="1200" cap="none" spc="0" normalizeH="0" baseline="0" noProof="0" dirty="0" smtClean="0">
                <a:ln>
                  <a:noFill/>
                </a:ln>
                <a:solidFill>
                  <a:schemeClr val="tx1"/>
                </a:solidFill>
                <a:effectLst/>
                <a:uLnTx/>
                <a:uFillTx/>
                <a:latin typeface="+mn-lt"/>
                <a:ea typeface="+mn-ea"/>
                <a:cs typeface="+mn-cs"/>
              </a:rPr>
              <a:t>Thomas</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Server application</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dirty="0" smtClean="0">
                <a:ln>
                  <a:noFill/>
                </a:ln>
                <a:solidFill>
                  <a:schemeClr val="tx1"/>
                </a:solidFill>
                <a:effectLst/>
                <a:uLnTx/>
                <a:uFillTx/>
                <a:latin typeface="+mn-lt"/>
                <a:ea typeface="+mn-ea"/>
                <a:cs typeface="+mn-cs"/>
              </a:rPr>
              <a:t>Web</a:t>
            </a:r>
            <a:r>
              <a:rPr kumimoji="0" lang="en-US" sz="2800" b="0" i="0" strike="noStrike" kern="1200" cap="none" spc="0" normalizeH="0" dirty="0" smtClean="0">
                <a:ln>
                  <a:noFill/>
                </a:ln>
                <a:solidFill>
                  <a:schemeClr val="tx1"/>
                </a:solidFill>
                <a:effectLst/>
                <a:uLnTx/>
                <a:uFillTx/>
                <a:latin typeface="+mn-lt"/>
                <a:ea typeface="+mn-ea"/>
                <a:cs typeface="+mn-cs"/>
              </a:rPr>
              <a:t> and database server</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baseline="0" noProof="0" dirty="0" smtClean="0"/>
              <a:t>Control protocol</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kumimoji="0" lang="en-US" sz="2800" b="0" i="0" strike="noStrike" kern="1200" cap="none" spc="0" normalizeH="0" baseline="0" noProof="0" dirty="0" smtClean="0">
                <a:ln>
                  <a:noFill/>
                </a:ln>
                <a:solidFill>
                  <a:schemeClr val="tx1"/>
                </a:solidFill>
                <a:effectLst/>
                <a:uLnTx/>
                <a:uFillTx/>
                <a:latin typeface="+mn-lt"/>
                <a:ea typeface="+mn-ea"/>
                <a:cs typeface="+mn-cs"/>
              </a:rPr>
              <a:t>System architecture</a:t>
            </a: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r>
              <a:rPr lang="en-US" sz="2800" noProof="0" dirty="0" smtClean="0"/>
              <a:t>Simulation tools</a:t>
            </a:r>
          </a:p>
          <a:p>
            <a:pPr marL="109728" marR="0" lvl="0" defTabSz="914400" rtl="0" eaLnBrk="1" fontAlgn="auto" latinLnBrk="0" hangingPunct="1">
              <a:lnSpc>
                <a:spcPct val="100000"/>
              </a:lnSpc>
              <a:spcBef>
                <a:spcPts val="400"/>
              </a:spcBef>
              <a:spcAft>
                <a:spcPts val="0"/>
              </a:spcAft>
              <a:buClr>
                <a:schemeClr val="accent1"/>
              </a:buClr>
              <a:buSzPct val="68000"/>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defTabSz="914400" rtl="0" eaLnBrk="1" fontAlgn="auto" latinLnBrk="0" hangingPunct="1">
              <a:lnSpc>
                <a:spcPct val="100000"/>
              </a:lnSpc>
              <a:spcBef>
                <a:spcPts val="400"/>
              </a:spcBef>
              <a:spcAft>
                <a:spcPts val="0"/>
              </a:spcAft>
              <a:buClr>
                <a:schemeClr val="accent1"/>
              </a:buClr>
              <a:buSzPct val="68000"/>
              <a:buFont typeface="Wingdings" pitchFamily="2" charset="2"/>
              <a:buChar char="§"/>
              <a:tabLst/>
              <a:defRPr/>
            </a:pPr>
            <a:endParaRPr kumimoji="0" lang="en-US" sz="2800" b="0" i="0"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380237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Git</a:t>
            </a:r>
            <a:endParaRPr lang="en-US" dirty="0"/>
          </a:p>
          <a:p>
            <a:r>
              <a:rPr lang="en-US" dirty="0" smtClean="0"/>
              <a:t>Sublime Text</a:t>
            </a:r>
          </a:p>
          <a:p>
            <a:r>
              <a:rPr lang="en-US" dirty="0" smtClean="0"/>
              <a:t>Eclipse</a:t>
            </a:r>
          </a:p>
          <a:p>
            <a:r>
              <a:rPr lang="en-US" dirty="0" smtClean="0"/>
              <a:t>Clang</a:t>
            </a:r>
          </a:p>
          <a:p>
            <a:r>
              <a:rPr lang="en-US" smtClean="0"/>
              <a:t>Sequel Pro</a:t>
            </a:r>
            <a:endParaRPr lang="en-US" dirty="0" smtClean="0"/>
          </a:p>
          <a:p>
            <a:r>
              <a:rPr lang="en-US" dirty="0" smtClean="0"/>
              <a:t>Custom tool to simulate multiple devices and clients to connect to server</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Tools Used</a:t>
            </a:r>
            <a:endParaRPr lang="en-US" u="sng" dirty="0">
              <a:latin typeface="Alien Encounters Solid" pitchFamily="2" charset="0"/>
            </a:endParaRPr>
          </a:p>
        </p:txBody>
      </p:sp>
    </p:spTree>
    <p:extLst>
      <p:ext uri="{BB962C8B-B14F-4D97-AF65-F5344CB8AC3E}">
        <p14:creationId xmlns:p14="http://schemas.microsoft.com/office/powerpoint/2010/main" xmlns="" val="576457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sz="2800" dirty="0" smtClean="0"/>
              <a:t>The RAICHU framework and API will be an ever evolving project that will work to best fit developers needs. One of the initial goals set fourth by the RAICHU team was to create a system in which developers would want to use and want to improve. At its current state, there are many shortcomings as well as many strengths. These can all be leveraged to help advance RAICHU and get it in more in more devices.</a:t>
            </a:r>
          </a:p>
          <a:p>
            <a:r>
              <a:rPr lang="en-US" sz="2800" dirty="0" smtClean="0"/>
              <a:t>The RAICHU team encourages feedback, both positive and negative that can help make this architecture easier to use, more reliable, and more secure.</a:t>
            </a:r>
          </a:p>
          <a:p>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Future work</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91000" cy="3547871"/>
          </a:xfrm>
        </p:spPr>
        <p:txBody>
          <a:bodyPr>
            <a:normAutofit fontScale="92500" lnSpcReduction="20000"/>
          </a:bodyPr>
          <a:lstStyle/>
          <a:p>
            <a:r>
              <a:rPr lang="en-US" dirty="0" smtClean="0"/>
              <a:t>It is now possible to pay bills, watch/rent movies, and even order your groceries. </a:t>
            </a:r>
          </a:p>
          <a:p>
            <a:r>
              <a:rPr lang="en-US" dirty="0" smtClean="0"/>
              <a:t>RAICHU seeks to take this ever growing online community and extend its reaches to places that were also unreachable.</a:t>
            </a:r>
            <a:endParaRPr lang="en-US" dirty="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Inspiration – cont.</a:t>
            </a:r>
            <a:endParaRPr lang="en-US" b="0" dirty="0">
              <a:latin typeface="Lucida Console" pitchFamily="49" charset="0"/>
            </a:endParaRPr>
          </a:p>
        </p:txBody>
      </p:sp>
      <p:pic>
        <p:nvPicPr>
          <p:cNvPr id="4" name="Picture 12"/>
          <p:cNvPicPr>
            <a:picLocks noChangeAspect="1" noChangeArrowheads="1"/>
          </p:cNvPicPr>
          <p:nvPr/>
        </p:nvPicPr>
        <p:blipFill>
          <a:blip r:embed="rId2" cstate="print"/>
          <a:srcRect/>
          <a:stretch>
            <a:fillRect/>
          </a:stretch>
        </p:blipFill>
        <p:spPr bwMode="auto">
          <a:xfrm>
            <a:off x="4572000" y="1752600"/>
            <a:ext cx="4267200" cy="3783207"/>
          </a:xfrm>
          <a:prstGeom prst="rect">
            <a:avLst/>
          </a:prstGeom>
          <a:noFill/>
          <a:ln w="9525">
            <a:noFill/>
            <a:miter lim="800000"/>
            <a:headEnd/>
            <a:tailEnd/>
          </a:ln>
        </p:spPr>
      </p:pic>
      <p:sp>
        <p:nvSpPr>
          <p:cNvPr id="5" name="TextBox 4"/>
          <p:cNvSpPr txBox="1"/>
          <p:nvPr/>
        </p:nvSpPr>
        <p:spPr>
          <a:xfrm>
            <a:off x="533400" y="3505200"/>
            <a:ext cx="4191000" cy="369332"/>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16" name="Title 2"/>
          <p:cNvSpPr>
            <a:spLocks noGrp="1"/>
          </p:cNvSpPr>
          <p:nvPr>
            <p:ph type="title"/>
          </p:nvPr>
        </p:nvSpPr>
        <p:spPr>
          <a:xfrm>
            <a:off x="457200" y="152400"/>
            <a:ext cx="8229600" cy="1143000"/>
          </a:xfrm>
        </p:spPr>
        <p:txBody>
          <a:bodyPr/>
          <a:lstStyle/>
          <a:p>
            <a:pPr algn="ctr"/>
            <a:r>
              <a:rPr lang="en-US" b="0" u="sng" dirty="0" smtClean="0">
                <a:latin typeface="Alien Encounters Solid" pitchFamily="2" charset="0"/>
              </a:rPr>
              <a:t>RAICHU DEVICES</a:t>
            </a:r>
            <a:endParaRPr lang="en-US" b="0" dirty="0">
              <a:latin typeface="Lucida Console" pitchFamily="49" charset="0"/>
            </a:endParaRPr>
          </a:p>
        </p:txBody>
      </p:sp>
      <p:pic>
        <p:nvPicPr>
          <p:cNvPr id="7" name="Picture 14" descr="https://encrypted-tbn0.google.com/images?q=tbn:ANd9GcSM4NeRE5oNk12t-ZCUJXMNdn3lh_xRejd87Yfm_PVjfmI_K2y_NQ"/>
          <p:cNvPicPr>
            <a:picLocks noChangeAspect="1" noChangeArrowheads="1"/>
          </p:cNvPicPr>
          <p:nvPr/>
        </p:nvPicPr>
        <p:blipFill>
          <a:blip r:embed="rId2" cstate="print"/>
          <a:srcRect/>
          <a:stretch>
            <a:fillRect/>
          </a:stretch>
        </p:blipFill>
        <p:spPr bwMode="auto">
          <a:xfrm>
            <a:off x="5181600" y="2667000"/>
            <a:ext cx="2019300" cy="2019301"/>
          </a:xfrm>
          <a:prstGeom prst="rect">
            <a:avLst/>
          </a:prstGeom>
          <a:noFill/>
        </p:spPr>
      </p:pic>
      <p:pic>
        <p:nvPicPr>
          <p:cNvPr id="8" name="Picture 12" descr="https://encrypted-tbn1.google.com/images?q=tbn:ANd9GcRVHyE0y-lT02MBNrj6PQavrirgCWz6Xe5Ct-Y14Qg0BMWPsuLQPg"/>
          <p:cNvPicPr>
            <a:picLocks noChangeAspect="1" noChangeArrowheads="1"/>
          </p:cNvPicPr>
          <p:nvPr/>
        </p:nvPicPr>
        <p:blipFill>
          <a:blip r:embed="rId3" cstate="print"/>
          <a:srcRect/>
          <a:stretch>
            <a:fillRect/>
          </a:stretch>
        </p:blipFill>
        <p:spPr bwMode="auto">
          <a:xfrm>
            <a:off x="6324600" y="1143000"/>
            <a:ext cx="2571750" cy="1771651"/>
          </a:xfrm>
          <a:prstGeom prst="rect">
            <a:avLst/>
          </a:prstGeom>
          <a:noFill/>
        </p:spPr>
      </p:pic>
      <p:pic>
        <p:nvPicPr>
          <p:cNvPr id="10" name="Picture 2" descr="https://encrypted-tbn0.google.com/images?q=tbn:ANd9GcRtt2bbOB3q8nfSq6gejcfU4AXEPX2z59xHQYJB0uVnwu6BJi3wpw"/>
          <p:cNvPicPr>
            <a:picLocks noChangeAspect="1" noChangeArrowheads="1"/>
          </p:cNvPicPr>
          <p:nvPr/>
        </p:nvPicPr>
        <p:blipFill>
          <a:blip r:embed="rId4" cstate="print"/>
          <a:srcRect/>
          <a:stretch>
            <a:fillRect/>
          </a:stretch>
        </p:blipFill>
        <p:spPr bwMode="auto">
          <a:xfrm>
            <a:off x="228600" y="1133474"/>
            <a:ext cx="1809750" cy="2524126"/>
          </a:xfrm>
          <a:prstGeom prst="rect">
            <a:avLst/>
          </a:prstGeom>
          <a:noFill/>
        </p:spPr>
      </p:pic>
      <p:pic>
        <p:nvPicPr>
          <p:cNvPr id="11" name="Picture 4" descr="https://encrypted-tbn3.google.com/images?q=tbn:ANd9GcRYbIR43gGDCmaSxoKvtSlXXbe9IpMOvFFR2h1f_yCOYpi3bTR1zQ"/>
          <p:cNvPicPr>
            <a:picLocks noChangeAspect="1" noChangeArrowheads="1"/>
          </p:cNvPicPr>
          <p:nvPr/>
        </p:nvPicPr>
        <p:blipFill>
          <a:blip r:embed="rId5" cstate="print"/>
          <a:srcRect/>
          <a:stretch>
            <a:fillRect/>
          </a:stretch>
        </p:blipFill>
        <p:spPr bwMode="auto">
          <a:xfrm>
            <a:off x="1752600" y="2743200"/>
            <a:ext cx="2286000" cy="2000251"/>
          </a:xfrm>
          <a:prstGeom prst="rect">
            <a:avLst/>
          </a:prstGeom>
          <a:noFill/>
        </p:spPr>
      </p:pic>
      <p:pic>
        <p:nvPicPr>
          <p:cNvPr id="12" name="Picture 6" descr="https://encrypted-tbn0.google.com/images?q=tbn:ANd9GcRPsD2BY5OUM2BJZnHKNRbUhEFkQnBT6UkHn7JEfVDKNbcWz03w"/>
          <p:cNvPicPr>
            <a:picLocks noChangeAspect="1" noChangeArrowheads="1"/>
          </p:cNvPicPr>
          <p:nvPr/>
        </p:nvPicPr>
        <p:blipFill>
          <a:blip r:embed="rId6" cstate="print"/>
          <a:srcRect/>
          <a:stretch>
            <a:fillRect/>
          </a:stretch>
        </p:blipFill>
        <p:spPr bwMode="auto">
          <a:xfrm>
            <a:off x="2743200" y="1143000"/>
            <a:ext cx="2562225" cy="1781176"/>
          </a:xfrm>
          <a:prstGeom prst="rect">
            <a:avLst/>
          </a:prstGeom>
          <a:noFill/>
        </p:spPr>
      </p:pic>
      <p:pic>
        <p:nvPicPr>
          <p:cNvPr id="13" name="Picture 8" descr="https://encrypted-tbn1.google.com/images?q=tbn:ANd9GcTwvX0ShpyJWADQhWQfDnozaeHnnteaxg7HPGZ5ZMVX1XCbTlKmKw"/>
          <p:cNvPicPr>
            <a:picLocks noChangeAspect="1" noChangeArrowheads="1"/>
          </p:cNvPicPr>
          <p:nvPr/>
        </p:nvPicPr>
        <p:blipFill>
          <a:blip r:embed="rId7" cstate="print"/>
          <a:srcRect/>
          <a:stretch>
            <a:fillRect/>
          </a:stretch>
        </p:blipFill>
        <p:spPr bwMode="auto">
          <a:xfrm>
            <a:off x="228600" y="4572000"/>
            <a:ext cx="2619375" cy="1743076"/>
          </a:xfrm>
          <a:prstGeom prst="rect">
            <a:avLst/>
          </a:prstGeom>
          <a:noFill/>
        </p:spPr>
      </p:pic>
      <p:pic>
        <p:nvPicPr>
          <p:cNvPr id="14" name="Picture 10" descr="https://encrypted-tbn1.google.com/images?q=tbn:ANd9GcTSL-9ot3rY6cGiXdcSacDXwV5Wf9fTgSl82XJLi16KyUmAZX5_"/>
          <p:cNvPicPr>
            <a:picLocks noChangeAspect="1" noChangeArrowheads="1"/>
          </p:cNvPicPr>
          <p:nvPr/>
        </p:nvPicPr>
        <p:blipFill>
          <a:blip r:embed="rId8" cstate="print"/>
          <a:srcRect/>
          <a:stretch>
            <a:fillRect/>
          </a:stretch>
        </p:blipFill>
        <p:spPr bwMode="auto">
          <a:xfrm>
            <a:off x="3657600" y="4495800"/>
            <a:ext cx="2438400" cy="1828800"/>
          </a:xfrm>
          <a:prstGeom prst="rect">
            <a:avLst/>
          </a:prstGeom>
          <a:noFill/>
        </p:spPr>
      </p:pic>
      <p:pic>
        <p:nvPicPr>
          <p:cNvPr id="15" name="Picture 16" descr="https://encrypted-tbn0.google.com/images?q=tbn:ANd9GcQkgM4LUK6b6rSbHXYdM9m5bo0gzOi6Mta151zOvdirsEFrSMQUt24sKdH0"/>
          <p:cNvPicPr>
            <a:picLocks noChangeAspect="1" noChangeArrowheads="1"/>
          </p:cNvPicPr>
          <p:nvPr/>
        </p:nvPicPr>
        <p:blipFill>
          <a:blip r:embed="rId9" cstate="print"/>
          <a:srcRect/>
          <a:stretch>
            <a:fillRect/>
          </a:stretch>
        </p:blipFill>
        <p:spPr bwMode="auto">
          <a:xfrm>
            <a:off x="6781800" y="4343399"/>
            <a:ext cx="1981200" cy="1981201"/>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By implementing a small amount of code in a device, developers can enable their products to be controlled remotely with little set up and backend development. </a:t>
            </a:r>
          </a:p>
          <a:p>
            <a:r>
              <a:rPr lang="en-US" dirty="0" smtClean="0"/>
              <a:t>The RAICHU API will allow developers to easily implement the cloud services to new projects as well inject the capabilities into existing source code.</a:t>
            </a:r>
            <a:endParaRPr lang="en-US" dirty="0"/>
          </a:p>
        </p:txBody>
      </p:sp>
      <p:sp>
        <p:nvSpPr>
          <p:cNvPr id="3" name="Title 2"/>
          <p:cNvSpPr>
            <a:spLocks noGrp="1"/>
          </p:cNvSpPr>
          <p:nvPr>
            <p:ph type="title"/>
          </p:nvPr>
        </p:nvSpPr>
        <p:spPr/>
        <p:txBody>
          <a:bodyPr/>
          <a:lstStyle/>
          <a:p>
            <a:pPr algn="ctr"/>
            <a:r>
              <a:rPr lang="en-US" u="sng" dirty="0" smtClean="0">
                <a:latin typeface="Alien Encounters Solid" pitchFamily="2" charset="0"/>
              </a:rPr>
              <a:t>THE IDEA</a:t>
            </a:r>
            <a:endParaRPr lang="en-US" u="sng" dirty="0">
              <a:latin typeface="Alien Encounters Solid" pitchFamily="2"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With RAICHU enabled devices users will be able to access and control their devices from any where they can access the web. </a:t>
            </a:r>
          </a:p>
          <a:p>
            <a:r>
              <a:rPr lang="en-US" sz="2800" dirty="0" smtClean="0"/>
              <a:t>Whether is a lock, light, safe, stereo, microwave or camera, Every device that needs to be controlled is right for RAICHU.</a:t>
            </a:r>
          </a:p>
          <a:p>
            <a:r>
              <a:rPr lang="en-US" sz="2800" dirty="0" smtClean="0"/>
              <a:t>RAIHCU gives you the capability to control ‘</a:t>
            </a:r>
            <a:r>
              <a:rPr lang="en-US" sz="2800" dirty="0" err="1" smtClean="0"/>
              <a:t>em</a:t>
            </a:r>
            <a:r>
              <a:rPr lang="en-US" sz="2800" dirty="0" smtClean="0"/>
              <a:t> all.</a:t>
            </a:r>
            <a:endParaRPr lang="en-US" dirty="0" smtClean="0"/>
          </a:p>
          <a:p>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The impact</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648200" cy="4525963"/>
          </a:xfrm>
        </p:spPr>
        <p:txBody>
          <a:bodyPr>
            <a:normAutofit fontScale="92500" lnSpcReduction="20000"/>
          </a:bodyPr>
          <a:lstStyle/>
          <a:p>
            <a:r>
              <a:rPr lang="en-US" sz="2800" dirty="0" smtClean="0"/>
              <a:t>RAICHU incorporates both mobile and web applications to allow users to connect to their devices from virtually anywhere.</a:t>
            </a:r>
          </a:p>
          <a:p>
            <a:r>
              <a:rPr lang="en-US" sz="2800" dirty="0" smtClean="0"/>
              <a:t>With dynamic controls and customized interaction per RAICHU enable device. The applications are simple to set up and easy to use.</a:t>
            </a:r>
          </a:p>
          <a:p>
            <a:endParaRPr lang="en-US" sz="2800" dirty="0" smtClean="0"/>
          </a:p>
          <a:p>
            <a:pPr>
              <a:buNone/>
            </a:pPr>
            <a:endParaRPr lang="en-US" sz="2800" dirty="0" smtClean="0"/>
          </a:p>
        </p:txBody>
      </p:sp>
      <p:sp>
        <p:nvSpPr>
          <p:cNvPr id="3" name="Title 2"/>
          <p:cNvSpPr>
            <a:spLocks noGrp="1"/>
          </p:cNvSpPr>
          <p:nvPr>
            <p:ph type="title"/>
          </p:nvPr>
        </p:nvSpPr>
        <p:spPr/>
        <p:txBody>
          <a:bodyPr>
            <a:normAutofit fontScale="90000"/>
          </a:bodyPr>
          <a:lstStyle/>
          <a:p>
            <a:pPr algn="ctr"/>
            <a:r>
              <a:rPr lang="en-US" b="0" u="sng" dirty="0" smtClean="0">
                <a:latin typeface="Alien Encounters Solid" pitchFamily="2" charset="0"/>
              </a:rPr>
              <a:t>Mobile and web Applications</a:t>
            </a:r>
            <a:endParaRPr lang="en-US" b="0" u="sng" dirty="0">
              <a:latin typeface="Lucida Console" pitchFamily="49" charset="0"/>
            </a:endParaRPr>
          </a:p>
        </p:txBody>
      </p:sp>
      <p:pic>
        <p:nvPicPr>
          <p:cNvPr id="4" name="Picture 3" descr="Screen 1.jpg"/>
          <p:cNvPicPr>
            <a:picLocks noChangeAspect="1"/>
          </p:cNvPicPr>
          <p:nvPr/>
        </p:nvPicPr>
        <p:blipFill>
          <a:blip r:embed="rId2" cstate="print"/>
          <a:stretch>
            <a:fillRect/>
          </a:stretch>
        </p:blipFill>
        <p:spPr>
          <a:xfrm>
            <a:off x="5257800" y="1219200"/>
            <a:ext cx="2981097" cy="5257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b="0" u="sng" dirty="0" smtClean="0">
                <a:latin typeface="Alien Encounters Solid" pitchFamily="2" charset="0"/>
              </a:rPr>
              <a:t>Client control flow</a:t>
            </a:r>
            <a:endParaRPr lang="en-US" b="0" u="sng" dirty="0">
              <a:latin typeface="Lucida Console" pitchFamily="49" charset="0"/>
            </a:endParaRPr>
          </a:p>
        </p:txBody>
      </p:sp>
      <p:pic>
        <p:nvPicPr>
          <p:cNvPr id="1026" name="Picture 2"/>
          <p:cNvPicPr>
            <a:picLocks noChangeAspect="1" noChangeArrowheads="1"/>
          </p:cNvPicPr>
          <p:nvPr/>
        </p:nvPicPr>
        <p:blipFill>
          <a:blip r:embed="rId2" cstate="print"/>
          <a:srcRect/>
          <a:stretch>
            <a:fillRect/>
          </a:stretch>
        </p:blipFill>
        <p:spPr bwMode="auto">
          <a:xfrm>
            <a:off x="2286000" y="1447800"/>
            <a:ext cx="6429375" cy="380047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5867400" y="5867400"/>
            <a:ext cx="2819400" cy="565388"/>
          </a:xfrm>
          <a:prstGeom prst="rect">
            <a:avLst/>
          </a:prstGeom>
          <a:noFill/>
          <a:ln w="9525">
            <a:noFill/>
            <a:miter lim="800000"/>
            <a:headEnd/>
            <a:tailEnd/>
          </a:ln>
        </p:spPr>
      </p:pic>
      <p:sp>
        <p:nvSpPr>
          <p:cNvPr id="2" name="Content Placeholder 1"/>
          <p:cNvSpPr>
            <a:spLocks noGrp="1"/>
          </p:cNvSpPr>
          <p:nvPr>
            <p:ph idx="1"/>
          </p:nvPr>
        </p:nvSpPr>
        <p:spPr>
          <a:xfrm>
            <a:off x="457200" y="2286000"/>
            <a:ext cx="4648200" cy="3721291"/>
          </a:xfrm>
        </p:spPr>
        <p:txBody>
          <a:bodyPr>
            <a:normAutofit fontScale="85000" lnSpcReduction="10000"/>
          </a:bodyPr>
          <a:lstStyle/>
          <a:p>
            <a:r>
              <a:rPr lang="en-US" sz="2800" dirty="0" smtClean="0"/>
              <a:t>User interaction is fast and simple</a:t>
            </a:r>
          </a:p>
          <a:p>
            <a:pPr lvl="1"/>
            <a:r>
              <a:rPr lang="en-US" sz="2400" dirty="0" smtClean="0"/>
              <a:t>Upon login, available devices are presented to the user.</a:t>
            </a:r>
          </a:p>
          <a:p>
            <a:pPr lvl="1"/>
            <a:r>
              <a:rPr lang="en-US" sz="2400" dirty="0" smtClean="0"/>
              <a:t>Once device(s) are selected, available device controls and device state are relayed to client.</a:t>
            </a:r>
          </a:p>
          <a:p>
            <a:pPr lvl="1"/>
            <a:r>
              <a:rPr lang="en-US" sz="2400" dirty="0" smtClean="0"/>
              <a:t>User interaction occurs</a:t>
            </a:r>
          </a:p>
          <a:p>
            <a:pPr lvl="1"/>
            <a:r>
              <a:rPr lang="en-US" sz="2400" dirty="0" smtClean="0"/>
              <a:t>Upon user logout, devices are returned to ready-device pool.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smtClean="0"/>
              <a:t>To demo the RAICHU servers capabilities the team has come up with several hardware implementations that can show the diversity of the system.</a:t>
            </a:r>
          </a:p>
          <a:p>
            <a:pPr lvl="1"/>
            <a:r>
              <a:rPr lang="en-US" sz="2400" dirty="0" smtClean="0"/>
              <a:t>RC car</a:t>
            </a:r>
          </a:p>
          <a:p>
            <a:pPr lvl="1"/>
            <a:r>
              <a:rPr lang="en-US" sz="2400" dirty="0" smtClean="0"/>
              <a:t>Power bank</a:t>
            </a:r>
          </a:p>
          <a:p>
            <a:pPr lvl="1"/>
            <a:r>
              <a:rPr lang="en-US" sz="2400" dirty="0" smtClean="0"/>
              <a:t>Mp3 player</a:t>
            </a:r>
          </a:p>
          <a:p>
            <a:pPr>
              <a:buNone/>
            </a:pPr>
            <a:endParaRPr lang="en-US" sz="2800" dirty="0" smtClean="0"/>
          </a:p>
          <a:p>
            <a:pPr>
              <a:buNone/>
            </a:pPr>
            <a:endParaRPr lang="en-US" sz="2800" dirty="0" smtClean="0"/>
          </a:p>
        </p:txBody>
      </p:sp>
      <p:sp>
        <p:nvSpPr>
          <p:cNvPr id="3" name="Title 2"/>
          <p:cNvSpPr>
            <a:spLocks noGrp="1"/>
          </p:cNvSpPr>
          <p:nvPr>
            <p:ph type="title"/>
          </p:nvPr>
        </p:nvSpPr>
        <p:spPr/>
        <p:txBody>
          <a:bodyPr/>
          <a:lstStyle/>
          <a:p>
            <a:pPr algn="ctr"/>
            <a:r>
              <a:rPr lang="en-US" b="0" u="sng" dirty="0" smtClean="0">
                <a:latin typeface="Alien Encounters Solid" pitchFamily="2" charset="0"/>
              </a:rPr>
              <a:t>Hardware Applications</a:t>
            </a:r>
            <a:endParaRPr lang="en-US" b="0" dirty="0">
              <a:latin typeface="Lucida Console"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249</TotalTime>
  <Words>1331</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Concourse</vt:lpstr>
      <vt:lpstr>Slide 1</vt:lpstr>
      <vt:lpstr>The Inspiration</vt:lpstr>
      <vt:lpstr>The Inspiration – cont.</vt:lpstr>
      <vt:lpstr>RAICHU DEVICES</vt:lpstr>
      <vt:lpstr>THE IDEA</vt:lpstr>
      <vt:lpstr>The impact</vt:lpstr>
      <vt:lpstr>Mobile and web Applications</vt:lpstr>
      <vt:lpstr>Client control flow</vt:lpstr>
      <vt:lpstr>Hardware Applications</vt:lpstr>
      <vt:lpstr>Hardware Applications</vt:lpstr>
      <vt:lpstr>HARDWARE Requirements</vt:lpstr>
      <vt:lpstr>Hardware Requirements</vt:lpstr>
      <vt:lpstr>The RAICHU API</vt:lpstr>
      <vt:lpstr>Server Architecture</vt:lpstr>
      <vt:lpstr>Server Architecture</vt:lpstr>
      <vt:lpstr>Server Architecture</vt:lpstr>
      <vt:lpstr>Software Requirements</vt:lpstr>
      <vt:lpstr>Software Requirements</vt:lpstr>
      <vt:lpstr>Server Implementation</vt:lpstr>
      <vt:lpstr>Server Implementation</vt:lpstr>
      <vt:lpstr>Server Issues</vt:lpstr>
      <vt:lpstr>Team Dynamic</vt:lpstr>
      <vt:lpstr>Individual responsibilities</vt:lpstr>
      <vt:lpstr>Tools Used</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dc:creator>
  <cp:lastModifiedBy>Ben</cp:lastModifiedBy>
  <cp:revision>12</cp:revision>
  <dcterms:created xsi:type="dcterms:W3CDTF">2012-11-29T04:50:22Z</dcterms:created>
  <dcterms:modified xsi:type="dcterms:W3CDTF">2012-11-29T09:48:23Z</dcterms:modified>
</cp:coreProperties>
</file>