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9" r:id="rId5"/>
    <p:sldId id="258" r:id="rId6"/>
    <p:sldId id="261" r:id="rId7"/>
    <p:sldId id="262" r:id="rId8"/>
    <p:sldId id="263"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9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t>11/28/12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t>11/28/12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t>11/28/12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t>11/28/12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5800" y="1481328"/>
            <a:ext cx="4191000" cy="4525963"/>
          </a:xfrm>
        </p:spPr>
        <p:txBody>
          <a:bodyPr>
            <a:normAutofit/>
          </a:bodyPr>
          <a:lstStyle/>
          <a:p>
            <a:pPr lvl="0" algn="ctr">
              <a:buNone/>
              <a:defRPr/>
            </a:pPr>
            <a:r>
              <a:rPr lang="en-US" sz="2800" u="sng" dirty="0" smtClean="0"/>
              <a:t>Ben</a:t>
            </a:r>
          </a:p>
          <a:p>
            <a:pPr lvl="0">
              <a:buFont typeface="Wingdings" pitchFamily="2" charset="2"/>
              <a:buChar char="§"/>
              <a:defRPr/>
            </a:pPr>
            <a:r>
              <a:rPr lang="en-US" sz="2800" dirty="0" smtClean="0"/>
              <a:t>Device Design</a:t>
            </a:r>
          </a:p>
          <a:p>
            <a:pPr lvl="0">
              <a:buFont typeface="Wingdings" pitchFamily="2" charset="2"/>
              <a:buChar char="§"/>
              <a:defRPr/>
            </a:pPr>
            <a:r>
              <a:rPr lang="en-US" sz="2800" dirty="0" smtClean="0"/>
              <a:t>API </a:t>
            </a:r>
          </a:p>
          <a:p>
            <a:pPr lvl="0">
              <a:buFont typeface="Wingdings" pitchFamily="2" charset="2"/>
              <a:buChar char="§"/>
              <a:defRPr/>
            </a:pPr>
            <a:r>
              <a:rPr lang="en-US" sz="2800" dirty="0" smtClean="0"/>
              <a:t>Build System</a:t>
            </a:r>
          </a:p>
          <a:p>
            <a:pPr lvl="0">
              <a:buFont typeface="Wingdings" pitchFamily="2" charset="2"/>
              <a:buChar char="§"/>
              <a:defRPr/>
            </a:pPr>
            <a:r>
              <a:rPr lang="en-US" sz="2800" dirty="0" smtClean="0"/>
              <a:t>Hardware requirements and implementation</a:t>
            </a:r>
          </a:p>
          <a:p>
            <a:pPr lvl="0">
              <a:buFont typeface="Wingdings" pitchFamily="2" charset="2"/>
              <a:buChar char="§"/>
              <a:defRPr/>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Individual </a:t>
            </a:r>
            <a:r>
              <a:rPr lang="en-US" b="0" u="sng" dirty="0" err="1" smtClean="0">
                <a:latin typeface="Alien Encounters Solid" pitchFamily="2" charset="0"/>
              </a:rPr>
              <a:t>responisbilities</a:t>
            </a:r>
            <a:endParaRPr lang="en-US" b="0" dirty="0">
              <a:latin typeface="Lucida Console" pitchFamily="49" charset="0"/>
            </a:endParaRPr>
          </a:p>
        </p:txBody>
      </p:sp>
      <p:sp>
        <p:nvSpPr>
          <p:cNvPr id="4" name="Content Placeholder 1"/>
          <p:cNvSpPr txBox="1">
            <a:spLocks/>
          </p:cNvSpPr>
          <p:nvPr/>
        </p:nvSpPr>
        <p:spPr>
          <a:xfrm>
            <a:off x="228600" y="1600200"/>
            <a:ext cx="4191000" cy="4525963"/>
          </a:xfrm>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mn-lt"/>
                <a:ea typeface="+mn-ea"/>
                <a:cs typeface="+mn-cs"/>
              </a:rPr>
              <a:t>Thomas</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Server application</a:t>
            </a:r>
            <a:endParaRPr lang="en-US" sz="2800" noProof="0" dirty="0" smtClean="0"/>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dirty="0" smtClean="0">
                <a:ln>
                  <a:noFill/>
                </a:ln>
                <a:solidFill>
                  <a:schemeClr val="tx1"/>
                </a:solidFill>
                <a:effectLst/>
                <a:uLnTx/>
                <a:uFillTx/>
                <a:latin typeface="+mn-lt"/>
                <a:ea typeface="+mn-ea"/>
                <a:cs typeface="+mn-cs"/>
              </a:rPr>
              <a:t>Web</a:t>
            </a:r>
            <a:r>
              <a:rPr kumimoji="0" lang="en-US" sz="2800" b="0" i="0" strike="noStrike" kern="1200" cap="none" spc="0" normalizeH="0" dirty="0" smtClean="0">
                <a:ln>
                  <a:noFill/>
                </a:ln>
                <a:solidFill>
                  <a:schemeClr val="tx1"/>
                </a:solidFill>
                <a:effectLst/>
                <a:uLnTx/>
                <a:uFillTx/>
                <a:latin typeface="+mn-lt"/>
                <a:ea typeface="+mn-ea"/>
                <a:cs typeface="+mn-cs"/>
              </a:rPr>
              <a:t> and database server</a:t>
            </a:r>
            <a:endParaRPr kumimoji="0" lang="en-US" sz="2800" b="0" i="0" strike="noStrike" kern="1200" cap="none" spc="0" normalizeH="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baseline="0" noProof="0" dirty="0" smtClean="0"/>
              <a:t>Control protocol</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noProof="0" dirty="0" smtClean="0">
                <a:ln>
                  <a:noFill/>
                </a:ln>
                <a:solidFill>
                  <a:schemeClr val="tx1"/>
                </a:solidFill>
                <a:effectLst/>
                <a:uLnTx/>
                <a:uFillTx/>
                <a:latin typeface="+mn-lt"/>
                <a:ea typeface="+mn-ea"/>
                <a:cs typeface="+mn-cs"/>
              </a:rPr>
              <a:t>System </a:t>
            </a:r>
            <a:r>
              <a:rPr kumimoji="0" lang="en-US" sz="2800" b="0" i="0" strike="noStrike" kern="1200" cap="none" spc="0" normalizeH="0" baseline="0" noProof="0" dirty="0" smtClean="0">
                <a:ln>
                  <a:noFill/>
                </a:ln>
                <a:solidFill>
                  <a:schemeClr val="tx1"/>
                </a:solidFill>
                <a:effectLst/>
                <a:uLnTx/>
                <a:uFillTx/>
                <a:latin typeface="+mn-lt"/>
                <a:ea typeface="+mn-ea"/>
                <a:cs typeface="+mn-cs"/>
              </a:rPr>
              <a:t>architecture</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Simulation tools</a:t>
            </a:r>
          </a:p>
          <a:p>
            <a:pPr marL="109728" marR="0" lvl="0" defTabSz="914400" rtl="0" eaLnBrk="1" fontAlgn="auto" latinLnBrk="0" hangingPunct="1">
              <a:lnSpc>
                <a:spcPct val="100000"/>
              </a:lnSpc>
              <a:spcBef>
                <a:spcPts val="400"/>
              </a:spcBef>
              <a:spcAft>
                <a:spcPts val="0"/>
              </a:spcAft>
              <a:buClr>
                <a:schemeClr val="accent1"/>
              </a:buClr>
              <a:buSzPct val="68000"/>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8839234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800" dirty="0" smtClean="0"/>
              <a:t>The internet is almost everywhere we go, whether it be via Smartphone, PC or other internet connected devices, we rarely find ourselves more than an arms length away from our next status update, bill payment or shoe purchase. </a:t>
            </a:r>
          </a:p>
          <a:p>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Inspiration</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Alien Encounters Solid" pitchFamily="2" charset="0"/>
              </a:rPr>
              <a:t>The Inspiration – cont.</a:t>
            </a:r>
            <a:endParaRPr lang="en-US" b="0" dirty="0">
              <a:latin typeface="Lucida Console" pitchFamily="49" charset="0"/>
            </a:endParaRPr>
          </a:p>
        </p:txBody>
      </p:sp>
      <p:pic>
        <p:nvPicPr>
          <p:cNvPr id="4" name="Picture 12"/>
          <p:cNvPicPr>
            <a:picLocks noChangeAspect="1" noChangeArrowheads="1"/>
          </p:cNvPicPr>
          <p:nvPr/>
        </p:nvPicPr>
        <p:blipFill>
          <a:blip r:embed="rId2" cstate="print"/>
          <a:srcRect/>
          <a:stretch>
            <a:fillRect/>
          </a:stretch>
        </p:blipFill>
        <p:spPr bwMode="auto">
          <a:xfrm>
            <a:off x="4953000" y="3581400"/>
            <a:ext cx="3433763" cy="3044300"/>
          </a:xfrm>
          <a:prstGeom prst="rect">
            <a:avLst/>
          </a:prstGeom>
          <a:noFill/>
          <a:ln w="9525">
            <a:noFill/>
            <a:miter lim="800000"/>
            <a:headEnd/>
            <a:tailEnd/>
          </a:ln>
        </p:spPr>
      </p:pic>
      <p:sp>
        <p:nvSpPr>
          <p:cNvPr id="2" name="Content Placeholder 1"/>
          <p:cNvSpPr>
            <a:spLocks noGrp="1"/>
          </p:cNvSpPr>
          <p:nvPr>
            <p:ph idx="1"/>
          </p:nvPr>
        </p:nvSpPr>
        <p:spPr>
          <a:xfrm>
            <a:off x="457200" y="1481329"/>
            <a:ext cx="8229600" cy="1795272"/>
          </a:xfrm>
        </p:spPr>
        <p:txBody>
          <a:bodyPr>
            <a:normAutofit fontScale="77500" lnSpcReduction="20000"/>
          </a:bodyPr>
          <a:lstStyle/>
          <a:p>
            <a:r>
              <a:rPr lang="en-US" dirty="0" smtClean="0"/>
              <a:t>It is now possible to pay bills, watch/rent movies, and even order your groceries. </a:t>
            </a:r>
          </a:p>
          <a:p>
            <a:endParaRPr lang="en-US" dirty="0" smtClean="0"/>
          </a:p>
          <a:p>
            <a:r>
              <a:rPr lang="en-US" dirty="0" smtClean="0"/>
              <a:t>RAICHU seeks to take this ever growing online community and extend its reaches to places that were also unreachable.</a:t>
            </a:r>
            <a:endParaRPr lang="en-US" dirty="0"/>
          </a:p>
        </p:txBody>
      </p:sp>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109728" indent="0">
              <a:buNone/>
            </a:pPr>
            <a:endParaRPr lang="en-US" dirty="0"/>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
        <p:nvSpPr>
          <p:cNvPr id="16" name="Title 2"/>
          <p:cNvSpPr>
            <a:spLocks noGrp="1"/>
          </p:cNvSpPr>
          <p:nvPr>
            <p:ph type="title"/>
          </p:nvPr>
        </p:nvSpPr>
        <p:spPr>
          <a:xfrm>
            <a:off x="457200" y="152400"/>
            <a:ext cx="8229600" cy="1143000"/>
          </a:xfrm>
        </p:spPr>
        <p:txBody>
          <a:bodyPr/>
          <a:lstStyle/>
          <a:p>
            <a:pPr algn="ctr"/>
            <a:r>
              <a:rPr lang="en-US" b="0" u="sng" dirty="0" smtClean="0">
                <a:latin typeface="Alien Encounters Solid" pitchFamily="2" charset="0"/>
              </a:rPr>
              <a:t>RAICHU DEVICES</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a:t>
            </a:r>
            <a:r>
              <a:rPr lang="en-US" smtClean="0"/>
              <a:t>source code.</a:t>
            </a:r>
            <a:endParaRPr lang="en-US" dirty="0"/>
          </a:p>
        </p:txBody>
      </p:sp>
      <p:sp>
        <p:nvSpPr>
          <p:cNvPr id="3" name="Title 2"/>
          <p:cNvSpPr>
            <a:spLocks noGrp="1"/>
          </p:cNvSpPr>
          <p:nvPr>
            <p:ph type="title"/>
          </p:nvPr>
        </p:nvSpPr>
        <p:spPr/>
        <p:txBody>
          <a:bodyPr/>
          <a:lstStyle/>
          <a:p>
            <a:pPr algn="ctr"/>
            <a:r>
              <a:rPr lang="en-US" u="sng" dirty="0" smtClean="0"/>
              <a:t>THE IDEA</a:t>
            </a:r>
            <a:endParaRPr lang="en-US" u="sng"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RAICHU enabled devices users will be able to access and control their devices from any where they can access the web. </a:t>
            </a:r>
          </a:p>
          <a:p>
            <a:r>
              <a:rPr lang="en-US" sz="2800" dirty="0" smtClean="0"/>
              <a:t>Whether is a lock, light, safe, stereo, microwave or camera, Every device than can be controlled is right for RAICHU.</a:t>
            </a:r>
          </a:p>
          <a:p>
            <a:r>
              <a:rPr lang="en-US" sz="2800" dirty="0" smtClean="0"/>
              <a:t>RAIHCU 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impact</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Server Architecture</a:t>
            </a:r>
            <a:endParaRPr lang="en-US" dirty="0"/>
          </a:p>
        </p:txBody>
      </p:sp>
      <p:pic>
        <p:nvPicPr>
          <p:cNvPr id="6" name="Picture 5" descr="CMPE146_195 Projec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8305800" cy="5106318"/>
          </a:xfrm>
          <a:prstGeom prst="rect">
            <a:avLst/>
          </a:prstGeom>
        </p:spPr>
      </p:pic>
    </p:spTree>
    <p:extLst>
      <p:ext uri="{BB962C8B-B14F-4D97-AF65-F5344CB8AC3E}">
        <p14:creationId xmlns:p14="http://schemas.microsoft.com/office/powerpoint/2010/main" val="1009322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custom server application to handle clients and devices</a:t>
            </a:r>
          </a:p>
          <a:p>
            <a:r>
              <a:rPr lang="en-US" dirty="0" smtClean="0"/>
              <a:t>- Apache HTTP web server to web clients</a:t>
            </a:r>
          </a:p>
          <a:p>
            <a:r>
              <a:rPr lang="en-US" dirty="0" smtClean="0"/>
              <a:t>- MySQL for database	</a:t>
            </a:r>
          </a:p>
          <a:p>
            <a:pPr lvl="1"/>
            <a:r>
              <a:rPr lang="en-US" dirty="0" smtClean="0"/>
              <a:t>Using </a:t>
            </a:r>
            <a:r>
              <a:rPr lang="en-US" dirty="0" err="1" smtClean="0"/>
              <a:t>InnoDB</a:t>
            </a:r>
            <a:r>
              <a:rPr lang="en-US" dirty="0" smtClean="0"/>
              <a:t> for database engine since it supports foreign keys, and we don’t need full text indexing</a:t>
            </a:r>
          </a:p>
        </p:txBody>
      </p:sp>
      <p:sp>
        <p:nvSpPr>
          <p:cNvPr id="3" name="Title 2"/>
          <p:cNvSpPr>
            <a:spLocks noGrp="1"/>
          </p:cNvSpPr>
          <p:nvPr>
            <p:ph type="title"/>
          </p:nvPr>
        </p:nvSpPr>
        <p:spPr/>
        <p:txBody>
          <a:bodyPr>
            <a:normAutofit/>
          </a:bodyPr>
          <a:lstStyle/>
          <a:p>
            <a:r>
              <a:rPr lang="en-US" dirty="0" smtClean="0"/>
              <a:t>Server Architecture</a:t>
            </a:r>
            <a:endParaRPr lang="en-US" dirty="0"/>
          </a:p>
        </p:txBody>
      </p:sp>
    </p:spTree>
    <p:extLst>
      <p:ext uri="{BB962C8B-B14F-4D97-AF65-F5344CB8AC3E}">
        <p14:creationId xmlns:p14="http://schemas.microsoft.com/office/powerpoint/2010/main" val="175193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Design:</a:t>
            </a:r>
          </a:p>
          <a:p>
            <a:pPr lvl="1"/>
            <a:r>
              <a:rPr lang="en-US" dirty="0" smtClean="0"/>
              <a:t>Server application based off classical thread model</a:t>
            </a:r>
          </a:p>
          <a:p>
            <a:pPr lvl="1"/>
            <a:r>
              <a:rPr lang="en-US" dirty="0" smtClean="0"/>
              <a:t>While it does not scale as well compared to asynchronous, it’s better suited to demonstrate a prototype</a:t>
            </a:r>
          </a:p>
          <a:p>
            <a:r>
              <a:rPr lang="en-US" dirty="0" smtClean="0"/>
              <a:t>Design trade off:</a:t>
            </a:r>
          </a:p>
          <a:p>
            <a:pPr lvl="1"/>
            <a:r>
              <a:rPr lang="en-US" dirty="0" smtClean="0"/>
              <a:t>Server was planned to utilize asynchronous framework to improve scalability and efficiency</a:t>
            </a:r>
          </a:p>
          <a:p>
            <a:pPr lvl="1"/>
            <a:r>
              <a:rPr lang="en-US" dirty="0" smtClean="0"/>
              <a:t>However we decided the time and effort required to design, implement, and test the system would be beyond the demand of the project</a:t>
            </a:r>
          </a:p>
          <a:p>
            <a:pPr marL="109728" indent="0">
              <a:buNone/>
            </a:pPr>
            <a:endParaRPr lang="en-US" dirty="0" smtClean="0"/>
          </a:p>
        </p:txBody>
      </p:sp>
      <p:sp>
        <p:nvSpPr>
          <p:cNvPr id="3" name="Title 2"/>
          <p:cNvSpPr>
            <a:spLocks noGrp="1"/>
          </p:cNvSpPr>
          <p:nvPr>
            <p:ph type="title"/>
          </p:nvPr>
        </p:nvSpPr>
        <p:spPr/>
        <p:txBody>
          <a:bodyPr>
            <a:normAutofit/>
          </a:bodyPr>
          <a:lstStyle/>
          <a:p>
            <a:r>
              <a:rPr lang="en-US" dirty="0" smtClean="0"/>
              <a:t>Server Architecture</a:t>
            </a:r>
            <a:endParaRPr lang="en-US" dirty="0"/>
          </a:p>
        </p:txBody>
      </p:sp>
    </p:spTree>
    <p:extLst>
      <p:ext uri="{BB962C8B-B14F-4D97-AF65-F5344CB8AC3E}">
        <p14:creationId xmlns:p14="http://schemas.microsoft.com/office/powerpoint/2010/main" val="411968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148</TotalTime>
  <Words>375</Words>
  <Application>Microsoft Macintosh PowerPoint</Application>
  <PresentationFormat>On-screen Show (4:3)</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PowerPoint Presentation</vt:lpstr>
      <vt:lpstr>The Inspiration</vt:lpstr>
      <vt:lpstr>The Inspiration – cont.</vt:lpstr>
      <vt:lpstr>RAICHU DEVICES</vt:lpstr>
      <vt:lpstr>THE IDEA</vt:lpstr>
      <vt:lpstr>The impact</vt:lpstr>
      <vt:lpstr>Server Architecture</vt:lpstr>
      <vt:lpstr>Server Architecture</vt:lpstr>
      <vt:lpstr>Server Architecture</vt:lpstr>
      <vt:lpstr>Individual responisbilities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Thomas Tsang</cp:lastModifiedBy>
  <cp:revision>7</cp:revision>
  <dcterms:created xsi:type="dcterms:W3CDTF">2012-11-29T04:50:22Z</dcterms:created>
  <dcterms:modified xsi:type="dcterms:W3CDTF">2012-11-29T07:45:18Z</dcterms:modified>
</cp:coreProperties>
</file>