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 id="258" r:id="rId6"/>
    <p:sldId id="261" r:id="rId7"/>
    <p:sldId id="267" r:id="rId8"/>
    <p:sldId id="262" r:id="rId9"/>
    <p:sldId id="264" r:id="rId10"/>
    <p:sldId id="274" r:id="rId11"/>
    <p:sldId id="275" r:id="rId12"/>
    <p:sldId id="265" r:id="rId13"/>
    <p:sldId id="266"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pPr/>
              <a:t>11/29/2012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pPr/>
              <a:t>11/29/2012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To demo the RAICHU servers capabilities the team has come up with several hardware implementations that can show the diversity of the system.</a:t>
            </a:r>
          </a:p>
          <a:p>
            <a:pPr lvl="1"/>
            <a:r>
              <a:rPr lang="en-US" sz="2400" dirty="0" smtClean="0"/>
              <a:t>RC car</a:t>
            </a:r>
          </a:p>
          <a:p>
            <a:pPr lvl="1"/>
            <a:r>
              <a:rPr lang="en-US" sz="2400" dirty="0" smtClean="0"/>
              <a:t>P</a:t>
            </a:r>
            <a:r>
              <a:rPr lang="en-US" sz="2400" dirty="0" smtClean="0"/>
              <a:t>ower bank</a:t>
            </a:r>
          </a:p>
          <a:p>
            <a:pPr lvl="1"/>
            <a:r>
              <a:rPr lang="en-US" sz="2400" dirty="0" smtClean="0"/>
              <a:t>Mp3 player</a:t>
            </a:r>
            <a:endParaRPr lang="en-US" sz="2400" dirty="0" smtClean="0"/>
          </a:p>
          <a:p>
            <a:pPr>
              <a:buNone/>
            </a:pPr>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Hardware Applications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2800" dirty="0" smtClean="0"/>
              <a:t>Each device implementation utilizes a different set of commands and functionality.</a:t>
            </a:r>
          </a:p>
          <a:p>
            <a:r>
              <a:rPr lang="en-US" sz="2800" dirty="0" smtClean="0"/>
              <a:t>The RC car allows users to drive(forward-back, left-right) while the device relays pertinent information back to the user such as GPS location, heading, speed, and if obstacles may obstruct path.</a:t>
            </a:r>
          </a:p>
          <a:p>
            <a:r>
              <a:rPr lang="en-US" sz="2800" dirty="0" smtClean="0"/>
              <a:t>The power back allows the user to turn on and off two outlets independently that are located within the same wall socket and relays back the state of each switch.</a:t>
            </a:r>
          </a:p>
          <a:p>
            <a:r>
              <a:rPr lang="en-US" sz="2800" dirty="0" smtClean="0"/>
              <a:t>The Mp3 player allows the user to play, pause, seek forward and back and relays the song title and duration of tracks, as well other tracks that can be selected.</a:t>
            </a:r>
          </a:p>
          <a:p>
            <a:r>
              <a:rPr lang="en-US" sz="2800" dirty="0" smtClean="0"/>
              <a:t>Although each device represents a different aspect of everyday life, the RAICHU </a:t>
            </a:r>
            <a:r>
              <a:rPr lang="en-US" sz="2800" dirty="0" smtClean="0"/>
              <a:t>API allows developers to use the same code structure across a wide array of devices. To show RAICHU’s ability to be injected into an already viable and living code source, both the power bank and RC car were fitted with RAICHU functionality at the end of the development period. The power bank was designed from the beginning to target the RAICHU platform.</a:t>
            </a:r>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Hardware Applications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648200" cy="4525963"/>
          </a:xfrm>
        </p:spPr>
        <p:txBody>
          <a:bodyPr>
            <a:normAutofit fontScale="92500" lnSpcReduction="20000"/>
          </a:bodyPr>
          <a:lstStyle/>
          <a:p>
            <a:r>
              <a:rPr lang="en-US" sz="2800" dirty="0" smtClean="0"/>
              <a:t>RAICHU incorporates both mobile and web applications to allow users to connect to their devices from virtually anywhere.</a:t>
            </a:r>
          </a:p>
          <a:p>
            <a:r>
              <a:rPr lang="en-US" sz="2800" dirty="0" smtClean="0"/>
              <a:t>With dynamic controls and customized interaction per RAICHU enable device. The applications are simple to set up and easy to use.</a:t>
            </a:r>
          </a:p>
          <a:p>
            <a:endParaRPr lang="en-US" sz="2800" dirty="0" smtClean="0"/>
          </a:p>
          <a:p>
            <a:pPr>
              <a:buNone/>
            </a:pPr>
            <a:endParaRPr lang="en-US" sz="2800" dirty="0" smtClean="0"/>
          </a:p>
        </p:txBody>
      </p:sp>
      <p:sp>
        <p:nvSpPr>
          <p:cNvPr id="3" name="Title 2"/>
          <p:cNvSpPr>
            <a:spLocks noGrp="1"/>
          </p:cNvSpPr>
          <p:nvPr>
            <p:ph type="title"/>
          </p:nvPr>
        </p:nvSpPr>
        <p:spPr/>
        <p:txBody>
          <a:bodyPr>
            <a:normAutofit fontScale="90000"/>
          </a:bodyPr>
          <a:lstStyle/>
          <a:p>
            <a:pPr algn="ctr"/>
            <a:r>
              <a:rPr lang="en-US" b="0" u="sng" dirty="0" smtClean="0">
                <a:latin typeface="Alien Encounters Solid" pitchFamily="2" charset="0"/>
              </a:rPr>
              <a:t>Mobile and web Applications</a:t>
            </a:r>
            <a:endParaRPr lang="en-US" b="0" u="sng" dirty="0">
              <a:latin typeface="Lucida Console" pitchFamily="49" charset="0"/>
            </a:endParaRPr>
          </a:p>
        </p:txBody>
      </p:sp>
      <p:pic>
        <p:nvPicPr>
          <p:cNvPr id="4" name="Picture 3" descr="Screen 1.jpg"/>
          <p:cNvPicPr>
            <a:picLocks noChangeAspect="1"/>
          </p:cNvPicPr>
          <p:nvPr/>
        </p:nvPicPr>
        <p:blipFill>
          <a:blip r:embed="rId2" cstate="print"/>
          <a:stretch>
            <a:fillRect/>
          </a:stretch>
        </p:blipFill>
        <p:spPr>
          <a:xfrm>
            <a:off x="5257800" y="1219200"/>
            <a:ext cx="2981097" cy="5257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0" u="sng" dirty="0" smtClean="0">
                <a:latin typeface="Alien Encounters Solid" pitchFamily="2" charset="0"/>
              </a:rPr>
              <a:t>Client control flow</a:t>
            </a:r>
            <a:endParaRPr lang="en-US" b="0" u="sng" dirty="0">
              <a:latin typeface="Lucida Console"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0" y="1447800"/>
            <a:ext cx="6429375" cy="3800475"/>
          </a:xfrm>
          <a:prstGeom prst="rect">
            <a:avLst/>
          </a:prstGeom>
          <a:noFill/>
          <a:ln w="9525">
            <a:noFill/>
            <a:miter lim="800000"/>
            <a:headEnd/>
            <a:tailEnd/>
          </a:ln>
        </p:spPr>
      </p:pic>
      <p:sp>
        <p:nvSpPr>
          <p:cNvPr id="2" name="Content Placeholder 1"/>
          <p:cNvSpPr>
            <a:spLocks noGrp="1"/>
          </p:cNvSpPr>
          <p:nvPr>
            <p:ph idx="1"/>
          </p:nvPr>
        </p:nvSpPr>
        <p:spPr>
          <a:xfrm>
            <a:off x="457200" y="2286000"/>
            <a:ext cx="4648200" cy="3721291"/>
          </a:xfrm>
        </p:spPr>
        <p:txBody>
          <a:bodyPr>
            <a:normAutofit fontScale="85000" lnSpcReduction="10000"/>
          </a:bodyPr>
          <a:lstStyle/>
          <a:p>
            <a:r>
              <a:rPr lang="en-US" sz="2800" dirty="0" smtClean="0"/>
              <a:t>User interaction is fast and simple</a:t>
            </a:r>
          </a:p>
          <a:p>
            <a:pPr lvl="1"/>
            <a:r>
              <a:rPr lang="en-US" sz="2400" dirty="0" smtClean="0"/>
              <a:t>Upon login, available devices are presented to the user.</a:t>
            </a:r>
          </a:p>
          <a:p>
            <a:pPr lvl="1"/>
            <a:r>
              <a:rPr lang="en-US" sz="2400" dirty="0" smtClean="0"/>
              <a:t>Once device(s) are selected, available device controls and device state are relayed to client.</a:t>
            </a:r>
          </a:p>
          <a:p>
            <a:pPr lvl="1"/>
            <a:r>
              <a:rPr lang="en-US" sz="2400" dirty="0" smtClean="0"/>
              <a:t>User interaction occurs</a:t>
            </a:r>
          </a:p>
          <a:p>
            <a:pPr lvl="1"/>
            <a:r>
              <a:rPr lang="en-US" sz="2400" dirty="0" smtClean="0"/>
              <a:t>Upon user logout, devices are returned to ready-device pool.</a:t>
            </a:r>
          </a:p>
        </p:txBody>
      </p:sp>
      <p:pic>
        <p:nvPicPr>
          <p:cNvPr id="1028" name="Picture 4"/>
          <p:cNvPicPr>
            <a:picLocks noChangeAspect="1" noChangeArrowheads="1"/>
          </p:cNvPicPr>
          <p:nvPr/>
        </p:nvPicPr>
        <p:blipFill>
          <a:blip r:embed="rId3" cstate="print"/>
          <a:srcRect/>
          <a:stretch>
            <a:fillRect/>
          </a:stretch>
        </p:blipFill>
        <p:spPr bwMode="auto">
          <a:xfrm>
            <a:off x="5867400" y="5867400"/>
            <a:ext cx="2819400" cy="565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u="sng" dirty="0" smtClean="0">
                <a:latin typeface="Alien Encounters Solid" pitchFamily="2" charset="0"/>
              </a:rPr>
              <a:t>Server Architecture</a:t>
            </a:r>
            <a:endParaRPr lang="en-US" u="sng" dirty="0">
              <a:latin typeface="Alien Encounters Solid" pitchFamily="2" charset="0"/>
            </a:endParaRPr>
          </a:p>
        </p:txBody>
      </p:sp>
      <p:pic>
        <p:nvPicPr>
          <p:cNvPr id="6" name="Picture 5" descr="CMPE146_195 Projec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600" y="1219200"/>
            <a:ext cx="8305800" cy="5106318"/>
          </a:xfrm>
          <a:prstGeom prst="rect">
            <a:avLst/>
          </a:prstGeom>
        </p:spPr>
      </p:pic>
    </p:spTree>
    <p:extLst>
      <p:ext uri="{BB962C8B-B14F-4D97-AF65-F5344CB8AC3E}">
        <p14:creationId xmlns:p14="http://schemas.microsoft.com/office/powerpoint/2010/main" xmlns="" val="181537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custom server application to handle clients and devices</a:t>
            </a:r>
          </a:p>
          <a:p>
            <a:r>
              <a:rPr lang="en-US" dirty="0" smtClean="0"/>
              <a:t>- Apache HTTP web server to web clients</a:t>
            </a:r>
          </a:p>
          <a:p>
            <a:r>
              <a:rPr lang="en-US" dirty="0" smtClean="0"/>
              <a:t>- MySQL for database	</a:t>
            </a:r>
          </a:p>
          <a:p>
            <a:pPr lvl="1"/>
            <a:r>
              <a:rPr lang="en-US" dirty="0" smtClean="0"/>
              <a:t>Using </a:t>
            </a:r>
            <a:r>
              <a:rPr lang="en-US" dirty="0" err="1" smtClean="0"/>
              <a:t>InnoDB</a:t>
            </a:r>
            <a:r>
              <a:rPr lang="en-US" dirty="0" smtClean="0"/>
              <a:t> for database engine since it supports foreign keys, and we don’t need full text indexing</a:t>
            </a:r>
          </a:p>
        </p:txBody>
      </p:sp>
      <p:sp>
        <p:nvSpPr>
          <p:cNvPr id="3" name="Title 2"/>
          <p:cNvSpPr>
            <a:spLocks noGrp="1"/>
          </p:cNvSpPr>
          <p:nvPr>
            <p:ph type="title"/>
          </p:nvPr>
        </p:nvSpPr>
        <p:spPr/>
        <p:txBody>
          <a:bodyPr>
            <a:normAutofit/>
          </a:bodyPr>
          <a:lstStyle/>
          <a:p>
            <a:pPr algn="ctr"/>
            <a:r>
              <a:rPr lang="en-US" u="sng" dirty="0" smtClean="0">
                <a:latin typeface="Alien Encounters Solid" pitchFamily="2" charset="0"/>
              </a:rPr>
              <a:t>Server Architecture</a:t>
            </a:r>
            <a:endParaRPr lang="en-US" u="sng" dirty="0">
              <a:latin typeface="Alien Encounters Solid" pitchFamily="2" charset="0"/>
            </a:endParaRPr>
          </a:p>
        </p:txBody>
      </p:sp>
    </p:spTree>
    <p:extLst>
      <p:ext uri="{BB962C8B-B14F-4D97-AF65-F5344CB8AC3E}">
        <p14:creationId xmlns:p14="http://schemas.microsoft.com/office/powerpoint/2010/main" xmlns="" val="3249620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Design:</a:t>
            </a:r>
          </a:p>
          <a:p>
            <a:pPr lvl="1"/>
            <a:r>
              <a:rPr lang="en-US" dirty="0" smtClean="0"/>
              <a:t>Server application based off classical thread model</a:t>
            </a:r>
          </a:p>
          <a:p>
            <a:pPr lvl="1"/>
            <a:r>
              <a:rPr lang="en-US" dirty="0" smtClean="0"/>
              <a:t>While it does not scale as well compared to asynchronous, it’s better suited to demonstrate a prototype</a:t>
            </a:r>
          </a:p>
          <a:p>
            <a:r>
              <a:rPr lang="en-US" dirty="0" smtClean="0"/>
              <a:t>Design trade off:</a:t>
            </a:r>
          </a:p>
          <a:p>
            <a:pPr lvl="1"/>
            <a:r>
              <a:rPr lang="en-US" dirty="0" smtClean="0"/>
              <a:t>Server was planned to utilize asynchronous framework to improve scalability and efficiency</a:t>
            </a:r>
          </a:p>
          <a:p>
            <a:pPr lvl="1"/>
            <a:r>
              <a:rPr lang="en-US" dirty="0" smtClean="0"/>
              <a:t>However we decided the time and effort required to design, implement, and test the system would be beyond the demand of the project</a:t>
            </a:r>
          </a:p>
          <a:p>
            <a:pPr marL="109728" indent="0">
              <a:buNone/>
            </a:pPr>
            <a:endParaRPr lang="en-US" dirty="0" smtClean="0"/>
          </a:p>
        </p:txBody>
      </p:sp>
      <p:sp>
        <p:nvSpPr>
          <p:cNvPr id="3" name="Title 2"/>
          <p:cNvSpPr>
            <a:spLocks noGrp="1"/>
          </p:cNvSpPr>
          <p:nvPr>
            <p:ph type="title"/>
          </p:nvPr>
        </p:nvSpPr>
        <p:spPr/>
        <p:txBody>
          <a:bodyPr>
            <a:normAutofit/>
          </a:bodyPr>
          <a:lstStyle/>
          <a:p>
            <a:pPr algn="ctr"/>
            <a:r>
              <a:rPr lang="en-US" u="sng" dirty="0" smtClean="0">
                <a:latin typeface="Alien Encounters Solid" pitchFamily="2" charset="0"/>
              </a:rPr>
              <a:t>Server Architecture</a:t>
            </a:r>
            <a:endParaRPr lang="en-US" u="sng" dirty="0">
              <a:latin typeface="Alien Encounters Solid" pitchFamily="2" charset="0"/>
            </a:endParaRPr>
          </a:p>
        </p:txBody>
      </p:sp>
    </p:spTree>
    <p:extLst>
      <p:ext uri="{BB962C8B-B14F-4D97-AF65-F5344CB8AC3E}">
        <p14:creationId xmlns:p14="http://schemas.microsoft.com/office/powerpoint/2010/main" xmlns="" val="239908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 client or device connects to the server, a new thread is spawn to handle and process any data sent</a:t>
            </a:r>
          </a:p>
          <a:p>
            <a:r>
              <a:rPr lang="en-US" dirty="0" smtClean="0"/>
              <a:t>Once determined if it’s a client or device, the information is logged into a list, which is constantly updated locally and periodically updated on the database </a:t>
            </a:r>
          </a:p>
          <a:p>
            <a:r>
              <a:rPr lang="en-US" dirty="0" smtClean="0"/>
              <a:t>Client asks the server to assign it a device, once assigned, the server will relay any data from the client to the device</a:t>
            </a:r>
            <a:endParaRPr lang="en-US" dirty="0"/>
          </a:p>
        </p:txBody>
      </p:sp>
      <p:sp>
        <p:nvSpPr>
          <p:cNvPr id="3" name="Title 2"/>
          <p:cNvSpPr>
            <a:spLocks noGrp="1"/>
          </p:cNvSpPr>
          <p:nvPr>
            <p:ph type="title"/>
          </p:nvPr>
        </p:nvSpPr>
        <p:spPr/>
        <p:txBody>
          <a:bodyPr>
            <a:normAutofit/>
          </a:bodyPr>
          <a:lstStyle/>
          <a:p>
            <a:pPr algn="ctr"/>
            <a:r>
              <a:rPr lang="en-US" u="sng" dirty="0" smtClean="0">
                <a:latin typeface="Alien Encounters Solid" pitchFamily="2" charset="0"/>
              </a:rPr>
              <a:t>Server Implementation</a:t>
            </a:r>
            <a:endParaRPr lang="en-US" u="sng" dirty="0">
              <a:latin typeface="Alien Encounters Solid" pitchFamily="2" charset="0"/>
            </a:endParaRPr>
          </a:p>
        </p:txBody>
      </p:sp>
    </p:spTree>
    <p:extLst>
      <p:ext uri="{BB962C8B-B14F-4D97-AF65-F5344CB8AC3E}">
        <p14:creationId xmlns:p14="http://schemas.microsoft.com/office/powerpoint/2010/main" xmlns="" val="3437818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Server keeps a cached list of available devices and clients</a:t>
            </a:r>
          </a:p>
          <a:p>
            <a:r>
              <a:rPr lang="en-US" dirty="0" smtClean="0"/>
              <a:t>Makes periodic database writes for web and mobile client access</a:t>
            </a:r>
          </a:p>
          <a:p>
            <a:r>
              <a:rPr lang="en-US" dirty="0" smtClean="0"/>
              <a:t>Database writes can be expensive so only done periodically</a:t>
            </a:r>
          </a:p>
          <a:p>
            <a:r>
              <a:rPr lang="en-US" dirty="0" smtClean="0"/>
              <a:t>Internal list needs to be updated in real time so devices aren’t mistakenly claimed</a:t>
            </a:r>
            <a:endParaRPr lang="en-US" dirty="0"/>
          </a:p>
        </p:txBody>
      </p:sp>
      <p:sp>
        <p:nvSpPr>
          <p:cNvPr id="3" name="Title 2"/>
          <p:cNvSpPr>
            <a:spLocks noGrp="1"/>
          </p:cNvSpPr>
          <p:nvPr>
            <p:ph type="title"/>
          </p:nvPr>
        </p:nvSpPr>
        <p:spPr/>
        <p:txBody>
          <a:bodyPr/>
          <a:lstStyle/>
          <a:p>
            <a:pPr algn="ctr"/>
            <a:r>
              <a:rPr lang="en-US" u="sng" dirty="0">
                <a:latin typeface="Alien Encounters Solid" pitchFamily="2" charset="0"/>
              </a:rPr>
              <a:t>Server Implementation</a:t>
            </a:r>
          </a:p>
        </p:txBody>
      </p:sp>
    </p:spTree>
    <p:extLst>
      <p:ext uri="{BB962C8B-B14F-4D97-AF65-F5344CB8AC3E}">
        <p14:creationId xmlns:p14="http://schemas.microsoft.com/office/powerpoint/2010/main" xmlns="" val="1463393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Expanding and extending the functionality of the API can be difficult, server can store what available commands exist for a certain device, but the user interface cannot dynamically translate commands into a practical layout </a:t>
            </a:r>
          </a:p>
          <a:p>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Server Issues</a:t>
            </a:r>
            <a:endParaRPr lang="en-US" u="sng" dirty="0">
              <a:latin typeface="Alien Encounters Solid" pitchFamily="2" charset="0"/>
            </a:endParaRPr>
          </a:p>
        </p:txBody>
      </p:sp>
    </p:spTree>
    <p:extLst>
      <p:ext uri="{BB962C8B-B14F-4D97-AF65-F5344CB8AC3E}">
        <p14:creationId xmlns:p14="http://schemas.microsoft.com/office/powerpoint/2010/main" xmlns="" val="415284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953000" y="3581400"/>
            <a:ext cx="3433763" cy="3044300"/>
          </a:xfrm>
          <a:prstGeom prst="rect">
            <a:avLst/>
          </a:prstGeom>
          <a:noFill/>
          <a:ln w="9525">
            <a:noFill/>
            <a:miter lim="800000"/>
            <a:headEnd/>
            <a:tailEnd/>
          </a:ln>
        </p:spPr>
      </p:pic>
      <p:sp>
        <p:nvSpPr>
          <p:cNvPr id="2" name="Content Placeholder 1"/>
          <p:cNvSpPr>
            <a:spLocks noGrp="1"/>
          </p:cNvSpPr>
          <p:nvPr>
            <p:ph idx="1"/>
          </p:nvPr>
        </p:nvSpPr>
        <p:spPr>
          <a:xfrm>
            <a:off x="457200" y="1481329"/>
            <a:ext cx="8229600" cy="1795272"/>
          </a:xfrm>
        </p:spPr>
        <p:txBody>
          <a:bodyPr>
            <a:normAutofit fontScale="77500" lnSpcReduction="20000"/>
          </a:bodyPr>
          <a:lstStyle/>
          <a:p>
            <a:r>
              <a:rPr lang="en-US" dirty="0" smtClean="0"/>
              <a:t>It is now possible to pay bills, watch/rent movies, and even order your groceries. </a:t>
            </a:r>
          </a:p>
          <a:p>
            <a:endParaRPr lang="en-US" dirty="0" smtClean="0"/>
          </a:p>
          <a:p>
            <a:r>
              <a:rPr lang="en-US" dirty="0" smtClean="0"/>
              <a:t>RAICHU seeks to take this ever growing online community and extend its reaches to places that were also unreachable.</a:t>
            </a:r>
            <a:endParaRPr lang="en-US" dirty="0"/>
          </a:p>
        </p:txBody>
      </p:sp>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THE IDEA</a:t>
            </a:r>
            <a:endParaRPr lang="en-US" u="sng" dirty="0">
              <a:latin typeface="Alien Encounters Solid"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that needs to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p>
          <a:p>
            <a:pPr lvl="0">
              <a:buFont typeface="Wingdings" pitchFamily="2" charset="2"/>
              <a:buChar char="§"/>
              <a:defRPr/>
            </a:pPr>
            <a:r>
              <a:rPr lang="en-US" sz="2800" dirty="0" smtClean="0"/>
              <a:t>Device Design</a:t>
            </a:r>
          </a:p>
          <a:p>
            <a:pPr lvl="0">
              <a:buFont typeface="Wingdings" pitchFamily="2" charset="2"/>
              <a:buChar char="§"/>
              <a:defRPr/>
            </a:pPr>
            <a:r>
              <a:rPr lang="en-US" sz="2800" dirty="0" smtClean="0"/>
              <a:t>API </a:t>
            </a:r>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Individual </a:t>
            </a:r>
            <a:r>
              <a:rPr lang="en-US" b="0" u="sng" dirty="0" err="1" smtClean="0">
                <a:latin typeface="Alien Encounters Solid" pitchFamily="2" charset="0"/>
              </a:rPr>
              <a:t>responisbilities</a:t>
            </a:r>
            <a:endParaRPr lang="en-US" b="0" dirty="0">
              <a:latin typeface="Lucida Console" pitchFamily="49"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Server application</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Web</a:t>
            </a:r>
            <a:r>
              <a:rPr kumimoji="0" lang="en-US" sz="2800" b="0" i="0" strike="noStrike" kern="1200" cap="none" spc="0" normalizeH="0" dirty="0" smtClean="0">
                <a:ln>
                  <a:noFill/>
                </a:ln>
                <a:solidFill>
                  <a:schemeClr val="tx1"/>
                </a:solidFill>
                <a:effectLst/>
                <a:uLnTx/>
                <a:uFillTx/>
                <a:latin typeface="+mn-lt"/>
                <a:ea typeface="+mn-ea"/>
                <a:cs typeface="+mn-cs"/>
              </a:rPr>
              <a:t> and database server</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Simulation tools</a:t>
            </a:r>
          </a:p>
          <a:p>
            <a:pPr marL="109728" marR="0" lvl="0" defTabSz="914400" rtl="0" eaLnBrk="1" fontAlgn="auto" latinLnBrk="0" hangingPunct="1">
              <a:lnSpc>
                <a:spcPct val="100000"/>
              </a:lnSpc>
              <a:spcBef>
                <a:spcPts val="400"/>
              </a:spcBef>
              <a:spcAft>
                <a:spcPts val="0"/>
              </a:spcAft>
              <a:buClr>
                <a:schemeClr val="accent1"/>
              </a:buClr>
              <a:buSzPct val="68000"/>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380237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As a team of two it was rather hard to make a large divide in the work. </a:t>
            </a:r>
          </a:p>
          <a:p>
            <a:r>
              <a:rPr lang="en-US" sz="2800" dirty="0" smtClean="0"/>
              <a:t>With two main aspects of this project, hardware that can demo and support RAICHU, as well as software running on the server, devices and control applications. We each took charge of one aspect.</a:t>
            </a:r>
          </a:p>
          <a:p>
            <a:r>
              <a:rPr lang="en-US" sz="2800" dirty="0" smtClean="0"/>
              <a:t>Thomas ran software development while Ben was in charge of hardware.</a:t>
            </a:r>
          </a:p>
          <a:p>
            <a:r>
              <a:rPr lang="en-US" sz="2800" dirty="0" smtClean="0"/>
              <a:t>It should also be noted that as a small team, no one area of this project was completed alone. It took careful planning and execution by all members to create a working system.</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Team Dynamic</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dirty="0" smtClean="0"/>
              <a:t>The RAICHU framework and API will be an ever evolving project that will work to best fit developers needs. One of the initial goals set fourth by the RAICHU team was to create a system in which developers would want to use and want to improve. At its current state, there are many shortcomings as well as many strengths. These can all be leveraged to help advance RAICHU and get it in more in more devices.</a:t>
            </a:r>
          </a:p>
          <a:p>
            <a:r>
              <a:rPr lang="en-US" sz="2800" dirty="0" smtClean="0"/>
              <a:t>The RAICHU team encourages feedback, both positive and negative that can help make this architecture easier to use, more reliable, and more secure.</a:t>
            </a:r>
          </a:p>
          <a:p>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Future work</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222</TotalTime>
  <Words>1073</Words>
  <Application>Microsoft Office PowerPoint</Application>
  <PresentationFormat>On-screen Show (4:3)</PresentationFormat>
  <Paragraphs>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Slide 1</vt:lpstr>
      <vt:lpstr>The Inspiration</vt:lpstr>
      <vt:lpstr>The Inspiration – cont.</vt:lpstr>
      <vt:lpstr>RAICHU DEVICES</vt:lpstr>
      <vt:lpstr>THE IDEA</vt:lpstr>
      <vt:lpstr>The impact</vt:lpstr>
      <vt:lpstr>Individual responisbilities</vt:lpstr>
      <vt:lpstr>Team Dynamic</vt:lpstr>
      <vt:lpstr>Future work</vt:lpstr>
      <vt:lpstr>Hardware Applications</vt:lpstr>
      <vt:lpstr>Hardware Applications</vt:lpstr>
      <vt:lpstr>Mobile and web Applications</vt:lpstr>
      <vt:lpstr>Client control flow</vt:lpstr>
      <vt:lpstr>Server Architecture</vt:lpstr>
      <vt:lpstr>Server Architecture</vt:lpstr>
      <vt:lpstr>Server Architecture</vt:lpstr>
      <vt:lpstr>Server Implementation</vt:lpstr>
      <vt:lpstr>Server Implementation</vt:lpstr>
      <vt:lpstr>Server Issues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Ben</cp:lastModifiedBy>
  <cp:revision>8</cp:revision>
  <dcterms:created xsi:type="dcterms:W3CDTF">2012-11-29T04:50:22Z</dcterms:created>
  <dcterms:modified xsi:type="dcterms:W3CDTF">2012-11-29T09:03:23Z</dcterms:modified>
</cp:coreProperties>
</file>