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59" r:id="rId5"/>
    <p:sldId id="258" r:id="rId6"/>
    <p:sldId id="261" r:id="rId7"/>
    <p:sldId id="265" r:id="rId8"/>
    <p:sldId id="266" r:id="rId9"/>
    <p:sldId id="274" r:id="rId10"/>
    <p:sldId id="275" r:id="rId11"/>
    <p:sldId id="280" r:id="rId12"/>
    <p:sldId id="287" r:id="rId13"/>
    <p:sldId id="276" r:id="rId14"/>
    <p:sldId id="277" r:id="rId15"/>
    <p:sldId id="278" r:id="rId16"/>
    <p:sldId id="279" r:id="rId17"/>
    <p:sldId id="286" r:id="rId18"/>
    <p:sldId id="281" r:id="rId19"/>
    <p:sldId id="282" r:id="rId20"/>
    <p:sldId id="283" r:id="rId21"/>
    <p:sldId id="284" r:id="rId22"/>
    <p:sldId id="262" r:id="rId23"/>
    <p:sldId id="267" r:id="rId24"/>
    <p:sldId id="285"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pPr/>
              <a:t>11/29/2012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pPr/>
              <a:t>11/29/2012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800" dirty="0" smtClean="0"/>
              <a:t>Each device implementation utilizes a different set of commands and functionality.</a:t>
            </a:r>
          </a:p>
          <a:p>
            <a:r>
              <a:rPr lang="en-US" sz="2800" dirty="0" smtClean="0"/>
              <a:t>The RC car allows users to drive(forward-back, left-right) while the device relays pertinent information back to the user such as GPS location, heading, speed, and if obstacles may obstruct path.</a:t>
            </a:r>
          </a:p>
          <a:p>
            <a:r>
              <a:rPr lang="en-US" sz="2800" dirty="0" smtClean="0"/>
              <a:t>The power back allows the user to turn on and off two outlets independently that are located within the same wall socket and relays back the state of each switch.</a:t>
            </a:r>
          </a:p>
          <a:p>
            <a:r>
              <a:rPr lang="en-US" sz="2800" dirty="0" smtClean="0"/>
              <a:t>The Mp3 player allows the user to play, pause, seek forward and back and relays the song title and duration of tracks, as well other tracks that can be selected.</a:t>
            </a:r>
          </a:p>
          <a:p>
            <a:r>
              <a:rPr lang="en-US" sz="2800" dirty="0" smtClean="0"/>
              <a:t>Although each device represents a different aspect of everyday life, the RAICHU API allows developers to use the same code structure across a wide array of devices. To show RAICHU’s ability to be injected into an already viable and living code source, both the power bank and RC car were fitted with RAICHU functionality at the end of the development period. The power bank was designed from the beginning to target the RAICHU platform.</a:t>
            </a:r>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Hardware device should integrate into RAICHU system</a:t>
            </a:r>
            <a:endParaRPr lang="en-US" dirty="0" smtClean="0"/>
          </a:p>
          <a:p>
            <a:pPr lvl="1"/>
            <a:r>
              <a:rPr lang="en-US" dirty="0" smtClean="0"/>
              <a:t>Hardware should detect and acknowledge RAICHU server</a:t>
            </a:r>
            <a:endParaRPr lang="en-US" dirty="0" smtClean="0"/>
          </a:p>
          <a:p>
            <a:pPr lvl="1"/>
            <a:r>
              <a:rPr lang="en-US" dirty="0" smtClean="0"/>
              <a:t>Device malfunction should not effect server or client software/hardware</a:t>
            </a:r>
            <a:endParaRPr lang="en-US" dirty="0" smtClean="0"/>
          </a:p>
          <a:p>
            <a:pPr lvl="1"/>
            <a:r>
              <a:rPr lang="en-US" dirty="0" smtClean="0"/>
              <a:t>Hardware should be </a:t>
            </a:r>
            <a:r>
              <a:rPr lang="en-US" dirty="0" err="1" smtClean="0"/>
              <a:t>wifi</a:t>
            </a:r>
            <a:r>
              <a:rPr lang="en-US" dirty="0" smtClean="0"/>
              <a:t>-</a:t>
            </a:r>
            <a:r>
              <a:rPr lang="en-US" dirty="0" smtClean="0"/>
              <a:t>capable</a:t>
            </a:r>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a:t>
            </a:r>
            <a:r>
              <a:rPr lang="en-US" u="sng" dirty="0" smtClean="0">
                <a:latin typeface="Alien Encounters Solid" pitchFamily="2" charset="0"/>
              </a:rPr>
              <a:t>Requirements</a:t>
            </a:r>
            <a:endParaRPr lang="en-US" u="sng" dirty="0">
              <a:latin typeface="Alien Encounters Solid" pitchFamily="2" charset="0"/>
            </a:endParaRPr>
          </a:p>
        </p:txBody>
      </p:sp>
    </p:spTree>
    <p:extLst>
      <p:ext uri="{BB962C8B-B14F-4D97-AF65-F5344CB8AC3E}">
        <p14:creationId xmlns:p14="http://schemas.microsoft.com/office/powerpoint/2010/main" xmlns="" val="131086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Device hardware should be capable of interacting with servers and clients in near real time</a:t>
            </a:r>
          </a:p>
          <a:p>
            <a:pPr lvl="1"/>
            <a:r>
              <a:rPr lang="en-US" dirty="0" smtClean="0"/>
              <a:t>Device hardware should have robust design that allows for long idle periods and fast wakeup times.</a:t>
            </a:r>
            <a:endParaRPr lang="en-US" dirty="0" smtClean="0"/>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a:t>
            </a:r>
            <a:r>
              <a:rPr lang="en-US" u="sng" dirty="0" smtClean="0">
                <a:latin typeface="Alien Encounters Solid" pitchFamily="2" charset="0"/>
              </a:rPr>
              <a:t>Requirements</a:t>
            </a:r>
            <a:endParaRPr lang="en-US" u="sng" dirty="0">
              <a:latin typeface="Alien Encounters Solid" pitchFamily="2" charset="0"/>
            </a:endParaRPr>
          </a:p>
        </p:txBody>
      </p:sp>
    </p:spTree>
    <p:extLst>
      <p:ext uri="{BB962C8B-B14F-4D97-AF65-F5344CB8AC3E}">
        <p14:creationId xmlns:p14="http://schemas.microsoft.com/office/powerpoint/2010/main" xmlns="" val="248797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 key aspect to RAICHU is a simple to use API that will allow for developers to integrate our system as either an initial building block in their code or inject into a living code source.</a:t>
            </a:r>
          </a:p>
          <a:p>
            <a:r>
              <a:rPr lang="en-US" sz="2800" dirty="0" smtClean="0"/>
              <a:t>Function naming schemes and common API conventions make the API easy to navigate:</a:t>
            </a:r>
          </a:p>
          <a:p>
            <a:pPr lvl="1"/>
            <a:r>
              <a:rPr lang="en-US" sz="2400" dirty="0" err="1" smtClean="0"/>
              <a:t>Raichu_setDeviceName</a:t>
            </a:r>
            <a:r>
              <a:rPr lang="en-US" sz="2400" dirty="0" smtClean="0"/>
              <a:t>();</a:t>
            </a:r>
          </a:p>
          <a:p>
            <a:pPr lvl="1"/>
            <a:r>
              <a:rPr lang="en-US" sz="2400" dirty="0" err="1" smtClean="0"/>
              <a:t>Raichu_setDeviceCommands</a:t>
            </a:r>
            <a:r>
              <a:rPr lang="en-US" sz="2400" dirty="0" smtClean="0"/>
              <a:t>();</a:t>
            </a:r>
          </a:p>
          <a:p>
            <a:pPr lvl="1"/>
            <a:r>
              <a:rPr lang="en-US" sz="2400" dirty="0" err="1" smtClean="0"/>
              <a:t>Riachu_setStatusParameters</a:t>
            </a:r>
            <a:r>
              <a:rPr lang="en-US" sz="2400" dirty="0" smtClean="0"/>
              <a:t>();</a:t>
            </a:r>
          </a:p>
          <a:p>
            <a:pPr lvl="1"/>
            <a:r>
              <a:rPr lang="en-US" sz="2400" dirty="0" err="1" smtClean="0"/>
              <a:t>Riachu_getConnectedClient</a:t>
            </a:r>
            <a:r>
              <a:rPr lang="en-US" sz="2400" dirty="0" smtClean="0"/>
              <a:t>();</a:t>
            </a:r>
          </a:p>
          <a:p>
            <a:pPr lvl="1"/>
            <a:r>
              <a:rPr lang="en-US" sz="2400" dirty="0" err="1" smtClean="0"/>
              <a:t>Riachu_getServerStatus</a:t>
            </a:r>
            <a:r>
              <a:rPr lang="en-US" sz="2400" dirty="0" smtClean="0"/>
              <a:t>();</a:t>
            </a:r>
          </a:p>
          <a:p>
            <a:r>
              <a:rPr lang="en-US" sz="2800" dirty="0" smtClean="0"/>
              <a:t>API documentation provides users with detailed information on RAICHU methods and variables.</a:t>
            </a:r>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RAICHU API</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u="sng" dirty="0" smtClean="0">
                <a:latin typeface="Alien Encounters Solid" pitchFamily="2" charset="0"/>
              </a:rPr>
              <a:t>Server Architecture</a:t>
            </a:r>
            <a:endParaRPr lang="en-US" u="sng" dirty="0">
              <a:latin typeface="Alien Encounters Solid" pitchFamily="2" charset="0"/>
            </a:endParaRPr>
          </a:p>
        </p:txBody>
      </p:sp>
      <p:pic>
        <p:nvPicPr>
          <p:cNvPr id="6" name="Picture 5" descr="CMPE146_195 Projec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xmlns="" val="111892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Custom </a:t>
            </a:r>
            <a:r>
              <a:rPr lang="en-US" dirty="0" smtClean="0"/>
              <a:t>server application to handle clients and devices</a:t>
            </a:r>
          </a:p>
          <a:p>
            <a:r>
              <a:rPr lang="en-US" dirty="0" smtClean="0"/>
              <a:t>Apache </a:t>
            </a:r>
            <a:r>
              <a:rPr lang="en-US" dirty="0" smtClean="0"/>
              <a:t>HTTP web server to web clients</a:t>
            </a:r>
          </a:p>
          <a:p>
            <a:r>
              <a:rPr lang="en-US" dirty="0" err="1" smtClean="0"/>
              <a:t>MySQL</a:t>
            </a:r>
            <a:r>
              <a:rPr lang="en-US" dirty="0" smtClean="0"/>
              <a:t> </a:t>
            </a:r>
            <a:r>
              <a:rPr lang="en-US" dirty="0" smtClean="0"/>
              <a:t>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pPr algn="ctr"/>
            <a:r>
              <a:rPr lang="en-US" u="sng" dirty="0" smtClean="0">
                <a:latin typeface="Alien Encounters Solid" pitchFamily="2" charset="0"/>
              </a:rPr>
              <a:t>Server Architecture</a:t>
            </a:r>
            <a:endParaRPr lang="en-US" u="sng" dirty="0">
              <a:latin typeface="Alien Encounters Solid" pitchFamily="2" charset="0"/>
            </a:endParaRPr>
          </a:p>
        </p:txBody>
      </p:sp>
    </p:spTree>
    <p:extLst>
      <p:ext uri="{BB962C8B-B14F-4D97-AF65-F5344CB8AC3E}">
        <p14:creationId xmlns:p14="http://schemas.microsoft.com/office/powerpoint/2010/main" xmlns="" val="308467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pPr algn="ctr"/>
            <a:r>
              <a:rPr lang="en-US" i="1" u="sng" dirty="0" smtClean="0">
                <a:latin typeface="Alien Encounters Solid" pitchFamily="2" charset="0"/>
              </a:rPr>
              <a:t>Server Architecture</a:t>
            </a:r>
            <a:endParaRPr lang="en-US" i="1" u="sng" dirty="0">
              <a:latin typeface="Alien Encounters Solid" pitchFamily="2" charset="0"/>
            </a:endParaRPr>
          </a:p>
        </p:txBody>
      </p:sp>
    </p:spTree>
    <p:extLst>
      <p:ext uri="{BB962C8B-B14F-4D97-AF65-F5344CB8AC3E}">
        <p14:creationId xmlns:p14="http://schemas.microsoft.com/office/powerpoint/2010/main" xmlns="" val="311104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Server should be robust and be resilient to failure</a:t>
            </a:r>
          </a:p>
          <a:p>
            <a:pPr lvl="1"/>
            <a:r>
              <a:rPr lang="en-US" dirty="0" smtClean="0"/>
              <a:t>Server log messages should be clear on activity</a:t>
            </a:r>
          </a:p>
          <a:p>
            <a:pPr lvl="1"/>
            <a:r>
              <a:rPr lang="en-US" dirty="0" smtClean="0"/>
              <a:t>Device crashes should not corrupt any part of server</a:t>
            </a:r>
          </a:p>
          <a:p>
            <a:pPr lvl="1"/>
            <a:r>
              <a:rPr lang="en-US" dirty="0" smtClean="0"/>
              <a:t>Devices may only have one “owner” at any given instance</a:t>
            </a:r>
          </a:p>
          <a:p>
            <a:pPr lvl="1"/>
            <a:r>
              <a:rPr lang="en-US" dirty="0" smtClean="0"/>
              <a:t>Clients can actively control only one device any given instance</a:t>
            </a:r>
          </a:p>
          <a:p>
            <a:pPr lvl="1"/>
            <a:r>
              <a:rPr lang="en-US" dirty="0" smtClean="0"/>
              <a:t>Server must be secure against unwarranted input</a:t>
            </a:r>
          </a:p>
        </p:txBody>
      </p:sp>
      <p:sp>
        <p:nvSpPr>
          <p:cNvPr id="3" name="Title 2"/>
          <p:cNvSpPr>
            <a:spLocks noGrp="1"/>
          </p:cNvSpPr>
          <p:nvPr>
            <p:ph type="title"/>
          </p:nvPr>
        </p:nvSpPr>
        <p:spPr/>
        <p:txBody>
          <a:bodyPr/>
          <a:lstStyle/>
          <a:p>
            <a:pPr algn="ctr"/>
            <a:r>
              <a:rPr lang="en-US" u="sng" dirty="0" smtClean="0">
                <a:latin typeface="Alien Encounters Solid" pitchFamily="2" charset="0"/>
              </a:rPr>
              <a:t>Software Requirements</a:t>
            </a:r>
            <a:endParaRPr lang="en-US" u="sng" dirty="0">
              <a:latin typeface="Alien Encounters Solid" pitchFamily="2" charset="0"/>
            </a:endParaRPr>
          </a:p>
        </p:txBody>
      </p:sp>
    </p:spTree>
    <p:extLst>
      <p:ext uri="{BB962C8B-B14F-4D97-AF65-F5344CB8AC3E}">
        <p14:creationId xmlns:p14="http://schemas.microsoft.com/office/powerpoint/2010/main" xmlns="" val="1310860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Real-time devices require near real-time feedback</a:t>
            </a:r>
          </a:p>
          <a:p>
            <a:pPr lvl="1"/>
            <a:r>
              <a:rPr lang="en-US" dirty="0" smtClean="0"/>
              <a:t>Devices should have minimal setup to boot up and connect to server</a:t>
            </a:r>
          </a:p>
          <a:p>
            <a:pPr lvl="1"/>
            <a:r>
              <a:rPr lang="en-US" dirty="0" smtClean="0"/>
              <a:t>System should be responsive under any amount of stress</a:t>
            </a:r>
          </a:p>
          <a:p>
            <a:pPr lvl="1"/>
            <a:r>
              <a:rPr lang="en-US" dirty="0" smtClean="0"/>
              <a:t>Server deployment should be straight forward</a:t>
            </a:r>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Software Requirements</a:t>
            </a:r>
            <a:endParaRPr lang="en-US" u="sng" dirty="0">
              <a:latin typeface="Alien Encounters Solid" pitchFamily="2" charset="0"/>
            </a:endParaRPr>
          </a:p>
        </p:txBody>
      </p:sp>
    </p:spTree>
    <p:extLst>
      <p:ext uri="{BB962C8B-B14F-4D97-AF65-F5344CB8AC3E}">
        <p14:creationId xmlns:p14="http://schemas.microsoft.com/office/powerpoint/2010/main" xmlns="" val="248797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pPr algn="ctr"/>
            <a:r>
              <a:rPr lang="en-US" u="sng" dirty="0" smtClean="0">
                <a:latin typeface="Alien Encounters Solid" pitchFamily="2" charset="0"/>
              </a:rPr>
              <a:t>Server Implementation</a:t>
            </a:r>
            <a:endParaRPr lang="en-US" u="sng" dirty="0">
              <a:latin typeface="Alien Encounters Solid" pitchFamily="2" charset="0"/>
            </a:endParaRPr>
          </a:p>
        </p:txBody>
      </p:sp>
    </p:spTree>
    <p:extLst>
      <p:ext uri="{BB962C8B-B14F-4D97-AF65-F5344CB8AC3E}">
        <p14:creationId xmlns:p14="http://schemas.microsoft.com/office/powerpoint/2010/main" xmlns="" val="20471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pPr algn="ctr"/>
            <a:r>
              <a:rPr lang="en-US" u="sng" dirty="0">
                <a:latin typeface="Alien Encounters Solid" pitchFamily="2" charset="0"/>
              </a:rPr>
              <a:t>Server Implementation</a:t>
            </a:r>
          </a:p>
        </p:txBody>
      </p:sp>
    </p:spTree>
    <p:extLst>
      <p:ext uri="{BB962C8B-B14F-4D97-AF65-F5344CB8AC3E}">
        <p14:creationId xmlns:p14="http://schemas.microsoft.com/office/powerpoint/2010/main" xmlns="" val="2483293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Server Issues</a:t>
            </a:r>
            <a:endParaRPr lang="en-US" u="sng" dirty="0">
              <a:latin typeface="Alien Encounters Solid" pitchFamily="2" charset="0"/>
            </a:endParaRPr>
          </a:p>
        </p:txBody>
      </p:sp>
    </p:spTree>
    <p:extLst>
      <p:ext uri="{BB962C8B-B14F-4D97-AF65-F5344CB8AC3E}">
        <p14:creationId xmlns:p14="http://schemas.microsoft.com/office/powerpoint/2010/main" xmlns="" val="16214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Individual </a:t>
            </a:r>
            <a:r>
              <a:rPr lang="en-US" b="0" u="sng" dirty="0" smtClean="0">
                <a:latin typeface="Alien Encounters Solid" pitchFamily="2" charset="0"/>
              </a:rPr>
              <a:t>responsibilities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380237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endParaRPr lang="en-US" dirty="0"/>
          </a:p>
          <a:p>
            <a:r>
              <a:rPr lang="en-US" dirty="0" smtClean="0"/>
              <a:t>Sublime Text</a:t>
            </a:r>
          </a:p>
          <a:p>
            <a:r>
              <a:rPr lang="en-US" dirty="0" smtClean="0"/>
              <a:t>Eclipse</a:t>
            </a:r>
          </a:p>
          <a:p>
            <a:r>
              <a:rPr lang="en-US" dirty="0" smtClean="0"/>
              <a:t>Clang</a:t>
            </a:r>
          </a:p>
          <a:p>
            <a:r>
              <a:rPr lang="en-US" smtClean="0"/>
              <a:t>Sequel Pro</a:t>
            </a:r>
            <a:endParaRPr lang="en-US" dirty="0" smtClean="0"/>
          </a:p>
          <a:p>
            <a:r>
              <a:rPr lang="en-US" dirty="0" smtClean="0"/>
              <a:t>Custom tool to simulate multiple devices and clients to connect to server</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Tools Used</a:t>
            </a:r>
            <a:endParaRPr lang="en-US" u="sng" dirty="0">
              <a:latin typeface="Alien Encounters Solid" pitchFamily="2" charset="0"/>
            </a:endParaRPr>
          </a:p>
        </p:txBody>
      </p:sp>
    </p:spTree>
    <p:extLst>
      <p:ext uri="{BB962C8B-B14F-4D97-AF65-F5344CB8AC3E}">
        <p14:creationId xmlns:p14="http://schemas.microsoft.com/office/powerpoint/2010/main" xmlns="" val="576457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91000" cy="3547871"/>
          </a:xfrm>
        </p:spPr>
        <p:txBody>
          <a:bodyPr>
            <a:normAutofit fontScale="92500" lnSpcReduction="20000"/>
          </a:bodyPr>
          <a:lstStyle/>
          <a:p>
            <a:r>
              <a:rPr lang="en-US" dirty="0" smtClean="0"/>
              <a:t>It is now possible to pay bills, watch/rent movies, and even order your groceries. </a:t>
            </a:r>
          </a:p>
          <a:p>
            <a:r>
              <a:rPr lang="en-US" dirty="0" smtClean="0"/>
              <a:t>RAICHU seeks to take this ever growing online community and extend its reaches to places that were also unreachable.</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572000" y="1752600"/>
            <a:ext cx="4267200" cy="3783207"/>
          </a:xfrm>
          <a:prstGeom prst="rect">
            <a:avLst/>
          </a:prstGeom>
          <a:noFill/>
          <a:ln w="9525">
            <a:noFill/>
            <a:miter lim="800000"/>
            <a:headEnd/>
            <a:tailEnd/>
          </a:ln>
        </p:spPr>
      </p:pic>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fontScale="90000"/>
          </a:bodyPr>
          <a:lstStyle/>
          <a:p>
            <a:pPr algn="ctr"/>
            <a:r>
              <a:rPr lang="en-US" b="0" u="sng" dirty="0" smtClean="0">
                <a:latin typeface="Alien Encounters Solid" pitchFamily="2" charset="0"/>
              </a:rPr>
              <a:t>Mobile and web Applications</a:t>
            </a:r>
            <a:endParaRPr lang="en-US" b="0" u="sng" dirty="0">
              <a:latin typeface="Lucida Console" pitchFamily="49"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Client control flow</a:t>
            </a:r>
            <a:endParaRPr lang="en-US" b="0" u="sng" dirty="0">
              <a:latin typeface="Lucida Console"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To demo the RAICHU servers capabilities the team has come up with several hardware implementations that can show the diversity of the system.</a:t>
            </a:r>
          </a:p>
          <a:p>
            <a:pPr lvl="1"/>
            <a:r>
              <a:rPr lang="en-US" sz="2400" dirty="0" smtClean="0"/>
              <a:t>RC car</a:t>
            </a:r>
          </a:p>
          <a:p>
            <a:pPr lvl="1"/>
            <a:r>
              <a:rPr lang="en-US" sz="2400" dirty="0" smtClean="0"/>
              <a:t>Power bank</a:t>
            </a:r>
          </a:p>
          <a:p>
            <a:pPr lvl="1"/>
            <a:r>
              <a:rPr lang="en-US" sz="2400" dirty="0" smtClean="0"/>
              <a:t>Mp3 player</a:t>
            </a:r>
          </a:p>
          <a:p>
            <a:pPr>
              <a:buNone/>
            </a:pPr>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248</TotalTime>
  <Words>1331</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Slide 1</vt:lpstr>
      <vt:lpstr>The Inspiration</vt:lpstr>
      <vt:lpstr>The Inspiration – cont.</vt:lpstr>
      <vt:lpstr>RAICHU DEVICES</vt:lpstr>
      <vt:lpstr>THE IDEA</vt:lpstr>
      <vt:lpstr>The impact</vt:lpstr>
      <vt:lpstr>Mobile and web Applications</vt:lpstr>
      <vt:lpstr>Client control flow</vt:lpstr>
      <vt:lpstr>Hardware Applications</vt:lpstr>
      <vt:lpstr>Hardware Applications</vt:lpstr>
      <vt:lpstr>HARDWARE Requirements</vt:lpstr>
      <vt:lpstr>Hardware Requirements</vt:lpstr>
      <vt:lpstr>The RAICHU API</vt:lpstr>
      <vt:lpstr>Server Architecture</vt:lpstr>
      <vt:lpstr>Server Architecture</vt:lpstr>
      <vt:lpstr>Server Architecture</vt:lpstr>
      <vt:lpstr>Software Requirements</vt:lpstr>
      <vt:lpstr>Software Requirements</vt:lpstr>
      <vt:lpstr>Server Implementation</vt:lpstr>
      <vt:lpstr>Server Implementation</vt:lpstr>
      <vt:lpstr>Server Issues</vt:lpstr>
      <vt:lpstr>Team Dynamic</vt:lpstr>
      <vt:lpstr>Individual responsibilities</vt:lpstr>
      <vt:lpstr>Tools Used</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12</cp:revision>
  <dcterms:created xsi:type="dcterms:W3CDTF">2012-11-29T04:50:22Z</dcterms:created>
  <dcterms:modified xsi:type="dcterms:W3CDTF">2012-11-29T09:48:14Z</dcterms:modified>
</cp:coreProperties>
</file>