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71" r:id="rId14"/>
    <p:sldId id="272" r:id="rId15"/>
    <p:sldId id="273" r:id="rId16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88" d="100"/>
          <a:sy n="88" d="100"/>
        </p:scale>
        <p:origin x="66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8130969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PTIST_MASTER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5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5" Type="http://schemas.openxmlformats.org/officeDocument/2006/relationships/image" Target="../media/image22.png"/><Relationship Id="rId10" Type="http://schemas.openxmlformats.org/officeDocument/2006/relationships/image" Target="../media/image27.png"/><Relationship Id="rId4" Type="http://schemas.openxmlformats.org/officeDocument/2006/relationships/image" Target="../media/image6.png"/><Relationship Id="rId9" Type="http://schemas.openxmlformats.org/officeDocument/2006/relationships/image" Target="../media/image2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image" Target="../media/image5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6.png"/><Relationship Id="rId9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5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6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3" Type="http://schemas.openxmlformats.org/officeDocument/2006/relationships/image" Target="../media/image5.png"/><Relationship Id="rId7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4175" y="3053302"/>
            <a:ext cx="3897061" cy="46954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24175" y="2142064"/>
            <a:ext cx="4584268" cy="74884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b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3024" b="1" kern="0" spc="72" dirty="0">
                <a:solidFill>
                  <a:srgbClr val="3764C3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Business Performance 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424175" y="3712321"/>
            <a:ext cx="2590966" cy="3991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296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Masum Al Mahmud Nomayer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424175" y="3077760"/>
            <a:ext cx="3897061" cy="42062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440" kern="0" spc="72" dirty="0">
                <a:solidFill>
                  <a:srgbClr val="FFFF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Sales and Order Analysis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Top Products by Order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6639960" y="1921681"/>
            <a:ext cx="2241485" cy="593993"/>
          </a:xfrm>
          <a:custGeom>
            <a:avLst/>
            <a:gdLst/>
            <a:ahLst/>
            <a:cxnLst/>
            <a:rect l="l" t="t" r="r" b="b"/>
            <a:pathLst>
              <a:path w="2241485" h="593993">
                <a:moveTo>
                  <a:pt x="0" y="0"/>
                </a:moveTo>
                <a:moveTo>
                  <a:pt x="0" y="0"/>
                </a:moveTo>
                <a:lnTo>
                  <a:pt x="2241485" y="0"/>
                </a:lnTo>
                <a:lnTo>
                  <a:pt x="2241485" y="593993"/>
                </a:lnTo>
                <a:lnTo>
                  <a:pt x="0" y="593993"/>
                </a:lnTo>
                <a:close/>
              </a:path>
            </a:pathLst>
          </a:custGeom>
          <a:solidFill>
            <a:srgbClr val="1DA5FF"/>
          </a:solidFill>
          <a:ln/>
        </p:spPr>
      </p:sp>
      <p:sp>
        <p:nvSpPr>
          <p:cNvPr id="5" name="Shape 2"/>
          <p:cNvSpPr/>
          <p:nvPr/>
        </p:nvSpPr>
        <p:spPr>
          <a:xfrm>
            <a:off x="4515159" y="1624684"/>
            <a:ext cx="2241485" cy="593993"/>
          </a:xfrm>
          <a:custGeom>
            <a:avLst/>
            <a:gdLst/>
            <a:ahLst/>
            <a:cxnLst/>
            <a:rect l="l" t="t" r="r" b="b"/>
            <a:pathLst>
              <a:path w="2241485" h="593993">
                <a:moveTo>
                  <a:pt x="0" y="0"/>
                </a:moveTo>
                <a:moveTo>
                  <a:pt x="0" y="0"/>
                </a:moveTo>
                <a:lnTo>
                  <a:pt x="2241485" y="0"/>
                </a:lnTo>
                <a:lnTo>
                  <a:pt x="2241485" y="593993"/>
                </a:lnTo>
                <a:lnTo>
                  <a:pt x="0" y="593993"/>
                </a:ln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6" name="Shape 3"/>
          <p:cNvSpPr/>
          <p:nvPr/>
        </p:nvSpPr>
        <p:spPr>
          <a:xfrm>
            <a:off x="2390357" y="1327687"/>
            <a:ext cx="2241485" cy="593993"/>
          </a:xfrm>
          <a:custGeom>
            <a:avLst/>
            <a:gdLst/>
            <a:ahLst/>
            <a:cxnLst/>
            <a:rect l="l" t="t" r="r" b="b"/>
            <a:pathLst>
              <a:path w="2241485" h="593993">
                <a:moveTo>
                  <a:pt x="0" y="0"/>
                </a:moveTo>
                <a:moveTo>
                  <a:pt x="0" y="0"/>
                </a:moveTo>
                <a:lnTo>
                  <a:pt x="2241485" y="0"/>
                </a:lnTo>
                <a:lnTo>
                  <a:pt x="2241485" y="593993"/>
                </a:lnTo>
                <a:lnTo>
                  <a:pt x="0" y="593993"/>
                </a:lnTo>
                <a:close/>
              </a:path>
            </a:pathLst>
          </a:custGeom>
          <a:solidFill>
            <a:srgbClr val="1DA5FF"/>
          </a:solidFill>
          <a:ln/>
        </p:spPr>
      </p:sp>
      <p:sp>
        <p:nvSpPr>
          <p:cNvPr id="7" name="Shape 4"/>
          <p:cNvSpPr/>
          <p:nvPr/>
        </p:nvSpPr>
        <p:spPr>
          <a:xfrm>
            <a:off x="262555" y="1097720"/>
            <a:ext cx="2241485" cy="593993"/>
          </a:xfrm>
          <a:custGeom>
            <a:avLst/>
            <a:gdLst/>
            <a:ahLst/>
            <a:cxnLst/>
            <a:rect l="l" t="t" r="r" b="b"/>
            <a:pathLst>
              <a:path w="2241485" h="593993">
                <a:moveTo>
                  <a:pt x="0" y="0"/>
                </a:moveTo>
                <a:moveTo>
                  <a:pt x="0" y="0"/>
                </a:moveTo>
                <a:lnTo>
                  <a:pt x="2241485" y="0"/>
                </a:lnTo>
                <a:lnTo>
                  <a:pt x="2241485" y="593993"/>
                </a:lnTo>
                <a:lnTo>
                  <a:pt x="0" y="593993"/>
                </a:ln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8" name="Text 5"/>
          <p:cNvSpPr/>
          <p:nvPr/>
        </p:nvSpPr>
        <p:spPr>
          <a:xfrm>
            <a:off x="262555" y="1097720"/>
            <a:ext cx="851764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1440" dirty="0"/>
          </a:p>
        </p:txBody>
      </p:sp>
      <p:sp>
        <p:nvSpPr>
          <p:cNvPr id="9" name="Text 6"/>
          <p:cNvSpPr/>
          <p:nvPr/>
        </p:nvSpPr>
        <p:spPr>
          <a:xfrm>
            <a:off x="2507040" y="1327992"/>
            <a:ext cx="851764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1440" dirty="0"/>
          </a:p>
        </p:txBody>
      </p:sp>
      <p:sp>
        <p:nvSpPr>
          <p:cNvPr id="10" name="Text 7"/>
          <p:cNvSpPr/>
          <p:nvPr/>
        </p:nvSpPr>
        <p:spPr>
          <a:xfrm>
            <a:off x="4631841" y="1624836"/>
            <a:ext cx="851764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1440" dirty="0"/>
          </a:p>
        </p:txBody>
      </p:sp>
      <p:sp>
        <p:nvSpPr>
          <p:cNvPr id="11" name="Text 8"/>
          <p:cNvSpPr/>
          <p:nvPr/>
        </p:nvSpPr>
        <p:spPr>
          <a:xfrm>
            <a:off x="6756643" y="1921681"/>
            <a:ext cx="851764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1440" dirty="0"/>
          </a:p>
        </p:txBody>
      </p:sp>
      <p:sp>
        <p:nvSpPr>
          <p:cNvPr id="12" name="Text 9"/>
          <p:cNvSpPr/>
          <p:nvPr/>
        </p:nvSpPr>
        <p:spPr>
          <a:xfrm>
            <a:off x="262555" y="1682138"/>
            <a:ext cx="2127802" cy="59118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Pound Chocolate (70g) dominates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 10"/>
          <p:cNvSpPr/>
          <p:nvPr/>
        </p:nvSpPr>
        <p:spPr>
          <a:xfrm>
            <a:off x="262555" y="2282685"/>
            <a:ext cx="2079924" cy="6576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Highest order volume at 660 orders, showing strong customer preference.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11"/>
          <p:cNvSpPr/>
          <p:nvPr/>
        </p:nvSpPr>
        <p:spPr>
          <a:xfrm>
            <a:off x="2390357" y="1912105"/>
            <a:ext cx="2124802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Vanilla products popular</a:t>
            </a:r>
          </a:p>
        </p:txBody>
      </p:sp>
      <p:sp>
        <p:nvSpPr>
          <p:cNvPr id="15" name="Text 12"/>
          <p:cNvSpPr/>
          <p:nvPr/>
        </p:nvSpPr>
        <p:spPr>
          <a:xfrm>
            <a:off x="2390757" y="2512384"/>
            <a:ext cx="2124402" cy="6576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Pound Vanilla (70g) and Vanilla Single Slice  (18g) rank second and fourth with 584 and 462 orders.</a:t>
            </a:r>
          </a:p>
        </p:txBody>
      </p:sp>
      <p:sp>
        <p:nvSpPr>
          <p:cNvPr id="16" name="Text 13"/>
          <p:cNvSpPr/>
          <p:nvPr/>
        </p:nvSpPr>
        <p:spPr>
          <a:xfrm>
            <a:off x="4515159" y="2189501"/>
            <a:ext cx="2124802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Chocolate slice performs</a:t>
            </a:r>
          </a:p>
        </p:txBody>
      </p:sp>
      <p:sp>
        <p:nvSpPr>
          <p:cNvPr id="17" name="Text 14"/>
          <p:cNvSpPr/>
          <p:nvPr/>
        </p:nvSpPr>
        <p:spPr>
          <a:xfrm>
            <a:off x="4515159" y="2799269"/>
            <a:ext cx="2124802" cy="81278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Chocolate Single Slice (18g) maintains competitive position with 477 orders, ranking third overall.</a:t>
            </a:r>
          </a:p>
        </p:txBody>
      </p:sp>
      <p:sp>
        <p:nvSpPr>
          <p:cNvPr id="18" name="Text 15"/>
          <p:cNvSpPr/>
          <p:nvPr/>
        </p:nvSpPr>
        <p:spPr>
          <a:xfrm>
            <a:off x="6639960" y="2496523"/>
            <a:ext cx="2241485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Category concentration</a:t>
            </a:r>
          </a:p>
        </p:txBody>
      </p:sp>
      <p:sp>
        <p:nvSpPr>
          <p:cNvPr id="19" name="Text 16"/>
          <p:cNvSpPr/>
          <p:nvPr/>
        </p:nvSpPr>
        <p:spPr>
          <a:xfrm>
            <a:off x="6639960" y="3105106"/>
            <a:ext cx="2241485" cy="6576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five products represent significant portion of total order volume across all categories.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Order by Seller Department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5862636" y="957377"/>
            <a:ext cx="503278" cy="503278"/>
          </a:xfrm>
          <a:custGeom>
            <a:avLst/>
            <a:gdLst/>
            <a:ahLst/>
            <a:cxnLst/>
            <a:rect l="l" t="t" r="r" b="b"/>
            <a:pathLst>
              <a:path w="503278" h="503278">
                <a:moveTo>
                  <a:pt x="251639" y="0"/>
                </a:moveTo>
                <a:moveTo>
                  <a:pt x="251639" y="0"/>
                </a:moveTo>
                <a:cubicBezTo>
                  <a:pt x="390522" y="0"/>
                  <a:pt x="503278" y="112756"/>
                  <a:pt x="503278" y="251639"/>
                </a:cubicBezTo>
                <a:cubicBezTo>
                  <a:pt x="503278" y="390522"/>
                  <a:pt x="390522" y="503278"/>
                  <a:pt x="251639" y="503278"/>
                </a:cubicBezTo>
                <a:cubicBezTo>
                  <a:pt x="112756" y="503278"/>
                  <a:pt x="0" y="390522"/>
                  <a:pt x="0" y="251639"/>
                </a:cubicBezTo>
                <a:cubicBezTo>
                  <a:pt x="0" y="112756"/>
                  <a:pt x="112756" y="0"/>
                  <a:pt x="251639" y="0"/>
                </a:cubicBezTo>
                <a:close/>
              </a:path>
            </a:pathLst>
          </a:custGeom>
          <a:solidFill>
            <a:srgbClr val="1DA5FF"/>
          </a:solidFill>
          <a:ln/>
        </p:spPr>
      </p:sp>
      <p:pic>
        <p:nvPicPr>
          <p:cNvPr id="5" name="Image 1" descr="https://oceandoc-ai.obs.ap-southeast-3.myhuaweicloud.com/ppt_list_page/_19052329831_uTDMEZ1732514694176-08056073287339853.png?authorization=c2ltcGxlLWp3dCBhaz1zcGFya2Rlc2s4MDAwMDAwMDAwMDE7ZXhwPTMzMDkzMTQ3MDE7YWxnbz1obWFjLXNoYTI1NjtzaWc9ekxLaW9idTh2eEdNdzVVV0xXSXNsYzJWUFNzaGNESml5ZzJnNUdKZHNKQT0=&amp;x_location=7YfmxI7B7uKO7jlRxIftd60XeLD=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7302" y="1052042"/>
            <a:ext cx="313947" cy="313947"/>
          </a:xfrm>
          <a:prstGeom prst="rect">
            <a:avLst/>
          </a:prstGeom>
        </p:spPr>
      </p:pic>
      <p:sp>
        <p:nvSpPr>
          <p:cNvPr id="6" name="Shape 2"/>
          <p:cNvSpPr/>
          <p:nvPr/>
        </p:nvSpPr>
        <p:spPr>
          <a:xfrm>
            <a:off x="5862636" y="3729847"/>
            <a:ext cx="503278" cy="503278"/>
          </a:xfrm>
          <a:custGeom>
            <a:avLst/>
            <a:gdLst/>
            <a:ahLst/>
            <a:cxnLst/>
            <a:rect l="l" t="t" r="r" b="b"/>
            <a:pathLst>
              <a:path w="503278" h="503278">
                <a:moveTo>
                  <a:pt x="251639" y="0"/>
                </a:moveTo>
                <a:moveTo>
                  <a:pt x="251639" y="0"/>
                </a:moveTo>
                <a:cubicBezTo>
                  <a:pt x="390522" y="0"/>
                  <a:pt x="503278" y="112756"/>
                  <a:pt x="503278" y="251639"/>
                </a:cubicBezTo>
                <a:cubicBezTo>
                  <a:pt x="503278" y="390522"/>
                  <a:pt x="390522" y="503278"/>
                  <a:pt x="251639" y="503278"/>
                </a:cubicBezTo>
                <a:cubicBezTo>
                  <a:pt x="112756" y="503278"/>
                  <a:pt x="0" y="390522"/>
                  <a:pt x="0" y="251639"/>
                </a:cubicBezTo>
                <a:cubicBezTo>
                  <a:pt x="0" y="112756"/>
                  <a:pt x="112756" y="0"/>
                  <a:pt x="251639" y="0"/>
                </a:cubicBezTo>
                <a:close/>
              </a:path>
            </a:pathLst>
          </a:custGeom>
          <a:solidFill>
            <a:srgbClr val="1DA5FF"/>
          </a:solidFill>
          <a:ln/>
        </p:spPr>
      </p:sp>
      <p:pic>
        <p:nvPicPr>
          <p:cNvPr id="7" name="Image 2" descr="https://oceandoc-ai.obs.ap-southeast-3.myhuaweicloud.com/ppt_list_page/_19052329831_y63oFi1732514699286-07869239987903869.png?authorization=c2ltcGxlLWp3dCBhaz1zcGFya2Rlc2s4MDAwMDAwMDAwMDE7ZXhwPTMzMDkzMTQ3MDY7YWxnbz1obWFjLXNoYTI1NjtzaWc9eXd1OXk4NisvcExnV3NOUmVIdHd4RzRKcnJCUkhYM3VxdStpUzJUTVI4RT0=&amp;x_location=7YfmxI7B7uKO7jlRxIftd60XeLD=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69377" y="3836587"/>
            <a:ext cx="289797" cy="289797"/>
          </a:xfrm>
          <a:prstGeom prst="rect">
            <a:avLst/>
          </a:prstGeom>
        </p:spPr>
      </p:pic>
      <p:sp>
        <p:nvSpPr>
          <p:cNvPr id="8" name="Shape 3"/>
          <p:cNvSpPr/>
          <p:nvPr/>
        </p:nvSpPr>
        <p:spPr>
          <a:xfrm>
            <a:off x="2696497" y="3729847"/>
            <a:ext cx="503278" cy="503278"/>
          </a:xfrm>
          <a:custGeom>
            <a:avLst/>
            <a:gdLst/>
            <a:ahLst/>
            <a:cxnLst/>
            <a:rect l="l" t="t" r="r" b="b"/>
            <a:pathLst>
              <a:path w="503278" h="503278">
                <a:moveTo>
                  <a:pt x="251639" y="0"/>
                </a:moveTo>
                <a:moveTo>
                  <a:pt x="251639" y="0"/>
                </a:moveTo>
                <a:cubicBezTo>
                  <a:pt x="390522" y="0"/>
                  <a:pt x="503278" y="112756"/>
                  <a:pt x="503278" y="251639"/>
                </a:cubicBezTo>
                <a:cubicBezTo>
                  <a:pt x="503278" y="390522"/>
                  <a:pt x="390522" y="503278"/>
                  <a:pt x="251639" y="503278"/>
                </a:cubicBezTo>
                <a:cubicBezTo>
                  <a:pt x="112756" y="503278"/>
                  <a:pt x="0" y="390522"/>
                  <a:pt x="0" y="251639"/>
                </a:cubicBezTo>
                <a:cubicBezTo>
                  <a:pt x="0" y="112756"/>
                  <a:pt x="112756" y="0"/>
                  <a:pt x="251639" y="0"/>
                </a:cubicBezTo>
                <a:close/>
              </a:path>
            </a:pathLst>
          </a:custGeom>
          <a:solidFill>
            <a:srgbClr val="2273FF"/>
          </a:solidFill>
          <a:ln/>
        </p:spPr>
      </p:sp>
      <p:pic>
        <p:nvPicPr>
          <p:cNvPr id="9" name="Image 3" descr="https://oceandoc-ai.obs.ap-southeast-3.myhuaweicloud.com/ppt_list_page/_19052329831_LCg0aP1732514685662-0536160787312864.png?authorization=c2ltcGxlLWp3dCBhaz1zcGFya2Rlc2s4MDAwMDAwMDAwMDE7ZXhwPTMzMDkzMTQ2OTQ7YWxnbz1obWFjLXNoYTI1NjtzaWc9T3hwcDhvbUw1WGhtUVRNQ050c1pjQVc1cWxOTWQzT3FCQitYeVFiM1pxVT0=&amp;x_location=7YfmxI7B7uKO7jlRxIftd60XeLD=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799213" y="3832562"/>
            <a:ext cx="297847" cy="297847"/>
          </a:xfrm>
          <a:prstGeom prst="rect">
            <a:avLst/>
          </a:prstGeom>
        </p:spPr>
      </p:pic>
      <p:sp>
        <p:nvSpPr>
          <p:cNvPr id="10" name="Shape 4"/>
          <p:cNvSpPr/>
          <p:nvPr/>
        </p:nvSpPr>
        <p:spPr>
          <a:xfrm>
            <a:off x="2696497" y="957377"/>
            <a:ext cx="503278" cy="503278"/>
          </a:xfrm>
          <a:custGeom>
            <a:avLst/>
            <a:gdLst/>
            <a:ahLst/>
            <a:cxnLst/>
            <a:rect l="l" t="t" r="r" b="b"/>
            <a:pathLst>
              <a:path w="503278" h="503278">
                <a:moveTo>
                  <a:pt x="251639" y="0"/>
                </a:moveTo>
                <a:moveTo>
                  <a:pt x="251639" y="0"/>
                </a:moveTo>
                <a:cubicBezTo>
                  <a:pt x="390522" y="0"/>
                  <a:pt x="503278" y="112756"/>
                  <a:pt x="503278" y="251639"/>
                </a:cubicBezTo>
                <a:cubicBezTo>
                  <a:pt x="503278" y="390522"/>
                  <a:pt x="390522" y="503278"/>
                  <a:pt x="251639" y="503278"/>
                </a:cubicBezTo>
                <a:cubicBezTo>
                  <a:pt x="112756" y="503278"/>
                  <a:pt x="0" y="390522"/>
                  <a:pt x="0" y="251639"/>
                </a:cubicBezTo>
                <a:cubicBezTo>
                  <a:pt x="0" y="112756"/>
                  <a:pt x="112756" y="0"/>
                  <a:pt x="251639" y="0"/>
                </a:cubicBezTo>
                <a:close/>
              </a:path>
            </a:pathLst>
          </a:custGeom>
          <a:solidFill>
            <a:srgbClr val="2273FF"/>
          </a:solidFill>
          <a:ln/>
        </p:spPr>
      </p:sp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806566" y="1067446"/>
            <a:ext cx="283140" cy="283140"/>
          </a:xfrm>
          <a:prstGeom prst="rect">
            <a:avLst/>
          </a:prstGeom>
        </p:spPr>
      </p:pic>
      <p:pic>
        <p:nvPicPr>
          <p:cNvPr id="12" name="Image 5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611582" y="2679494"/>
            <a:ext cx="2099656" cy="1050353"/>
          </a:xfrm>
          <a:prstGeom prst="rect">
            <a:avLst/>
          </a:prstGeom>
        </p:spPr>
      </p:pic>
      <p:pic>
        <p:nvPicPr>
          <p:cNvPr id="13" name="Image 6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flipV="1">
            <a:off x="2611582" y="1687973"/>
            <a:ext cx="2099656" cy="1050353"/>
          </a:xfrm>
          <a:prstGeom prst="rect">
            <a:avLst/>
          </a:prstGeom>
        </p:spPr>
      </p:pic>
      <p:pic>
        <p:nvPicPr>
          <p:cNvPr id="14" name="Image 7" descr="preencoded.png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399205" y="2679494"/>
            <a:ext cx="2099656" cy="1050353"/>
          </a:xfrm>
          <a:prstGeom prst="rect">
            <a:avLst/>
          </a:prstGeom>
        </p:spPr>
      </p:pic>
      <p:sp>
        <p:nvSpPr>
          <p:cNvPr id="15" name="Text 5"/>
          <p:cNvSpPr/>
          <p:nvPr/>
        </p:nvSpPr>
        <p:spPr>
          <a:xfrm>
            <a:off x="2775489" y="2284387"/>
            <a:ext cx="583802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1440" dirty="0"/>
          </a:p>
        </p:txBody>
      </p:sp>
      <p:sp>
        <p:nvSpPr>
          <p:cNvPr id="16" name="Text 6"/>
          <p:cNvSpPr/>
          <p:nvPr/>
        </p:nvSpPr>
        <p:spPr>
          <a:xfrm>
            <a:off x="2775489" y="2692606"/>
            <a:ext cx="583802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00070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1440" dirty="0"/>
          </a:p>
        </p:txBody>
      </p:sp>
      <p:sp>
        <p:nvSpPr>
          <p:cNvPr id="17" name="Text 7"/>
          <p:cNvSpPr/>
          <p:nvPr/>
        </p:nvSpPr>
        <p:spPr>
          <a:xfrm>
            <a:off x="5878483" y="2692606"/>
            <a:ext cx="583802" cy="51206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728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1440" dirty="0"/>
          </a:p>
        </p:txBody>
      </p:sp>
      <p:pic>
        <p:nvPicPr>
          <p:cNvPr id="18" name="Image 8" descr="preencoded.png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 rot="-10800000">
            <a:off x="4399205" y="1687973"/>
            <a:ext cx="2099656" cy="1050353"/>
          </a:xfrm>
          <a:prstGeom prst="rect">
            <a:avLst/>
          </a:prstGeom>
        </p:spPr>
      </p:pic>
      <p:sp>
        <p:nvSpPr>
          <p:cNvPr id="19" name="Text 8"/>
          <p:cNvSpPr/>
          <p:nvPr/>
        </p:nvSpPr>
        <p:spPr>
          <a:xfrm>
            <a:off x="5905915" y="2272338"/>
            <a:ext cx="583802" cy="48463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00070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1440" dirty="0"/>
          </a:p>
        </p:txBody>
      </p:sp>
      <p:sp>
        <p:nvSpPr>
          <p:cNvPr id="20" name="Text 9"/>
          <p:cNvSpPr/>
          <p:nvPr/>
        </p:nvSpPr>
        <p:spPr>
          <a:xfrm>
            <a:off x="143705" y="957377"/>
            <a:ext cx="2631784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Order Distribution</a:t>
            </a:r>
          </a:p>
        </p:txBody>
      </p:sp>
      <p:sp>
        <p:nvSpPr>
          <p:cNvPr id="21" name="Text 10"/>
          <p:cNvSpPr/>
          <p:nvPr/>
        </p:nvSpPr>
        <p:spPr>
          <a:xfrm>
            <a:off x="247583" y="1462126"/>
            <a:ext cx="2426508" cy="6576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Sajeeb Enterprise leads with highest orders, followed by Ryan International and Hoque Foods.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2" name="Text 11"/>
          <p:cNvSpPr/>
          <p:nvPr/>
        </p:nvSpPr>
        <p:spPr>
          <a:xfrm>
            <a:off x="247583" y="3052267"/>
            <a:ext cx="2426508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Store Performance</a:t>
            </a:r>
          </a:p>
        </p:txBody>
      </p:sp>
      <p:sp>
        <p:nvSpPr>
          <p:cNvPr id="23" name="Text 12"/>
          <p:cNvSpPr/>
          <p:nvPr/>
        </p:nvSpPr>
        <p:spPr>
          <a:xfrm>
            <a:off x="247583" y="3531413"/>
            <a:ext cx="2426508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Rafik General Store generates most orders among all retail locations.</a:t>
            </a:r>
          </a:p>
        </p:txBody>
      </p:sp>
      <p:sp>
        <p:nvSpPr>
          <p:cNvPr id="24" name="Text 13"/>
          <p:cNvSpPr/>
          <p:nvPr/>
        </p:nvSpPr>
        <p:spPr>
          <a:xfrm>
            <a:off x="6365914" y="957377"/>
            <a:ext cx="2530503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Growth Opportunities</a:t>
            </a:r>
          </a:p>
        </p:txBody>
      </p:sp>
      <p:sp>
        <p:nvSpPr>
          <p:cNvPr id="25" name="Text 14"/>
          <p:cNvSpPr/>
          <p:nvPr/>
        </p:nvSpPr>
        <p:spPr>
          <a:xfrm>
            <a:off x="6365914" y="1462126"/>
            <a:ext cx="2530503" cy="6576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Support top performers with incentives while developing strategies for lower-performing departments.</a:t>
            </a:r>
          </a:p>
        </p:txBody>
      </p:sp>
      <p:sp>
        <p:nvSpPr>
          <p:cNvPr id="26" name="Text 15"/>
          <p:cNvSpPr/>
          <p:nvPr/>
        </p:nvSpPr>
        <p:spPr>
          <a:xfrm>
            <a:off x="6370884" y="3052267"/>
            <a:ext cx="2525533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Value Analysis</a:t>
            </a:r>
          </a:p>
        </p:txBody>
      </p:sp>
      <p:sp>
        <p:nvSpPr>
          <p:cNvPr id="27" name="Text 16"/>
          <p:cNvSpPr/>
          <p:nvPr/>
        </p:nvSpPr>
        <p:spPr>
          <a:xfrm>
            <a:off x="6365914" y="3531413"/>
            <a:ext cx="2530503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Focus on increasing average order value across all seller departments.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0" y="2194906"/>
            <a:ext cx="4572000" cy="53949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Marketing Strategy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4176980" y="1135608"/>
            <a:ext cx="790040" cy="790040"/>
          </a:xfrm>
          <a:custGeom>
            <a:avLst/>
            <a:gdLst/>
            <a:ahLst/>
            <a:cxnLst/>
            <a:rect l="l" t="t" r="r" b="b"/>
            <a:pathLst>
              <a:path w="790040" h="790040">
                <a:moveTo>
                  <a:pt x="98755" y="0"/>
                </a:moveTo>
                <a:moveTo>
                  <a:pt x="98755" y="0"/>
                </a:moveTo>
                <a:lnTo>
                  <a:pt x="691285" y="0"/>
                </a:lnTo>
                <a:quadBezTo>
                  <a:pt x="790040" y="0"/>
                  <a:pt x="790040" y="98755"/>
                </a:quadBezTo>
                <a:lnTo>
                  <a:pt x="790040" y="691285"/>
                </a:lnTo>
                <a:quadBezTo>
                  <a:pt x="790040" y="790040"/>
                  <a:pt x="691285" y="790040"/>
                </a:quadBezTo>
                <a:lnTo>
                  <a:pt x="98755" y="790040"/>
                </a:lnTo>
                <a:quadBezTo>
                  <a:pt x="0" y="790040"/>
                  <a:pt x="0" y="691285"/>
                </a:quadBezTo>
                <a:lnTo>
                  <a:pt x="0" y="98755"/>
                </a:lnTo>
                <a:quadBezTo>
                  <a:pt x="0" y="0"/>
                  <a:pt x="98755" y="0"/>
                </a:quad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4" name="Text 2"/>
          <p:cNvSpPr/>
          <p:nvPr/>
        </p:nvSpPr>
        <p:spPr>
          <a:xfrm>
            <a:off x="3464679" y="995704"/>
            <a:ext cx="2214642" cy="9784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17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Marketing Strategy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Text 1"/>
          <p:cNvSpPr/>
          <p:nvPr/>
        </p:nvSpPr>
        <p:spPr>
          <a:xfrm>
            <a:off x="270139" y="859536"/>
            <a:ext cx="4124357" cy="39914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Top Categories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Text 2"/>
          <p:cNvSpPr/>
          <p:nvPr/>
        </p:nvSpPr>
        <p:spPr>
          <a:xfrm>
            <a:off x="270139" y="1137434"/>
            <a:ext cx="4124357" cy="3474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Pound Cake, Sliced Cake, Muffin generate highest sales and orders.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6" name="Text 3"/>
          <p:cNvSpPr/>
          <p:nvPr/>
        </p:nvSpPr>
        <p:spPr>
          <a:xfrm>
            <a:off x="4786296" y="1722650"/>
            <a:ext cx="4087564" cy="40523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12500"/>
              </a:lnSpc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Product Promotion</a:t>
            </a:r>
          </a:p>
        </p:txBody>
      </p:sp>
      <p:sp>
        <p:nvSpPr>
          <p:cNvPr id="7" name="Text 4"/>
          <p:cNvSpPr/>
          <p:nvPr/>
        </p:nvSpPr>
        <p:spPr>
          <a:xfrm>
            <a:off x="4786296" y="1998860"/>
            <a:ext cx="4087564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Market top sellers like Pound Chocolate and Vanilla products through campaigns.</a:t>
            </a:r>
          </a:p>
        </p:txBody>
      </p:sp>
      <p:sp>
        <p:nvSpPr>
          <p:cNvPr id="8" name="Text 5"/>
          <p:cNvSpPr/>
          <p:nvPr/>
        </p:nvSpPr>
        <p:spPr>
          <a:xfrm>
            <a:off x="270139" y="2601011"/>
            <a:ext cx="4124357" cy="40523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lnSpc>
                <a:spcPct val="112500"/>
              </a:lnSpc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Store Partnerships</a:t>
            </a:r>
          </a:p>
        </p:txBody>
      </p:sp>
      <p:sp>
        <p:nvSpPr>
          <p:cNvPr id="9" name="Text 6"/>
          <p:cNvSpPr/>
          <p:nvPr/>
        </p:nvSpPr>
        <p:spPr>
          <a:xfrm>
            <a:off x="270139" y="2884475"/>
            <a:ext cx="4124357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Strengthen relationships with top stores through loyalty programs and exclusive deals.</a:t>
            </a:r>
          </a:p>
        </p:txBody>
      </p:sp>
      <p:sp>
        <p:nvSpPr>
          <p:cNvPr id="10" name="Text 7"/>
          <p:cNvSpPr/>
          <p:nvPr/>
        </p:nvSpPr>
        <p:spPr>
          <a:xfrm>
            <a:off x="4786296" y="3490506"/>
            <a:ext cx="4087564" cy="405239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lnSpc>
                <a:spcPct val="112500"/>
              </a:lnSpc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Support</a:t>
            </a:r>
          </a:p>
        </p:txBody>
      </p:sp>
      <p:sp>
        <p:nvSpPr>
          <p:cNvPr id="11" name="Text 8"/>
          <p:cNvSpPr/>
          <p:nvPr/>
        </p:nvSpPr>
        <p:spPr>
          <a:xfrm>
            <a:off x="4786296" y="3769157"/>
            <a:ext cx="4087564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incentives to Sajeeb Enterprise to sustain growth and improve order value.</a:t>
            </a:r>
          </a:p>
        </p:txBody>
      </p:sp>
      <p:sp>
        <p:nvSpPr>
          <p:cNvPr id="12" name="Shape 9"/>
          <p:cNvSpPr/>
          <p:nvPr/>
        </p:nvSpPr>
        <p:spPr>
          <a:xfrm>
            <a:off x="4577622" y="1325681"/>
            <a:ext cx="7315" cy="2457192"/>
          </a:xfrm>
          <a:custGeom>
            <a:avLst/>
            <a:gdLst/>
            <a:ahLst/>
            <a:cxnLst/>
            <a:rect l="l" t="t" r="r" b="b"/>
            <a:pathLst>
              <a:path w="7315" h="2457192">
                <a:moveTo>
                  <a:pt x="7315" y="2457192"/>
                </a:moveTo>
                <a:moveTo>
                  <a:pt x="7315" y="2457192"/>
                </a:moveTo>
                <a:lnTo>
                  <a:pt x="0" y="0"/>
                </a:lnTo>
              </a:path>
            </a:pathLst>
          </a:custGeom>
          <a:noFill/>
          <a:ln w="9525">
            <a:solidFill>
              <a:srgbClr val="2273FF"/>
            </a:solidFill>
            <a:prstDash val="dash"/>
            <a:headEnd type="none"/>
            <a:tailEnd type="none"/>
          </a:ln>
        </p:spPr>
      </p:sp>
      <p:sp>
        <p:nvSpPr>
          <p:cNvPr id="13" name="Shape 10"/>
          <p:cNvSpPr/>
          <p:nvPr/>
        </p:nvSpPr>
        <p:spPr>
          <a:xfrm>
            <a:off x="4489839" y="3782873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14" name="Shape 11"/>
          <p:cNvSpPr/>
          <p:nvPr/>
        </p:nvSpPr>
        <p:spPr>
          <a:xfrm>
            <a:off x="4489839" y="2918155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15" name="Shape 12"/>
          <p:cNvSpPr/>
          <p:nvPr/>
        </p:nvSpPr>
        <p:spPr>
          <a:xfrm>
            <a:off x="4489839" y="2053438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16" name="Shape 13"/>
          <p:cNvSpPr/>
          <p:nvPr/>
        </p:nvSpPr>
        <p:spPr>
          <a:xfrm>
            <a:off x="4489839" y="1188720"/>
            <a:ext cx="182880" cy="182880"/>
          </a:xfrm>
          <a:custGeom>
            <a:avLst/>
            <a:gdLst/>
            <a:ahLst/>
            <a:cxnLst/>
            <a:rect l="l" t="t" r="r" b="b"/>
            <a:pathLst>
              <a:path w="182880" h="182880">
                <a:moveTo>
                  <a:pt x="91440" y="0"/>
                </a:moveTo>
                <a:moveTo>
                  <a:pt x="91440" y="0"/>
                </a:moveTo>
                <a:cubicBezTo>
                  <a:pt x="141907" y="0"/>
                  <a:pt x="182880" y="40973"/>
                  <a:pt x="182880" y="91440"/>
                </a:cubicBezTo>
                <a:cubicBezTo>
                  <a:pt x="182880" y="141907"/>
                  <a:pt x="141907" y="182880"/>
                  <a:pt x="91440" y="182880"/>
                </a:cubicBezTo>
                <a:cubicBezTo>
                  <a:pt x="40973" y="182880"/>
                  <a:pt x="0" y="141907"/>
                  <a:pt x="0" y="91440"/>
                </a:cubicBezTo>
                <a:cubicBezTo>
                  <a:pt x="0" y="40973"/>
                  <a:pt x="40973" y="0"/>
                  <a:pt x="91440" y="0"/>
                </a:cubicBezTo>
                <a:close/>
              </a:path>
            </a:pathLst>
          </a:custGeom>
          <a:solidFill>
            <a:srgbClr val="2273FF"/>
          </a:solidFill>
          <a:ln/>
        </p:spPr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Partnership Strengthening Opportunities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51183" y="925116"/>
            <a:ext cx="3997757" cy="1799539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23751" y="903732"/>
            <a:ext cx="1234168" cy="511298"/>
          </a:xfrm>
          <a:prstGeom prst="rect">
            <a:avLst/>
          </a:prstGeom>
        </p:spPr>
      </p:pic>
      <p:sp>
        <p:nvSpPr>
          <p:cNvPr id="6" name="Text 1"/>
          <p:cNvSpPr/>
          <p:nvPr/>
        </p:nvSpPr>
        <p:spPr>
          <a:xfrm>
            <a:off x="4651183" y="861108"/>
            <a:ext cx="1206736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02</a:t>
            </a:r>
            <a:endParaRPr lang="en-US" sz="1440" dirty="0"/>
          </a:p>
        </p:txBody>
      </p:sp>
      <p:pic>
        <p:nvPicPr>
          <p:cNvPr id="7" name="Image 3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2122" y="2903477"/>
            <a:ext cx="3997757" cy="1799539"/>
          </a:xfrm>
          <a:prstGeom prst="rect">
            <a:avLst/>
          </a:prstGeom>
        </p:spPr>
      </p:pic>
      <p:pic>
        <p:nvPicPr>
          <p:cNvPr id="8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94904" y="2882093"/>
            <a:ext cx="1234168" cy="511298"/>
          </a:xfrm>
          <a:prstGeom prst="rect">
            <a:avLst/>
          </a:prstGeom>
        </p:spPr>
      </p:pic>
      <p:sp>
        <p:nvSpPr>
          <p:cNvPr id="9" name="Text 2"/>
          <p:cNvSpPr/>
          <p:nvPr/>
        </p:nvSpPr>
        <p:spPr>
          <a:xfrm>
            <a:off x="522336" y="2839469"/>
            <a:ext cx="1206736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03</a:t>
            </a:r>
            <a:endParaRPr lang="en-US" sz="1440" dirty="0"/>
          </a:p>
        </p:txBody>
      </p:sp>
      <p:pic>
        <p:nvPicPr>
          <p:cNvPr id="10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2336" y="925116"/>
            <a:ext cx="3997757" cy="1799682"/>
          </a:xfrm>
          <a:prstGeom prst="rect">
            <a:avLst/>
          </a:prstGeom>
        </p:spPr>
      </p:pic>
      <p:pic>
        <p:nvPicPr>
          <p:cNvPr id="11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904" y="903732"/>
            <a:ext cx="1234168" cy="511298"/>
          </a:xfrm>
          <a:prstGeom prst="rect">
            <a:avLst/>
          </a:prstGeom>
        </p:spPr>
      </p:pic>
      <p:sp>
        <p:nvSpPr>
          <p:cNvPr id="12" name="Text 3"/>
          <p:cNvSpPr/>
          <p:nvPr/>
        </p:nvSpPr>
        <p:spPr>
          <a:xfrm>
            <a:off x="522336" y="861108"/>
            <a:ext cx="1206736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01</a:t>
            </a:r>
            <a:endParaRPr lang="en-US" sz="1440" dirty="0"/>
          </a:p>
        </p:txBody>
      </p:sp>
      <p:pic>
        <p:nvPicPr>
          <p:cNvPr id="13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51183" y="2903187"/>
            <a:ext cx="3997757" cy="1799539"/>
          </a:xfrm>
          <a:prstGeom prst="rect">
            <a:avLst/>
          </a:prstGeom>
        </p:spPr>
      </p:pic>
      <p:pic>
        <p:nvPicPr>
          <p:cNvPr id="14" name="Image 8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23751" y="2882093"/>
            <a:ext cx="1234168" cy="511298"/>
          </a:xfrm>
          <a:prstGeom prst="rect">
            <a:avLst/>
          </a:prstGeom>
        </p:spPr>
      </p:pic>
      <p:sp>
        <p:nvSpPr>
          <p:cNvPr id="15" name="Text 4"/>
          <p:cNvSpPr/>
          <p:nvPr/>
        </p:nvSpPr>
        <p:spPr>
          <a:xfrm>
            <a:off x="4651183" y="2839469"/>
            <a:ext cx="1206736" cy="56692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FFFF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04</a:t>
            </a:r>
            <a:endParaRPr lang="en-US" sz="1440" dirty="0"/>
          </a:p>
        </p:txBody>
      </p:sp>
      <p:sp>
        <p:nvSpPr>
          <p:cNvPr id="16" name="Text 5"/>
          <p:cNvSpPr/>
          <p:nvPr/>
        </p:nvSpPr>
        <p:spPr>
          <a:xfrm>
            <a:off x="1756562" y="925116"/>
            <a:ext cx="2763531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Top Store Partnerships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 6"/>
          <p:cNvSpPr/>
          <p:nvPr/>
        </p:nvSpPr>
        <p:spPr>
          <a:xfrm>
            <a:off x="687046" y="1443828"/>
            <a:ext cx="3668337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Focus on 3S Fast Food , Protyasha and </a:t>
            </a: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Rafik General Store </a:t>
            </a: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through loyalty programs.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 7"/>
          <p:cNvSpPr/>
          <p:nvPr/>
        </p:nvSpPr>
        <p:spPr>
          <a:xfrm>
            <a:off x="5894496" y="925116"/>
            <a:ext cx="2754600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Increase Revenue</a:t>
            </a:r>
          </a:p>
        </p:txBody>
      </p:sp>
      <p:sp>
        <p:nvSpPr>
          <p:cNvPr id="19" name="Text 8"/>
          <p:cNvSpPr/>
          <p:nvPr/>
        </p:nvSpPr>
        <p:spPr>
          <a:xfrm>
            <a:off x="4815971" y="1443828"/>
            <a:ext cx="3668337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Encourage upselling in Rafik General Store to boost per-order value.</a:t>
            </a:r>
          </a:p>
        </p:txBody>
      </p:sp>
      <p:sp>
        <p:nvSpPr>
          <p:cNvPr id="20" name="Text 9"/>
          <p:cNvSpPr/>
          <p:nvPr/>
        </p:nvSpPr>
        <p:spPr>
          <a:xfrm>
            <a:off x="1765649" y="2903477"/>
            <a:ext cx="2754600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Support</a:t>
            </a:r>
          </a:p>
        </p:txBody>
      </p:sp>
      <p:sp>
        <p:nvSpPr>
          <p:cNvPr id="21" name="Text 10"/>
          <p:cNvSpPr/>
          <p:nvPr/>
        </p:nvSpPr>
        <p:spPr>
          <a:xfrm>
            <a:off x="687124" y="3431333"/>
            <a:ext cx="3668337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Provide incentives to Sajeeb Enterprise to sustain growth and improve order value.</a:t>
            </a:r>
          </a:p>
        </p:txBody>
      </p:sp>
      <p:sp>
        <p:nvSpPr>
          <p:cNvPr id="22" name="Text 11"/>
          <p:cNvSpPr/>
          <p:nvPr/>
        </p:nvSpPr>
        <p:spPr>
          <a:xfrm>
            <a:off x="5885565" y="2903477"/>
            <a:ext cx="2763531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Exclusive Deals</a:t>
            </a:r>
          </a:p>
        </p:txBody>
      </p:sp>
      <p:sp>
        <p:nvSpPr>
          <p:cNvPr id="23" name="Text 12"/>
          <p:cNvSpPr/>
          <p:nvPr/>
        </p:nvSpPr>
        <p:spPr>
          <a:xfrm>
            <a:off x="4815893" y="3431333"/>
            <a:ext cx="3668337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Create targeted promotions for top-performing stores to strengthen business relationships.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821091" y="1923736"/>
            <a:ext cx="4313208" cy="100584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320" b="1" kern="0" spc="144" dirty="0">
                <a:solidFill>
                  <a:srgbClr val="3764C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Thanks！</a:t>
            </a:r>
            <a:endParaRPr lang="en-US" sz="144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646273" y="335748"/>
            <a:ext cx="3912501" cy="835870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032" b="1" kern="0" spc="432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CONTENT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Text 1"/>
          <p:cNvSpPr/>
          <p:nvPr/>
        </p:nvSpPr>
        <p:spPr>
          <a:xfrm>
            <a:off x="1266574" y="1557044"/>
            <a:ext cx="3335950" cy="42976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>
              <a:spcBef>
                <a:spcPts val="375"/>
              </a:spcBef>
            </a:pPr>
            <a:r>
              <a:rPr lang="en-US" sz="1584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Performance Overview</a:t>
            </a:r>
          </a:p>
        </p:txBody>
      </p:sp>
      <p:sp>
        <p:nvSpPr>
          <p:cNvPr id="4" name="Text 2"/>
          <p:cNvSpPr/>
          <p:nvPr/>
        </p:nvSpPr>
        <p:spPr>
          <a:xfrm>
            <a:off x="707833" y="145188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2273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  <p:sp>
        <p:nvSpPr>
          <p:cNvPr id="5" name="Text 3"/>
          <p:cNvSpPr/>
          <p:nvPr/>
        </p:nvSpPr>
        <p:spPr>
          <a:xfrm>
            <a:off x="5099303" y="1570760"/>
            <a:ext cx="3335950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>
              <a:spcBef>
                <a:spcPts val="375"/>
              </a:spcBef>
            </a:pPr>
            <a:r>
              <a:rPr lang="en-US" sz="1584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Order Analysis</a:t>
            </a:r>
          </a:p>
        </p:txBody>
      </p:sp>
      <p:sp>
        <p:nvSpPr>
          <p:cNvPr id="6" name="Text 4"/>
          <p:cNvSpPr/>
          <p:nvPr/>
        </p:nvSpPr>
        <p:spPr>
          <a:xfrm>
            <a:off x="4541083" y="1451888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2273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  <p:sp>
        <p:nvSpPr>
          <p:cNvPr id="7" name="Text 5"/>
          <p:cNvSpPr/>
          <p:nvPr/>
        </p:nvSpPr>
        <p:spPr>
          <a:xfrm>
            <a:off x="1267052" y="2262047"/>
            <a:ext cx="3335471" cy="40233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584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Marketing Strategy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8" name="Text 6"/>
          <p:cNvSpPr/>
          <p:nvPr/>
        </p:nvSpPr>
        <p:spPr>
          <a:xfrm>
            <a:off x="707918" y="2143175"/>
            <a:ext cx="713232" cy="6217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304" b="1" dirty="0">
                <a:solidFill>
                  <a:srgbClr val="2273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03</a:t>
            </a:r>
            <a:endParaRPr lang="en-US" sz="144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0" y="2194906"/>
            <a:ext cx="4572000" cy="53949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Performance Overview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4176980" y="1135608"/>
            <a:ext cx="790040" cy="790040"/>
          </a:xfrm>
          <a:custGeom>
            <a:avLst/>
            <a:gdLst/>
            <a:ahLst/>
            <a:cxnLst/>
            <a:rect l="l" t="t" r="r" b="b"/>
            <a:pathLst>
              <a:path w="790040" h="790040">
                <a:moveTo>
                  <a:pt x="98755" y="0"/>
                </a:moveTo>
                <a:moveTo>
                  <a:pt x="98755" y="0"/>
                </a:moveTo>
                <a:lnTo>
                  <a:pt x="691285" y="0"/>
                </a:lnTo>
                <a:quadBezTo>
                  <a:pt x="790040" y="0"/>
                  <a:pt x="790040" y="98755"/>
                </a:quadBezTo>
                <a:lnTo>
                  <a:pt x="790040" y="691285"/>
                </a:lnTo>
                <a:quadBezTo>
                  <a:pt x="790040" y="790040"/>
                  <a:pt x="691285" y="790040"/>
                </a:quadBezTo>
                <a:lnTo>
                  <a:pt x="98755" y="790040"/>
                </a:lnTo>
                <a:quadBezTo>
                  <a:pt x="0" y="790040"/>
                  <a:pt x="0" y="691285"/>
                </a:quadBezTo>
                <a:lnTo>
                  <a:pt x="0" y="98755"/>
                </a:lnTo>
                <a:quadBezTo>
                  <a:pt x="0" y="0"/>
                  <a:pt x="98755" y="0"/>
                </a:quad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4" name="Text 2"/>
          <p:cNvSpPr/>
          <p:nvPr/>
        </p:nvSpPr>
        <p:spPr>
          <a:xfrm>
            <a:off x="3464679" y="995704"/>
            <a:ext cx="2214642" cy="9784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17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01</a:t>
            </a:r>
            <a:endParaRPr lang="en-US" sz="144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Monthly Sales Trend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3256217" y="1255967"/>
            <a:ext cx="2631566" cy="2631566"/>
          </a:xfrm>
          <a:custGeom>
            <a:avLst/>
            <a:gdLst/>
            <a:ahLst/>
            <a:cxnLst/>
            <a:rect l="l" t="t" r="r" b="b"/>
            <a:pathLst>
              <a:path w="2631566" h="2631566">
                <a:moveTo>
                  <a:pt x="1315783" y="0"/>
                </a:moveTo>
                <a:moveTo>
                  <a:pt x="1315783" y="0"/>
                </a:moveTo>
                <a:cubicBezTo>
                  <a:pt x="2041983" y="0"/>
                  <a:pt x="2631566" y="589583"/>
                  <a:pt x="2631566" y="1315783"/>
                </a:cubicBezTo>
                <a:cubicBezTo>
                  <a:pt x="2631566" y="2041983"/>
                  <a:pt x="2041983" y="2631566"/>
                  <a:pt x="1315783" y="2631566"/>
                </a:cubicBezTo>
                <a:cubicBezTo>
                  <a:pt x="589583" y="2631566"/>
                  <a:pt x="0" y="2041983"/>
                  <a:pt x="0" y="1315783"/>
                </a:cubicBezTo>
                <a:cubicBezTo>
                  <a:pt x="0" y="589583"/>
                  <a:pt x="589583" y="0"/>
                  <a:pt x="1315783" y="0"/>
                </a:cubicBezTo>
                <a:close/>
              </a:path>
            </a:pathLst>
          </a:custGeom>
          <a:solidFill>
            <a:srgbClr val="2273FF">
              <a:alpha val="20000"/>
            </a:srgbClr>
          </a:solidFill>
          <a:ln/>
        </p:spPr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80602" y="1398682"/>
            <a:ext cx="2382795" cy="2346137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58693" y="93911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Sales growth pattern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7" name="Text 3"/>
          <p:cNvSpPr/>
          <p:nvPr/>
        </p:nvSpPr>
        <p:spPr>
          <a:xfrm>
            <a:off x="304336" y="1370708"/>
            <a:ext cx="2838893" cy="6771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/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Peak performance in February at 0.78M, followed by a steady increase from </a:t>
            </a:r>
          </a:p>
          <a:p>
            <a:pPr algn="r"/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March to May.</a:t>
            </a:r>
          </a:p>
        </p:txBody>
      </p:sp>
      <p:sp>
        <p:nvSpPr>
          <p:cNvPr id="8" name="Text 4"/>
          <p:cNvSpPr/>
          <p:nvPr/>
        </p:nvSpPr>
        <p:spPr>
          <a:xfrm>
            <a:off x="6002866" y="939111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Top product sales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5"/>
          <p:cNvSpPr/>
          <p:nvPr/>
        </p:nvSpPr>
        <p:spPr>
          <a:xfrm>
            <a:off x="6002866" y="1370686"/>
            <a:ext cx="2869730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Pound Chocolate – 70g and Pound Vanilla – 70g show consistent sales and orders every month.</a:t>
            </a:r>
          </a:p>
        </p:txBody>
      </p:sp>
      <p:sp>
        <p:nvSpPr>
          <p:cNvPr id="10" name="Text 6"/>
          <p:cNvSpPr/>
          <p:nvPr/>
        </p:nvSpPr>
        <p:spPr>
          <a:xfrm>
            <a:off x="258693" y="317116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Top product categories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1" name="Text 7"/>
          <p:cNvSpPr/>
          <p:nvPr/>
        </p:nvSpPr>
        <p:spPr>
          <a:xfrm>
            <a:off x="253537" y="3595443"/>
            <a:ext cx="2838893" cy="5155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Pound Cake and Sliced Cake generate most sales and orders consistently.</a:t>
            </a:r>
          </a:p>
        </p:txBody>
      </p:sp>
      <p:sp>
        <p:nvSpPr>
          <p:cNvPr id="12" name="Text 8"/>
          <p:cNvSpPr/>
          <p:nvPr/>
        </p:nvSpPr>
        <p:spPr>
          <a:xfrm>
            <a:off x="6002866" y="3171139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Seasonal variations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3" name="Text 9"/>
          <p:cNvSpPr/>
          <p:nvPr/>
        </p:nvSpPr>
        <p:spPr>
          <a:xfrm>
            <a:off x="6002866" y="3595443"/>
            <a:ext cx="2869730" cy="6771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February shows strongest performance, suggesting potential seasonal buying patterns to leverage.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Top Products by Sales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2151578" y="2073420"/>
            <a:ext cx="6620780" cy="0"/>
          </a:xfrm>
          <a:custGeom>
            <a:avLst/>
            <a:gdLst/>
            <a:ahLst/>
            <a:cxnLst/>
            <a:rect l="l" t="t" r="r" b="b"/>
            <a:pathLst>
              <a:path w="6620780">
                <a:moveTo>
                  <a:pt x="0" y="0"/>
                </a:moveTo>
                <a:moveTo>
                  <a:pt x="0" y="0"/>
                </a:moveTo>
                <a:lnTo>
                  <a:pt x="6620780" y="0"/>
                </a:lnTo>
              </a:path>
            </a:pathLst>
          </a:custGeom>
          <a:noFill/>
          <a:ln w="16105">
            <a:solidFill>
              <a:srgbClr val="E1E1E1"/>
            </a:solidFill>
            <a:prstDash val="solid"/>
            <a:headEnd type="none"/>
            <a:tailEnd type="none"/>
          </a:ln>
        </p:spPr>
      </p:sp>
      <p:sp>
        <p:nvSpPr>
          <p:cNvPr id="5" name="Shape 2"/>
          <p:cNvSpPr/>
          <p:nvPr/>
        </p:nvSpPr>
        <p:spPr>
          <a:xfrm>
            <a:off x="2360571" y="2901207"/>
            <a:ext cx="6411786" cy="0"/>
          </a:xfrm>
          <a:custGeom>
            <a:avLst/>
            <a:gdLst/>
            <a:ahLst/>
            <a:cxnLst/>
            <a:rect l="l" t="t" r="r" b="b"/>
            <a:pathLst>
              <a:path w="6411786">
                <a:moveTo>
                  <a:pt x="0" y="0"/>
                </a:moveTo>
                <a:moveTo>
                  <a:pt x="0" y="0"/>
                </a:moveTo>
                <a:lnTo>
                  <a:pt x="6411786" y="0"/>
                </a:lnTo>
              </a:path>
            </a:pathLst>
          </a:custGeom>
          <a:noFill/>
          <a:ln w="16105">
            <a:solidFill>
              <a:srgbClr val="E1E1E1"/>
            </a:solidFill>
            <a:prstDash val="solid"/>
            <a:headEnd type="none"/>
            <a:tailEnd type="none"/>
          </a:ln>
        </p:spPr>
      </p:sp>
      <p:sp>
        <p:nvSpPr>
          <p:cNvPr id="6" name="Shape 3"/>
          <p:cNvSpPr/>
          <p:nvPr/>
        </p:nvSpPr>
        <p:spPr>
          <a:xfrm>
            <a:off x="2681405" y="3756427"/>
            <a:ext cx="6090953" cy="0"/>
          </a:xfrm>
          <a:custGeom>
            <a:avLst/>
            <a:gdLst/>
            <a:ahLst/>
            <a:cxnLst/>
            <a:rect l="l" t="t" r="r" b="b"/>
            <a:pathLst>
              <a:path w="6090953">
                <a:moveTo>
                  <a:pt x="0" y="0"/>
                </a:moveTo>
                <a:moveTo>
                  <a:pt x="0" y="0"/>
                </a:moveTo>
                <a:lnTo>
                  <a:pt x="6090953" y="0"/>
                </a:lnTo>
              </a:path>
            </a:pathLst>
          </a:custGeom>
          <a:noFill/>
          <a:ln w="16105">
            <a:solidFill>
              <a:srgbClr val="E1E1E1"/>
            </a:solidFill>
            <a:prstDash val="solid"/>
            <a:headEnd type="none"/>
            <a:tailEnd type="none"/>
          </a:ln>
        </p:spPr>
      </p:sp>
      <p:sp>
        <p:nvSpPr>
          <p:cNvPr id="7" name="Shape 4"/>
          <p:cNvSpPr/>
          <p:nvPr/>
        </p:nvSpPr>
        <p:spPr>
          <a:xfrm>
            <a:off x="3560636" y="4639078"/>
            <a:ext cx="5211722" cy="0"/>
          </a:xfrm>
          <a:custGeom>
            <a:avLst/>
            <a:gdLst/>
            <a:ahLst/>
            <a:cxnLst/>
            <a:rect l="l" t="t" r="r" b="b"/>
            <a:pathLst>
              <a:path w="5211722">
                <a:moveTo>
                  <a:pt x="0" y="0"/>
                </a:moveTo>
                <a:moveTo>
                  <a:pt x="0" y="0"/>
                </a:moveTo>
                <a:lnTo>
                  <a:pt x="5211722" y="0"/>
                </a:lnTo>
              </a:path>
            </a:pathLst>
          </a:custGeom>
          <a:noFill/>
          <a:ln w="16105">
            <a:solidFill>
              <a:srgbClr val="E1E1E1"/>
            </a:solidFill>
            <a:prstDash val="solid"/>
            <a:headEnd type="none"/>
            <a:tailEnd type="none"/>
          </a:ln>
        </p:spPr>
      </p:sp>
      <p:pic>
        <p:nvPicPr>
          <p:cNvPr id="8" name="Image 1" descr="preencoded.png"/>
          <p:cNvPicPr>
            <a:picLocks noChangeAspect="1"/>
          </p:cNvPicPr>
          <p:nvPr/>
        </p:nvPicPr>
        <p:blipFill>
          <a:blip r:embed="rId5">
            <a:alphaModFix amt="40000"/>
          </a:blip>
          <a:stretch>
            <a:fillRect/>
          </a:stretch>
        </p:blipFill>
        <p:spPr>
          <a:xfrm>
            <a:off x="228600" y="764082"/>
            <a:ext cx="3526203" cy="3921067"/>
          </a:xfrm>
          <a:prstGeom prst="rect">
            <a:avLst/>
          </a:prstGeom>
        </p:spPr>
      </p:pic>
      <p:pic>
        <p:nvPicPr>
          <p:cNvPr id="9" name="Image 2" descr="preencoded.png"/>
          <p:cNvPicPr>
            <a:picLocks noChangeAspect="1"/>
          </p:cNvPicPr>
          <p:nvPr/>
        </p:nvPicPr>
        <p:blipFill>
          <a:blip r:embed="rId6">
            <a:alphaModFix amt="60000"/>
          </a:blip>
          <a:stretch>
            <a:fillRect/>
          </a:stretch>
        </p:blipFill>
        <p:spPr>
          <a:xfrm>
            <a:off x="228600" y="747983"/>
            <a:ext cx="3526203" cy="3943937"/>
          </a:xfrm>
          <a:prstGeom prst="rect">
            <a:avLst/>
          </a:prstGeom>
        </p:spPr>
      </p:pic>
      <p:pic>
        <p:nvPicPr>
          <p:cNvPr id="10" name="Image 3" descr="preencoded.png"/>
          <p:cNvPicPr>
            <a:picLocks noChangeAspect="1"/>
          </p:cNvPicPr>
          <p:nvPr/>
        </p:nvPicPr>
        <p:blipFill>
          <a:blip r:embed="rId7">
            <a:alphaModFix amt="80000"/>
          </a:blip>
          <a:stretch>
            <a:fillRect/>
          </a:stretch>
        </p:blipFill>
        <p:spPr>
          <a:xfrm>
            <a:off x="228600" y="761525"/>
            <a:ext cx="3526203" cy="3943937"/>
          </a:xfrm>
          <a:prstGeom prst="rect">
            <a:avLst/>
          </a:prstGeom>
        </p:spPr>
      </p:pic>
      <p:pic>
        <p:nvPicPr>
          <p:cNvPr id="11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600" y="754754"/>
            <a:ext cx="3526203" cy="3943937"/>
          </a:xfrm>
          <a:prstGeom prst="rect">
            <a:avLst/>
          </a:prstGeom>
        </p:spPr>
      </p:pic>
      <p:sp>
        <p:nvSpPr>
          <p:cNvPr id="12" name="Shape 5"/>
          <p:cNvSpPr/>
          <p:nvPr/>
        </p:nvSpPr>
        <p:spPr>
          <a:xfrm>
            <a:off x="1991701" y="1473117"/>
            <a:ext cx="0" cy="2948042"/>
          </a:xfrm>
          <a:custGeom>
            <a:avLst/>
            <a:gdLst/>
            <a:ahLst/>
            <a:cxnLst/>
            <a:rect l="l" t="t" r="r" b="b"/>
            <a:pathLst>
              <a:path h="2948042">
                <a:moveTo>
                  <a:pt x="0" y="0"/>
                </a:moveTo>
                <a:moveTo>
                  <a:pt x="0" y="0"/>
                </a:moveTo>
                <a:lnTo>
                  <a:pt x="0" y="2948042"/>
                </a:lnTo>
              </a:path>
            </a:pathLst>
          </a:custGeom>
          <a:noFill/>
          <a:ln w="38100">
            <a:solidFill>
              <a:srgbClr val="FFFFFF"/>
            </a:solidFill>
            <a:prstDash val="solid"/>
            <a:headEnd type="arrow"/>
            <a:tailEnd type="none"/>
          </a:ln>
        </p:spPr>
      </p:sp>
      <p:sp>
        <p:nvSpPr>
          <p:cNvPr id="13" name="Text 6"/>
          <p:cNvSpPr/>
          <p:nvPr/>
        </p:nvSpPr>
        <p:spPr>
          <a:xfrm>
            <a:off x="2443096" y="1463057"/>
            <a:ext cx="2111350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Pound Chocolate dominates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4" name="Text 7"/>
          <p:cNvSpPr/>
          <p:nvPr/>
        </p:nvSpPr>
        <p:spPr>
          <a:xfrm>
            <a:off x="4642193" y="1293893"/>
            <a:ext cx="4273207" cy="347467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Highest sales at 114K, followed by Pound Vanilla at 104K.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5" name="Text 8"/>
          <p:cNvSpPr/>
          <p:nvPr/>
        </p:nvSpPr>
        <p:spPr>
          <a:xfrm>
            <a:off x="2814438" y="2283524"/>
            <a:ext cx="2111350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Slice cakes popular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6" name="Text 9"/>
          <p:cNvSpPr/>
          <p:nvPr/>
        </p:nvSpPr>
        <p:spPr>
          <a:xfrm>
            <a:off x="4864446" y="2114360"/>
            <a:ext cx="4050954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Vanilla and Chocolate single slices rank third and fourth with 81K and 72K sales.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7" name="Text 10"/>
          <p:cNvSpPr/>
          <p:nvPr/>
        </p:nvSpPr>
        <p:spPr>
          <a:xfrm>
            <a:off x="3200849" y="3142516"/>
            <a:ext cx="2111350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Muffins show strength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8" name="Text 11"/>
          <p:cNvSpPr/>
          <p:nvPr/>
        </p:nvSpPr>
        <p:spPr>
          <a:xfrm>
            <a:off x="3636221" y="3998773"/>
            <a:ext cx="1995317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Category performance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" name="Text 12"/>
          <p:cNvSpPr/>
          <p:nvPr/>
        </p:nvSpPr>
        <p:spPr>
          <a:xfrm>
            <a:off x="5230409" y="2973352"/>
            <a:ext cx="3684991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Chocolate and Vanilla muffins generate significant revenue at 44K and 40K respectively.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20" name="Text 13"/>
          <p:cNvSpPr/>
          <p:nvPr/>
        </p:nvSpPr>
        <p:spPr>
          <a:xfrm>
            <a:off x="5498290" y="3829609"/>
            <a:ext cx="3417110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Pound Cake category leads overall with 352,459 total sales and 41.23 average price.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Top Stores by Sales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35339" y="1515097"/>
            <a:ext cx="1309229" cy="1243767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99432" y="2814404"/>
            <a:ext cx="1309229" cy="1243767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4599432" y="1515097"/>
            <a:ext cx="1309229" cy="1243767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flipH="1">
            <a:off x="3235339" y="2814404"/>
            <a:ext cx="1309229" cy="1243767"/>
          </a:xfrm>
          <a:prstGeom prst="rect">
            <a:avLst/>
          </a:prstGeom>
        </p:spPr>
      </p:pic>
      <p:pic>
        <p:nvPicPr>
          <p:cNvPr id="8" name="Image 5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289" y="1864316"/>
            <a:ext cx="545330" cy="545330"/>
          </a:xfrm>
          <a:prstGeom prst="rect">
            <a:avLst/>
          </a:prstGeom>
        </p:spPr>
      </p:pic>
      <p:pic>
        <p:nvPicPr>
          <p:cNvPr id="9" name="Image 6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53422" y="1836356"/>
            <a:ext cx="601249" cy="601249"/>
          </a:xfrm>
          <a:prstGeom prst="rect">
            <a:avLst/>
          </a:prstGeom>
        </p:spPr>
      </p:pic>
      <p:pic>
        <p:nvPicPr>
          <p:cNvPr id="10" name="Image 7" descr="preencoded.png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596888" y="3143222"/>
            <a:ext cx="586130" cy="586130"/>
          </a:xfrm>
          <a:prstGeom prst="rect">
            <a:avLst/>
          </a:prstGeom>
        </p:spPr>
      </p:pic>
      <p:pic>
        <p:nvPicPr>
          <p:cNvPr id="11" name="Image 8" descr="preencoded.png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983841" y="3166082"/>
            <a:ext cx="540410" cy="540410"/>
          </a:xfrm>
          <a:prstGeom prst="rect">
            <a:avLst/>
          </a:prstGeom>
        </p:spPr>
      </p:pic>
      <p:sp>
        <p:nvSpPr>
          <p:cNvPr id="12" name="Text 1"/>
          <p:cNvSpPr/>
          <p:nvPr/>
        </p:nvSpPr>
        <p:spPr>
          <a:xfrm>
            <a:off x="268488" y="947343"/>
            <a:ext cx="2760095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Top sales contributors</a:t>
            </a:r>
          </a:p>
        </p:txBody>
      </p:sp>
      <p:sp>
        <p:nvSpPr>
          <p:cNvPr id="13" name="Text 2"/>
          <p:cNvSpPr/>
          <p:nvPr/>
        </p:nvSpPr>
        <p:spPr>
          <a:xfrm>
            <a:off x="276998" y="1424483"/>
            <a:ext cx="2751585" cy="5155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050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3S Fast Food  lead revenue generation with exceptional performance.</a:t>
            </a:r>
          </a:p>
        </p:txBody>
      </p:sp>
      <p:sp>
        <p:nvSpPr>
          <p:cNvPr id="14" name="Text 3"/>
          <p:cNvSpPr/>
          <p:nvPr/>
        </p:nvSpPr>
        <p:spPr>
          <a:xfrm>
            <a:off x="6133900" y="947343"/>
            <a:ext cx="2741570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Order champions</a:t>
            </a:r>
          </a:p>
        </p:txBody>
      </p:sp>
      <p:sp>
        <p:nvSpPr>
          <p:cNvPr id="15" name="Text 4"/>
          <p:cNvSpPr/>
          <p:nvPr/>
        </p:nvSpPr>
        <p:spPr>
          <a:xfrm>
            <a:off x="6133857" y="1424483"/>
            <a:ext cx="2741612" cy="5155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50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Rafiq General Store shows highest order volume among top performers.</a:t>
            </a:r>
          </a:p>
        </p:txBody>
      </p:sp>
      <p:sp>
        <p:nvSpPr>
          <p:cNvPr id="16" name="Text 5"/>
          <p:cNvSpPr/>
          <p:nvPr/>
        </p:nvSpPr>
        <p:spPr>
          <a:xfrm>
            <a:off x="268488" y="3117165"/>
            <a:ext cx="2760095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Growth opportunities</a:t>
            </a:r>
          </a:p>
        </p:txBody>
      </p:sp>
      <p:sp>
        <p:nvSpPr>
          <p:cNvPr id="17" name="Text 6"/>
          <p:cNvSpPr/>
          <p:nvPr/>
        </p:nvSpPr>
        <p:spPr>
          <a:xfrm>
            <a:off x="276998" y="3601797"/>
            <a:ext cx="2751585" cy="5155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050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Partner with top stores through loyalty programs and exclusive deals.</a:t>
            </a:r>
          </a:p>
        </p:txBody>
      </p:sp>
      <p:sp>
        <p:nvSpPr>
          <p:cNvPr id="18" name="Text 7"/>
          <p:cNvSpPr/>
          <p:nvPr/>
        </p:nvSpPr>
        <p:spPr>
          <a:xfrm>
            <a:off x="6133942" y="3117165"/>
            <a:ext cx="2741527" cy="391774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performance</a:t>
            </a:r>
          </a:p>
        </p:txBody>
      </p:sp>
      <p:sp>
        <p:nvSpPr>
          <p:cNvPr id="19" name="Text 8"/>
          <p:cNvSpPr/>
          <p:nvPr/>
        </p:nvSpPr>
        <p:spPr>
          <a:xfrm>
            <a:off x="6133900" y="3601797"/>
            <a:ext cx="2741612" cy="51552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50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Sajeeb Enterprise leads in order volume across all departments.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Product Category Analysis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hape 1"/>
          <p:cNvSpPr/>
          <p:nvPr/>
        </p:nvSpPr>
        <p:spPr>
          <a:xfrm>
            <a:off x="4195682" y="1448012"/>
            <a:ext cx="752635" cy="406423"/>
          </a:xfrm>
          <a:custGeom>
            <a:avLst/>
            <a:gdLst/>
            <a:ahLst/>
            <a:cxnLst/>
            <a:rect l="l" t="t" r="r" b="b"/>
            <a:pathLst>
              <a:path w="752635" h="406423">
                <a:moveTo>
                  <a:pt x="103558" y="0"/>
                </a:moveTo>
                <a:moveTo>
                  <a:pt x="103558" y="0"/>
                </a:moveTo>
                <a:lnTo>
                  <a:pt x="649077" y="0"/>
                </a:lnTo>
                <a:quadBezTo>
                  <a:pt x="752635" y="0"/>
                  <a:pt x="752635" y="103558"/>
                </a:quadBezTo>
                <a:lnTo>
                  <a:pt x="752635" y="302865"/>
                </a:lnTo>
                <a:quadBezTo>
                  <a:pt x="752635" y="406423"/>
                  <a:pt x="649077" y="406423"/>
                </a:quadBezTo>
                <a:lnTo>
                  <a:pt x="103558" y="406423"/>
                </a:lnTo>
                <a:quadBezTo>
                  <a:pt x="0" y="406423"/>
                  <a:pt x="0" y="302865"/>
                </a:quadBezTo>
                <a:lnTo>
                  <a:pt x="0" y="103558"/>
                </a:lnTo>
                <a:quadBezTo>
                  <a:pt x="0" y="0"/>
                  <a:pt x="103558" y="0"/>
                </a:quadBezTo>
                <a:close/>
              </a:path>
            </a:pathLst>
          </a:custGeom>
          <a:solidFill>
            <a:srgbClr val="2273FF">
              <a:alpha val="20000"/>
            </a:srgbClr>
          </a:solidFill>
          <a:ln/>
        </p:spPr>
      </p:sp>
      <p:sp>
        <p:nvSpPr>
          <p:cNvPr id="5" name="Shape 2"/>
          <p:cNvSpPr/>
          <p:nvPr/>
        </p:nvSpPr>
        <p:spPr>
          <a:xfrm>
            <a:off x="3927512" y="2061696"/>
            <a:ext cx="1288975" cy="406423"/>
          </a:xfrm>
          <a:custGeom>
            <a:avLst/>
            <a:gdLst/>
            <a:ahLst/>
            <a:cxnLst/>
            <a:rect l="l" t="t" r="r" b="b"/>
            <a:pathLst>
              <a:path w="1288975" h="406423">
                <a:moveTo>
                  <a:pt x="103558" y="0"/>
                </a:moveTo>
                <a:moveTo>
                  <a:pt x="103558" y="0"/>
                </a:moveTo>
                <a:lnTo>
                  <a:pt x="1185418" y="0"/>
                </a:lnTo>
                <a:quadBezTo>
                  <a:pt x="1288975" y="0"/>
                  <a:pt x="1288975" y="103558"/>
                </a:quadBezTo>
                <a:lnTo>
                  <a:pt x="1288975" y="302865"/>
                </a:lnTo>
                <a:quadBezTo>
                  <a:pt x="1288975" y="406423"/>
                  <a:pt x="1185418" y="406423"/>
                </a:quadBezTo>
                <a:lnTo>
                  <a:pt x="103558" y="406423"/>
                </a:lnTo>
                <a:quadBezTo>
                  <a:pt x="0" y="406423"/>
                  <a:pt x="0" y="302865"/>
                </a:quadBezTo>
                <a:lnTo>
                  <a:pt x="0" y="103558"/>
                </a:lnTo>
                <a:quadBezTo>
                  <a:pt x="0" y="0"/>
                  <a:pt x="103558" y="0"/>
                </a:quad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6" name="Shape 3"/>
          <p:cNvSpPr/>
          <p:nvPr/>
        </p:nvSpPr>
        <p:spPr>
          <a:xfrm>
            <a:off x="3562625" y="2675381"/>
            <a:ext cx="2018750" cy="406423"/>
          </a:xfrm>
          <a:custGeom>
            <a:avLst/>
            <a:gdLst/>
            <a:ahLst/>
            <a:cxnLst/>
            <a:rect l="l" t="t" r="r" b="b"/>
            <a:pathLst>
              <a:path w="2018750" h="406423">
                <a:moveTo>
                  <a:pt x="103558" y="0"/>
                </a:moveTo>
                <a:moveTo>
                  <a:pt x="103558" y="0"/>
                </a:moveTo>
                <a:lnTo>
                  <a:pt x="1915192" y="0"/>
                </a:lnTo>
                <a:quadBezTo>
                  <a:pt x="2018750" y="0"/>
                  <a:pt x="2018750" y="103558"/>
                </a:quadBezTo>
                <a:lnTo>
                  <a:pt x="2018750" y="302865"/>
                </a:lnTo>
                <a:quadBezTo>
                  <a:pt x="2018750" y="406423"/>
                  <a:pt x="1915192" y="406423"/>
                </a:quadBezTo>
                <a:lnTo>
                  <a:pt x="103558" y="406423"/>
                </a:lnTo>
                <a:quadBezTo>
                  <a:pt x="0" y="406423"/>
                  <a:pt x="0" y="302865"/>
                </a:quadBezTo>
                <a:lnTo>
                  <a:pt x="0" y="103558"/>
                </a:lnTo>
                <a:quadBezTo>
                  <a:pt x="0" y="0"/>
                  <a:pt x="103558" y="0"/>
                </a:quadBezTo>
                <a:close/>
              </a:path>
            </a:pathLst>
          </a:custGeom>
          <a:solidFill>
            <a:srgbClr val="2273FF">
              <a:alpha val="20000"/>
            </a:srgbClr>
          </a:solidFill>
          <a:ln/>
        </p:spPr>
      </p:sp>
      <p:sp>
        <p:nvSpPr>
          <p:cNvPr id="7" name="Shape 4"/>
          <p:cNvSpPr/>
          <p:nvPr/>
        </p:nvSpPr>
        <p:spPr>
          <a:xfrm>
            <a:off x="3215323" y="3289066"/>
            <a:ext cx="2713355" cy="406423"/>
          </a:xfrm>
          <a:custGeom>
            <a:avLst/>
            <a:gdLst/>
            <a:ahLst/>
            <a:cxnLst/>
            <a:rect l="l" t="t" r="r" b="b"/>
            <a:pathLst>
              <a:path w="2713355" h="406423">
                <a:moveTo>
                  <a:pt x="103558" y="0"/>
                </a:moveTo>
                <a:moveTo>
                  <a:pt x="103558" y="0"/>
                </a:moveTo>
                <a:lnTo>
                  <a:pt x="2609797" y="0"/>
                </a:lnTo>
                <a:quadBezTo>
                  <a:pt x="2713355" y="0"/>
                  <a:pt x="2713355" y="103558"/>
                </a:quadBezTo>
                <a:lnTo>
                  <a:pt x="2713355" y="302865"/>
                </a:lnTo>
                <a:quadBezTo>
                  <a:pt x="2713355" y="406423"/>
                  <a:pt x="2609797" y="406423"/>
                </a:quadBezTo>
                <a:lnTo>
                  <a:pt x="103558" y="406423"/>
                </a:lnTo>
                <a:quadBezTo>
                  <a:pt x="0" y="406423"/>
                  <a:pt x="0" y="302865"/>
                </a:quadBezTo>
                <a:lnTo>
                  <a:pt x="0" y="103558"/>
                </a:lnTo>
                <a:quadBezTo>
                  <a:pt x="0" y="0"/>
                  <a:pt x="103558" y="0"/>
                </a:quad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8" name="Text 5"/>
          <p:cNvSpPr/>
          <p:nvPr/>
        </p:nvSpPr>
        <p:spPr>
          <a:xfrm>
            <a:off x="258693" y="93911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Top Categories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9" name="Text 6"/>
          <p:cNvSpPr/>
          <p:nvPr/>
        </p:nvSpPr>
        <p:spPr>
          <a:xfrm>
            <a:off x="253537" y="1370708"/>
            <a:ext cx="2838893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buNone/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Pound Cake, Sliced Cake, Muffin lead sales among 14 categories.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 7"/>
          <p:cNvSpPr/>
          <p:nvPr/>
        </p:nvSpPr>
        <p:spPr>
          <a:xfrm>
            <a:off x="6002866" y="939111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Best Sellers</a:t>
            </a:r>
          </a:p>
        </p:txBody>
      </p:sp>
      <p:sp>
        <p:nvSpPr>
          <p:cNvPr id="11" name="Text 8"/>
          <p:cNvSpPr/>
          <p:nvPr/>
        </p:nvSpPr>
        <p:spPr>
          <a:xfrm>
            <a:off x="6002866" y="1370686"/>
            <a:ext cx="2869730" cy="657681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Pound Chocolate (70g) , Pound Vanilla (70g), Vanilla Single Slice (18g) generates highest revenue and orders.</a:t>
            </a:r>
          </a:p>
        </p:txBody>
      </p:sp>
      <p:sp>
        <p:nvSpPr>
          <p:cNvPr id="12" name="Text 9"/>
          <p:cNvSpPr/>
          <p:nvPr/>
        </p:nvSpPr>
        <p:spPr>
          <a:xfrm>
            <a:off x="258693" y="317116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Store Performance</a:t>
            </a:r>
          </a:p>
        </p:txBody>
      </p:sp>
      <p:sp>
        <p:nvSpPr>
          <p:cNvPr id="13" name="Text 10"/>
          <p:cNvSpPr/>
          <p:nvPr/>
        </p:nvSpPr>
        <p:spPr>
          <a:xfrm>
            <a:off x="253537" y="3595443"/>
            <a:ext cx="2838893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000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3S Fast Food </a:t>
            </a: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dominate sales, with Rafik General Store showing highest order volume.</a:t>
            </a:r>
          </a:p>
        </p:txBody>
      </p:sp>
      <p:sp>
        <p:nvSpPr>
          <p:cNvPr id="14" name="Text 11"/>
          <p:cNvSpPr/>
          <p:nvPr/>
        </p:nvSpPr>
        <p:spPr>
          <a:xfrm>
            <a:off x="6002866" y="3171139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Department Insights</a:t>
            </a:r>
          </a:p>
        </p:txBody>
      </p:sp>
      <p:sp>
        <p:nvSpPr>
          <p:cNvPr id="15" name="Text 12"/>
          <p:cNvSpPr/>
          <p:nvPr/>
        </p:nvSpPr>
        <p:spPr>
          <a:xfrm>
            <a:off x="6002866" y="3595443"/>
            <a:ext cx="2869730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Sajeeb Enterprise leads all departments in total order count.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286000" y="2194906"/>
            <a:ext cx="4572000" cy="539496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ctr"/>
          <a:lstStyle/>
          <a:p>
            <a:pPr marL="0" indent="0" algn="ct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2160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Order Analysis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hape 1"/>
          <p:cNvSpPr/>
          <p:nvPr/>
        </p:nvSpPr>
        <p:spPr>
          <a:xfrm>
            <a:off x="4176980" y="1135608"/>
            <a:ext cx="790040" cy="790040"/>
          </a:xfrm>
          <a:custGeom>
            <a:avLst/>
            <a:gdLst/>
            <a:ahLst/>
            <a:cxnLst/>
            <a:rect l="l" t="t" r="r" b="b"/>
            <a:pathLst>
              <a:path w="790040" h="790040">
                <a:moveTo>
                  <a:pt x="98755" y="0"/>
                </a:moveTo>
                <a:moveTo>
                  <a:pt x="98755" y="0"/>
                </a:moveTo>
                <a:lnTo>
                  <a:pt x="691285" y="0"/>
                </a:lnTo>
                <a:quadBezTo>
                  <a:pt x="790040" y="0"/>
                  <a:pt x="790040" y="98755"/>
                </a:quadBezTo>
                <a:lnTo>
                  <a:pt x="790040" y="691285"/>
                </a:lnTo>
                <a:quadBezTo>
                  <a:pt x="790040" y="790040"/>
                  <a:pt x="691285" y="790040"/>
                </a:quadBezTo>
                <a:lnTo>
                  <a:pt x="98755" y="790040"/>
                </a:lnTo>
                <a:quadBezTo>
                  <a:pt x="0" y="790040"/>
                  <a:pt x="0" y="691285"/>
                </a:quadBezTo>
                <a:lnTo>
                  <a:pt x="0" y="98755"/>
                </a:lnTo>
                <a:quadBezTo>
                  <a:pt x="0" y="0"/>
                  <a:pt x="98755" y="0"/>
                </a:quadBezTo>
                <a:close/>
              </a:path>
            </a:pathLst>
          </a:custGeom>
          <a:solidFill>
            <a:srgbClr val="2273FF"/>
          </a:solidFill>
          <a:ln/>
        </p:spPr>
      </p:sp>
      <p:sp>
        <p:nvSpPr>
          <p:cNvPr id="4" name="Text 2"/>
          <p:cNvSpPr/>
          <p:nvPr/>
        </p:nvSpPr>
        <p:spPr>
          <a:xfrm>
            <a:off x="3464679" y="995704"/>
            <a:ext cx="2214642" cy="978408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ctr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4176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02</a:t>
            </a:r>
            <a:endParaRPr lang="en-US" sz="144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4">
            <a:alphaModFix amt="10000"/>
          </a:blip>
          <a:stretch>
            <a:fillRect/>
          </a:stretch>
        </p:blipFill>
        <p:spPr>
          <a:xfrm>
            <a:off x="0" y="-16725"/>
            <a:ext cx="9144000" cy="909084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4958" y="169843"/>
            <a:ext cx="7551462" cy="514115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12500"/>
              </a:lnSpc>
              <a:spcBef>
                <a:spcPts val="375"/>
              </a:spcBef>
              <a:buNone/>
            </a:pPr>
            <a:r>
              <a:rPr lang="en-US" sz="2016" b="1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" pitchFamily="34" charset="-120"/>
              </a:rPr>
              <a:t>Top Product Categories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4" name="Image 1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-10800000">
            <a:off x="4690102" y="2386557"/>
            <a:ext cx="1279870" cy="1279870"/>
          </a:xfrm>
          <a:prstGeom prst="rect">
            <a:avLst/>
          </a:prstGeom>
        </p:spPr>
      </p:pic>
      <p:pic>
        <p:nvPicPr>
          <p:cNvPr id="5" name="Image 2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-5400000">
            <a:off x="3458141" y="2726641"/>
            <a:ext cx="1296296" cy="1296296"/>
          </a:xfrm>
          <a:prstGeom prst="rect">
            <a:avLst/>
          </a:prstGeom>
        </p:spPr>
      </p:pic>
      <p:pic>
        <p:nvPicPr>
          <p:cNvPr id="6" name="Image 3" descr="preencoded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74028" y="1507894"/>
            <a:ext cx="1247019" cy="1258243"/>
          </a:xfrm>
          <a:prstGeom prst="rect">
            <a:avLst/>
          </a:prstGeom>
        </p:spPr>
      </p:pic>
      <p:pic>
        <p:nvPicPr>
          <p:cNvPr id="7" name="Image 4" descr="preencod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5400000">
            <a:off x="4319820" y="1120563"/>
            <a:ext cx="1263445" cy="1263445"/>
          </a:xfrm>
          <a:prstGeom prst="rect">
            <a:avLst/>
          </a:prstGeom>
        </p:spPr>
      </p:pic>
      <p:sp>
        <p:nvSpPr>
          <p:cNvPr id="8" name="Text 1"/>
          <p:cNvSpPr/>
          <p:nvPr/>
        </p:nvSpPr>
        <p:spPr>
          <a:xfrm rot="5400000">
            <a:off x="4319820" y="1120563"/>
            <a:ext cx="1263445" cy="126344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spcBef>
                <a:spcPts val="375"/>
              </a:spcBef>
              <a:buNone/>
            </a:pPr>
            <a:endParaRPr lang="en-US" sz="1440" dirty="0"/>
          </a:p>
        </p:txBody>
      </p:sp>
      <p:sp>
        <p:nvSpPr>
          <p:cNvPr id="9" name="Text 2"/>
          <p:cNvSpPr/>
          <p:nvPr/>
        </p:nvSpPr>
        <p:spPr>
          <a:xfrm>
            <a:off x="258693" y="93911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Cambria" panose="02040503050406030204" pitchFamily="18" charset="0"/>
                <a:ea typeface="Cambria" panose="02040503050406030204" pitchFamily="18" charset="0"/>
                <a:cs typeface="Noto Sans SC" pitchFamily="34" charset="-120"/>
              </a:rPr>
              <a:t>Pound Cake leads sales</a:t>
            </a:r>
            <a:endParaRPr lang="en-US" sz="144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0" name="Text 3"/>
          <p:cNvSpPr/>
          <p:nvPr/>
        </p:nvSpPr>
        <p:spPr>
          <a:xfrm>
            <a:off x="253537" y="1370708"/>
            <a:ext cx="2838893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/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Highest revenue generator with strong order volume and premium pricing.</a:t>
            </a:r>
          </a:p>
        </p:txBody>
      </p:sp>
      <p:sp>
        <p:nvSpPr>
          <p:cNvPr id="11" name="Text 4"/>
          <p:cNvSpPr/>
          <p:nvPr/>
        </p:nvSpPr>
        <p:spPr>
          <a:xfrm>
            <a:off x="6002866" y="939111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Sliced Cake performs well</a:t>
            </a:r>
            <a:endParaRPr lang="en-US" sz="1440" dirty="0"/>
          </a:p>
        </p:txBody>
      </p:sp>
      <p:sp>
        <p:nvSpPr>
          <p:cNvPr id="12" name="Text 5"/>
          <p:cNvSpPr/>
          <p:nvPr/>
        </p:nvSpPr>
        <p:spPr>
          <a:xfrm>
            <a:off x="6002866" y="1370686"/>
            <a:ext cx="2869730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Second-highest sales category with competitive pricing and substantial order numbers.</a:t>
            </a:r>
          </a:p>
        </p:txBody>
      </p:sp>
      <p:sp>
        <p:nvSpPr>
          <p:cNvPr id="13" name="Text 6"/>
          <p:cNvSpPr/>
          <p:nvPr/>
        </p:nvSpPr>
        <p:spPr>
          <a:xfrm>
            <a:off x="258693" y="3171161"/>
            <a:ext cx="2833736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 algn="r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Muffins show potential</a:t>
            </a:r>
            <a:endParaRPr lang="en-US" sz="1440" dirty="0"/>
          </a:p>
        </p:txBody>
      </p:sp>
      <p:sp>
        <p:nvSpPr>
          <p:cNvPr id="14" name="Text 7"/>
          <p:cNvSpPr/>
          <p:nvPr/>
        </p:nvSpPr>
        <p:spPr>
          <a:xfrm>
            <a:off x="253537" y="3595443"/>
            <a:ext cx="2838893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algn="r"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Third in sales with higher average price than sliced cakes.</a:t>
            </a:r>
          </a:p>
        </p:txBody>
      </p:sp>
      <p:sp>
        <p:nvSpPr>
          <p:cNvPr id="15" name="Text 8"/>
          <p:cNvSpPr/>
          <p:nvPr/>
        </p:nvSpPr>
        <p:spPr>
          <a:xfrm>
            <a:off x="6002866" y="3171139"/>
            <a:ext cx="2874389" cy="393192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 marL="0" indent="0">
              <a:lnSpc>
                <a:spcPct val="100000"/>
              </a:lnSpc>
              <a:spcBef>
                <a:spcPts val="375"/>
              </a:spcBef>
              <a:buNone/>
            </a:pPr>
            <a:r>
              <a:rPr lang="en-US" sz="1296" b="1" dirty="0">
                <a:solidFill>
                  <a:srgbClr val="2273FF"/>
                </a:solidFill>
                <a:latin typeface="Noto Sans SC" pitchFamily="34" charset="0"/>
                <a:ea typeface="Noto Sans SC" pitchFamily="34" charset="-122"/>
                <a:cs typeface="Noto Sans SC" pitchFamily="34" charset="-120"/>
              </a:rPr>
              <a:t>Focus on top performers</a:t>
            </a:r>
            <a:endParaRPr lang="en-US" sz="1440" dirty="0"/>
          </a:p>
        </p:txBody>
      </p:sp>
      <p:sp>
        <p:nvSpPr>
          <p:cNvPr id="16" name="Text 9"/>
          <p:cNvSpPr/>
          <p:nvPr/>
        </p:nvSpPr>
        <p:spPr>
          <a:xfrm>
            <a:off x="6002866" y="3595443"/>
            <a:ext cx="2869730" cy="502573"/>
          </a:xfrm>
          <a:prstGeom prst="rect">
            <a:avLst/>
          </a:prstGeom>
          <a:noFill/>
          <a:ln/>
        </p:spPr>
        <p:txBody>
          <a:bodyPr wrap="square" lIns="95250" tIns="95250" rIns="95250" bIns="95250" rtlCol="0" anchor="t">
            <a:spAutoFit/>
          </a:bodyPr>
          <a:lstStyle/>
          <a:p>
            <a:pPr>
              <a:spcBef>
                <a:spcPts val="375"/>
              </a:spcBef>
            </a:pPr>
            <a:r>
              <a:rPr lang="en-US" sz="1008" dirty="0">
                <a:solidFill>
                  <a:srgbClr val="00070F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These three categories represent major revenue opportunities for targeted marketing campaigns.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659</Words>
  <Application>Microsoft Office PowerPoint</Application>
  <PresentationFormat>On-screen Show (16:9)</PresentationFormat>
  <Paragraphs>126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Cambria</vt:lpstr>
      <vt:lpstr>Noto Sans</vt:lpstr>
      <vt:lpstr>Noto Sans SC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Nomayer Masum</cp:lastModifiedBy>
  <cp:revision>22</cp:revision>
  <dcterms:created xsi:type="dcterms:W3CDTF">2025-09-30T14:30:48Z</dcterms:created>
  <dcterms:modified xsi:type="dcterms:W3CDTF">2025-10-01T07:28:07Z</dcterms:modified>
</cp:coreProperties>
</file>