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2" autoAdjust="0"/>
    <p:restoredTop sz="94660"/>
  </p:normalViewPr>
  <p:slideViewPr>
    <p:cSldViewPr snapToGrid="0">
      <p:cViewPr varScale="1">
        <p:scale>
          <a:sx n="101" d="100"/>
          <a:sy n="101" d="100"/>
        </p:scale>
        <p:origin x="12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8F68-9703-4E2C-A389-86E15BB0D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FC282C-B7FB-4BCB-883C-3882C80AB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8770FE-AAA4-4496-8BFC-8FF933B9C92F}"/>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0A49A56B-445D-477D-A05F-D0635A1EA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5475F-8329-4E67-999D-AF2905A6BFB1}"/>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382519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0F9-979D-4FE8-9120-5965199436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5CFE2-3518-48D5-A1DE-21A0B4BB3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B900E-7A26-437F-A537-347B50A94B13}"/>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EF2275AA-4687-48E1-B3C6-D67E67E21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12322-FFB9-46DB-AE7E-0AB296CBB873}"/>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258837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58927-D30B-42ED-91CE-3A8D7A84B1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404546-E5B6-45B0-ABBE-C6BA0A781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F3D0C-5EFD-4BA9-B73B-E6BE55749D00}"/>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0AE4F671-FBD7-43BE-AFDE-C8C666AC3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94FD0-BDD4-41CE-A473-9AFDAE2CCE37}"/>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335224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3F7C-7528-4F3D-BEE9-6F8003FD2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741BE-30C0-484C-88CB-AF0B63436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4789A-153A-470E-9183-524EB2B0A810}"/>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554E39D7-9E6D-4601-86A6-43AB8C304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C315B-B60A-43CB-9568-2D01FF9D4392}"/>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323795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8D4E-ECDE-46BE-B317-7DFEF6B34E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9992A8-2433-47A5-9D9E-428DC4B339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DC7A7-F44F-4919-B517-627589369401}"/>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63145CCA-6D00-4F7F-9EB2-DD72E5DD5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B6F21-1872-4A90-B934-78F047456B72}"/>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72438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C722-D7A8-4394-B371-997586229E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FB6E8-B1EE-4DF3-9572-07672CB2D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AC4F3-26B7-4CF3-886D-4F145C845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7D284F-BD8F-4CEF-A2DA-21A1F04B9BA4}"/>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6" name="Footer Placeholder 5">
            <a:extLst>
              <a:ext uri="{FF2B5EF4-FFF2-40B4-BE49-F238E27FC236}">
                <a16:creationId xmlns:a16="http://schemas.microsoft.com/office/drawing/2014/main" id="{D25C6B2E-4F8F-4BDF-84EB-9B74575D7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CB314-ECBE-4513-9F06-5CAC74FAAAB4}"/>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43316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B9A2-0A18-4A7C-BA7E-24F2DC073D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087470-F9F9-40F1-B1E5-920B86B40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C531E-68B3-44D8-928D-29FEEEDDC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9729E-98D3-4421-9B00-64207CB8A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84021-73CA-4414-9121-E8C26123F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11FD3-0D3E-4222-8330-3D8744A5F7FD}"/>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8" name="Footer Placeholder 7">
            <a:extLst>
              <a:ext uri="{FF2B5EF4-FFF2-40B4-BE49-F238E27FC236}">
                <a16:creationId xmlns:a16="http://schemas.microsoft.com/office/drawing/2014/main" id="{6DF9A648-949A-42B0-BD6A-CCDBEAE82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A1AE6-194D-412E-B295-3F9D463645EB}"/>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86321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1293-E1C1-476E-A369-D4E5D5DC7D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E7F4D-14BB-44ED-B4FD-E5AD137BA536}"/>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4" name="Footer Placeholder 3">
            <a:extLst>
              <a:ext uri="{FF2B5EF4-FFF2-40B4-BE49-F238E27FC236}">
                <a16:creationId xmlns:a16="http://schemas.microsoft.com/office/drawing/2014/main" id="{70D4357F-405D-494C-8F4D-6D145BEA64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89778-811F-4366-91BE-F122C8FFEF91}"/>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348046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581488-DAD6-45AF-992C-2C29911174B1}"/>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3" name="Footer Placeholder 2">
            <a:extLst>
              <a:ext uri="{FF2B5EF4-FFF2-40B4-BE49-F238E27FC236}">
                <a16:creationId xmlns:a16="http://schemas.microsoft.com/office/drawing/2014/main" id="{294DC4ED-6B56-4CDE-A921-549109CD9E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2706E1-107C-40C6-ABCE-59296B862421}"/>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47551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A68F-AD7B-4C87-9B32-FEF74C4D57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EDBDF-346D-4C7D-BFFC-5C381C1AA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235D7-DE91-454D-AAEC-1F6E1DC95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80FE9-05CA-4958-AFF7-345BADBE16AF}"/>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6" name="Footer Placeholder 5">
            <a:extLst>
              <a:ext uri="{FF2B5EF4-FFF2-40B4-BE49-F238E27FC236}">
                <a16:creationId xmlns:a16="http://schemas.microsoft.com/office/drawing/2014/main" id="{ACB872AD-B1D2-4E4B-9F76-A885C13FF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5337C-0FAE-4781-842F-E5DBF09A2477}"/>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101674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8AEB-BDCE-42C6-A4CD-4D3513AE7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17F393-DC73-4043-B2A3-816CF402B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F2D8F-5478-4360-9775-5CEE7998C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DFC4A-68A3-485D-BA82-05686A9503F4}"/>
              </a:ext>
            </a:extLst>
          </p:cNvPr>
          <p:cNvSpPr>
            <a:spLocks noGrp="1"/>
          </p:cNvSpPr>
          <p:nvPr>
            <p:ph type="dt" sz="half" idx="10"/>
          </p:nvPr>
        </p:nvSpPr>
        <p:spPr/>
        <p:txBody>
          <a:bodyPr/>
          <a:lstStyle/>
          <a:p>
            <a:fld id="{6EF653EA-4089-4E17-BBFC-DA10B6BF6B32}" type="datetimeFigureOut">
              <a:rPr lang="en-US" smtClean="0"/>
              <a:t>1/23/2021</a:t>
            </a:fld>
            <a:endParaRPr lang="en-US"/>
          </a:p>
        </p:txBody>
      </p:sp>
      <p:sp>
        <p:nvSpPr>
          <p:cNvPr id="6" name="Footer Placeholder 5">
            <a:extLst>
              <a:ext uri="{FF2B5EF4-FFF2-40B4-BE49-F238E27FC236}">
                <a16:creationId xmlns:a16="http://schemas.microsoft.com/office/drawing/2014/main" id="{2EEF8562-760E-46BC-AEB6-636139B4F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5B09-ED0E-425A-AB15-F9D6CE63A0A4}"/>
              </a:ext>
            </a:extLst>
          </p:cNvPr>
          <p:cNvSpPr>
            <a:spLocks noGrp="1"/>
          </p:cNvSpPr>
          <p:nvPr>
            <p:ph type="sldNum" sz="quarter" idx="12"/>
          </p:nvPr>
        </p:nvSpPr>
        <p:spPr/>
        <p:txBody>
          <a:bodyPr/>
          <a:lstStyle/>
          <a:p>
            <a:fld id="{A8A57167-7080-4518-BE9F-7750372EA641}" type="slidenum">
              <a:rPr lang="en-US" smtClean="0"/>
              <a:t>‹#›</a:t>
            </a:fld>
            <a:endParaRPr lang="en-US"/>
          </a:p>
        </p:txBody>
      </p:sp>
    </p:spTree>
    <p:extLst>
      <p:ext uri="{BB962C8B-B14F-4D97-AF65-F5344CB8AC3E}">
        <p14:creationId xmlns:p14="http://schemas.microsoft.com/office/powerpoint/2010/main" val="265705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D865F-9D89-4CEC-94FE-C5816D21D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C6E0F8-D31A-4AC1-918E-1F9E42E04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5E037-D598-443E-8CC7-8621B3630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653EA-4089-4E17-BBFC-DA10B6BF6B32}" type="datetimeFigureOut">
              <a:rPr lang="en-US" smtClean="0"/>
              <a:t>1/23/2021</a:t>
            </a:fld>
            <a:endParaRPr lang="en-US"/>
          </a:p>
        </p:txBody>
      </p:sp>
      <p:sp>
        <p:nvSpPr>
          <p:cNvPr id="5" name="Footer Placeholder 4">
            <a:extLst>
              <a:ext uri="{FF2B5EF4-FFF2-40B4-BE49-F238E27FC236}">
                <a16:creationId xmlns:a16="http://schemas.microsoft.com/office/drawing/2014/main" id="{5C23104D-0751-4197-B2BE-E88E1F579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1D86BE-1DFF-425E-AD89-DAF0F8ABB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57167-7080-4518-BE9F-7750372EA641}" type="slidenum">
              <a:rPr lang="en-US" smtClean="0"/>
              <a:t>‹#›</a:t>
            </a:fld>
            <a:endParaRPr lang="en-US"/>
          </a:p>
        </p:txBody>
      </p:sp>
    </p:spTree>
    <p:extLst>
      <p:ext uri="{BB962C8B-B14F-4D97-AF65-F5344CB8AC3E}">
        <p14:creationId xmlns:p14="http://schemas.microsoft.com/office/powerpoint/2010/main" val="37779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ngineering.electrical-equipment.org/electrical-distribution/development-of-automated-distribution-system.html" TargetMode="External"/><Relationship Id="rId3" Type="http://schemas.openxmlformats.org/officeDocument/2006/relationships/hyperlink" Target="https://en.wikipedia.org/wiki/Dell_Precision" TargetMode="External"/><Relationship Id="rId7" Type="http://schemas.openxmlformats.org/officeDocument/2006/relationships/image" Target="../media/image4.jpg"/><Relationship Id="rId12"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hyperlink" Target="https://gupta9665.wordpress.com/2013/09/07/solidworks-2014-teasers" TargetMode="External"/><Relationship Id="rId10" Type="http://schemas.openxmlformats.org/officeDocument/2006/relationships/hyperlink" Target="https://en.wikipedia.org/wiki/Nanometrology" TargetMode="External"/><Relationship Id="rId4" Type="http://schemas.openxmlformats.org/officeDocument/2006/relationships/image" Target="../media/image2.jpg"/><Relationship Id="rId9"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on a computer&#10;&#10;Description automatically generated">
            <a:extLst>
              <a:ext uri="{FF2B5EF4-FFF2-40B4-BE49-F238E27FC236}">
                <a16:creationId xmlns:a16="http://schemas.microsoft.com/office/drawing/2014/main" id="{52188E9C-9A2A-46FD-89E9-645F30FB5F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116" y="1260624"/>
            <a:ext cx="1996721" cy="1660619"/>
          </a:xfrm>
          <a:prstGeom prst="rect">
            <a:avLst/>
          </a:prstGeom>
          <a:ln>
            <a:solidFill>
              <a:schemeClr val="accent1">
                <a:shade val="50000"/>
              </a:schemeClr>
            </a:solidFill>
          </a:ln>
        </p:spPr>
      </p:pic>
      <p:pic>
        <p:nvPicPr>
          <p:cNvPr id="23" name="Picture 22" descr="A picture containing engine&#10;&#10;Description automatically generated">
            <a:extLst>
              <a:ext uri="{FF2B5EF4-FFF2-40B4-BE49-F238E27FC236}">
                <a16:creationId xmlns:a16="http://schemas.microsoft.com/office/drawing/2014/main" id="{A3E5198B-97E4-4006-BC7C-629DD6C2FF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21279901">
            <a:off x="555135" y="2112521"/>
            <a:ext cx="527765" cy="405818"/>
          </a:xfrm>
          <a:prstGeom prst="rect">
            <a:avLst/>
          </a:prstGeom>
        </p:spPr>
      </p:pic>
      <p:sp>
        <p:nvSpPr>
          <p:cNvPr id="30" name="Rectangle 29">
            <a:extLst>
              <a:ext uri="{FF2B5EF4-FFF2-40B4-BE49-F238E27FC236}">
                <a16:creationId xmlns:a16="http://schemas.microsoft.com/office/drawing/2014/main" id="{6673E9E1-1D5C-4867-A183-0E0231B2719D}"/>
              </a:ext>
            </a:extLst>
          </p:cNvPr>
          <p:cNvSpPr/>
          <p:nvPr/>
        </p:nvSpPr>
        <p:spPr>
          <a:xfrm>
            <a:off x="2231268" y="2926162"/>
            <a:ext cx="2274705" cy="225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CMaaS Middleware </a:t>
            </a:r>
          </a:p>
        </p:txBody>
      </p:sp>
      <p:sp>
        <p:nvSpPr>
          <p:cNvPr id="31" name="Rectangle 30">
            <a:extLst>
              <a:ext uri="{FF2B5EF4-FFF2-40B4-BE49-F238E27FC236}">
                <a16:creationId xmlns:a16="http://schemas.microsoft.com/office/drawing/2014/main" id="{0C3137AA-0911-4395-85E9-2984F48C6EBC}"/>
              </a:ext>
            </a:extLst>
          </p:cNvPr>
          <p:cNvSpPr/>
          <p:nvPr/>
        </p:nvSpPr>
        <p:spPr>
          <a:xfrm>
            <a:off x="136903" y="2918208"/>
            <a:ext cx="2007437" cy="233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Middleware</a:t>
            </a:r>
          </a:p>
        </p:txBody>
      </p:sp>
      <p:sp>
        <p:nvSpPr>
          <p:cNvPr id="33" name="Rectangle 32">
            <a:extLst>
              <a:ext uri="{FF2B5EF4-FFF2-40B4-BE49-F238E27FC236}">
                <a16:creationId xmlns:a16="http://schemas.microsoft.com/office/drawing/2014/main" id="{94437717-AD2B-4845-B97D-05B5A194D5C2}"/>
              </a:ext>
            </a:extLst>
          </p:cNvPr>
          <p:cNvSpPr/>
          <p:nvPr/>
        </p:nvSpPr>
        <p:spPr>
          <a:xfrm>
            <a:off x="4587226" y="2915095"/>
            <a:ext cx="2362202" cy="233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Manufacturing Middleware</a:t>
            </a:r>
          </a:p>
        </p:txBody>
      </p:sp>
      <p:pic>
        <p:nvPicPr>
          <p:cNvPr id="34" name="Picture 33">
            <a:extLst>
              <a:ext uri="{FF2B5EF4-FFF2-40B4-BE49-F238E27FC236}">
                <a16:creationId xmlns:a16="http://schemas.microsoft.com/office/drawing/2014/main" id="{DDE5ADF3-9CA2-4C0E-A374-D8BE85B98F13}"/>
              </a:ext>
            </a:extLst>
          </p:cNvPr>
          <p:cNvPicPr>
            <a:picLocks noChangeAspect="1"/>
          </p:cNvPicPr>
          <p:nvPr/>
        </p:nvPicPr>
        <p:blipFill>
          <a:blip r:embed="rId6"/>
          <a:stretch>
            <a:fillRect/>
          </a:stretch>
        </p:blipFill>
        <p:spPr>
          <a:xfrm>
            <a:off x="4594184" y="1260006"/>
            <a:ext cx="2362200" cy="1672285"/>
          </a:xfrm>
          <a:prstGeom prst="rect">
            <a:avLst/>
          </a:prstGeom>
          <a:ln>
            <a:solidFill>
              <a:schemeClr val="accent1">
                <a:shade val="50000"/>
              </a:schemeClr>
            </a:solidFill>
          </a:ln>
        </p:spPr>
      </p:pic>
      <p:pic>
        <p:nvPicPr>
          <p:cNvPr id="37" name="Picture 36" descr="A close up of a device&#10;&#10;Description automatically generated">
            <a:extLst>
              <a:ext uri="{FF2B5EF4-FFF2-40B4-BE49-F238E27FC236}">
                <a16:creationId xmlns:a16="http://schemas.microsoft.com/office/drawing/2014/main" id="{8E253C5C-F15F-4894-99A8-2CBF0E2D8B7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293408" y="1251438"/>
            <a:ext cx="2471339" cy="1920965"/>
          </a:xfrm>
          <a:prstGeom prst="rect">
            <a:avLst/>
          </a:prstGeom>
        </p:spPr>
      </p:pic>
      <p:pic>
        <p:nvPicPr>
          <p:cNvPr id="40" name="Picture 39" descr="A person looking at the camera&#10;&#10;Description automatically generated">
            <a:extLst>
              <a:ext uri="{FF2B5EF4-FFF2-40B4-BE49-F238E27FC236}">
                <a16:creationId xmlns:a16="http://schemas.microsoft.com/office/drawing/2014/main" id="{9E1CFAEE-B0CB-4B6C-98AB-8BBAB8C9693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163105" y="1251438"/>
            <a:ext cx="1927547" cy="1896780"/>
          </a:xfrm>
          <a:prstGeom prst="rect">
            <a:avLst/>
          </a:prstGeom>
          <a:ln>
            <a:solidFill>
              <a:schemeClr val="accent1">
                <a:shade val="50000"/>
              </a:schemeClr>
            </a:solidFill>
          </a:ln>
        </p:spPr>
      </p:pic>
      <p:pic>
        <p:nvPicPr>
          <p:cNvPr id="42" name="Picture 41">
            <a:extLst>
              <a:ext uri="{FF2B5EF4-FFF2-40B4-BE49-F238E27FC236}">
                <a16:creationId xmlns:a16="http://schemas.microsoft.com/office/drawing/2014/main" id="{4E69BFF1-F388-4157-967B-156117AF1363}"/>
              </a:ext>
            </a:extLst>
          </p:cNvPr>
          <p:cNvPicPr>
            <a:picLocks noChangeAspect="1"/>
          </p:cNvPicPr>
          <p:nvPr/>
        </p:nvPicPr>
        <p:blipFill>
          <a:blip r:embed="rId11"/>
          <a:stretch>
            <a:fillRect/>
          </a:stretch>
        </p:blipFill>
        <p:spPr>
          <a:xfrm>
            <a:off x="48603" y="5582721"/>
            <a:ext cx="5976794" cy="381000"/>
          </a:xfrm>
          <a:prstGeom prst="rect">
            <a:avLst/>
          </a:prstGeom>
        </p:spPr>
      </p:pic>
      <p:sp>
        <p:nvSpPr>
          <p:cNvPr id="52" name="TextBox 51">
            <a:extLst>
              <a:ext uri="{FF2B5EF4-FFF2-40B4-BE49-F238E27FC236}">
                <a16:creationId xmlns:a16="http://schemas.microsoft.com/office/drawing/2014/main" id="{DC1F66E4-EF3F-49D7-8B71-707C23EEB19A}"/>
              </a:ext>
            </a:extLst>
          </p:cNvPr>
          <p:cNvSpPr txBox="1"/>
          <p:nvPr/>
        </p:nvSpPr>
        <p:spPr>
          <a:xfrm>
            <a:off x="154614" y="700670"/>
            <a:ext cx="1996720" cy="553998"/>
          </a:xfrm>
          <a:prstGeom prst="rect">
            <a:avLst/>
          </a:prstGeom>
          <a:solidFill>
            <a:schemeClr val="accent2">
              <a:lumMod val="20000"/>
              <a:lumOff val="80000"/>
            </a:schemeClr>
          </a:solidFill>
        </p:spPr>
        <p:txBody>
          <a:bodyPr wrap="square" rtlCol="0">
            <a:spAutoFit/>
          </a:bodyPr>
          <a:lstStyle/>
          <a:p>
            <a:pPr algn="just"/>
            <a:r>
              <a:rPr lang="en-US" sz="1000" dirty="0"/>
              <a:t>1. Client interacts with digital twin of 3D model hosted on CMaaS CAD runtime via web browser.</a:t>
            </a:r>
          </a:p>
        </p:txBody>
      </p:sp>
      <p:sp>
        <p:nvSpPr>
          <p:cNvPr id="53" name="TextBox 52">
            <a:extLst>
              <a:ext uri="{FF2B5EF4-FFF2-40B4-BE49-F238E27FC236}">
                <a16:creationId xmlns:a16="http://schemas.microsoft.com/office/drawing/2014/main" id="{BABACBB5-9466-4E49-9E12-F9DBA5FF3784}"/>
              </a:ext>
            </a:extLst>
          </p:cNvPr>
          <p:cNvSpPr txBox="1"/>
          <p:nvPr/>
        </p:nvSpPr>
        <p:spPr>
          <a:xfrm>
            <a:off x="1133216" y="3403085"/>
            <a:ext cx="2267220" cy="861774"/>
          </a:xfrm>
          <a:prstGeom prst="rect">
            <a:avLst/>
          </a:prstGeom>
          <a:solidFill>
            <a:schemeClr val="accent2">
              <a:lumMod val="20000"/>
              <a:lumOff val="80000"/>
            </a:schemeClr>
          </a:solidFill>
        </p:spPr>
        <p:txBody>
          <a:bodyPr wrap="square" rtlCol="0">
            <a:spAutoFit/>
          </a:bodyPr>
          <a:lstStyle/>
          <a:p>
            <a:pPr algn="just"/>
            <a:r>
              <a:rPr lang="en-US" sz="1000" dirty="0"/>
              <a:t>4. Client and CMaaS middlewares exchange information to communicate parametric changes &amp; toolpath regeneration commands to CAD runtime.</a:t>
            </a:r>
          </a:p>
        </p:txBody>
      </p:sp>
      <p:cxnSp>
        <p:nvCxnSpPr>
          <p:cNvPr id="61" name="Connector: Elbow 60">
            <a:extLst>
              <a:ext uri="{FF2B5EF4-FFF2-40B4-BE49-F238E27FC236}">
                <a16:creationId xmlns:a16="http://schemas.microsoft.com/office/drawing/2014/main" id="{7C0438E5-AABA-49E1-9C12-51A093B706CA}"/>
              </a:ext>
            </a:extLst>
          </p:cNvPr>
          <p:cNvCxnSpPr>
            <a:cxnSpLocks/>
            <a:stCxn id="31" idx="2"/>
            <a:endCxn id="30" idx="2"/>
          </p:cNvCxnSpPr>
          <p:nvPr/>
        </p:nvCxnSpPr>
        <p:spPr>
          <a:xfrm rot="5400000" flipH="1" flipV="1">
            <a:off x="2254577" y="2037286"/>
            <a:ext cx="88" cy="2227999"/>
          </a:xfrm>
          <a:prstGeom prst="bentConnector3">
            <a:avLst>
              <a:gd name="adj1" fmla="val -259772727"/>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8FCE9F26-B0E0-47B1-B084-2EFE22E352C1}"/>
              </a:ext>
            </a:extLst>
          </p:cNvPr>
          <p:cNvPicPr>
            <a:picLocks noChangeAspect="1"/>
          </p:cNvPicPr>
          <p:nvPr/>
        </p:nvPicPr>
        <p:blipFill>
          <a:blip r:embed="rId11"/>
          <a:stretch>
            <a:fillRect/>
          </a:stretch>
        </p:blipFill>
        <p:spPr>
          <a:xfrm>
            <a:off x="5977850" y="5598825"/>
            <a:ext cx="5976794" cy="381000"/>
          </a:xfrm>
          <a:prstGeom prst="rect">
            <a:avLst/>
          </a:prstGeom>
        </p:spPr>
      </p:pic>
      <p:sp>
        <p:nvSpPr>
          <p:cNvPr id="64" name="TextBox 63">
            <a:extLst>
              <a:ext uri="{FF2B5EF4-FFF2-40B4-BE49-F238E27FC236}">
                <a16:creationId xmlns:a16="http://schemas.microsoft.com/office/drawing/2014/main" id="{B835F826-9659-4EE5-8207-2963D763348E}"/>
              </a:ext>
            </a:extLst>
          </p:cNvPr>
          <p:cNvSpPr txBox="1"/>
          <p:nvPr/>
        </p:nvSpPr>
        <p:spPr>
          <a:xfrm>
            <a:off x="152116" y="6032228"/>
            <a:ext cx="1307434" cy="707886"/>
          </a:xfrm>
          <a:prstGeom prst="rect">
            <a:avLst/>
          </a:prstGeom>
          <a:solidFill>
            <a:schemeClr val="accent2">
              <a:lumMod val="20000"/>
              <a:lumOff val="80000"/>
            </a:schemeClr>
          </a:solidFill>
        </p:spPr>
        <p:txBody>
          <a:bodyPr wrap="square" rtlCol="0">
            <a:spAutoFit/>
          </a:bodyPr>
          <a:lstStyle/>
          <a:p>
            <a:pPr algn="just"/>
            <a:r>
              <a:rPr lang="en-US" sz="1000" dirty="0"/>
              <a:t>6. Supply chain smart contract sends client instant quotation (RFQ replies).</a:t>
            </a:r>
          </a:p>
        </p:txBody>
      </p:sp>
      <p:cxnSp>
        <p:nvCxnSpPr>
          <p:cNvPr id="68" name="Straight Connector 67">
            <a:extLst>
              <a:ext uri="{FF2B5EF4-FFF2-40B4-BE49-F238E27FC236}">
                <a16:creationId xmlns:a16="http://schemas.microsoft.com/office/drawing/2014/main" id="{FD10C0CC-DFE3-4B70-A7D3-9A6021517334}"/>
              </a:ext>
            </a:extLst>
          </p:cNvPr>
          <p:cNvCxnSpPr>
            <a:cxnSpLocks/>
          </p:cNvCxnSpPr>
          <p:nvPr/>
        </p:nvCxnSpPr>
        <p:spPr>
          <a:xfrm>
            <a:off x="805833" y="5860026"/>
            <a:ext cx="0" cy="18092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50A2FD-1883-473C-AB34-C71201A6B9CD}"/>
              </a:ext>
            </a:extLst>
          </p:cNvPr>
          <p:cNvCxnSpPr/>
          <p:nvPr/>
        </p:nvCxnSpPr>
        <p:spPr>
          <a:xfrm>
            <a:off x="210240" y="3176874"/>
            <a:ext cx="0" cy="1637179"/>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6503482-90E9-40A4-9BCE-C360BB0B8E6E}"/>
              </a:ext>
            </a:extLst>
          </p:cNvPr>
          <p:cNvSpPr txBox="1"/>
          <p:nvPr/>
        </p:nvSpPr>
        <p:spPr>
          <a:xfrm>
            <a:off x="240950" y="4338743"/>
            <a:ext cx="2343057" cy="553998"/>
          </a:xfrm>
          <a:prstGeom prst="rect">
            <a:avLst/>
          </a:prstGeom>
          <a:solidFill>
            <a:schemeClr val="accent2">
              <a:lumMod val="20000"/>
              <a:lumOff val="80000"/>
            </a:schemeClr>
          </a:solidFill>
        </p:spPr>
        <p:txBody>
          <a:bodyPr wrap="square" rtlCol="0">
            <a:spAutoFit/>
          </a:bodyPr>
          <a:lstStyle/>
          <a:p>
            <a:pPr algn="just"/>
            <a:r>
              <a:rPr lang="en-US" sz="1000" dirty="0"/>
              <a:t>5. Client middleware makes RPC calls to smart contract on blockchain after satisfactory parametric change of model.</a:t>
            </a:r>
          </a:p>
        </p:txBody>
      </p:sp>
      <p:sp>
        <p:nvSpPr>
          <p:cNvPr id="72" name="TextBox 71">
            <a:extLst>
              <a:ext uri="{FF2B5EF4-FFF2-40B4-BE49-F238E27FC236}">
                <a16:creationId xmlns:a16="http://schemas.microsoft.com/office/drawing/2014/main" id="{C005B2AC-FFFC-469B-9F84-9B5FF94CB048}"/>
              </a:ext>
            </a:extLst>
          </p:cNvPr>
          <p:cNvSpPr txBox="1"/>
          <p:nvPr/>
        </p:nvSpPr>
        <p:spPr>
          <a:xfrm>
            <a:off x="7135336" y="719561"/>
            <a:ext cx="1968195" cy="553998"/>
          </a:xfrm>
          <a:prstGeom prst="rect">
            <a:avLst/>
          </a:prstGeom>
          <a:solidFill>
            <a:schemeClr val="accent2">
              <a:lumMod val="20000"/>
              <a:lumOff val="80000"/>
            </a:schemeClr>
          </a:solidFill>
        </p:spPr>
        <p:txBody>
          <a:bodyPr wrap="square" rtlCol="0">
            <a:spAutoFit/>
          </a:bodyPr>
          <a:lstStyle/>
          <a:p>
            <a:pPr algn="just"/>
            <a:r>
              <a:rPr lang="en-US" sz="1000" dirty="0"/>
              <a:t>11. QC does quality check and makes RPC calls to blockchain to record QC event.</a:t>
            </a:r>
          </a:p>
        </p:txBody>
      </p:sp>
      <p:sp>
        <p:nvSpPr>
          <p:cNvPr id="73" name="TextBox 72">
            <a:extLst>
              <a:ext uri="{FF2B5EF4-FFF2-40B4-BE49-F238E27FC236}">
                <a16:creationId xmlns:a16="http://schemas.microsoft.com/office/drawing/2014/main" id="{152316B6-04CF-4E01-AD00-3415C377F05E}"/>
              </a:ext>
            </a:extLst>
          </p:cNvPr>
          <p:cNvSpPr txBox="1"/>
          <p:nvPr/>
        </p:nvSpPr>
        <p:spPr>
          <a:xfrm>
            <a:off x="1528797" y="6040953"/>
            <a:ext cx="1638400" cy="707886"/>
          </a:xfrm>
          <a:prstGeom prst="rect">
            <a:avLst/>
          </a:prstGeom>
          <a:solidFill>
            <a:schemeClr val="accent2">
              <a:lumMod val="20000"/>
              <a:lumOff val="80000"/>
            </a:schemeClr>
          </a:solidFill>
        </p:spPr>
        <p:txBody>
          <a:bodyPr wrap="square" rtlCol="0">
            <a:spAutoFit/>
          </a:bodyPr>
          <a:lstStyle/>
          <a:p>
            <a:pPr algn="just"/>
            <a:r>
              <a:rPr lang="en-US" sz="1000" dirty="0"/>
              <a:t>7. On RFQ approval by client, make order is initiated and recorded as transaction on blockchain. </a:t>
            </a:r>
          </a:p>
        </p:txBody>
      </p:sp>
      <p:cxnSp>
        <p:nvCxnSpPr>
          <p:cNvPr id="75" name="Connector: Elbow 74">
            <a:extLst>
              <a:ext uri="{FF2B5EF4-FFF2-40B4-BE49-F238E27FC236}">
                <a16:creationId xmlns:a16="http://schemas.microsoft.com/office/drawing/2014/main" id="{43C66497-2CD6-40DF-B56A-C54F04D69FE1}"/>
              </a:ext>
            </a:extLst>
          </p:cNvPr>
          <p:cNvCxnSpPr>
            <a:cxnSpLocks/>
          </p:cNvCxnSpPr>
          <p:nvPr/>
        </p:nvCxnSpPr>
        <p:spPr>
          <a:xfrm rot="5400000" flipH="1" flipV="1">
            <a:off x="4837352" y="2008025"/>
            <a:ext cx="1272" cy="2267220"/>
          </a:xfrm>
          <a:prstGeom prst="bentConnector3">
            <a:avLst>
              <a:gd name="adj1" fmla="val -17971698"/>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BAD1D70-3EA6-45D9-ACC0-B06A1B3D2C7F}"/>
              </a:ext>
            </a:extLst>
          </p:cNvPr>
          <p:cNvSpPr txBox="1"/>
          <p:nvPr/>
        </p:nvSpPr>
        <p:spPr>
          <a:xfrm>
            <a:off x="3696893" y="3383092"/>
            <a:ext cx="2274705" cy="707886"/>
          </a:xfrm>
          <a:prstGeom prst="rect">
            <a:avLst/>
          </a:prstGeom>
          <a:solidFill>
            <a:schemeClr val="accent2">
              <a:lumMod val="20000"/>
              <a:lumOff val="80000"/>
            </a:schemeClr>
          </a:solidFill>
        </p:spPr>
        <p:txBody>
          <a:bodyPr wrap="square" rtlCol="0">
            <a:spAutoFit/>
          </a:bodyPr>
          <a:lstStyle/>
          <a:p>
            <a:pPr algn="just"/>
            <a:r>
              <a:rPr lang="en-US" sz="1000" dirty="0"/>
              <a:t>8. CMaaS platform regenerates toolpath and communicates with manufacturing consortium to delegate manufacturing task  and transfer G-Code.</a:t>
            </a:r>
          </a:p>
        </p:txBody>
      </p:sp>
      <p:sp>
        <p:nvSpPr>
          <p:cNvPr id="77" name="TextBox 76">
            <a:extLst>
              <a:ext uri="{FF2B5EF4-FFF2-40B4-BE49-F238E27FC236}">
                <a16:creationId xmlns:a16="http://schemas.microsoft.com/office/drawing/2014/main" id="{7669BAC0-2A3D-41EA-ABF0-5781FF5A23DC}"/>
              </a:ext>
            </a:extLst>
          </p:cNvPr>
          <p:cNvSpPr txBox="1"/>
          <p:nvPr/>
        </p:nvSpPr>
        <p:spPr>
          <a:xfrm>
            <a:off x="3214652" y="6032228"/>
            <a:ext cx="3363161" cy="707886"/>
          </a:xfrm>
          <a:prstGeom prst="rect">
            <a:avLst/>
          </a:prstGeom>
          <a:solidFill>
            <a:schemeClr val="accent2">
              <a:lumMod val="20000"/>
              <a:lumOff val="80000"/>
            </a:schemeClr>
          </a:solidFill>
        </p:spPr>
        <p:txBody>
          <a:bodyPr wrap="square" rtlCol="0">
            <a:spAutoFit/>
          </a:bodyPr>
          <a:lstStyle/>
          <a:p>
            <a:pPr algn="just"/>
            <a:r>
              <a:rPr lang="en-US" sz="1000" dirty="0"/>
              <a:t>9. Part is manufactured, and part data modelled as ERC 721 non fungible token is registered on blockchain. Part meta data – raw material, volume etc. recorded as manufacturing transactions and tied to its distributed ledger.</a:t>
            </a:r>
          </a:p>
        </p:txBody>
      </p:sp>
      <p:cxnSp>
        <p:nvCxnSpPr>
          <p:cNvPr id="80" name="Connector: Elbow 79">
            <a:extLst>
              <a:ext uri="{FF2B5EF4-FFF2-40B4-BE49-F238E27FC236}">
                <a16:creationId xmlns:a16="http://schemas.microsoft.com/office/drawing/2014/main" id="{80F6F8DF-957E-40AD-846F-3CDC6EC9CEB3}"/>
              </a:ext>
            </a:extLst>
          </p:cNvPr>
          <p:cNvCxnSpPr>
            <a:cxnSpLocks/>
          </p:cNvCxnSpPr>
          <p:nvPr/>
        </p:nvCxnSpPr>
        <p:spPr>
          <a:xfrm rot="5400000" flipH="1" flipV="1">
            <a:off x="7223291" y="2018268"/>
            <a:ext cx="1272" cy="2267220"/>
          </a:xfrm>
          <a:prstGeom prst="bentConnector3">
            <a:avLst>
              <a:gd name="adj1" fmla="val -17971698"/>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4E10436-CC62-43B1-8DBB-CEF6F0EA8662}"/>
              </a:ext>
            </a:extLst>
          </p:cNvPr>
          <p:cNvSpPr txBox="1"/>
          <p:nvPr/>
        </p:nvSpPr>
        <p:spPr>
          <a:xfrm>
            <a:off x="6090317" y="3401943"/>
            <a:ext cx="2261824" cy="400110"/>
          </a:xfrm>
          <a:prstGeom prst="rect">
            <a:avLst/>
          </a:prstGeom>
          <a:solidFill>
            <a:schemeClr val="accent2">
              <a:lumMod val="20000"/>
              <a:lumOff val="80000"/>
            </a:schemeClr>
          </a:solidFill>
        </p:spPr>
        <p:txBody>
          <a:bodyPr wrap="square" rtlCol="0">
            <a:spAutoFit/>
          </a:bodyPr>
          <a:lstStyle/>
          <a:p>
            <a:pPr algn="ctr"/>
            <a:r>
              <a:rPr lang="en-US" sz="1000" dirty="0"/>
              <a:t>10. Part is transferred to Quality Control (QC).</a:t>
            </a:r>
          </a:p>
        </p:txBody>
      </p:sp>
      <p:sp>
        <p:nvSpPr>
          <p:cNvPr id="82" name="TextBox 81">
            <a:extLst>
              <a:ext uri="{FF2B5EF4-FFF2-40B4-BE49-F238E27FC236}">
                <a16:creationId xmlns:a16="http://schemas.microsoft.com/office/drawing/2014/main" id="{53101F0A-45B7-41D9-ABCA-FD41518F1A8B}"/>
              </a:ext>
            </a:extLst>
          </p:cNvPr>
          <p:cNvSpPr txBox="1"/>
          <p:nvPr/>
        </p:nvSpPr>
        <p:spPr>
          <a:xfrm>
            <a:off x="6625268" y="6032228"/>
            <a:ext cx="2993910" cy="707886"/>
          </a:xfrm>
          <a:prstGeom prst="rect">
            <a:avLst/>
          </a:prstGeom>
          <a:solidFill>
            <a:schemeClr val="accent2">
              <a:lumMod val="20000"/>
              <a:lumOff val="80000"/>
            </a:schemeClr>
          </a:solidFill>
        </p:spPr>
        <p:txBody>
          <a:bodyPr wrap="square" rtlCol="0">
            <a:spAutoFit/>
          </a:bodyPr>
          <a:lstStyle/>
          <a:p>
            <a:pPr algn="just"/>
            <a:r>
              <a:rPr lang="en-US" sz="1000" dirty="0"/>
              <a:t>14. Movement of part across the supply chain to QA and distributor is modelled as change of ownership of ERC721 token across blockchain. Client is able to access entire transaction history ensuring provenance.</a:t>
            </a:r>
          </a:p>
        </p:txBody>
      </p:sp>
      <p:cxnSp>
        <p:nvCxnSpPr>
          <p:cNvPr id="84" name="Connector: Elbow 83">
            <a:extLst>
              <a:ext uri="{FF2B5EF4-FFF2-40B4-BE49-F238E27FC236}">
                <a16:creationId xmlns:a16="http://schemas.microsoft.com/office/drawing/2014/main" id="{D481B00F-475B-4C46-A905-A23BE4211B73}"/>
              </a:ext>
            </a:extLst>
          </p:cNvPr>
          <p:cNvCxnSpPr>
            <a:cxnSpLocks/>
          </p:cNvCxnSpPr>
          <p:nvPr/>
        </p:nvCxnSpPr>
        <p:spPr>
          <a:xfrm rot="5400000" flipH="1" flipV="1">
            <a:off x="9647145" y="2023325"/>
            <a:ext cx="1272" cy="2267220"/>
          </a:xfrm>
          <a:prstGeom prst="bentConnector3">
            <a:avLst>
              <a:gd name="adj1" fmla="val -17971698"/>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604DBC9-153B-43C5-96F0-A8F15BFF6CB9}"/>
              </a:ext>
            </a:extLst>
          </p:cNvPr>
          <p:cNvSpPr txBox="1"/>
          <p:nvPr/>
        </p:nvSpPr>
        <p:spPr>
          <a:xfrm>
            <a:off x="8514171" y="3424234"/>
            <a:ext cx="2267220" cy="707886"/>
          </a:xfrm>
          <a:prstGeom prst="rect">
            <a:avLst/>
          </a:prstGeom>
          <a:solidFill>
            <a:schemeClr val="accent2">
              <a:lumMod val="20000"/>
              <a:lumOff val="80000"/>
            </a:schemeClr>
          </a:solidFill>
        </p:spPr>
        <p:txBody>
          <a:bodyPr wrap="square" rtlCol="0">
            <a:spAutoFit/>
          </a:bodyPr>
          <a:lstStyle/>
          <a:p>
            <a:pPr algn="just"/>
            <a:r>
              <a:rPr lang="en-US" sz="1000" dirty="0"/>
              <a:t>12. Part is transferred to distributor and finally to client, generating events on the blockchain on every ownership change.</a:t>
            </a:r>
          </a:p>
        </p:txBody>
      </p:sp>
      <p:sp>
        <p:nvSpPr>
          <p:cNvPr id="86" name="TextBox 85">
            <a:extLst>
              <a:ext uri="{FF2B5EF4-FFF2-40B4-BE49-F238E27FC236}">
                <a16:creationId xmlns:a16="http://schemas.microsoft.com/office/drawing/2014/main" id="{AE47319F-ED44-4A92-95F9-A5E9FE00B193}"/>
              </a:ext>
            </a:extLst>
          </p:cNvPr>
          <p:cNvSpPr txBox="1"/>
          <p:nvPr/>
        </p:nvSpPr>
        <p:spPr>
          <a:xfrm>
            <a:off x="9666633" y="6030331"/>
            <a:ext cx="2344115" cy="707886"/>
          </a:xfrm>
          <a:prstGeom prst="rect">
            <a:avLst/>
          </a:prstGeom>
          <a:solidFill>
            <a:schemeClr val="accent2">
              <a:lumMod val="20000"/>
              <a:lumOff val="80000"/>
            </a:schemeClr>
          </a:solidFill>
        </p:spPr>
        <p:txBody>
          <a:bodyPr wrap="square" rtlCol="0">
            <a:spAutoFit/>
          </a:bodyPr>
          <a:lstStyle/>
          <a:p>
            <a:pPr algn="just"/>
            <a:r>
              <a:rPr lang="en-US" sz="1000" dirty="0"/>
              <a:t>15. Blockchain registers transactions from delivery and logistic events, manages payments, refunds &amp; returns – all through automated logic on contracts.</a:t>
            </a:r>
          </a:p>
        </p:txBody>
      </p:sp>
      <p:sp>
        <p:nvSpPr>
          <p:cNvPr id="88" name="TextBox 87">
            <a:extLst>
              <a:ext uri="{FF2B5EF4-FFF2-40B4-BE49-F238E27FC236}">
                <a16:creationId xmlns:a16="http://schemas.microsoft.com/office/drawing/2014/main" id="{2612F069-3F70-4F98-9A3D-1D98CBD9BECC}"/>
              </a:ext>
            </a:extLst>
          </p:cNvPr>
          <p:cNvSpPr txBox="1"/>
          <p:nvPr/>
        </p:nvSpPr>
        <p:spPr>
          <a:xfrm>
            <a:off x="2231151" y="706626"/>
            <a:ext cx="2267220" cy="553998"/>
          </a:xfrm>
          <a:prstGeom prst="rect">
            <a:avLst/>
          </a:prstGeom>
          <a:solidFill>
            <a:schemeClr val="accent2">
              <a:lumMod val="20000"/>
              <a:lumOff val="80000"/>
            </a:schemeClr>
          </a:solidFill>
        </p:spPr>
        <p:txBody>
          <a:bodyPr wrap="square" rtlCol="0">
            <a:spAutoFit/>
          </a:bodyPr>
          <a:lstStyle/>
          <a:p>
            <a:pPr algn="just"/>
            <a:r>
              <a:rPr lang="en-US" sz="1000" dirty="0"/>
              <a:t>2. CMaaS platform hosts CAD software runtime and toolpath regeneration engines.</a:t>
            </a:r>
          </a:p>
        </p:txBody>
      </p:sp>
      <p:sp>
        <p:nvSpPr>
          <p:cNvPr id="90" name="TextBox 89">
            <a:extLst>
              <a:ext uri="{FF2B5EF4-FFF2-40B4-BE49-F238E27FC236}">
                <a16:creationId xmlns:a16="http://schemas.microsoft.com/office/drawing/2014/main" id="{2B534AD5-0251-4624-A8DB-EB514A134B77}"/>
              </a:ext>
            </a:extLst>
          </p:cNvPr>
          <p:cNvSpPr txBox="1"/>
          <p:nvPr/>
        </p:nvSpPr>
        <p:spPr>
          <a:xfrm>
            <a:off x="4594184" y="706626"/>
            <a:ext cx="2338396" cy="553998"/>
          </a:xfrm>
          <a:prstGeom prst="rect">
            <a:avLst/>
          </a:prstGeom>
          <a:solidFill>
            <a:schemeClr val="accent2">
              <a:lumMod val="20000"/>
              <a:lumOff val="80000"/>
            </a:schemeClr>
          </a:solidFill>
        </p:spPr>
        <p:txBody>
          <a:bodyPr wrap="square" rtlCol="0">
            <a:spAutoFit/>
          </a:bodyPr>
          <a:lstStyle/>
          <a:p>
            <a:pPr algn="just"/>
            <a:r>
              <a:rPr lang="en-US" sz="1000" dirty="0"/>
              <a:t>3. Manufacturing consortium hosting manufacturing nodes capable of accepting G-code from CMaaS platform.</a:t>
            </a:r>
          </a:p>
        </p:txBody>
      </p:sp>
      <p:sp>
        <p:nvSpPr>
          <p:cNvPr id="91" name="TextBox 90">
            <a:extLst>
              <a:ext uri="{FF2B5EF4-FFF2-40B4-BE49-F238E27FC236}">
                <a16:creationId xmlns:a16="http://schemas.microsoft.com/office/drawing/2014/main" id="{39C11B7A-042D-4ACF-AC63-B44DE421C4BF}"/>
              </a:ext>
            </a:extLst>
          </p:cNvPr>
          <p:cNvSpPr txBox="1"/>
          <p:nvPr/>
        </p:nvSpPr>
        <p:spPr>
          <a:xfrm>
            <a:off x="9304329" y="703859"/>
            <a:ext cx="2471346" cy="553998"/>
          </a:xfrm>
          <a:prstGeom prst="rect">
            <a:avLst/>
          </a:prstGeom>
          <a:solidFill>
            <a:schemeClr val="accent2">
              <a:lumMod val="20000"/>
              <a:lumOff val="80000"/>
            </a:schemeClr>
          </a:solidFill>
        </p:spPr>
        <p:txBody>
          <a:bodyPr wrap="square" rtlCol="0">
            <a:spAutoFit/>
          </a:bodyPr>
          <a:lstStyle/>
          <a:p>
            <a:pPr algn="just"/>
            <a:r>
              <a:rPr lang="en-US" sz="1000" dirty="0"/>
              <a:t>13. Distributor manages distribution of fabricated part to the client and makes RPC calls to blockchain to record such events.</a:t>
            </a:r>
          </a:p>
        </p:txBody>
      </p:sp>
      <p:sp>
        <p:nvSpPr>
          <p:cNvPr id="92" name="Rectangle 91">
            <a:extLst>
              <a:ext uri="{FF2B5EF4-FFF2-40B4-BE49-F238E27FC236}">
                <a16:creationId xmlns:a16="http://schemas.microsoft.com/office/drawing/2014/main" id="{0DEB9764-51D9-468E-8E2E-F3E3D10C0E31}"/>
              </a:ext>
            </a:extLst>
          </p:cNvPr>
          <p:cNvSpPr/>
          <p:nvPr/>
        </p:nvSpPr>
        <p:spPr>
          <a:xfrm>
            <a:off x="-29136" y="4980215"/>
            <a:ext cx="12039884" cy="586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090967F-F828-473A-BE99-E77343EEDC98}"/>
              </a:ext>
            </a:extLst>
          </p:cNvPr>
          <p:cNvSpPr/>
          <p:nvPr/>
        </p:nvSpPr>
        <p:spPr>
          <a:xfrm>
            <a:off x="0" y="1"/>
            <a:ext cx="12039884" cy="4978978"/>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D117E80-6B01-4C5C-9C23-1BDF4BF24818}"/>
              </a:ext>
            </a:extLst>
          </p:cNvPr>
          <p:cNvSpPr/>
          <p:nvPr/>
        </p:nvSpPr>
        <p:spPr>
          <a:xfrm>
            <a:off x="0" y="5027586"/>
            <a:ext cx="12039884" cy="1771760"/>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D93B0E82-2745-4A77-B508-3C64E7545583}"/>
              </a:ext>
            </a:extLst>
          </p:cNvPr>
          <p:cNvSpPr/>
          <p:nvPr/>
        </p:nvSpPr>
        <p:spPr>
          <a:xfrm>
            <a:off x="4682712" y="4874205"/>
            <a:ext cx="391870" cy="580028"/>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Down 95">
            <a:extLst>
              <a:ext uri="{FF2B5EF4-FFF2-40B4-BE49-F238E27FC236}">
                <a16:creationId xmlns:a16="http://schemas.microsoft.com/office/drawing/2014/main" id="{1CB84C19-41A9-48C4-A712-3F787CAD00AC}"/>
              </a:ext>
            </a:extLst>
          </p:cNvPr>
          <p:cNvSpPr/>
          <p:nvPr/>
        </p:nvSpPr>
        <p:spPr>
          <a:xfrm rot="10800000">
            <a:off x="6805251" y="4839334"/>
            <a:ext cx="391870" cy="580028"/>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900691CB-BD5F-4F3D-8454-34D295C46519}"/>
              </a:ext>
            </a:extLst>
          </p:cNvPr>
          <p:cNvSpPr txBox="1"/>
          <p:nvPr/>
        </p:nvSpPr>
        <p:spPr>
          <a:xfrm>
            <a:off x="4383086" y="4513151"/>
            <a:ext cx="1026292" cy="400110"/>
          </a:xfrm>
          <a:prstGeom prst="rect">
            <a:avLst/>
          </a:prstGeom>
          <a:noFill/>
        </p:spPr>
        <p:txBody>
          <a:bodyPr wrap="square" rtlCol="0">
            <a:spAutoFit/>
          </a:bodyPr>
          <a:lstStyle/>
          <a:p>
            <a:pPr algn="ctr"/>
            <a:r>
              <a:rPr lang="en-US" sz="1000" b="1" dirty="0"/>
              <a:t>RPC calls sent to blockchain</a:t>
            </a:r>
          </a:p>
        </p:txBody>
      </p:sp>
      <p:sp>
        <p:nvSpPr>
          <p:cNvPr id="98" name="TextBox 97">
            <a:extLst>
              <a:ext uri="{FF2B5EF4-FFF2-40B4-BE49-F238E27FC236}">
                <a16:creationId xmlns:a16="http://schemas.microsoft.com/office/drawing/2014/main" id="{96C12452-6062-41AA-9B92-6664A899E183}"/>
              </a:ext>
            </a:extLst>
          </p:cNvPr>
          <p:cNvSpPr txBox="1"/>
          <p:nvPr/>
        </p:nvSpPr>
        <p:spPr>
          <a:xfrm>
            <a:off x="6255242" y="4491931"/>
            <a:ext cx="1512492" cy="400110"/>
          </a:xfrm>
          <a:prstGeom prst="rect">
            <a:avLst/>
          </a:prstGeom>
          <a:noFill/>
        </p:spPr>
        <p:txBody>
          <a:bodyPr wrap="square" rtlCol="0">
            <a:spAutoFit/>
          </a:bodyPr>
          <a:lstStyle/>
          <a:p>
            <a:pPr algn="ctr"/>
            <a:r>
              <a:rPr lang="en-US" sz="1000" b="1" dirty="0"/>
              <a:t>Events on blockchain sent to subscribers</a:t>
            </a:r>
          </a:p>
        </p:txBody>
      </p:sp>
      <p:sp>
        <p:nvSpPr>
          <p:cNvPr id="99" name="TextBox 98">
            <a:extLst>
              <a:ext uri="{FF2B5EF4-FFF2-40B4-BE49-F238E27FC236}">
                <a16:creationId xmlns:a16="http://schemas.microsoft.com/office/drawing/2014/main" id="{C028E3E5-5FBF-4A47-9694-67E7304BD1F0}"/>
              </a:ext>
            </a:extLst>
          </p:cNvPr>
          <p:cNvSpPr txBox="1"/>
          <p:nvPr/>
        </p:nvSpPr>
        <p:spPr>
          <a:xfrm>
            <a:off x="48603" y="35427"/>
            <a:ext cx="2174513" cy="292388"/>
          </a:xfrm>
          <a:prstGeom prst="rect">
            <a:avLst/>
          </a:prstGeom>
          <a:noFill/>
          <a:ln w="25400">
            <a:solidFill>
              <a:schemeClr val="tx1"/>
            </a:solidFill>
          </a:ln>
        </p:spPr>
        <p:txBody>
          <a:bodyPr wrap="square" rtlCol="0">
            <a:spAutoFit/>
          </a:bodyPr>
          <a:lstStyle/>
          <a:p>
            <a:r>
              <a:rPr lang="en-US" sz="1300" b="1" dirty="0"/>
              <a:t>Physical Supply Chain Layer</a:t>
            </a:r>
          </a:p>
        </p:txBody>
      </p:sp>
      <p:sp>
        <p:nvSpPr>
          <p:cNvPr id="100" name="TextBox 99">
            <a:extLst>
              <a:ext uri="{FF2B5EF4-FFF2-40B4-BE49-F238E27FC236}">
                <a16:creationId xmlns:a16="http://schemas.microsoft.com/office/drawing/2014/main" id="{9A146462-BCC6-4FD3-A674-B3153E341D0A}"/>
              </a:ext>
            </a:extLst>
          </p:cNvPr>
          <p:cNvSpPr txBox="1"/>
          <p:nvPr/>
        </p:nvSpPr>
        <p:spPr>
          <a:xfrm>
            <a:off x="45960" y="5062803"/>
            <a:ext cx="2174513" cy="292388"/>
          </a:xfrm>
          <a:prstGeom prst="rect">
            <a:avLst/>
          </a:prstGeom>
          <a:noFill/>
          <a:ln w="25400">
            <a:solidFill>
              <a:schemeClr val="tx1"/>
            </a:solidFill>
          </a:ln>
        </p:spPr>
        <p:txBody>
          <a:bodyPr wrap="square" rtlCol="0">
            <a:spAutoFit/>
          </a:bodyPr>
          <a:lstStyle/>
          <a:p>
            <a:r>
              <a:rPr lang="en-US" sz="1300" b="1" dirty="0"/>
              <a:t>Blockchain Network Layer</a:t>
            </a:r>
          </a:p>
        </p:txBody>
      </p:sp>
      <p:cxnSp>
        <p:nvCxnSpPr>
          <p:cNvPr id="103" name="Straight Connector 102">
            <a:extLst>
              <a:ext uri="{FF2B5EF4-FFF2-40B4-BE49-F238E27FC236}">
                <a16:creationId xmlns:a16="http://schemas.microsoft.com/office/drawing/2014/main" id="{27024162-6367-4775-9E74-EC41D2D48CED}"/>
              </a:ext>
            </a:extLst>
          </p:cNvPr>
          <p:cNvCxnSpPr>
            <a:cxnSpLocks/>
          </p:cNvCxnSpPr>
          <p:nvPr/>
        </p:nvCxnSpPr>
        <p:spPr>
          <a:xfrm>
            <a:off x="2708375" y="5876586"/>
            <a:ext cx="0" cy="18092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204B37-6314-4901-A340-0350A4E6D918}"/>
              </a:ext>
            </a:extLst>
          </p:cNvPr>
          <p:cNvCxnSpPr>
            <a:cxnSpLocks/>
          </p:cNvCxnSpPr>
          <p:nvPr/>
        </p:nvCxnSpPr>
        <p:spPr>
          <a:xfrm>
            <a:off x="4124220" y="5850650"/>
            <a:ext cx="0" cy="18092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BA4FCF-141A-4F78-8733-1F44D7D61723}"/>
              </a:ext>
            </a:extLst>
          </p:cNvPr>
          <p:cNvCxnSpPr>
            <a:cxnSpLocks/>
          </p:cNvCxnSpPr>
          <p:nvPr/>
        </p:nvCxnSpPr>
        <p:spPr>
          <a:xfrm>
            <a:off x="7398362" y="5889361"/>
            <a:ext cx="0" cy="18092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BC00B69-70F2-4A75-87AE-A39164331D1D}"/>
              </a:ext>
            </a:extLst>
          </p:cNvPr>
          <p:cNvCxnSpPr>
            <a:cxnSpLocks/>
          </p:cNvCxnSpPr>
          <p:nvPr/>
        </p:nvCxnSpPr>
        <p:spPr>
          <a:xfrm>
            <a:off x="10062904" y="5889361"/>
            <a:ext cx="0" cy="180927"/>
          </a:xfrm>
          <a:prstGeom prst="line">
            <a:avLst/>
          </a:prstGeom>
          <a:ln w="2222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5FADFFDD-A580-443C-BA4F-C21D02950C25}"/>
              </a:ext>
            </a:extLst>
          </p:cNvPr>
          <p:cNvPicPr>
            <a:picLocks noChangeAspect="1"/>
          </p:cNvPicPr>
          <p:nvPr/>
        </p:nvPicPr>
        <p:blipFill>
          <a:blip r:embed="rId12"/>
          <a:stretch>
            <a:fillRect/>
          </a:stretch>
        </p:blipFill>
        <p:spPr>
          <a:xfrm>
            <a:off x="2262610" y="1269595"/>
            <a:ext cx="2224735" cy="1640544"/>
          </a:xfrm>
          <a:prstGeom prst="rect">
            <a:avLst/>
          </a:prstGeom>
          <a:ln>
            <a:solidFill>
              <a:schemeClr val="tx1"/>
            </a:solidFill>
          </a:ln>
        </p:spPr>
      </p:pic>
    </p:spTree>
    <p:extLst>
      <p:ext uri="{BB962C8B-B14F-4D97-AF65-F5344CB8AC3E}">
        <p14:creationId xmlns:p14="http://schemas.microsoft.com/office/powerpoint/2010/main" val="65782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5D1991-8938-4084-98CB-93F0FD2A3A47}"/>
              </a:ext>
            </a:extLst>
          </p:cNvPr>
          <p:cNvPicPr>
            <a:picLocks noChangeAspect="1"/>
          </p:cNvPicPr>
          <p:nvPr/>
        </p:nvPicPr>
        <p:blipFill>
          <a:blip r:embed="rId2"/>
          <a:stretch>
            <a:fillRect/>
          </a:stretch>
        </p:blipFill>
        <p:spPr>
          <a:xfrm>
            <a:off x="1152525" y="952500"/>
            <a:ext cx="9886950" cy="4953000"/>
          </a:xfrm>
          <a:prstGeom prst="rect">
            <a:avLst/>
          </a:prstGeom>
        </p:spPr>
      </p:pic>
      <p:sp>
        <p:nvSpPr>
          <p:cNvPr id="5" name="Rectangle 4">
            <a:extLst>
              <a:ext uri="{FF2B5EF4-FFF2-40B4-BE49-F238E27FC236}">
                <a16:creationId xmlns:a16="http://schemas.microsoft.com/office/drawing/2014/main" id="{22281757-240F-4842-AC06-AD452B8C241E}"/>
              </a:ext>
            </a:extLst>
          </p:cNvPr>
          <p:cNvSpPr/>
          <p:nvPr/>
        </p:nvSpPr>
        <p:spPr>
          <a:xfrm>
            <a:off x="1243857" y="1515206"/>
            <a:ext cx="2204193" cy="24622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D948127-3967-40E4-8174-5893BF16247B}"/>
              </a:ext>
            </a:extLst>
          </p:cNvPr>
          <p:cNvSpPr/>
          <p:nvPr/>
        </p:nvSpPr>
        <p:spPr>
          <a:xfrm>
            <a:off x="9044832" y="1515206"/>
            <a:ext cx="1080243" cy="24622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C99102-93A5-4154-B5C3-D341502130FD}"/>
              </a:ext>
            </a:extLst>
          </p:cNvPr>
          <p:cNvSpPr/>
          <p:nvPr/>
        </p:nvSpPr>
        <p:spPr>
          <a:xfrm>
            <a:off x="3831853" y="2020031"/>
            <a:ext cx="4528293" cy="375211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286837-FA75-4B5D-9140-779A10FA255B}"/>
              </a:ext>
            </a:extLst>
          </p:cNvPr>
          <p:cNvSpPr txBox="1"/>
          <p:nvPr/>
        </p:nvSpPr>
        <p:spPr>
          <a:xfrm>
            <a:off x="1243857" y="1773810"/>
            <a:ext cx="2204193" cy="246221"/>
          </a:xfrm>
          <a:prstGeom prst="rect">
            <a:avLst/>
          </a:prstGeom>
          <a:solidFill>
            <a:schemeClr val="accent2">
              <a:lumMod val="20000"/>
              <a:lumOff val="80000"/>
            </a:schemeClr>
          </a:solidFill>
        </p:spPr>
        <p:txBody>
          <a:bodyPr wrap="square" rtlCol="0">
            <a:spAutoFit/>
          </a:bodyPr>
          <a:lstStyle/>
          <a:p>
            <a:pPr algn="ctr"/>
            <a:r>
              <a:rPr lang="en-US" sz="1000" dirty="0"/>
              <a:t>PocketNC machine status.</a:t>
            </a:r>
          </a:p>
        </p:txBody>
      </p:sp>
      <p:sp>
        <p:nvSpPr>
          <p:cNvPr id="9" name="TextBox 8">
            <a:extLst>
              <a:ext uri="{FF2B5EF4-FFF2-40B4-BE49-F238E27FC236}">
                <a16:creationId xmlns:a16="http://schemas.microsoft.com/office/drawing/2014/main" id="{EBDF2DD7-91B8-4246-AA95-238C4378E414}"/>
              </a:ext>
            </a:extLst>
          </p:cNvPr>
          <p:cNvSpPr txBox="1"/>
          <p:nvPr/>
        </p:nvSpPr>
        <p:spPr>
          <a:xfrm>
            <a:off x="9044832" y="1800258"/>
            <a:ext cx="1080243" cy="707886"/>
          </a:xfrm>
          <a:prstGeom prst="rect">
            <a:avLst/>
          </a:prstGeom>
          <a:solidFill>
            <a:schemeClr val="accent2">
              <a:lumMod val="20000"/>
              <a:lumOff val="80000"/>
            </a:schemeClr>
          </a:solidFill>
        </p:spPr>
        <p:txBody>
          <a:bodyPr wrap="square" rtlCol="0">
            <a:spAutoFit/>
          </a:bodyPr>
          <a:lstStyle/>
          <a:p>
            <a:pPr algn="ctr"/>
            <a:r>
              <a:rPr lang="en-US" sz="1000" dirty="0"/>
              <a:t>Data stream mode from manufacturing middleware.</a:t>
            </a:r>
          </a:p>
        </p:txBody>
      </p:sp>
      <p:sp>
        <p:nvSpPr>
          <p:cNvPr id="10" name="TextBox 9">
            <a:extLst>
              <a:ext uri="{FF2B5EF4-FFF2-40B4-BE49-F238E27FC236}">
                <a16:creationId xmlns:a16="http://schemas.microsoft.com/office/drawing/2014/main" id="{B4B32A4B-300D-41E6-BDF2-FBDD6A36143E}"/>
              </a:ext>
            </a:extLst>
          </p:cNvPr>
          <p:cNvSpPr txBox="1"/>
          <p:nvPr/>
        </p:nvSpPr>
        <p:spPr>
          <a:xfrm>
            <a:off x="3831853" y="2039812"/>
            <a:ext cx="2204193" cy="246221"/>
          </a:xfrm>
          <a:prstGeom prst="rect">
            <a:avLst/>
          </a:prstGeom>
          <a:solidFill>
            <a:schemeClr val="accent2">
              <a:lumMod val="20000"/>
              <a:lumOff val="80000"/>
            </a:schemeClr>
          </a:solidFill>
        </p:spPr>
        <p:txBody>
          <a:bodyPr wrap="square" rtlCol="0">
            <a:spAutoFit/>
          </a:bodyPr>
          <a:lstStyle/>
          <a:p>
            <a:pPr algn="ctr"/>
            <a:r>
              <a:rPr lang="en-US" sz="1000" dirty="0"/>
              <a:t>Real time PocketNC toolpath tracing. </a:t>
            </a:r>
          </a:p>
        </p:txBody>
      </p:sp>
      <p:sp>
        <p:nvSpPr>
          <p:cNvPr id="11" name="TextBox 10">
            <a:extLst>
              <a:ext uri="{FF2B5EF4-FFF2-40B4-BE49-F238E27FC236}">
                <a16:creationId xmlns:a16="http://schemas.microsoft.com/office/drawing/2014/main" id="{59186215-200D-4706-B7E5-3BBECD04FFDF}"/>
              </a:ext>
            </a:extLst>
          </p:cNvPr>
          <p:cNvSpPr txBox="1"/>
          <p:nvPr/>
        </p:nvSpPr>
        <p:spPr>
          <a:xfrm>
            <a:off x="987919" y="1761427"/>
            <a:ext cx="242374" cy="369332"/>
          </a:xfrm>
          <a:prstGeom prst="rect">
            <a:avLst/>
          </a:prstGeom>
          <a:noFill/>
          <a:ln w="25400">
            <a:solidFill>
              <a:schemeClr val="tx1"/>
            </a:solidFill>
          </a:ln>
        </p:spPr>
        <p:txBody>
          <a:bodyPr wrap="none" rtlCol="0">
            <a:spAutoFit/>
          </a:bodyPr>
          <a:lstStyle/>
          <a:p>
            <a:r>
              <a:rPr lang="en-US" dirty="0"/>
              <a:t>I</a:t>
            </a:r>
          </a:p>
        </p:txBody>
      </p:sp>
      <p:sp>
        <p:nvSpPr>
          <p:cNvPr id="12" name="TextBox 11">
            <a:extLst>
              <a:ext uri="{FF2B5EF4-FFF2-40B4-BE49-F238E27FC236}">
                <a16:creationId xmlns:a16="http://schemas.microsoft.com/office/drawing/2014/main" id="{FE1FABAF-27EC-4A02-95A3-F9BF1B7541A3}"/>
              </a:ext>
            </a:extLst>
          </p:cNvPr>
          <p:cNvSpPr txBox="1"/>
          <p:nvPr/>
        </p:nvSpPr>
        <p:spPr>
          <a:xfrm>
            <a:off x="8637606" y="1515206"/>
            <a:ext cx="367770" cy="369332"/>
          </a:xfrm>
          <a:prstGeom prst="rect">
            <a:avLst/>
          </a:prstGeom>
          <a:noFill/>
          <a:ln w="25400">
            <a:solidFill>
              <a:schemeClr val="tx1"/>
            </a:solidFill>
          </a:ln>
        </p:spPr>
        <p:txBody>
          <a:bodyPr wrap="square" rtlCol="0">
            <a:spAutoFit/>
          </a:bodyPr>
          <a:lstStyle/>
          <a:p>
            <a:r>
              <a:rPr lang="en-US" dirty="0"/>
              <a:t>II</a:t>
            </a:r>
          </a:p>
        </p:txBody>
      </p:sp>
      <p:sp>
        <p:nvSpPr>
          <p:cNvPr id="13" name="TextBox 12">
            <a:extLst>
              <a:ext uri="{FF2B5EF4-FFF2-40B4-BE49-F238E27FC236}">
                <a16:creationId xmlns:a16="http://schemas.microsoft.com/office/drawing/2014/main" id="{4DE17759-C298-4814-8593-251AD5DB71E2}"/>
              </a:ext>
            </a:extLst>
          </p:cNvPr>
          <p:cNvSpPr txBox="1"/>
          <p:nvPr/>
        </p:nvSpPr>
        <p:spPr>
          <a:xfrm>
            <a:off x="3448050" y="2020031"/>
            <a:ext cx="383803" cy="369332"/>
          </a:xfrm>
          <a:prstGeom prst="rect">
            <a:avLst/>
          </a:prstGeom>
          <a:noFill/>
          <a:ln w="25400">
            <a:solidFill>
              <a:schemeClr val="tx1"/>
            </a:solidFill>
          </a:ln>
        </p:spPr>
        <p:txBody>
          <a:bodyPr wrap="square" rtlCol="0">
            <a:spAutoFit/>
          </a:bodyPr>
          <a:lstStyle/>
          <a:p>
            <a:r>
              <a:rPr lang="en-US" dirty="0"/>
              <a:t>III</a:t>
            </a:r>
          </a:p>
        </p:txBody>
      </p:sp>
    </p:spTree>
    <p:extLst>
      <p:ext uri="{BB962C8B-B14F-4D97-AF65-F5344CB8AC3E}">
        <p14:creationId xmlns:p14="http://schemas.microsoft.com/office/powerpoint/2010/main" val="51046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274C0-1EBA-4906-A122-41EE5011BCEF}"/>
              </a:ext>
            </a:extLst>
          </p:cNvPr>
          <p:cNvPicPr/>
          <p:nvPr/>
        </p:nvPicPr>
        <p:blipFill>
          <a:blip r:embed="rId2"/>
          <a:stretch>
            <a:fillRect/>
          </a:stretch>
        </p:blipFill>
        <p:spPr>
          <a:xfrm>
            <a:off x="1510747" y="655180"/>
            <a:ext cx="8895522" cy="6082748"/>
          </a:xfrm>
          <a:prstGeom prst="rect">
            <a:avLst/>
          </a:prstGeom>
        </p:spPr>
      </p:pic>
      <p:sp>
        <p:nvSpPr>
          <p:cNvPr id="5" name="Rectangle 4">
            <a:extLst>
              <a:ext uri="{FF2B5EF4-FFF2-40B4-BE49-F238E27FC236}">
                <a16:creationId xmlns:a16="http://schemas.microsoft.com/office/drawing/2014/main" id="{150BBB84-CE0B-4F5B-9251-A9504B72CC78}"/>
              </a:ext>
            </a:extLst>
          </p:cNvPr>
          <p:cNvSpPr/>
          <p:nvPr/>
        </p:nvSpPr>
        <p:spPr>
          <a:xfrm>
            <a:off x="73891" y="120072"/>
            <a:ext cx="11345331"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7F4902-9FCE-44EB-BFE7-7C81F3E6A59F}"/>
              </a:ext>
            </a:extLst>
          </p:cNvPr>
          <p:cNvSpPr txBox="1"/>
          <p:nvPr/>
        </p:nvSpPr>
        <p:spPr>
          <a:xfrm>
            <a:off x="73891" y="120072"/>
            <a:ext cx="3099577" cy="292388"/>
          </a:xfrm>
          <a:prstGeom prst="rect">
            <a:avLst/>
          </a:prstGeom>
          <a:noFill/>
          <a:ln w="25400">
            <a:solidFill>
              <a:schemeClr val="tx1"/>
            </a:solidFill>
          </a:ln>
        </p:spPr>
        <p:txBody>
          <a:bodyPr wrap="square" rtlCol="0">
            <a:spAutoFit/>
          </a:bodyPr>
          <a:lstStyle/>
          <a:p>
            <a:r>
              <a:rPr lang="en-US" sz="1300" b="1" dirty="0"/>
              <a:t>Rinkeby Network Time Distribution</a:t>
            </a:r>
          </a:p>
        </p:txBody>
      </p:sp>
    </p:spTree>
    <p:extLst>
      <p:ext uri="{BB962C8B-B14F-4D97-AF65-F5344CB8AC3E}">
        <p14:creationId xmlns:p14="http://schemas.microsoft.com/office/powerpoint/2010/main" val="105913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77B2BB-DC43-434A-A30D-8AAEE24D2446}"/>
              </a:ext>
            </a:extLst>
          </p:cNvPr>
          <p:cNvSpPr/>
          <p:nvPr/>
        </p:nvSpPr>
        <p:spPr>
          <a:xfrm>
            <a:off x="73891" y="120072"/>
            <a:ext cx="11345331"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7177B9-F50C-4BC0-8C4E-6E8F725DC321}"/>
              </a:ext>
            </a:extLst>
          </p:cNvPr>
          <p:cNvSpPr txBox="1"/>
          <p:nvPr/>
        </p:nvSpPr>
        <p:spPr>
          <a:xfrm>
            <a:off x="73891" y="120072"/>
            <a:ext cx="3099577" cy="292388"/>
          </a:xfrm>
          <a:prstGeom prst="rect">
            <a:avLst/>
          </a:prstGeom>
          <a:noFill/>
          <a:ln w="25400">
            <a:solidFill>
              <a:schemeClr val="tx1"/>
            </a:solidFill>
          </a:ln>
        </p:spPr>
        <p:txBody>
          <a:bodyPr wrap="square" rtlCol="0">
            <a:spAutoFit/>
          </a:bodyPr>
          <a:lstStyle/>
          <a:p>
            <a:r>
              <a:rPr lang="en-US" sz="1300" b="1" dirty="0"/>
              <a:t>Kovan Network Time Distribution</a:t>
            </a:r>
          </a:p>
        </p:txBody>
      </p:sp>
      <p:pic>
        <p:nvPicPr>
          <p:cNvPr id="6" name="Picture 5">
            <a:extLst>
              <a:ext uri="{FF2B5EF4-FFF2-40B4-BE49-F238E27FC236}">
                <a16:creationId xmlns:a16="http://schemas.microsoft.com/office/drawing/2014/main" id="{FAD77EC8-5AB2-4256-ABE9-BC8F00982AEC}"/>
              </a:ext>
            </a:extLst>
          </p:cNvPr>
          <p:cNvPicPr/>
          <p:nvPr/>
        </p:nvPicPr>
        <p:blipFill>
          <a:blip r:embed="rId2"/>
          <a:stretch>
            <a:fillRect/>
          </a:stretch>
        </p:blipFill>
        <p:spPr>
          <a:xfrm>
            <a:off x="1019855" y="541959"/>
            <a:ext cx="9453402" cy="6098797"/>
          </a:xfrm>
          <a:prstGeom prst="rect">
            <a:avLst/>
          </a:prstGeom>
        </p:spPr>
      </p:pic>
    </p:spTree>
    <p:extLst>
      <p:ext uri="{BB962C8B-B14F-4D97-AF65-F5344CB8AC3E}">
        <p14:creationId xmlns:p14="http://schemas.microsoft.com/office/powerpoint/2010/main" val="68943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903F00-94F0-47EB-A095-65CF0A8D5384}"/>
              </a:ext>
            </a:extLst>
          </p:cNvPr>
          <p:cNvPicPr/>
          <p:nvPr/>
        </p:nvPicPr>
        <p:blipFill>
          <a:blip r:embed="rId2"/>
          <a:stretch>
            <a:fillRect/>
          </a:stretch>
        </p:blipFill>
        <p:spPr>
          <a:xfrm>
            <a:off x="562062" y="562063"/>
            <a:ext cx="10175846" cy="6082018"/>
          </a:xfrm>
          <a:prstGeom prst="rect">
            <a:avLst/>
          </a:prstGeom>
        </p:spPr>
      </p:pic>
      <p:sp>
        <p:nvSpPr>
          <p:cNvPr id="5" name="Rectangle 4">
            <a:extLst>
              <a:ext uri="{FF2B5EF4-FFF2-40B4-BE49-F238E27FC236}">
                <a16:creationId xmlns:a16="http://schemas.microsoft.com/office/drawing/2014/main" id="{6127636F-AA92-4766-B559-B6B8A23C6833}"/>
              </a:ext>
            </a:extLst>
          </p:cNvPr>
          <p:cNvSpPr/>
          <p:nvPr/>
        </p:nvSpPr>
        <p:spPr>
          <a:xfrm>
            <a:off x="73891" y="120072"/>
            <a:ext cx="11345331"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63A79A-AE57-4E50-BEE0-40931D003A2B}"/>
              </a:ext>
            </a:extLst>
          </p:cNvPr>
          <p:cNvSpPr txBox="1"/>
          <p:nvPr/>
        </p:nvSpPr>
        <p:spPr>
          <a:xfrm>
            <a:off x="73891" y="120072"/>
            <a:ext cx="3099577" cy="292388"/>
          </a:xfrm>
          <a:prstGeom prst="rect">
            <a:avLst/>
          </a:prstGeom>
          <a:noFill/>
          <a:ln w="25400">
            <a:solidFill>
              <a:schemeClr val="tx1"/>
            </a:solidFill>
          </a:ln>
        </p:spPr>
        <p:txBody>
          <a:bodyPr wrap="square" rtlCol="0">
            <a:spAutoFit/>
          </a:bodyPr>
          <a:lstStyle/>
          <a:p>
            <a:r>
              <a:rPr lang="en-US" sz="1300" b="1" dirty="0"/>
              <a:t>Ropsten Network Time Distribution</a:t>
            </a:r>
          </a:p>
        </p:txBody>
      </p:sp>
    </p:spTree>
    <p:extLst>
      <p:ext uri="{BB962C8B-B14F-4D97-AF65-F5344CB8AC3E}">
        <p14:creationId xmlns:p14="http://schemas.microsoft.com/office/powerpoint/2010/main" val="202585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35DCAB-C120-4AC5-B6B2-DF8159025EA9}"/>
              </a:ext>
            </a:extLst>
          </p:cNvPr>
          <p:cNvPicPr>
            <a:picLocks noChangeAspect="1"/>
          </p:cNvPicPr>
          <p:nvPr/>
        </p:nvPicPr>
        <p:blipFill>
          <a:blip r:embed="rId2"/>
          <a:stretch>
            <a:fillRect/>
          </a:stretch>
        </p:blipFill>
        <p:spPr>
          <a:xfrm>
            <a:off x="1260751" y="1047750"/>
            <a:ext cx="9267825" cy="4762500"/>
          </a:xfrm>
          <a:prstGeom prst="rect">
            <a:avLst/>
          </a:prstGeom>
        </p:spPr>
      </p:pic>
    </p:spTree>
    <p:extLst>
      <p:ext uri="{BB962C8B-B14F-4D97-AF65-F5344CB8AC3E}">
        <p14:creationId xmlns:p14="http://schemas.microsoft.com/office/powerpoint/2010/main" val="378888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a:extLst>
              <a:ext uri="{FF2B5EF4-FFF2-40B4-BE49-F238E27FC236}">
                <a16:creationId xmlns:a16="http://schemas.microsoft.com/office/drawing/2014/main" id="{C25A29B6-BC82-455A-A8AE-81F135A00F73}"/>
              </a:ext>
            </a:extLst>
          </p:cNvPr>
          <p:cNvPicPr>
            <a:picLocks noChangeAspect="1"/>
          </p:cNvPicPr>
          <p:nvPr/>
        </p:nvPicPr>
        <p:blipFill>
          <a:blip r:embed="rId2"/>
          <a:stretch>
            <a:fillRect/>
          </a:stretch>
        </p:blipFill>
        <p:spPr>
          <a:xfrm>
            <a:off x="1071316" y="3590000"/>
            <a:ext cx="526683" cy="599220"/>
          </a:xfrm>
          <a:prstGeom prst="rect">
            <a:avLst/>
          </a:prstGeom>
        </p:spPr>
      </p:pic>
      <p:sp>
        <p:nvSpPr>
          <p:cNvPr id="11" name="Flowchart: Terminator 10">
            <a:extLst>
              <a:ext uri="{FF2B5EF4-FFF2-40B4-BE49-F238E27FC236}">
                <a16:creationId xmlns:a16="http://schemas.microsoft.com/office/drawing/2014/main" id="{3AF09D22-CA4D-4EBF-A765-9BF40E071EE2}"/>
              </a:ext>
            </a:extLst>
          </p:cNvPr>
          <p:cNvSpPr/>
          <p:nvPr/>
        </p:nvSpPr>
        <p:spPr>
          <a:xfrm>
            <a:off x="3886200" y="546530"/>
            <a:ext cx="1460122" cy="56893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13" name="Straight Arrow Connector 12">
            <a:extLst>
              <a:ext uri="{FF2B5EF4-FFF2-40B4-BE49-F238E27FC236}">
                <a16:creationId xmlns:a16="http://schemas.microsoft.com/office/drawing/2014/main" id="{06DDF1AA-0702-4B50-B19B-18742ACFCFCA}"/>
              </a:ext>
            </a:extLst>
          </p:cNvPr>
          <p:cNvCxnSpPr>
            <a:cxnSpLocks/>
            <a:stCxn id="11" idx="2"/>
            <a:endCxn id="14" idx="0"/>
          </p:cNvCxnSpPr>
          <p:nvPr/>
        </p:nvCxnSpPr>
        <p:spPr>
          <a:xfrm>
            <a:off x="4616261" y="1115464"/>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Process 13">
            <a:extLst>
              <a:ext uri="{FF2B5EF4-FFF2-40B4-BE49-F238E27FC236}">
                <a16:creationId xmlns:a16="http://schemas.microsoft.com/office/drawing/2014/main" id="{F9CF7926-CB6F-4383-B5F0-4C016B891949}"/>
              </a:ext>
            </a:extLst>
          </p:cNvPr>
          <p:cNvSpPr/>
          <p:nvPr/>
        </p:nvSpPr>
        <p:spPr>
          <a:xfrm>
            <a:off x="3886200" y="1399931"/>
            <a:ext cx="1460121" cy="5689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Initiate Purchase Order ()</a:t>
            </a:r>
          </a:p>
        </p:txBody>
      </p:sp>
      <p:sp>
        <p:nvSpPr>
          <p:cNvPr id="16" name="Flowchart: Alternate Process 15">
            <a:extLst>
              <a:ext uri="{FF2B5EF4-FFF2-40B4-BE49-F238E27FC236}">
                <a16:creationId xmlns:a16="http://schemas.microsoft.com/office/drawing/2014/main" id="{9941A981-7629-40E9-8208-40E9323CD1DA}"/>
              </a:ext>
            </a:extLst>
          </p:cNvPr>
          <p:cNvSpPr/>
          <p:nvPr/>
        </p:nvSpPr>
        <p:spPr>
          <a:xfrm>
            <a:off x="3800476" y="428851"/>
            <a:ext cx="1612958" cy="6285280"/>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5AE72D3-7B93-4502-A42E-99D2516D8423}"/>
              </a:ext>
            </a:extLst>
          </p:cNvPr>
          <p:cNvSpPr txBox="1"/>
          <p:nvPr/>
        </p:nvSpPr>
        <p:spPr>
          <a:xfrm>
            <a:off x="3380741" y="0"/>
            <a:ext cx="1149292" cy="400110"/>
          </a:xfrm>
          <a:prstGeom prst="rect">
            <a:avLst/>
          </a:prstGeom>
          <a:solidFill>
            <a:schemeClr val="accent2">
              <a:lumMod val="20000"/>
              <a:lumOff val="80000"/>
            </a:schemeClr>
          </a:solidFill>
        </p:spPr>
        <p:txBody>
          <a:bodyPr wrap="square" rtlCol="0">
            <a:spAutoFit/>
          </a:bodyPr>
          <a:lstStyle/>
          <a:p>
            <a:pPr algn="ctr"/>
            <a:r>
              <a:rPr lang="en-US" sz="1000" dirty="0"/>
              <a:t>Core supply chain smart contract</a:t>
            </a:r>
          </a:p>
        </p:txBody>
      </p:sp>
      <p:sp>
        <p:nvSpPr>
          <p:cNvPr id="19" name="Flowchart: Process 18">
            <a:extLst>
              <a:ext uri="{FF2B5EF4-FFF2-40B4-BE49-F238E27FC236}">
                <a16:creationId xmlns:a16="http://schemas.microsoft.com/office/drawing/2014/main" id="{179737D4-5E8B-4DF4-8A32-1566B51F04CE}"/>
              </a:ext>
            </a:extLst>
          </p:cNvPr>
          <p:cNvSpPr/>
          <p:nvPr/>
        </p:nvSpPr>
        <p:spPr>
          <a:xfrm>
            <a:off x="3886200" y="2245100"/>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makeOrder()</a:t>
            </a:r>
          </a:p>
        </p:txBody>
      </p:sp>
      <p:pic>
        <p:nvPicPr>
          <p:cNvPr id="20" name="Picture 19">
            <a:extLst>
              <a:ext uri="{FF2B5EF4-FFF2-40B4-BE49-F238E27FC236}">
                <a16:creationId xmlns:a16="http://schemas.microsoft.com/office/drawing/2014/main" id="{20C1DEF3-57C2-4FDB-985B-FDFCD95D2D5B}"/>
              </a:ext>
            </a:extLst>
          </p:cNvPr>
          <p:cNvPicPr>
            <a:picLocks noChangeAspect="1"/>
          </p:cNvPicPr>
          <p:nvPr/>
        </p:nvPicPr>
        <p:blipFill>
          <a:blip r:embed="rId3"/>
          <a:stretch>
            <a:fillRect/>
          </a:stretch>
        </p:blipFill>
        <p:spPr>
          <a:xfrm>
            <a:off x="8096250" y="845859"/>
            <a:ext cx="371475" cy="417195"/>
          </a:xfrm>
          <a:prstGeom prst="rect">
            <a:avLst/>
          </a:prstGeom>
        </p:spPr>
      </p:pic>
      <p:pic>
        <p:nvPicPr>
          <p:cNvPr id="5" name="Picture 4">
            <a:extLst>
              <a:ext uri="{FF2B5EF4-FFF2-40B4-BE49-F238E27FC236}">
                <a16:creationId xmlns:a16="http://schemas.microsoft.com/office/drawing/2014/main" id="{FA4BF0A6-9E61-4B3B-81DB-D790EE88C3C5}"/>
              </a:ext>
            </a:extLst>
          </p:cNvPr>
          <p:cNvPicPr>
            <a:picLocks noChangeAspect="1"/>
          </p:cNvPicPr>
          <p:nvPr/>
        </p:nvPicPr>
        <p:blipFill>
          <a:blip r:embed="rId2"/>
          <a:stretch>
            <a:fillRect/>
          </a:stretch>
        </p:blipFill>
        <p:spPr>
          <a:xfrm>
            <a:off x="8152181" y="1219564"/>
            <a:ext cx="526683" cy="599220"/>
          </a:xfrm>
          <a:prstGeom prst="rect">
            <a:avLst/>
          </a:prstGeom>
        </p:spPr>
      </p:pic>
      <p:cxnSp>
        <p:nvCxnSpPr>
          <p:cNvPr id="24" name="Straight Arrow Connector 23">
            <a:extLst>
              <a:ext uri="{FF2B5EF4-FFF2-40B4-BE49-F238E27FC236}">
                <a16:creationId xmlns:a16="http://schemas.microsoft.com/office/drawing/2014/main" id="{698FBD8D-8F09-41C4-B643-B06E697DE719}"/>
              </a:ext>
            </a:extLst>
          </p:cNvPr>
          <p:cNvCxnSpPr>
            <a:cxnSpLocks/>
          </p:cNvCxnSpPr>
          <p:nvPr/>
        </p:nvCxnSpPr>
        <p:spPr>
          <a:xfrm>
            <a:off x="4616261" y="1968865"/>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346972-DB32-4B91-A953-CA57FCE689E0}"/>
              </a:ext>
            </a:extLst>
          </p:cNvPr>
          <p:cNvSpPr txBox="1"/>
          <p:nvPr/>
        </p:nvSpPr>
        <p:spPr>
          <a:xfrm>
            <a:off x="6800224" y="627350"/>
            <a:ext cx="1080243" cy="400110"/>
          </a:xfrm>
          <a:prstGeom prst="rect">
            <a:avLst/>
          </a:prstGeom>
          <a:solidFill>
            <a:schemeClr val="accent2">
              <a:lumMod val="20000"/>
              <a:lumOff val="80000"/>
            </a:schemeClr>
          </a:solidFill>
        </p:spPr>
        <p:txBody>
          <a:bodyPr wrap="square" rtlCol="0">
            <a:spAutoFit/>
          </a:bodyPr>
          <a:lstStyle/>
          <a:p>
            <a:pPr algn="ctr"/>
            <a:r>
              <a:rPr lang="en-US" sz="1000" dirty="0"/>
              <a:t>Initiate purchase order request</a:t>
            </a:r>
          </a:p>
        </p:txBody>
      </p:sp>
      <p:cxnSp>
        <p:nvCxnSpPr>
          <p:cNvPr id="42" name="Connector: Elbow 41">
            <a:extLst>
              <a:ext uri="{FF2B5EF4-FFF2-40B4-BE49-F238E27FC236}">
                <a16:creationId xmlns:a16="http://schemas.microsoft.com/office/drawing/2014/main" id="{4F75E044-591F-4BE9-A0D0-22327D86BA64}"/>
              </a:ext>
            </a:extLst>
          </p:cNvPr>
          <p:cNvCxnSpPr>
            <a:cxnSpLocks/>
          </p:cNvCxnSpPr>
          <p:nvPr/>
        </p:nvCxnSpPr>
        <p:spPr>
          <a:xfrm flipV="1">
            <a:off x="5425386" y="1418074"/>
            <a:ext cx="2737058" cy="246220"/>
          </a:xfrm>
          <a:prstGeom prst="bentConnector3">
            <a:avLst>
              <a:gd name="adj1" fmla="val 371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C53C597-728C-4F2C-B555-1940BCAC0D56}"/>
              </a:ext>
            </a:extLst>
          </p:cNvPr>
          <p:cNvCxnSpPr>
            <a:cxnSpLocks/>
          </p:cNvCxnSpPr>
          <p:nvPr/>
        </p:nvCxnSpPr>
        <p:spPr>
          <a:xfrm flipV="1">
            <a:off x="5434173" y="1718286"/>
            <a:ext cx="2737058" cy="284468"/>
          </a:xfrm>
          <a:prstGeom prst="bentConnector3">
            <a:avLst>
              <a:gd name="adj1" fmla="val 36776"/>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E1947C7-63A6-4F39-8CAD-E03974255D30}"/>
              </a:ext>
            </a:extLst>
          </p:cNvPr>
          <p:cNvSpPr txBox="1"/>
          <p:nvPr/>
        </p:nvSpPr>
        <p:spPr>
          <a:xfrm>
            <a:off x="6792331" y="1154978"/>
            <a:ext cx="1080243" cy="246221"/>
          </a:xfrm>
          <a:prstGeom prst="rect">
            <a:avLst/>
          </a:prstGeom>
          <a:solidFill>
            <a:schemeClr val="accent2">
              <a:lumMod val="20000"/>
              <a:lumOff val="80000"/>
            </a:schemeClr>
          </a:solidFill>
        </p:spPr>
        <p:txBody>
          <a:bodyPr wrap="square" rtlCol="0">
            <a:spAutoFit/>
          </a:bodyPr>
          <a:lstStyle/>
          <a:p>
            <a:pPr algn="ctr"/>
            <a:r>
              <a:rPr lang="en-US" sz="1000" dirty="0"/>
              <a:t>isConsumer?</a:t>
            </a:r>
          </a:p>
        </p:txBody>
      </p:sp>
      <p:cxnSp>
        <p:nvCxnSpPr>
          <p:cNvPr id="75" name="Connector: Elbow 74">
            <a:extLst>
              <a:ext uri="{FF2B5EF4-FFF2-40B4-BE49-F238E27FC236}">
                <a16:creationId xmlns:a16="http://schemas.microsoft.com/office/drawing/2014/main" id="{A4D99591-055A-4D93-8AE5-183C42B0D81B}"/>
              </a:ext>
            </a:extLst>
          </p:cNvPr>
          <p:cNvCxnSpPr>
            <a:cxnSpLocks/>
          </p:cNvCxnSpPr>
          <p:nvPr/>
        </p:nvCxnSpPr>
        <p:spPr>
          <a:xfrm rot="10800000" flipV="1">
            <a:off x="5424218" y="2044175"/>
            <a:ext cx="2716319" cy="525470"/>
          </a:xfrm>
          <a:prstGeom prst="bentConnector3">
            <a:avLst>
              <a:gd name="adj1" fmla="val 619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1125EACA-C4FF-48B1-AB75-B67FD1F9424C}"/>
              </a:ext>
            </a:extLst>
          </p:cNvPr>
          <p:cNvCxnSpPr>
            <a:cxnSpLocks/>
            <a:stCxn id="20" idx="1"/>
          </p:cNvCxnSpPr>
          <p:nvPr/>
        </p:nvCxnSpPr>
        <p:spPr>
          <a:xfrm rot="10800000" flipV="1">
            <a:off x="5425390" y="1054457"/>
            <a:ext cx="2670860" cy="339424"/>
          </a:xfrm>
          <a:prstGeom prst="bentConnector3">
            <a:avLst>
              <a:gd name="adj1" fmla="val 62126"/>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C63F2EF9-2D0E-42D7-B433-B9C582C3AE4F}"/>
              </a:ext>
            </a:extLst>
          </p:cNvPr>
          <p:cNvSpPr txBox="1"/>
          <p:nvPr/>
        </p:nvSpPr>
        <p:spPr>
          <a:xfrm>
            <a:off x="6802702" y="1462373"/>
            <a:ext cx="1080243" cy="246221"/>
          </a:xfrm>
          <a:prstGeom prst="rect">
            <a:avLst/>
          </a:prstGeom>
          <a:solidFill>
            <a:schemeClr val="accent2">
              <a:lumMod val="20000"/>
              <a:lumOff val="80000"/>
            </a:schemeClr>
          </a:solidFill>
        </p:spPr>
        <p:txBody>
          <a:bodyPr wrap="square" rtlCol="0">
            <a:spAutoFit/>
          </a:bodyPr>
          <a:lstStyle/>
          <a:p>
            <a:pPr algn="ctr"/>
            <a:r>
              <a:rPr lang="en-US" sz="1000" dirty="0"/>
              <a:t>RFQ reply</a:t>
            </a:r>
          </a:p>
        </p:txBody>
      </p:sp>
      <p:sp>
        <p:nvSpPr>
          <p:cNvPr id="102" name="TextBox 101">
            <a:extLst>
              <a:ext uri="{FF2B5EF4-FFF2-40B4-BE49-F238E27FC236}">
                <a16:creationId xmlns:a16="http://schemas.microsoft.com/office/drawing/2014/main" id="{4CEA901E-BDE8-4D35-BD10-79CD2B2C366F}"/>
              </a:ext>
            </a:extLst>
          </p:cNvPr>
          <p:cNvSpPr txBox="1"/>
          <p:nvPr/>
        </p:nvSpPr>
        <p:spPr>
          <a:xfrm>
            <a:off x="6657975" y="1792248"/>
            <a:ext cx="1353843" cy="246221"/>
          </a:xfrm>
          <a:prstGeom prst="rect">
            <a:avLst/>
          </a:prstGeom>
          <a:solidFill>
            <a:schemeClr val="accent2">
              <a:lumMod val="20000"/>
              <a:lumOff val="80000"/>
            </a:schemeClr>
          </a:solidFill>
        </p:spPr>
        <p:txBody>
          <a:bodyPr wrap="square" rtlCol="0">
            <a:spAutoFit/>
          </a:bodyPr>
          <a:lstStyle/>
          <a:p>
            <a:pPr algn="ctr"/>
            <a:r>
              <a:rPr lang="en-US" sz="1000" dirty="0"/>
              <a:t>Make-Order request</a:t>
            </a:r>
          </a:p>
        </p:txBody>
      </p:sp>
      <p:cxnSp>
        <p:nvCxnSpPr>
          <p:cNvPr id="106" name="Straight Arrow Connector 105">
            <a:extLst>
              <a:ext uri="{FF2B5EF4-FFF2-40B4-BE49-F238E27FC236}">
                <a16:creationId xmlns:a16="http://schemas.microsoft.com/office/drawing/2014/main" id="{DB44FED6-59FF-43C2-8C92-772794AEE307}"/>
              </a:ext>
            </a:extLst>
          </p:cNvPr>
          <p:cNvCxnSpPr>
            <a:cxnSpLocks/>
          </p:cNvCxnSpPr>
          <p:nvPr/>
        </p:nvCxnSpPr>
        <p:spPr>
          <a:xfrm>
            <a:off x="4625087" y="2713673"/>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Flowchart: Process 106">
            <a:extLst>
              <a:ext uri="{FF2B5EF4-FFF2-40B4-BE49-F238E27FC236}">
                <a16:creationId xmlns:a16="http://schemas.microsoft.com/office/drawing/2014/main" id="{2DCF6C22-4AAE-4434-835E-9E92A57EF271}"/>
              </a:ext>
            </a:extLst>
          </p:cNvPr>
          <p:cNvSpPr/>
          <p:nvPr/>
        </p:nvSpPr>
        <p:spPr>
          <a:xfrm>
            <a:off x="3886200" y="2999475"/>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sourceMaterial()</a:t>
            </a:r>
          </a:p>
        </p:txBody>
      </p:sp>
      <p:cxnSp>
        <p:nvCxnSpPr>
          <p:cNvPr id="112" name="Straight Arrow Connector 111">
            <a:extLst>
              <a:ext uri="{FF2B5EF4-FFF2-40B4-BE49-F238E27FC236}">
                <a16:creationId xmlns:a16="http://schemas.microsoft.com/office/drawing/2014/main" id="{7C17ED88-C561-4C72-8C28-8F974F0CDFDA}"/>
              </a:ext>
            </a:extLst>
          </p:cNvPr>
          <p:cNvCxnSpPr>
            <a:cxnSpLocks/>
          </p:cNvCxnSpPr>
          <p:nvPr/>
        </p:nvCxnSpPr>
        <p:spPr>
          <a:xfrm>
            <a:off x="4625087" y="3468048"/>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Process 112">
            <a:extLst>
              <a:ext uri="{FF2B5EF4-FFF2-40B4-BE49-F238E27FC236}">
                <a16:creationId xmlns:a16="http://schemas.microsoft.com/office/drawing/2014/main" id="{4AE723FB-3FD7-4A3C-BF47-FB86BC458678}"/>
              </a:ext>
            </a:extLst>
          </p:cNvPr>
          <p:cNvSpPr/>
          <p:nvPr/>
        </p:nvSpPr>
        <p:spPr>
          <a:xfrm>
            <a:off x="3886200" y="3753850"/>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generatePart()</a:t>
            </a:r>
          </a:p>
        </p:txBody>
      </p:sp>
      <p:cxnSp>
        <p:nvCxnSpPr>
          <p:cNvPr id="114" name="Straight Arrow Connector 113">
            <a:extLst>
              <a:ext uri="{FF2B5EF4-FFF2-40B4-BE49-F238E27FC236}">
                <a16:creationId xmlns:a16="http://schemas.microsoft.com/office/drawing/2014/main" id="{10F262C1-41A1-48B4-9919-BE3C3613038B}"/>
              </a:ext>
            </a:extLst>
          </p:cNvPr>
          <p:cNvCxnSpPr>
            <a:cxnSpLocks/>
          </p:cNvCxnSpPr>
          <p:nvPr/>
        </p:nvCxnSpPr>
        <p:spPr>
          <a:xfrm>
            <a:off x="4610977" y="4235197"/>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Flowchart: Process 114">
            <a:extLst>
              <a:ext uri="{FF2B5EF4-FFF2-40B4-BE49-F238E27FC236}">
                <a16:creationId xmlns:a16="http://schemas.microsoft.com/office/drawing/2014/main" id="{CDAD39E6-202F-41EB-881B-A53876BC2367}"/>
              </a:ext>
            </a:extLst>
          </p:cNvPr>
          <p:cNvSpPr/>
          <p:nvPr/>
        </p:nvSpPr>
        <p:spPr>
          <a:xfrm>
            <a:off x="3872090" y="4520999"/>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verifyPart()</a:t>
            </a:r>
          </a:p>
        </p:txBody>
      </p:sp>
      <p:cxnSp>
        <p:nvCxnSpPr>
          <p:cNvPr id="116" name="Straight Arrow Connector 115">
            <a:extLst>
              <a:ext uri="{FF2B5EF4-FFF2-40B4-BE49-F238E27FC236}">
                <a16:creationId xmlns:a16="http://schemas.microsoft.com/office/drawing/2014/main" id="{A8264FB2-4D8A-49DE-932C-55BB93665FAA}"/>
              </a:ext>
            </a:extLst>
          </p:cNvPr>
          <p:cNvCxnSpPr>
            <a:cxnSpLocks/>
          </p:cNvCxnSpPr>
          <p:nvPr/>
        </p:nvCxnSpPr>
        <p:spPr>
          <a:xfrm>
            <a:off x="4619978" y="5010195"/>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Flowchart: Process 116">
            <a:extLst>
              <a:ext uri="{FF2B5EF4-FFF2-40B4-BE49-F238E27FC236}">
                <a16:creationId xmlns:a16="http://schemas.microsoft.com/office/drawing/2014/main" id="{DD943078-9EE5-4BE7-ACC4-5C6C20947D24}"/>
              </a:ext>
            </a:extLst>
          </p:cNvPr>
          <p:cNvSpPr/>
          <p:nvPr/>
        </p:nvSpPr>
        <p:spPr>
          <a:xfrm>
            <a:off x="3881091" y="5295997"/>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Distribute()</a:t>
            </a:r>
          </a:p>
        </p:txBody>
      </p:sp>
      <p:cxnSp>
        <p:nvCxnSpPr>
          <p:cNvPr id="118" name="Straight Arrow Connector 117">
            <a:extLst>
              <a:ext uri="{FF2B5EF4-FFF2-40B4-BE49-F238E27FC236}">
                <a16:creationId xmlns:a16="http://schemas.microsoft.com/office/drawing/2014/main" id="{84FAFC23-8A7A-4EB5-A6C9-5D83BB991F72}"/>
              </a:ext>
            </a:extLst>
          </p:cNvPr>
          <p:cNvCxnSpPr>
            <a:cxnSpLocks/>
          </p:cNvCxnSpPr>
          <p:nvPr/>
        </p:nvCxnSpPr>
        <p:spPr>
          <a:xfrm>
            <a:off x="4610977" y="5782593"/>
            <a:ext cx="0" cy="27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Flowchart: Process 118">
            <a:extLst>
              <a:ext uri="{FF2B5EF4-FFF2-40B4-BE49-F238E27FC236}">
                <a16:creationId xmlns:a16="http://schemas.microsoft.com/office/drawing/2014/main" id="{39E618E9-BFAE-4AFA-9800-58F5458DFB54}"/>
              </a:ext>
            </a:extLst>
          </p:cNvPr>
          <p:cNvSpPr/>
          <p:nvPr/>
        </p:nvSpPr>
        <p:spPr>
          <a:xfrm>
            <a:off x="3872090" y="6061013"/>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Accept()</a:t>
            </a:r>
          </a:p>
        </p:txBody>
      </p:sp>
      <p:cxnSp>
        <p:nvCxnSpPr>
          <p:cNvPr id="121" name="Connector: Elbow 120">
            <a:extLst>
              <a:ext uri="{FF2B5EF4-FFF2-40B4-BE49-F238E27FC236}">
                <a16:creationId xmlns:a16="http://schemas.microsoft.com/office/drawing/2014/main" id="{38CF60CD-1BA4-4706-879B-67B43F4B75F2}"/>
              </a:ext>
            </a:extLst>
          </p:cNvPr>
          <p:cNvCxnSpPr>
            <a:cxnSpLocks/>
            <a:endCxn id="134" idx="3"/>
          </p:cNvCxnSpPr>
          <p:nvPr/>
        </p:nvCxnSpPr>
        <p:spPr>
          <a:xfrm rot="10800000" flipV="1">
            <a:off x="1597999" y="3468048"/>
            <a:ext cx="2135606" cy="421562"/>
          </a:xfrm>
          <a:prstGeom prst="bentConnector3">
            <a:avLst>
              <a:gd name="adj1" fmla="val 482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43FC7B6C-58A9-49A3-A3F3-68510C718B32}"/>
              </a:ext>
            </a:extLst>
          </p:cNvPr>
          <p:cNvCxnSpPr>
            <a:cxnSpLocks/>
          </p:cNvCxnSpPr>
          <p:nvPr/>
        </p:nvCxnSpPr>
        <p:spPr>
          <a:xfrm flipV="1">
            <a:off x="1635197" y="3059558"/>
            <a:ext cx="2126035" cy="3549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Flowchart: Process 130">
            <a:extLst>
              <a:ext uri="{FF2B5EF4-FFF2-40B4-BE49-F238E27FC236}">
                <a16:creationId xmlns:a16="http://schemas.microsoft.com/office/drawing/2014/main" id="{B6F783DE-BBC1-453D-A619-FCB5735AC310}"/>
              </a:ext>
            </a:extLst>
          </p:cNvPr>
          <p:cNvSpPr/>
          <p:nvPr/>
        </p:nvSpPr>
        <p:spPr>
          <a:xfrm>
            <a:off x="8171365" y="1255887"/>
            <a:ext cx="64128" cy="8121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12734B42-0AE6-48F6-9674-2C4D2DB305C6}"/>
              </a:ext>
            </a:extLst>
          </p:cNvPr>
          <p:cNvPicPr>
            <a:picLocks noChangeAspect="1"/>
          </p:cNvPicPr>
          <p:nvPr/>
        </p:nvPicPr>
        <p:blipFill>
          <a:blip r:embed="rId3"/>
          <a:stretch>
            <a:fillRect/>
          </a:stretch>
        </p:blipFill>
        <p:spPr>
          <a:xfrm>
            <a:off x="1056896" y="3215489"/>
            <a:ext cx="371475" cy="417195"/>
          </a:xfrm>
          <a:prstGeom prst="rect">
            <a:avLst/>
          </a:prstGeom>
        </p:spPr>
      </p:pic>
      <p:sp>
        <p:nvSpPr>
          <p:cNvPr id="141" name="TextBox 140">
            <a:extLst>
              <a:ext uri="{FF2B5EF4-FFF2-40B4-BE49-F238E27FC236}">
                <a16:creationId xmlns:a16="http://schemas.microsoft.com/office/drawing/2014/main" id="{14A29D91-7D4E-4081-B9C3-85AF9B881CB4}"/>
              </a:ext>
            </a:extLst>
          </p:cNvPr>
          <p:cNvSpPr txBox="1"/>
          <p:nvPr/>
        </p:nvSpPr>
        <p:spPr>
          <a:xfrm>
            <a:off x="1609825" y="3151143"/>
            <a:ext cx="1080243" cy="246221"/>
          </a:xfrm>
          <a:prstGeom prst="rect">
            <a:avLst/>
          </a:prstGeom>
          <a:solidFill>
            <a:schemeClr val="accent2">
              <a:lumMod val="20000"/>
              <a:lumOff val="80000"/>
            </a:schemeClr>
          </a:solidFill>
        </p:spPr>
        <p:txBody>
          <a:bodyPr wrap="square" rtlCol="0">
            <a:spAutoFit/>
          </a:bodyPr>
          <a:lstStyle/>
          <a:p>
            <a:pPr algn="ctr"/>
            <a:r>
              <a:rPr lang="en-US" sz="1000" dirty="0"/>
              <a:t>Sourcing Request</a:t>
            </a:r>
          </a:p>
        </p:txBody>
      </p:sp>
      <p:sp>
        <p:nvSpPr>
          <p:cNvPr id="142" name="TextBox 141">
            <a:extLst>
              <a:ext uri="{FF2B5EF4-FFF2-40B4-BE49-F238E27FC236}">
                <a16:creationId xmlns:a16="http://schemas.microsoft.com/office/drawing/2014/main" id="{CF58F57C-3F9F-4B4B-AB6F-63C3FD600F39}"/>
              </a:ext>
            </a:extLst>
          </p:cNvPr>
          <p:cNvSpPr txBox="1"/>
          <p:nvPr/>
        </p:nvSpPr>
        <p:spPr>
          <a:xfrm>
            <a:off x="1670404" y="3601321"/>
            <a:ext cx="959084" cy="246221"/>
          </a:xfrm>
          <a:prstGeom prst="rect">
            <a:avLst/>
          </a:prstGeom>
          <a:solidFill>
            <a:schemeClr val="accent2">
              <a:lumMod val="20000"/>
              <a:lumOff val="80000"/>
            </a:schemeClr>
          </a:solidFill>
        </p:spPr>
        <p:txBody>
          <a:bodyPr wrap="square" rtlCol="0">
            <a:spAutoFit/>
          </a:bodyPr>
          <a:lstStyle/>
          <a:p>
            <a:pPr algn="ctr"/>
            <a:r>
              <a:rPr lang="en-US" sz="1000" dirty="0"/>
              <a:t>isSourcer?</a:t>
            </a:r>
          </a:p>
        </p:txBody>
      </p:sp>
      <p:cxnSp>
        <p:nvCxnSpPr>
          <p:cNvPr id="143" name="Connector: Elbow 142">
            <a:extLst>
              <a:ext uri="{FF2B5EF4-FFF2-40B4-BE49-F238E27FC236}">
                <a16:creationId xmlns:a16="http://schemas.microsoft.com/office/drawing/2014/main" id="{C5D26687-98C9-4761-97FB-0EE05F3F8467}"/>
              </a:ext>
            </a:extLst>
          </p:cNvPr>
          <p:cNvCxnSpPr>
            <a:cxnSpLocks/>
          </p:cNvCxnSpPr>
          <p:nvPr/>
        </p:nvCxnSpPr>
        <p:spPr>
          <a:xfrm rot="10800000" flipV="1">
            <a:off x="5434320" y="3431610"/>
            <a:ext cx="2670864" cy="428884"/>
          </a:xfrm>
          <a:prstGeom prst="bentConnector3">
            <a:avLst>
              <a:gd name="adj1" fmla="val 61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B2E9F056-0B63-4390-8013-73571869A02C}"/>
              </a:ext>
            </a:extLst>
          </p:cNvPr>
          <p:cNvCxnSpPr>
            <a:cxnSpLocks/>
          </p:cNvCxnSpPr>
          <p:nvPr/>
        </p:nvCxnSpPr>
        <p:spPr>
          <a:xfrm flipV="1">
            <a:off x="5451572" y="3893537"/>
            <a:ext cx="2737058" cy="246220"/>
          </a:xfrm>
          <a:prstGeom prst="bentConnector3">
            <a:avLst>
              <a:gd name="adj1" fmla="val 3712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1DDDA091-4BE8-4AD4-8113-D274112F8FF7}"/>
              </a:ext>
            </a:extLst>
          </p:cNvPr>
          <p:cNvPicPr>
            <a:picLocks noChangeAspect="1"/>
          </p:cNvPicPr>
          <p:nvPr/>
        </p:nvPicPr>
        <p:blipFill>
          <a:blip r:embed="rId3"/>
          <a:stretch>
            <a:fillRect/>
          </a:stretch>
        </p:blipFill>
        <p:spPr>
          <a:xfrm>
            <a:off x="8124914" y="3068521"/>
            <a:ext cx="371475" cy="417195"/>
          </a:xfrm>
          <a:prstGeom prst="rect">
            <a:avLst/>
          </a:prstGeom>
        </p:spPr>
      </p:pic>
      <p:pic>
        <p:nvPicPr>
          <p:cNvPr id="146" name="Picture 145">
            <a:extLst>
              <a:ext uri="{FF2B5EF4-FFF2-40B4-BE49-F238E27FC236}">
                <a16:creationId xmlns:a16="http://schemas.microsoft.com/office/drawing/2014/main" id="{1E7D1F32-D0BC-4964-A44A-DE81B64ADA13}"/>
              </a:ext>
            </a:extLst>
          </p:cNvPr>
          <p:cNvPicPr>
            <a:picLocks noChangeAspect="1"/>
          </p:cNvPicPr>
          <p:nvPr/>
        </p:nvPicPr>
        <p:blipFill>
          <a:blip r:embed="rId2"/>
          <a:stretch>
            <a:fillRect/>
          </a:stretch>
        </p:blipFill>
        <p:spPr>
          <a:xfrm>
            <a:off x="8172057" y="3463172"/>
            <a:ext cx="526683" cy="599220"/>
          </a:xfrm>
          <a:prstGeom prst="rect">
            <a:avLst/>
          </a:prstGeom>
        </p:spPr>
      </p:pic>
      <p:sp>
        <p:nvSpPr>
          <p:cNvPr id="147" name="TextBox 146">
            <a:extLst>
              <a:ext uri="{FF2B5EF4-FFF2-40B4-BE49-F238E27FC236}">
                <a16:creationId xmlns:a16="http://schemas.microsoft.com/office/drawing/2014/main" id="{0AA9D778-CEF0-4354-A690-B5BEB3FAC0DF}"/>
              </a:ext>
            </a:extLst>
          </p:cNvPr>
          <p:cNvSpPr txBox="1"/>
          <p:nvPr/>
        </p:nvSpPr>
        <p:spPr>
          <a:xfrm>
            <a:off x="6782524" y="3174688"/>
            <a:ext cx="1080243" cy="246221"/>
          </a:xfrm>
          <a:prstGeom prst="rect">
            <a:avLst/>
          </a:prstGeom>
          <a:solidFill>
            <a:schemeClr val="accent2">
              <a:lumMod val="20000"/>
              <a:lumOff val="80000"/>
            </a:schemeClr>
          </a:solidFill>
        </p:spPr>
        <p:txBody>
          <a:bodyPr wrap="square" rtlCol="0">
            <a:spAutoFit/>
          </a:bodyPr>
          <a:lstStyle/>
          <a:p>
            <a:pPr algn="ctr"/>
            <a:r>
              <a:rPr lang="en-US" sz="1000" dirty="0"/>
              <a:t>Machine part </a:t>
            </a:r>
          </a:p>
        </p:txBody>
      </p:sp>
      <p:sp>
        <p:nvSpPr>
          <p:cNvPr id="148" name="TextBox 147">
            <a:extLst>
              <a:ext uri="{FF2B5EF4-FFF2-40B4-BE49-F238E27FC236}">
                <a16:creationId xmlns:a16="http://schemas.microsoft.com/office/drawing/2014/main" id="{194B0F3C-C890-4777-9BBC-6FA85C8CD1D8}"/>
              </a:ext>
            </a:extLst>
          </p:cNvPr>
          <p:cNvSpPr txBox="1"/>
          <p:nvPr/>
        </p:nvSpPr>
        <p:spPr>
          <a:xfrm>
            <a:off x="6771281" y="3615516"/>
            <a:ext cx="1080243" cy="246221"/>
          </a:xfrm>
          <a:prstGeom prst="rect">
            <a:avLst/>
          </a:prstGeom>
          <a:solidFill>
            <a:schemeClr val="accent2">
              <a:lumMod val="20000"/>
              <a:lumOff val="80000"/>
            </a:schemeClr>
          </a:solidFill>
        </p:spPr>
        <p:txBody>
          <a:bodyPr wrap="square" rtlCol="0">
            <a:spAutoFit/>
          </a:bodyPr>
          <a:lstStyle/>
          <a:p>
            <a:pPr algn="ctr"/>
            <a:r>
              <a:rPr lang="en-US" sz="1000" dirty="0"/>
              <a:t>isCNCOwner?</a:t>
            </a:r>
          </a:p>
        </p:txBody>
      </p:sp>
      <p:cxnSp>
        <p:nvCxnSpPr>
          <p:cNvPr id="154" name="Connector: Elbow 153">
            <a:extLst>
              <a:ext uri="{FF2B5EF4-FFF2-40B4-BE49-F238E27FC236}">
                <a16:creationId xmlns:a16="http://schemas.microsoft.com/office/drawing/2014/main" id="{0D0F30F0-222E-4571-BC34-5572370D6FEF}"/>
              </a:ext>
            </a:extLst>
          </p:cNvPr>
          <p:cNvCxnSpPr>
            <a:cxnSpLocks/>
          </p:cNvCxnSpPr>
          <p:nvPr/>
        </p:nvCxnSpPr>
        <p:spPr>
          <a:xfrm rot="10800000" flipV="1">
            <a:off x="5451572" y="4971078"/>
            <a:ext cx="2670864" cy="428884"/>
          </a:xfrm>
          <a:prstGeom prst="bentConnector3">
            <a:avLst>
              <a:gd name="adj1" fmla="val 61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3054BEF9-400E-4F36-A28C-CAC17E7CDEFD}"/>
              </a:ext>
            </a:extLst>
          </p:cNvPr>
          <p:cNvCxnSpPr>
            <a:cxnSpLocks/>
          </p:cNvCxnSpPr>
          <p:nvPr/>
        </p:nvCxnSpPr>
        <p:spPr>
          <a:xfrm flipV="1">
            <a:off x="5468824" y="5433005"/>
            <a:ext cx="2737058" cy="246220"/>
          </a:xfrm>
          <a:prstGeom prst="bentConnector3">
            <a:avLst>
              <a:gd name="adj1" fmla="val 3712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6" name="Picture 155">
            <a:extLst>
              <a:ext uri="{FF2B5EF4-FFF2-40B4-BE49-F238E27FC236}">
                <a16:creationId xmlns:a16="http://schemas.microsoft.com/office/drawing/2014/main" id="{88AA513C-7CC4-49FA-9FE3-86720C0D4856}"/>
              </a:ext>
            </a:extLst>
          </p:cNvPr>
          <p:cNvPicPr>
            <a:picLocks noChangeAspect="1"/>
          </p:cNvPicPr>
          <p:nvPr/>
        </p:nvPicPr>
        <p:blipFill>
          <a:blip r:embed="rId3"/>
          <a:stretch>
            <a:fillRect/>
          </a:stretch>
        </p:blipFill>
        <p:spPr>
          <a:xfrm>
            <a:off x="8132699" y="4722312"/>
            <a:ext cx="371475" cy="417195"/>
          </a:xfrm>
          <a:prstGeom prst="rect">
            <a:avLst/>
          </a:prstGeom>
        </p:spPr>
      </p:pic>
      <p:pic>
        <p:nvPicPr>
          <p:cNvPr id="157" name="Picture 156">
            <a:extLst>
              <a:ext uri="{FF2B5EF4-FFF2-40B4-BE49-F238E27FC236}">
                <a16:creationId xmlns:a16="http://schemas.microsoft.com/office/drawing/2014/main" id="{8F97F47E-43D9-4469-B8D1-3173594AF728}"/>
              </a:ext>
            </a:extLst>
          </p:cNvPr>
          <p:cNvPicPr>
            <a:picLocks noChangeAspect="1"/>
          </p:cNvPicPr>
          <p:nvPr/>
        </p:nvPicPr>
        <p:blipFill>
          <a:blip r:embed="rId2"/>
          <a:stretch>
            <a:fillRect/>
          </a:stretch>
        </p:blipFill>
        <p:spPr>
          <a:xfrm>
            <a:off x="8188630" y="5096017"/>
            <a:ext cx="526683" cy="599220"/>
          </a:xfrm>
          <a:prstGeom prst="rect">
            <a:avLst/>
          </a:prstGeom>
        </p:spPr>
      </p:pic>
      <p:sp>
        <p:nvSpPr>
          <p:cNvPr id="158" name="TextBox 157">
            <a:extLst>
              <a:ext uri="{FF2B5EF4-FFF2-40B4-BE49-F238E27FC236}">
                <a16:creationId xmlns:a16="http://schemas.microsoft.com/office/drawing/2014/main" id="{6B711D98-94B2-4699-A114-D9FA84685FD6}"/>
              </a:ext>
            </a:extLst>
          </p:cNvPr>
          <p:cNvSpPr txBox="1"/>
          <p:nvPr/>
        </p:nvSpPr>
        <p:spPr>
          <a:xfrm>
            <a:off x="6799776" y="4714156"/>
            <a:ext cx="1080243" cy="246221"/>
          </a:xfrm>
          <a:prstGeom prst="rect">
            <a:avLst/>
          </a:prstGeom>
          <a:solidFill>
            <a:schemeClr val="accent2">
              <a:lumMod val="20000"/>
              <a:lumOff val="80000"/>
            </a:schemeClr>
          </a:solidFill>
        </p:spPr>
        <p:txBody>
          <a:bodyPr wrap="square" rtlCol="0">
            <a:spAutoFit/>
          </a:bodyPr>
          <a:lstStyle/>
          <a:p>
            <a:pPr algn="ctr"/>
            <a:r>
              <a:rPr lang="en-US" sz="1000" dirty="0"/>
              <a:t>Distribute</a:t>
            </a:r>
          </a:p>
        </p:txBody>
      </p:sp>
      <p:sp>
        <p:nvSpPr>
          <p:cNvPr id="159" name="TextBox 158">
            <a:extLst>
              <a:ext uri="{FF2B5EF4-FFF2-40B4-BE49-F238E27FC236}">
                <a16:creationId xmlns:a16="http://schemas.microsoft.com/office/drawing/2014/main" id="{0171986B-E349-4B14-BEA7-64A82BC53FAA}"/>
              </a:ext>
            </a:extLst>
          </p:cNvPr>
          <p:cNvSpPr txBox="1"/>
          <p:nvPr/>
        </p:nvSpPr>
        <p:spPr>
          <a:xfrm>
            <a:off x="6788533" y="5154984"/>
            <a:ext cx="1080243" cy="246221"/>
          </a:xfrm>
          <a:prstGeom prst="rect">
            <a:avLst/>
          </a:prstGeom>
          <a:solidFill>
            <a:schemeClr val="accent2">
              <a:lumMod val="20000"/>
              <a:lumOff val="80000"/>
            </a:schemeClr>
          </a:solidFill>
        </p:spPr>
        <p:txBody>
          <a:bodyPr wrap="square" rtlCol="0">
            <a:spAutoFit/>
          </a:bodyPr>
          <a:lstStyle/>
          <a:p>
            <a:pPr algn="ctr"/>
            <a:r>
              <a:rPr lang="en-US" sz="1000" dirty="0"/>
              <a:t>isDistributor?</a:t>
            </a:r>
          </a:p>
        </p:txBody>
      </p:sp>
      <p:pic>
        <p:nvPicPr>
          <p:cNvPr id="170" name="Picture 169">
            <a:extLst>
              <a:ext uri="{FF2B5EF4-FFF2-40B4-BE49-F238E27FC236}">
                <a16:creationId xmlns:a16="http://schemas.microsoft.com/office/drawing/2014/main" id="{9835F814-1CC4-48A9-A586-90F40EA9B2DB}"/>
              </a:ext>
            </a:extLst>
          </p:cNvPr>
          <p:cNvPicPr>
            <a:picLocks noChangeAspect="1"/>
          </p:cNvPicPr>
          <p:nvPr/>
        </p:nvPicPr>
        <p:blipFill>
          <a:blip r:embed="rId2"/>
          <a:stretch>
            <a:fillRect/>
          </a:stretch>
        </p:blipFill>
        <p:spPr>
          <a:xfrm>
            <a:off x="1089331" y="5099714"/>
            <a:ext cx="526683" cy="599220"/>
          </a:xfrm>
          <a:prstGeom prst="rect">
            <a:avLst/>
          </a:prstGeom>
        </p:spPr>
      </p:pic>
      <p:cxnSp>
        <p:nvCxnSpPr>
          <p:cNvPr id="171" name="Connector: Elbow 170">
            <a:extLst>
              <a:ext uri="{FF2B5EF4-FFF2-40B4-BE49-F238E27FC236}">
                <a16:creationId xmlns:a16="http://schemas.microsoft.com/office/drawing/2014/main" id="{E8E729EE-F6EA-4766-BC19-BA67EE53E91C}"/>
              </a:ext>
            </a:extLst>
          </p:cNvPr>
          <p:cNvCxnSpPr>
            <a:cxnSpLocks/>
            <a:endCxn id="170" idx="3"/>
          </p:cNvCxnSpPr>
          <p:nvPr/>
        </p:nvCxnSpPr>
        <p:spPr>
          <a:xfrm rot="10800000" flipV="1">
            <a:off x="1616014" y="4977762"/>
            <a:ext cx="2135606" cy="421562"/>
          </a:xfrm>
          <a:prstGeom prst="bentConnector3">
            <a:avLst>
              <a:gd name="adj1" fmla="val 486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CAE3E58B-8F3D-44C4-8E32-5D6981D0567A}"/>
              </a:ext>
            </a:extLst>
          </p:cNvPr>
          <p:cNvCxnSpPr>
            <a:cxnSpLocks/>
          </p:cNvCxnSpPr>
          <p:nvPr/>
        </p:nvCxnSpPr>
        <p:spPr>
          <a:xfrm flipV="1">
            <a:off x="1653212" y="4569272"/>
            <a:ext cx="2126035" cy="3549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3" name="Picture 172">
            <a:extLst>
              <a:ext uri="{FF2B5EF4-FFF2-40B4-BE49-F238E27FC236}">
                <a16:creationId xmlns:a16="http://schemas.microsoft.com/office/drawing/2014/main" id="{1689F001-A581-4E61-9A45-EF3B63FC2B4A}"/>
              </a:ext>
            </a:extLst>
          </p:cNvPr>
          <p:cNvPicPr>
            <a:picLocks noChangeAspect="1"/>
          </p:cNvPicPr>
          <p:nvPr/>
        </p:nvPicPr>
        <p:blipFill>
          <a:blip r:embed="rId3"/>
          <a:stretch>
            <a:fillRect/>
          </a:stretch>
        </p:blipFill>
        <p:spPr>
          <a:xfrm>
            <a:off x="1074911" y="4725203"/>
            <a:ext cx="371475" cy="417195"/>
          </a:xfrm>
          <a:prstGeom prst="rect">
            <a:avLst/>
          </a:prstGeom>
        </p:spPr>
      </p:pic>
      <p:sp>
        <p:nvSpPr>
          <p:cNvPr id="174" name="TextBox 173">
            <a:extLst>
              <a:ext uri="{FF2B5EF4-FFF2-40B4-BE49-F238E27FC236}">
                <a16:creationId xmlns:a16="http://schemas.microsoft.com/office/drawing/2014/main" id="{BC04487C-AD6F-40E6-847E-E49A94CD8720}"/>
              </a:ext>
            </a:extLst>
          </p:cNvPr>
          <p:cNvSpPr txBox="1"/>
          <p:nvPr/>
        </p:nvSpPr>
        <p:spPr>
          <a:xfrm>
            <a:off x="1627840" y="4660857"/>
            <a:ext cx="1080243" cy="246221"/>
          </a:xfrm>
          <a:prstGeom prst="rect">
            <a:avLst/>
          </a:prstGeom>
          <a:solidFill>
            <a:schemeClr val="accent2">
              <a:lumMod val="20000"/>
              <a:lumOff val="80000"/>
            </a:schemeClr>
          </a:solidFill>
        </p:spPr>
        <p:txBody>
          <a:bodyPr wrap="square" rtlCol="0">
            <a:spAutoFit/>
          </a:bodyPr>
          <a:lstStyle/>
          <a:p>
            <a:pPr algn="ctr"/>
            <a:r>
              <a:rPr lang="en-US" sz="1000" dirty="0"/>
              <a:t>Quality Control </a:t>
            </a:r>
          </a:p>
        </p:txBody>
      </p:sp>
      <p:sp>
        <p:nvSpPr>
          <p:cNvPr id="175" name="TextBox 174">
            <a:extLst>
              <a:ext uri="{FF2B5EF4-FFF2-40B4-BE49-F238E27FC236}">
                <a16:creationId xmlns:a16="http://schemas.microsoft.com/office/drawing/2014/main" id="{98458FA7-6481-4F2B-960C-1C705A8F7B8C}"/>
              </a:ext>
            </a:extLst>
          </p:cNvPr>
          <p:cNvSpPr txBox="1"/>
          <p:nvPr/>
        </p:nvSpPr>
        <p:spPr>
          <a:xfrm>
            <a:off x="1688419" y="5111035"/>
            <a:ext cx="959084" cy="246221"/>
          </a:xfrm>
          <a:prstGeom prst="rect">
            <a:avLst/>
          </a:prstGeom>
          <a:solidFill>
            <a:schemeClr val="accent2">
              <a:lumMod val="20000"/>
              <a:lumOff val="80000"/>
            </a:schemeClr>
          </a:solidFill>
        </p:spPr>
        <p:txBody>
          <a:bodyPr wrap="square" rtlCol="0">
            <a:spAutoFit/>
          </a:bodyPr>
          <a:lstStyle/>
          <a:p>
            <a:pPr algn="ctr"/>
            <a:r>
              <a:rPr lang="en-US" sz="1000" dirty="0"/>
              <a:t>isQC?</a:t>
            </a:r>
          </a:p>
        </p:txBody>
      </p:sp>
      <p:cxnSp>
        <p:nvCxnSpPr>
          <p:cNvPr id="186" name="Straight Arrow Connector 185">
            <a:extLst>
              <a:ext uri="{FF2B5EF4-FFF2-40B4-BE49-F238E27FC236}">
                <a16:creationId xmlns:a16="http://schemas.microsoft.com/office/drawing/2014/main" id="{719FF146-B10A-4106-BCF7-D396E73D589E}"/>
              </a:ext>
            </a:extLst>
          </p:cNvPr>
          <p:cNvCxnSpPr>
            <a:cxnSpLocks/>
          </p:cNvCxnSpPr>
          <p:nvPr/>
        </p:nvCxnSpPr>
        <p:spPr>
          <a:xfrm flipH="1">
            <a:off x="5468824" y="6172200"/>
            <a:ext cx="46482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1FA10CED-AF38-4030-8B30-C9A4B6AB681D}"/>
              </a:ext>
            </a:extLst>
          </p:cNvPr>
          <p:cNvSpPr txBox="1"/>
          <p:nvPr/>
        </p:nvSpPr>
        <p:spPr>
          <a:xfrm>
            <a:off x="3094223" y="-11093"/>
            <a:ext cx="242374" cy="369332"/>
          </a:xfrm>
          <a:prstGeom prst="rect">
            <a:avLst/>
          </a:prstGeom>
          <a:noFill/>
          <a:ln w="25400">
            <a:solidFill>
              <a:schemeClr val="tx1"/>
            </a:solidFill>
          </a:ln>
        </p:spPr>
        <p:txBody>
          <a:bodyPr wrap="none" rtlCol="0">
            <a:spAutoFit/>
          </a:bodyPr>
          <a:lstStyle/>
          <a:p>
            <a:r>
              <a:rPr lang="en-US" dirty="0"/>
              <a:t>I</a:t>
            </a:r>
          </a:p>
        </p:txBody>
      </p:sp>
      <p:sp>
        <p:nvSpPr>
          <p:cNvPr id="188" name="TextBox 187">
            <a:extLst>
              <a:ext uri="{FF2B5EF4-FFF2-40B4-BE49-F238E27FC236}">
                <a16:creationId xmlns:a16="http://schemas.microsoft.com/office/drawing/2014/main" id="{ACE60473-F407-415B-A106-8A4FF12E3B5A}"/>
              </a:ext>
            </a:extLst>
          </p:cNvPr>
          <p:cNvSpPr txBox="1"/>
          <p:nvPr/>
        </p:nvSpPr>
        <p:spPr>
          <a:xfrm>
            <a:off x="8120719" y="471253"/>
            <a:ext cx="300082" cy="369332"/>
          </a:xfrm>
          <a:prstGeom prst="rect">
            <a:avLst/>
          </a:prstGeom>
          <a:noFill/>
          <a:ln w="25400">
            <a:solidFill>
              <a:schemeClr val="tx1"/>
            </a:solidFill>
          </a:ln>
        </p:spPr>
        <p:txBody>
          <a:bodyPr wrap="none" rtlCol="0">
            <a:spAutoFit/>
          </a:bodyPr>
          <a:lstStyle/>
          <a:p>
            <a:r>
              <a:rPr lang="en-US" dirty="0"/>
              <a:t>II</a:t>
            </a:r>
          </a:p>
        </p:txBody>
      </p:sp>
      <p:sp>
        <p:nvSpPr>
          <p:cNvPr id="189" name="TextBox 188">
            <a:extLst>
              <a:ext uri="{FF2B5EF4-FFF2-40B4-BE49-F238E27FC236}">
                <a16:creationId xmlns:a16="http://schemas.microsoft.com/office/drawing/2014/main" id="{839257D3-46D9-4472-91F5-B4D80E892716}"/>
              </a:ext>
            </a:extLst>
          </p:cNvPr>
          <p:cNvSpPr txBox="1"/>
          <p:nvPr/>
        </p:nvSpPr>
        <p:spPr>
          <a:xfrm>
            <a:off x="1106338" y="2797471"/>
            <a:ext cx="357790" cy="369332"/>
          </a:xfrm>
          <a:prstGeom prst="rect">
            <a:avLst/>
          </a:prstGeom>
          <a:noFill/>
          <a:ln w="25400">
            <a:solidFill>
              <a:schemeClr val="tx1"/>
            </a:solidFill>
          </a:ln>
        </p:spPr>
        <p:txBody>
          <a:bodyPr wrap="none" rtlCol="0">
            <a:spAutoFit/>
          </a:bodyPr>
          <a:lstStyle/>
          <a:p>
            <a:r>
              <a:rPr lang="en-US" dirty="0"/>
              <a:t>III</a:t>
            </a:r>
          </a:p>
        </p:txBody>
      </p:sp>
      <p:sp>
        <p:nvSpPr>
          <p:cNvPr id="190" name="TextBox 189">
            <a:extLst>
              <a:ext uri="{FF2B5EF4-FFF2-40B4-BE49-F238E27FC236}">
                <a16:creationId xmlns:a16="http://schemas.microsoft.com/office/drawing/2014/main" id="{6A4350D9-6AAB-4F20-A90D-7E71090CDB04}"/>
              </a:ext>
            </a:extLst>
          </p:cNvPr>
          <p:cNvSpPr txBox="1"/>
          <p:nvPr/>
        </p:nvSpPr>
        <p:spPr>
          <a:xfrm>
            <a:off x="8173196" y="2690226"/>
            <a:ext cx="373820" cy="369332"/>
          </a:xfrm>
          <a:prstGeom prst="rect">
            <a:avLst/>
          </a:prstGeom>
          <a:noFill/>
          <a:ln w="25400">
            <a:solidFill>
              <a:schemeClr val="tx1"/>
            </a:solidFill>
          </a:ln>
        </p:spPr>
        <p:txBody>
          <a:bodyPr wrap="none" rtlCol="0">
            <a:spAutoFit/>
          </a:bodyPr>
          <a:lstStyle/>
          <a:p>
            <a:r>
              <a:rPr lang="en-US" dirty="0"/>
              <a:t>IV</a:t>
            </a:r>
          </a:p>
        </p:txBody>
      </p:sp>
      <p:sp>
        <p:nvSpPr>
          <p:cNvPr id="191" name="TextBox 190">
            <a:extLst>
              <a:ext uri="{FF2B5EF4-FFF2-40B4-BE49-F238E27FC236}">
                <a16:creationId xmlns:a16="http://schemas.microsoft.com/office/drawing/2014/main" id="{1A4403C4-6988-4D03-A4A0-21F0311BE361}"/>
              </a:ext>
            </a:extLst>
          </p:cNvPr>
          <p:cNvSpPr txBox="1"/>
          <p:nvPr/>
        </p:nvSpPr>
        <p:spPr>
          <a:xfrm>
            <a:off x="1124732" y="4344824"/>
            <a:ext cx="316112" cy="369332"/>
          </a:xfrm>
          <a:prstGeom prst="rect">
            <a:avLst/>
          </a:prstGeom>
          <a:noFill/>
          <a:ln w="25400">
            <a:solidFill>
              <a:schemeClr val="tx1"/>
            </a:solidFill>
          </a:ln>
        </p:spPr>
        <p:txBody>
          <a:bodyPr wrap="none" rtlCol="0">
            <a:spAutoFit/>
          </a:bodyPr>
          <a:lstStyle/>
          <a:p>
            <a:r>
              <a:rPr lang="en-US" dirty="0"/>
              <a:t>V</a:t>
            </a:r>
          </a:p>
        </p:txBody>
      </p:sp>
      <p:sp>
        <p:nvSpPr>
          <p:cNvPr id="192" name="TextBox 191">
            <a:extLst>
              <a:ext uri="{FF2B5EF4-FFF2-40B4-BE49-F238E27FC236}">
                <a16:creationId xmlns:a16="http://schemas.microsoft.com/office/drawing/2014/main" id="{F17F97CB-3BA4-4A3D-8947-B8A37F47D9E4}"/>
              </a:ext>
            </a:extLst>
          </p:cNvPr>
          <p:cNvSpPr txBox="1"/>
          <p:nvPr/>
        </p:nvSpPr>
        <p:spPr>
          <a:xfrm>
            <a:off x="8128323" y="4385953"/>
            <a:ext cx="373820" cy="369332"/>
          </a:xfrm>
          <a:prstGeom prst="rect">
            <a:avLst/>
          </a:prstGeom>
          <a:noFill/>
          <a:ln w="25400">
            <a:solidFill>
              <a:schemeClr val="tx1"/>
            </a:solidFill>
          </a:ln>
        </p:spPr>
        <p:txBody>
          <a:bodyPr wrap="none" rtlCol="0">
            <a:spAutoFit/>
          </a:bodyPr>
          <a:lstStyle/>
          <a:p>
            <a:r>
              <a:rPr lang="en-US" dirty="0"/>
              <a:t>VI</a:t>
            </a:r>
          </a:p>
        </p:txBody>
      </p:sp>
      <p:sp>
        <p:nvSpPr>
          <p:cNvPr id="193" name="TextBox 192">
            <a:extLst>
              <a:ext uri="{FF2B5EF4-FFF2-40B4-BE49-F238E27FC236}">
                <a16:creationId xmlns:a16="http://schemas.microsoft.com/office/drawing/2014/main" id="{79A21C2F-00F1-40F7-B155-70EDB9708CEC}"/>
              </a:ext>
            </a:extLst>
          </p:cNvPr>
          <p:cNvSpPr txBox="1"/>
          <p:nvPr/>
        </p:nvSpPr>
        <p:spPr>
          <a:xfrm>
            <a:off x="8445270" y="470377"/>
            <a:ext cx="1149292" cy="400110"/>
          </a:xfrm>
          <a:prstGeom prst="rect">
            <a:avLst/>
          </a:prstGeom>
          <a:solidFill>
            <a:schemeClr val="accent2">
              <a:lumMod val="20000"/>
              <a:lumOff val="80000"/>
            </a:schemeClr>
          </a:solidFill>
        </p:spPr>
        <p:txBody>
          <a:bodyPr wrap="square" rtlCol="0">
            <a:spAutoFit/>
          </a:bodyPr>
          <a:lstStyle/>
          <a:p>
            <a:pPr algn="ctr"/>
            <a:r>
              <a:rPr lang="en-US" sz="1000" dirty="0"/>
              <a:t>Consumer/client contract</a:t>
            </a:r>
          </a:p>
        </p:txBody>
      </p:sp>
      <p:sp>
        <p:nvSpPr>
          <p:cNvPr id="196" name="TextBox 195">
            <a:extLst>
              <a:ext uri="{FF2B5EF4-FFF2-40B4-BE49-F238E27FC236}">
                <a16:creationId xmlns:a16="http://schemas.microsoft.com/office/drawing/2014/main" id="{677E6A58-AB44-4366-B58E-D55DB86C87F3}"/>
              </a:ext>
            </a:extLst>
          </p:cNvPr>
          <p:cNvSpPr txBox="1"/>
          <p:nvPr/>
        </p:nvSpPr>
        <p:spPr>
          <a:xfrm>
            <a:off x="8547016" y="2680184"/>
            <a:ext cx="1149292" cy="400110"/>
          </a:xfrm>
          <a:prstGeom prst="rect">
            <a:avLst/>
          </a:prstGeom>
          <a:solidFill>
            <a:schemeClr val="accent2">
              <a:lumMod val="20000"/>
              <a:lumOff val="80000"/>
            </a:schemeClr>
          </a:solidFill>
        </p:spPr>
        <p:txBody>
          <a:bodyPr wrap="square" rtlCol="0">
            <a:spAutoFit/>
          </a:bodyPr>
          <a:lstStyle/>
          <a:p>
            <a:pPr algn="ctr"/>
            <a:r>
              <a:rPr lang="en-US" sz="1000" dirty="0"/>
              <a:t>CNC owner contract</a:t>
            </a:r>
          </a:p>
        </p:txBody>
      </p:sp>
      <p:sp>
        <p:nvSpPr>
          <p:cNvPr id="197" name="TextBox 196">
            <a:extLst>
              <a:ext uri="{FF2B5EF4-FFF2-40B4-BE49-F238E27FC236}">
                <a16:creationId xmlns:a16="http://schemas.microsoft.com/office/drawing/2014/main" id="{2CD1AE7E-8D8C-4795-82B1-F25F84BB8EB8}"/>
              </a:ext>
            </a:extLst>
          </p:cNvPr>
          <p:cNvSpPr txBox="1"/>
          <p:nvPr/>
        </p:nvSpPr>
        <p:spPr>
          <a:xfrm>
            <a:off x="235744" y="2782082"/>
            <a:ext cx="856336" cy="400110"/>
          </a:xfrm>
          <a:prstGeom prst="rect">
            <a:avLst/>
          </a:prstGeom>
          <a:solidFill>
            <a:schemeClr val="accent2">
              <a:lumMod val="20000"/>
              <a:lumOff val="80000"/>
            </a:schemeClr>
          </a:solidFill>
        </p:spPr>
        <p:txBody>
          <a:bodyPr wrap="square" rtlCol="0">
            <a:spAutoFit/>
          </a:bodyPr>
          <a:lstStyle/>
          <a:p>
            <a:pPr algn="ctr"/>
            <a:r>
              <a:rPr lang="en-US" sz="1000" dirty="0"/>
              <a:t>Sourcer contract</a:t>
            </a:r>
          </a:p>
        </p:txBody>
      </p:sp>
      <p:sp>
        <p:nvSpPr>
          <p:cNvPr id="199" name="TextBox 198">
            <a:extLst>
              <a:ext uri="{FF2B5EF4-FFF2-40B4-BE49-F238E27FC236}">
                <a16:creationId xmlns:a16="http://schemas.microsoft.com/office/drawing/2014/main" id="{B4995D4E-2678-4FC2-B8DF-5773D832F3C3}"/>
              </a:ext>
            </a:extLst>
          </p:cNvPr>
          <p:cNvSpPr txBox="1"/>
          <p:nvPr/>
        </p:nvSpPr>
        <p:spPr>
          <a:xfrm>
            <a:off x="8503531" y="4369217"/>
            <a:ext cx="1149292" cy="400110"/>
          </a:xfrm>
          <a:prstGeom prst="rect">
            <a:avLst/>
          </a:prstGeom>
          <a:solidFill>
            <a:schemeClr val="accent2">
              <a:lumMod val="20000"/>
              <a:lumOff val="80000"/>
            </a:schemeClr>
          </a:solidFill>
        </p:spPr>
        <p:txBody>
          <a:bodyPr wrap="square" rtlCol="0">
            <a:spAutoFit/>
          </a:bodyPr>
          <a:lstStyle/>
          <a:p>
            <a:pPr algn="ctr"/>
            <a:r>
              <a:rPr lang="en-US" sz="1000" dirty="0"/>
              <a:t>Distributor contract</a:t>
            </a:r>
          </a:p>
        </p:txBody>
      </p:sp>
      <p:sp>
        <p:nvSpPr>
          <p:cNvPr id="200" name="TextBox 199">
            <a:extLst>
              <a:ext uri="{FF2B5EF4-FFF2-40B4-BE49-F238E27FC236}">
                <a16:creationId xmlns:a16="http://schemas.microsoft.com/office/drawing/2014/main" id="{3664095B-A27E-4E63-94CB-9CAB3480AEC5}"/>
              </a:ext>
            </a:extLst>
          </p:cNvPr>
          <p:cNvSpPr txBox="1"/>
          <p:nvPr/>
        </p:nvSpPr>
        <p:spPr>
          <a:xfrm>
            <a:off x="253458" y="4329435"/>
            <a:ext cx="856336" cy="246221"/>
          </a:xfrm>
          <a:prstGeom prst="rect">
            <a:avLst/>
          </a:prstGeom>
          <a:solidFill>
            <a:schemeClr val="accent2">
              <a:lumMod val="20000"/>
              <a:lumOff val="80000"/>
            </a:schemeClr>
          </a:solidFill>
        </p:spPr>
        <p:txBody>
          <a:bodyPr wrap="square" rtlCol="0">
            <a:spAutoFit/>
          </a:bodyPr>
          <a:lstStyle/>
          <a:p>
            <a:pPr algn="ctr"/>
            <a:r>
              <a:rPr lang="en-US" sz="1000" dirty="0"/>
              <a:t>QC contract</a:t>
            </a:r>
          </a:p>
        </p:txBody>
      </p:sp>
      <p:cxnSp>
        <p:nvCxnSpPr>
          <p:cNvPr id="203" name="Connector: Elbow 202">
            <a:extLst>
              <a:ext uri="{FF2B5EF4-FFF2-40B4-BE49-F238E27FC236}">
                <a16:creationId xmlns:a16="http://schemas.microsoft.com/office/drawing/2014/main" id="{D4B99605-4B12-413E-BCE8-553265DB70D2}"/>
              </a:ext>
            </a:extLst>
          </p:cNvPr>
          <p:cNvCxnSpPr>
            <a:cxnSpLocks/>
            <a:stCxn id="20" idx="3"/>
          </p:cNvCxnSpPr>
          <p:nvPr/>
        </p:nvCxnSpPr>
        <p:spPr>
          <a:xfrm>
            <a:off x="8467725" y="1054457"/>
            <a:ext cx="1626967" cy="5119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63F2A77-D212-492E-826F-0590E3A0EB99}"/>
              </a:ext>
            </a:extLst>
          </p:cNvPr>
          <p:cNvPicPr>
            <a:picLocks noChangeAspect="1"/>
          </p:cNvPicPr>
          <p:nvPr/>
        </p:nvPicPr>
        <p:blipFill>
          <a:blip r:embed="rId2"/>
          <a:stretch>
            <a:fillRect/>
          </a:stretch>
        </p:blipFill>
        <p:spPr>
          <a:xfrm>
            <a:off x="4551262" y="-43027"/>
            <a:ext cx="451255" cy="513404"/>
          </a:xfrm>
          <a:prstGeom prst="rect">
            <a:avLst/>
          </a:prstGeom>
        </p:spPr>
      </p:pic>
    </p:spTree>
    <p:extLst>
      <p:ext uri="{BB962C8B-B14F-4D97-AF65-F5344CB8AC3E}">
        <p14:creationId xmlns:p14="http://schemas.microsoft.com/office/powerpoint/2010/main" val="164257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A17E0A76-5BDD-4883-8227-AB2CC1EDE542}"/>
              </a:ext>
            </a:extLst>
          </p:cNvPr>
          <p:cNvSpPr/>
          <p:nvPr/>
        </p:nvSpPr>
        <p:spPr>
          <a:xfrm>
            <a:off x="1649018" y="345178"/>
            <a:ext cx="1296223" cy="4685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p>
        </p:txBody>
      </p:sp>
      <p:cxnSp>
        <p:nvCxnSpPr>
          <p:cNvPr id="5" name="Straight Arrow Connector 4">
            <a:extLst>
              <a:ext uri="{FF2B5EF4-FFF2-40B4-BE49-F238E27FC236}">
                <a16:creationId xmlns:a16="http://schemas.microsoft.com/office/drawing/2014/main" id="{D101FE3E-BAFA-4EF8-946B-9C0EE69B9AA2}"/>
              </a:ext>
            </a:extLst>
          </p:cNvPr>
          <p:cNvCxnSpPr>
            <a:cxnSpLocks/>
          </p:cNvCxnSpPr>
          <p:nvPr/>
        </p:nvCxnSpPr>
        <p:spPr>
          <a:xfrm>
            <a:off x="2297130" y="797412"/>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3653BF5A-32D4-4935-968E-D8FF2FD55362}"/>
              </a:ext>
            </a:extLst>
          </p:cNvPr>
          <p:cNvSpPr/>
          <p:nvPr/>
        </p:nvSpPr>
        <p:spPr>
          <a:xfrm>
            <a:off x="1580323" y="1081879"/>
            <a:ext cx="1460121" cy="5689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Initiate Purchase Order ()</a:t>
            </a:r>
          </a:p>
        </p:txBody>
      </p:sp>
      <p:sp>
        <p:nvSpPr>
          <p:cNvPr id="7" name="Flowchart: Process 6">
            <a:extLst>
              <a:ext uri="{FF2B5EF4-FFF2-40B4-BE49-F238E27FC236}">
                <a16:creationId xmlns:a16="http://schemas.microsoft.com/office/drawing/2014/main" id="{DFA20ECA-6329-44FF-A65E-19FD79F58126}"/>
              </a:ext>
            </a:extLst>
          </p:cNvPr>
          <p:cNvSpPr/>
          <p:nvPr/>
        </p:nvSpPr>
        <p:spPr>
          <a:xfrm>
            <a:off x="1567244" y="1974862"/>
            <a:ext cx="1459771" cy="468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makeOrder()</a:t>
            </a:r>
          </a:p>
        </p:txBody>
      </p:sp>
      <p:cxnSp>
        <p:nvCxnSpPr>
          <p:cNvPr id="8" name="Straight Arrow Connector 7">
            <a:extLst>
              <a:ext uri="{FF2B5EF4-FFF2-40B4-BE49-F238E27FC236}">
                <a16:creationId xmlns:a16="http://schemas.microsoft.com/office/drawing/2014/main" id="{678E9958-098F-4555-B058-69B960B20E56}"/>
              </a:ext>
            </a:extLst>
          </p:cNvPr>
          <p:cNvCxnSpPr>
            <a:cxnSpLocks/>
          </p:cNvCxnSpPr>
          <p:nvPr/>
        </p:nvCxnSpPr>
        <p:spPr>
          <a:xfrm>
            <a:off x="2297130" y="1650813"/>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E673B26-911B-42FD-A0E1-2C46E784ABA1}"/>
              </a:ext>
            </a:extLst>
          </p:cNvPr>
          <p:cNvPicPr>
            <a:picLocks noChangeAspect="1"/>
          </p:cNvPicPr>
          <p:nvPr/>
        </p:nvPicPr>
        <p:blipFill>
          <a:blip r:embed="rId2"/>
          <a:stretch>
            <a:fillRect/>
          </a:stretch>
        </p:blipFill>
        <p:spPr>
          <a:xfrm>
            <a:off x="4650684" y="1770120"/>
            <a:ext cx="371475" cy="417195"/>
          </a:xfrm>
          <a:prstGeom prst="rect">
            <a:avLst/>
          </a:prstGeom>
        </p:spPr>
      </p:pic>
      <p:pic>
        <p:nvPicPr>
          <p:cNvPr id="10" name="Picture 9">
            <a:extLst>
              <a:ext uri="{FF2B5EF4-FFF2-40B4-BE49-F238E27FC236}">
                <a16:creationId xmlns:a16="http://schemas.microsoft.com/office/drawing/2014/main" id="{D8BCF5BF-6497-41E4-B726-B5E627A61B69}"/>
              </a:ext>
            </a:extLst>
          </p:cNvPr>
          <p:cNvPicPr>
            <a:picLocks noChangeAspect="1"/>
          </p:cNvPicPr>
          <p:nvPr/>
        </p:nvPicPr>
        <p:blipFill>
          <a:blip r:embed="rId3"/>
          <a:stretch>
            <a:fillRect/>
          </a:stretch>
        </p:blipFill>
        <p:spPr>
          <a:xfrm>
            <a:off x="4706615" y="2143825"/>
            <a:ext cx="526683" cy="599220"/>
          </a:xfrm>
          <a:prstGeom prst="rect">
            <a:avLst/>
          </a:prstGeom>
        </p:spPr>
      </p:pic>
      <p:cxnSp>
        <p:nvCxnSpPr>
          <p:cNvPr id="12" name="Straight Arrow Connector 11">
            <a:extLst>
              <a:ext uri="{FF2B5EF4-FFF2-40B4-BE49-F238E27FC236}">
                <a16:creationId xmlns:a16="http://schemas.microsoft.com/office/drawing/2014/main" id="{391F6AD1-21AA-4E17-BFAF-1E76CFE3CF7E}"/>
              </a:ext>
            </a:extLst>
          </p:cNvPr>
          <p:cNvCxnSpPr/>
          <p:nvPr/>
        </p:nvCxnSpPr>
        <p:spPr>
          <a:xfrm flipH="1">
            <a:off x="3040444" y="2187315"/>
            <a:ext cx="161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23FD50-24DD-47ED-8DAA-F428652AF9AB}"/>
              </a:ext>
            </a:extLst>
          </p:cNvPr>
          <p:cNvSpPr txBox="1"/>
          <p:nvPr/>
        </p:nvSpPr>
        <p:spPr>
          <a:xfrm>
            <a:off x="3346154" y="1597508"/>
            <a:ext cx="1149292" cy="553998"/>
          </a:xfrm>
          <a:prstGeom prst="rect">
            <a:avLst/>
          </a:prstGeom>
          <a:solidFill>
            <a:schemeClr val="accent2">
              <a:lumMod val="20000"/>
              <a:lumOff val="80000"/>
            </a:schemeClr>
          </a:solidFill>
        </p:spPr>
        <p:txBody>
          <a:bodyPr wrap="square" rtlCol="0">
            <a:spAutoFit/>
          </a:bodyPr>
          <a:lstStyle/>
          <a:p>
            <a:pPr algn="ctr"/>
            <a:r>
              <a:rPr lang="en-US" sz="1000" dirty="0"/>
              <a:t>Send ether equivalent to RFQ amount</a:t>
            </a:r>
          </a:p>
        </p:txBody>
      </p:sp>
      <p:cxnSp>
        <p:nvCxnSpPr>
          <p:cNvPr id="14" name="Straight Arrow Connector 13">
            <a:extLst>
              <a:ext uri="{FF2B5EF4-FFF2-40B4-BE49-F238E27FC236}">
                <a16:creationId xmlns:a16="http://schemas.microsoft.com/office/drawing/2014/main" id="{3644E3F6-1BA8-405C-A307-E78C2F034905}"/>
              </a:ext>
            </a:extLst>
          </p:cNvPr>
          <p:cNvCxnSpPr>
            <a:cxnSpLocks/>
          </p:cNvCxnSpPr>
          <p:nvPr/>
        </p:nvCxnSpPr>
        <p:spPr>
          <a:xfrm>
            <a:off x="2281755" y="2458578"/>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BEE0D4B0-B1A7-448B-BB65-03D1EA488DE0}"/>
              </a:ext>
            </a:extLst>
          </p:cNvPr>
          <p:cNvSpPr/>
          <p:nvPr/>
        </p:nvSpPr>
        <p:spPr>
          <a:xfrm>
            <a:off x="1580322" y="2767484"/>
            <a:ext cx="1459771" cy="6615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Ether stored in escrow against client address</a:t>
            </a:r>
          </a:p>
        </p:txBody>
      </p:sp>
      <p:sp>
        <p:nvSpPr>
          <p:cNvPr id="16" name="Flowchart: Decision 15">
            <a:extLst>
              <a:ext uri="{FF2B5EF4-FFF2-40B4-BE49-F238E27FC236}">
                <a16:creationId xmlns:a16="http://schemas.microsoft.com/office/drawing/2014/main" id="{E4DA979A-4FBB-4AE5-82CA-5269D52FB2F4}"/>
              </a:ext>
            </a:extLst>
          </p:cNvPr>
          <p:cNvSpPr/>
          <p:nvPr/>
        </p:nvSpPr>
        <p:spPr>
          <a:xfrm>
            <a:off x="1267210" y="3714767"/>
            <a:ext cx="2029089" cy="136497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satisfied ?</a:t>
            </a:r>
          </a:p>
        </p:txBody>
      </p:sp>
      <p:sp>
        <p:nvSpPr>
          <p:cNvPr id="18" name="TextBox 17">
            <a:extLst>
              <a:ext uri="{FF2B5EF4-FFF2-40B4-BE49-F238E27FC236}">
                <a16:creationId xmlns:a16="http://schemas.microsoft.com/office/drawing/2014/main" id="{842E632E-7D07-42D8-94AB-D5E019038B5F}"/>
              </a:ext>
            </a:extLst>
          </p:cNvPr>
          <p:cNvSpPr txBox="1"/>
          <p:nvPr/>
        </p:nvSpPr>
        <p:spPr>
          <a:xfrm>
            <a:off x="1868278" y="5075198"/>
            <a:ext cx="392510" cy="246221"/>
          </a:xfrm>
          <a:prstGeom prst="rect">
            <a:avLst/>
          </a:prstGeom>
          <a:solidFill>
            <a:schemeClr val="accent2">
              <a:lumMod val="20000"/>
              <a:lumOff val="80000"/>
            </a:schemeClr>
          </a:solidFill>
        </p:spPr>
        <p:txBody>
          <a:bodyPr wrap="square" rtlCol="0">
            <a:spAutoFit/>
          </a:bodyPr>
          <a:lstStyle/>
          <a:p>
            <a:pPr algn="ctr"/>
            <a:r>
              <a:rPr lang="en-US" sz="1000" dirty="0"/>
              <a:t>Y</a:t>
            </a:r>
          </a:p>
        </p:txBody>
      </p:sp>
      <p:cxnSp>
        <p:nvCxnSpPr>
          <p:cNvPr id="19" name="Straight Arrow Connector 18">
            <a:extLst>
              <a:ext uri="{FF2B5EF4-FFF2-40B4-BE49-F238E27FC236}">
                <a16:creationId xmlns:a16="http://schemas.microsoft.com/office/drawing/2014/main" id="{39DE4F8D-3A21-400C-870D-B5A0AEEC505C}"/>
              </a:ext>
            </a:extLst>
          </p:cNvPr>
          <p:cNvCxnSpPr>
            <a:cxnSpLocks/>
          </p:cNvCxnSpPr>
          <p:nvPr/>
        </p:nvCxnSpPr>
        <p:spPr>
          <a:xfrm>
            <a:off x="2281754" y="5079738"/>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AC1E82-C157-4F4C-902F-E60EF6AEEEDB}"/>
              </a:ext>
            </a:extLst>
          </p:cNvPr>
          <p:cNvCxnSpPr>
            <a:cxnSpLocks/>
          </p:cNvCxnSpPr>
          <p:nvPr/>
        </p:nvCxnSpPr>
        <p:spPr>
          <a:xfrm>
            <a:off x="2281755" y="3428995"/>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0C373D-AE7F-4ED3-8605-0D871AD8CE1A}"/>
              </a:ext>
            </a:extLst>
          </p:cNvPr>
          <p:cNvCxnSpPr>
            <a:cxnSpLocks/>
          </p:cNvCxnSpPr>
          <p:nvPr/>
        </p:nvCxnSpPr>
        <p:spPr>
          <a:xfrm>
            <a:off x="3317265" y="4397253"/>
            <a:ext cx="1519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325F58-87F4-40E9-96F4-969948700FAE}"/>
              </a:ext>
            </a:extLst>
          </p:cNvPr>
          <p:cNvSpPr txBox="1"/>
          <p:nvPr/>
        </p:nvSpPr>
        <p:spPr>
          <a:xfrm>
            <a:off x="3447072" y="4151032"/>
            <a:ext cx="392510" cy="246221"/>
          </a:xfrm>
          <a:prstGeom prst="rect">
            <a:avLst/>
          </a:prstGeom>
          <a:solidFill>
            <a:schemeClr val="accent2">
              <a:lumMod val="20000"/>
              <a:lumOff val="80000"/>
            </a:schemeClr>
          </a:solidFill>
        </p:spPr>
        <p:txBody>
          <a:bodyPr wrap="square" rtlCol="0">
            <a:spAutoFit/>
          </a:bodyPr>
          <a:lstStyle/>
          <a:p>
            <a:pPr algn="ctr"/>
            <a:r>
              <a:rPr lang="en-US" sz="1000" dirty="0"/>
              <a:t>N</a:t>
            </a:r>
          </a:p>
        </p:txBody>
      </p:sp>
      <p:cxnSp>
        <p:nvCxnSpPr>
          <p:cNvPr id="26" name="Straight Arrow Connector 25">
            <a:extLst>
              <a:ext uri="{FF2B5EF4-FFF2-40B4-BE49-F238E27FC236}">
                <a16:creationId xmlns:a16="http://schemas.microsoft.com/office/drawing/2014/main" id="{2C2D2E7C-B2A0-4941-A28B-BE4CAF478ED6}"/>
              </a:ext>
            </a:extLst>
          </p:cNvPr>
          <p:cNvCxnSpPr>
            <a:cxnSpLocks/>
          </p:cNvCxnSpPr>
          <p:nvPr/>
        </p:nvCxnSpPr>
        <p:spPr>
          <a:xfrm flipV="1">
            <a:off x="4836421" y="2600811"/>
            <a:ext cx="0" cy="17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EA8D0D0-0930-4A7C-A777-FE4E09F6A1D3}"/>
              </a:ext>
            </a:extLst>
          </p:cNvPr>
          <p:cNvSpPr txBox="1"/>
          <p:nvPr/>
        </p:nvSpPr>
        <p:spPr>
          <a:xfrm>
            <a:off x="4836421" y="4151032"/>
            <a:ext cx="856336" cy="246221"/>
          </a:xfrm>
          <a:prstGeom prst="rect">
            <a:avLst/>
          </a:prstGeom>
          <a:solidFill>
            <a:schemeClr val="accent2">
              <a:lumMod val="20000"/>
              <a:lumOff val="80000"/>
            </a:schemeClr>
          </a:solidFill>
        </p:spPr>
        <p:txBody>
          <a:bodyPr wrap="square" rtlCol="0">
            <a:spAutoFit/>
          </a:bodyPr>
          <a:lstStyle/>
          <a:p>
            <a:pPr algn="ctr"/>
            <a:r>
              <a:rPr lang="en-US" sz="1000" dirty="0"/>
              <a:t>Refund</a:t>
            </a:r>
          </a:p>
        </p:txBody>
      </p:sp>
      <p:sp>
        <p:nvSpPr>
          <p:cNvPr id="34" name="Flowchart: Process 33">
            <a:extLst>
              <a:ext uri="{FF2B5EF4-FFF2-40B4-BE49-F238E27FC236}">
                <a16:creationId xmlns:a16="http://schemas.microsoft.com/office/drawing/2014/main" id="{8037FFBE-753F-4616-863D-7975211AFA03}"/>
              </a:ext>
            </a:extLst>
          </p:cNvPr>
          <p:cNvSpPr/>
          <p:nvPr/>
        </p:nvSpPr>
        <p:spPr>
          <a:xfrm>
            <a:off x="1580322" y="5399077"/>
            <a:ext cx="1459771" cy="6615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escrow amount to CMaaS </a:t>
            </a:r>
          </a:p>
        </p:txBody>
      </p:sp>
      <p:sp>
        <p:nvSpPr>
          <p:cNvPr id="35" name="Flowchart: Terminator 34">
            <a:extLst>
              <a:ext uri="{FF2B5EF4-FFF2-40B4-BE49-F238E27FC236}">
                <a16:creationId xmlns:a16="http://schemas.microsoft.com/office/drawing/2014/main" id="{5CD1BAB5-F666-4710-894B-70EA0F3738EB}"/>
              </a:ext>
            </a:extLst>
          </p:cNvPr>
          <p:cNvSpPr/>
          <p:nvPr/>
        </p:nvSpPr>
        <p:spPr>
          <a:xfrm>
            <a:off x="1662095" y="6339244"/>
            <a:ext cx="1296223" cy="4685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END</a:t>
            </a:r>
          </a:p>
        </p:txBody>
      </p:sp>
      <p:cxnSp>
        <p:nvCxnSpPr>
          <p:cNvPr id="36" name="Straight Arrow Connector 35">
            <a:extLst>
              <a:ext uri="{FF2B5EF4-FFF2-40B4-BE49-F238E27FC236}">
                <a16:creationId xmlns:a16="http://schemas.microsoft.com/office/drawing/2014/main" id="{DE322B14-6929-48A6-8CCC-586102197EC3}"/>
              </a:ext>
            </a:extLst>
          </p:cNvPr>
          <p:cNvCxnSpPr>
            <a:cxnSpLocks/>
          </p:cNvCxnSpPr>
          <p:nvPr/>
        </p:nvCxnSpPr>
        <p:spPr>
          <a:xfrm>
            <a:off x="2287034" y="6054777"/>
            <a:ext cx="0" cy="28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33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62214B-89C2-45A5-995A-F7EB6D078472}"/>
              </a:ext>
            </a:extLst>
          </p:cNvPr>
          <p:cNvPicPr>
            <a:picLocks noChangeAspect="1"/>
          </p:cNvPicPr>
          <p:nvPr/>
        </p:nvPicPr>
        <p:blipFill>
          <a:blip r:embed="rId2"/>
          <a:stretch>
            <a:fillRect/>
          </a:stretch>
        </p:blipFill>
        <p:spPr>
          <a:xfrm>
            <a:off x="217939" y="1828799"/>
            <a:ext cx="5750037" cy="2218418"/>
          </a:xfrm>
          <a:prstGeom prst="rect">
            <a:avLst/>
          </a:prstGeom>
          <a:ln>
            <a:solidFill>
              <a:schemeClr val="tx1"/>
            </a:solidFill>
          </a:ln>
        </p:spPr>
      </p:pic>
      <p:pic>
        <p:nvPicPr>
          <p:cNvPr id="7" name="Picture 6">
            <a:extLst>
              <a:ext uri="{FF2B5EF4-FFF2-40B4-BE49-F238E27FC236}">
                <a16:creationId xmlns:a16="http://schemas.microsoft.com/office/drawing/2014/main" id="{865FD313-974F-4DC2-8242-7CCA28DE175E}"/>
              </a:ext>
            </a:extLst>
          </p:cNvPr>
          <p:cNvPicPr>
            <a:picLocks noChangeAspect="1"/>
          </p:cNvPicPr>
          <p:nvPr/>
        </p:nvPicPr>
        <p:blipFill>
          <a:blip r:embed="rId3"/>
          <a:stretch>
            <a:fillRect/>
          </a:stretch>
        </p:blipFill>
        <p:spPr>
          <a:xfrm>
            <a:off x="6096000" y="1828799"/>
            <a:ext cx="5942188" cy="2218417"/>
          </a:xfrm>
          <a:prstGeom prst="rect">
            <a:avLst/>
          </a:prstGeom>
          <a:ln>
            <a:solidFill>
              <a:schemeClr val="tx1"/>
            </a:solidFill>
          </a:ln>
        </p:spPr>
      </p:pic>
      <p:sp>
        <p:nvSpPr>
          <p:cNvPr id="8" name="TextBox 7">
            <a:extLst>
              <a:ext uri="{FF2B5EF4-FFF2-40B4-BE49-F238E27FC236}">
                <a16:creationId xmlns:a16="http://schemas.microsoft.com/office/drawing/2014/main" id="{2A028D1F-27D6-40EE-9B4B-404C43FFF7E7}"/>
              </a:ext>
            </a:extLst>
          </p:cNvPr>
          <p:cNvSpPr txBox="1"/>
          <p:nvPr/>
        </p:nvSpPr>
        <p:spPr>
          <a:xfrm>
            <a:off x="1848417" y="1574481"/>
            <a:ext cx="2123508" cy="246221"/>
          </a:xfrm>
          <a:prstGeom prst="rect">
            <a:avLst/>
          </a:prstGeom>
          <a:solidFill>
            <a:schemeClr val="accent2">
              <a:lumMod val="20000"/>
              <a:lumOff val="80000"/>
            </a:schemeClr>
          </a:solidFill>
        </p:spPr>
        <p:txBody>
          <a:bodyPr wrap="square" rtlCol="0">
            <a:spAutoFit/>
          </a:bodyPr>
          <a:lstStyle/>
          <a:p>
            <a:pPr algn="ctr"/>
            <a:r>
              <a:rPr lang="en-US" sz="1000" dirty="0"/>
              <a:t>Supply chain contract snippet</a:t>
            </a:r>
          </a:p>
        </p:txBody>
      </p:sp>
      <p:sp>
        <p:nvSpPr>
          <p:cNvPr id="9" name="TextBox 8">
            <a:extLst>
              <a:ext uri="{FF2B5EF4-FFF2-40B4-BE49-F238E27FC236}">
                <a16:creationId xmlns:a16="http://schemas.microsoft.com/office/drawing/2014/main" id="{7C619048-8E4F-4F7A-AD70-4E3A6D831468}"/>
              </a:ext>
            </a:extLst>
          </p:cNvPr>
          <p:cNvSpPr txBox="1"/>
          <p:nvPr/>
        </p:nvSpPr>
        <p:spPr>
          <a:xfrm>
            <a:off x="7734300" y="1574480"/>
            <a:ext cx="2394548" cy="246221"/>
          </a:xfrm>
          <a:prstGeom prst="rect">
            <a:avLst/>
          </a:prstGeom>
          <a:solidFill>
            <a:schemeClr val="accent2">
              <a:lumMod val="20000"/>
              <a:lumOff val="80000"/>
            </a:schemeClr>
          </a:solidFill>
        </p:spPr>
        <p:txBody>
          <a:bodyPr wrap="square" rtlCol="0">
            <a:spAutoFit/>
          </a:bodyPr>
          <a:lstStyle/>
          <a:p>
            <a:pPr algn="ctr"/>
            <a:r>
              <a:rPr lang="en-US" sz="1000" dirty="0"/>
              <a:t>Malicious Client smart contract snippet</a:t>
            </a:r>
          </a:p>
        </p:txBody>
      </p:sp>
      <p:sp>
        <p:nvSpPr>
          <p:cNvPr id="10" name="Arrow: Right 9">
            <a:extLst>
              <a:ext uri="{FF2B5EF4-FFF2-40B4-BE49-F238E27FC236}">
                <a16:creationId xmlns:a16="http://schemas.microsoft.com/office/drawing/2014/main" id="{B18F91E7-FFC8-4D79-A792-956B4664E1D1}"/>
              </a:ext>
            </a:extLst>
          </p:cNvPr>
          <p:cNvSpPr/>
          <p:nvPr/>
        </p:nvSpPr>
        <p:spPr>
          <a:xfrm>
            <a:off x="5144065" y="4169680"/>
            <a:ext cx="1647825"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9C5E062-2B1C-4AC2-9C49-ADC26CF8DAE0}"/>
              </a:ext>
            </a:extLst>
          </p:cNvPr>
          <p:cNvSpPr/>
          <p:nvPr/>
        </p:nvSpPr>
        <p:spPr>
          <a:xfrm rot="10800000">
            <a:off x="5144064" y="4544779"/>
            <a:ext cx="1647825"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41855B-BCDF-4242-A671-F5DE950A7281}"/>
              </a:ext>
            </a:extLst>
          </p:cNvPr>
          <p:cNvSpPr txBox="1"/>
          <p:nvPr/>
        </p:nvSpPr>
        <p:spPr>
          <a:xfrm>
            <a:off x="4906222" y="4919879"/>
            <a:ext cx="2123508" cy="246221"/>
          </a:xfrm>
          <a:prstGeom prst="rect">
            <a:avLst/>
          </a:prstGeom>
          <a:solidFill>
            <a:schemeClr val="accent2">
              <a:lumMod val="20000"/>
              <a:lumOff val="80000"/>
            </a:schemeClr>
          </a:solidFill>
        </p:spPr>
        <p:txBody>
          <a:bodyPr wrap="square" rtlCol="0">
            <a:spAutoFit/>
          </a:bodyPr>
          <a:lstStyle/>
          <a:p>
            <a:pPr algn="ctr"/>
            <a:r>
              <a:rPr lang="en-US" sz="1000" dirty="0"/>
              <a:t>Inter contract communication</a:t>
            </a:r>
          </a:p>
        </p:txBody>
      </p:sp>
    </p:spTree>
    <p:extLst>
      <p:ext uri="{BB962C8B-B14F-4D97-AF65-F5344CB8AC3E}">
        <p14:creationId xmlns:p14="http://schemas.microsoft.com/office/powerpoint/2010/main" val="218589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533E34-B15C-433E-928D-0DDBA63FE8EB}"/>
              </a:ext>
            </a:extLst>
          </p:cNvPr>
          <p:cNvPicPr>
            <a:picLocks noChangeAspect="1"/>
          </p:cNvPicPr>
          <p:nvPr/>
        </p:nvPicPr>
        <p:blipFill>
          <a:blip r:embed="rId2"/>
          <a:stretch>
            <a:fillRect/>
          </a:stretch>
        </p:blipFill>
        <p:spPr>
          <a:xfrm>
            <a:off x="3209720" y="1810238"/>
            <a:ext cx="4638675" cy="2133600"/>
          </a:xfrm>
          <a:prstGeom prst="rect">
            <a:avLst/>
          </a:prstGeom>
        </p:spPr>
      </p:pic>
    </p:spTree>
    <p:extLst>
      <p:ext uri="{BB962C8B-B14F-4D97-AF65-F5344CB8AC3E}">
        <p14:creationId xmlns:p14="http://schemas.microsoft.com/office/powerpoint/2010/main" val="2058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7535F2-2F0E-4C61-8E7B-678EDF245F2C}"/>
              </a:ext>
            </a:extLst>
          </p:cNvPr>
          <p:cNvPicPr>
            <a:picLocks noChangeAspect="1"/>
          </p:cNvPicPr>
          <p:nvPr/>
        </p:nvPicPr>
        <p:blipFill>
          <a:blip r:embed="rId2"/>
          <a:stretch>
            <a:fillRect/>
          </a:stretch>
        </p:blipFill>
        <p:spPr>
          <a:xfrm>
            <a:off x="2186736" y="5302879"/>
            <a:ext cx="7628383" cy="381000"/>
          </a:xfrm>
          <a:prstGeom prst="rect">
            <a:avLst/>
          </a:prstGeom>
        </p:spPr>
      </p:pic>
      <p:sp>
        <p:nvSpPr>
          <p:cNvPr id="8" name="Flowchart: Alternate Process 7">
            <a:extLst>
              <a:ext uri="{FF2B5EF4-FFF2-40B4-BE49-F238E27FC236}">
                <a16:creationId xmlns:a16="http://schemas.microsoft.com/office/drawing/2014/main" id="{ECEC49DE-6105-4A88-99E6-7D741BD70D74}"/>
              </a:ext>
            </a:extLst>
          </p:cNvPr>
          <p:cNvSpPr/>
          <p:nvPr/>
        </p:nvSpPr>
        <p:spPr>
          <a:xfrm rot="5400000">
            <a:off x="5842053" y="1647562"/>
            <a:ext cx="317745" cy="7628383"/>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DDABE6-5704-423D-8954-39AE686C3948}"/>
              </a:ext>
            </a:extLst>
          </p:cNvPr>
          <p:cNvSpPr txBox="1"/>
          <p:nvPr/>
        </p:nvSpPr>
        <p:spPr>
          <a:xfrm>
            <a:off x="1037438" y="5261698"/>
            <a:ext cx="1149292" cy="400110"/>
          </a:xfrm>
          <a:prstGeom prst="rect">
            <a:avLst/>
          </a:prstGeom>
          <a:solidFill>
            <a:schemeClr val="accent2">
              <a:lumMod val="20000"/>
              <a:lumOff val="80000"/>
            </a:schemeClr>
          </a:solidFill>
        </p:spPr>
        <p:txBody>
          <a:bodyPr wrap="square" rtlCol="0">
            <a:spAutoFit/>
          </a:bodyPr>
          <a:lstStyle/>
          <a:p>
            <a:pPr algn="ctr"/>
            <a:r>
              <a:rPr lang="en-US" sz="1000" dirty="0"/>
              <a:t>Ethereum network</a:t>
            </a:r>
          </a:p>
        </p:txBody>
      </p:sp>
      <p:pic>
        <p:nvPicPr>
          <p:cNvPr id="10" name="Picture 9">
            <a:extLst>
              <a:ext uri="{FF2B5EF4-FFF2-40B4-BE49-F238E27FC236}">
                <a16:creationId xmlns:a16="http://schemas.microsoft.com/office/drawing/2014/main" id="{99C92353-66C9-4483-878D-E3C6E58BF424}"/>
              </a:ext>
            </a:extLst>
          </p:cNvPr>
          <p:cNvPicPr>
            <a:picLocks noChangeAspect="1"/>
          </p:cNvPicPr>
          <p:nvPr/>
        </p:nvPicPr>
        <p:blipFill>
          <a:blip r:embed="rId3"/>
          <a:stretch>
            <a:fillRect/>
          </a:stretch>
        </p:blipFill>
        <p:spPr>
          <a:xfrm>
            <a:off x="2186731" y="3202033"/>
            <a:ext cx="7410276" cy="1444732"/>
          </a:xfrm>
          <a:prstGeom prst="rect">
            <a:avLst/>
          </a:prstGeom>
        </p:spPr>
      </p:pic>
      <p:sp>
        <p:nvSpPr>
          <p:cNvPr id="11" name="TextBox 10">
            <a:extLst>
              <a:ext uri="{FF2B5EF4-FFF2-40B4-BE49-F238E27FC236}">
                <a16:creationId xmlns:a16="http://schemas.microsoft.com/office/drawing/2014/main" id="{BA1F39C9-BED7-4215-874F-FE05CFA77D33}"/>
              </a:ext>
            </a:extLst>
          </p:cNvPr>
          <p:cNvSpPr txBox="1"/>
          <p:nvPr/>
        </p:nvSpPr>
        <p:spPr>
          <a:xfrm>
            <a:off x="1037438" y="3790916"/>
            <a:ext cx="1149292" cy="400110"/>
          </a:xfrm>
          <a:prstGeom prst="rect">
            <a:avLst/>
          </a:prstGeom>
          <a:solidFill>
            <a:schemeClr val="accent2">
              <a:lumMod val="20000"/>
              <a:lumOff val="80000"/>
            </a:schemeClr>
          </a:solidFill>
        </p:spPr>
        <p:txBody>
          <a:bodyPr wrap="square" rtlCol="0">
            <a:spAutoFit/>
          </a:bodyPr>
          <a:lstStyle/>
          <a:p>
            <a:pPr algn="ctr"/>
            <a:r>
              <a:rPr lang="en-US" sz="1000" dirty="0"/>
              <a:t>Physical Supply Chain Layer</a:t>
            </a:r>
          </a:p>
        </p:txBody>
      </p:sp>
      <p:pic>
        <p:nvPicPr>
          <p:cNvPr id="15" name="Picture 14">
            <a:extLst>
              <a:ext uri="{FF2B5EF4-FFF2-40B4-BE49-F238E27FC236}">
                <a16:creationId xmlns:a16="http://schemas.microsoft.com/office/drawing/2014/main" id="{CC8813CE-75C7-4E93-A4DD-C1C0F58A5F12}"/>
              </a:ext>
            </a:extLst>
          </p:cNvPr>
          <p:cNvPicPr>
            <a:picLocks noChangeAspect="1"/>
          </p:cNvPicPr>
          <p:nvPr/>
        </p:nvPicPr>
        <p:blipFill>
          <a:blip r:embed="rId4"/>
          <a:stretch>
            <a:fillRect/>
          </a:stretch>
        </p:blipFill>
        <p:spPr>
          <a:xfrm>
            <a:off x="2667699" y="384069"/>
            <a:ext cx="6350466" cy="2401281"/>
          </a:xfrm>
          <a:prstGeom prst="rect">
            <a:avLst/>
          </a:prstGeom>
        </p:spPr>
      </p:pic>
      <p:sp>
        <p:nvSpPr>
          <p:cNvPr id="16" name="Flowchart: Alternate Process 15">
            <a:extLst>
              <a:ext uri="{FF2B5EF4-FFF2-40B4-BE49-F238E27FC236}">
                <a16:creationId xmlns:a16="http://schemas.microsoft.com/office/drawing/2014/main" id="{6D584107-4883-4BC7-BFE9-0B01000A2A90}"/>
              </a:ext>
            </a:extLst>
          </p:cNvPr>
          <p:cNvSpPr/>
          <p:nvPr/>
        </p:nvSpPr>
        <p:spPr>
          <a:xfrm rot="5400000">
            <a:off x="4757776" y="-2048490"/>
            <a:ext cx="2195479" cy="7337572"/>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5B931D1-0678-4481-8DF9-6A2B77C2EDBB}"/>
              </a:ext>
            </a:extLst>
          </p:cNvPr>
          <p:cNvPicPr>
            <a:picLocks noChangeAspect="1"/>
          </p:cNvPicPr>
          <p:nvPr/>
        </p:nvPicPr>
        <p:blipFill>
          <a:blip r:embed="rId5"/>
          <a:stretch>
            <a:fillRect/>
          </a:stretch>
        </p:blipFill>
        <p:spPr>
          <a:xfrm>
            <a:off x="7862803" y="688346"/>
            <a:ext cx="1476375" cy="485775"/>
          </a:xfrm>
          <a:prstGeom prst="rect">
            <a:avLst/>
          </a:prstGeom>
        </p:spPr>
      </p:pic>
      <p:sp>
        <p:nvSpPr>
          <p:cNvPr id="18" name="TextBox 17">
            <a:extLst>
              <a:ext uri="{FF2B5EF4-FFF2-40B4-BE49-F238E27FC236}">
                <a16:creationId xmlns:a16="http://schemas.microsoft.com/office/drawing/2014/main" id="{FBE42813-C6B8-4B81-868A-2783C836405A}"/>
              </a:ext>
            </a:extLst>
          </p:cNvPr>
          <p:cNvSpPr txBox="1"/>
          <p:nvPr/>
        </p:nvSpPr>
        <p:spPr>
          <a:xfrm>
            <a:off x="1012270" y="1384654"/>
            <a:ext cx="1149292" cy="246221"/>
          </a:xfrm>
          <a:prstGeom prst="rect">
            <a:avLst/>
          </a:prstGeom>
          <a:solidFill>
            <a:schemeClr val="accent2">
              <a:lumMod val="20000"/>
              <a:lumOff val="80000"/>
            </a:schemeClr>
          </a:solidFill>
        </p:spPr>
        <p:txBody>
          <a:bodyPr wrap="square" rtlCol="0">
            <a:spAutoFit/>
          </a:bodyPr>
          <a:lstStyle/>
          <a:p>
            <a:pPr algn="ctr"/>
            <a:r>
              <a:rPr lang="en-US" sz="1000" dirty="0"/>
              <a:t>BigchainDB cluster</a:t>
            </a:r>
          </a:p>
        </p:txBody>
      </p:sp>
      <p:sp>
        <p:nvSpPr>
          <p:cNvPr id="19" name="Arrow: Right 18">
            <a:extLst>
              <a:ext uri="{FF2B5EF4-FFF2-40B4-BE49-F238E27FC236}">
                <a16:creationId xmlns:a16="http://schemas.microsoft.com/office/drawing/2014/main" id="{82D782CC-EE4A-4644-A44E-AD5AA3B6ECA1}"/>
              </a:ext>
            </a:extLst>
          </p:cNvPr>
          <p:cNvSpPr/>
          <p:nvPr/>
        </p:nvSpPr>
        <p:spPr>
          <a:xfrm rot="16200000">
            <a:off x="9386581" y="2823149"/>
            <a:ext cx="1058942"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63633DF-D10F-422C-A93D-EE5E830D409A}"/>
              </a:ext>
            </a:extLst>
          </p:cNvPr>
          <p:cNvSpPr/>
          <p:nvPr/>
        </p:nvSpPr>
        <p:spPr>
          <a:xfrm rot="5400000">
            <a:off x="9778331" y="2823149"/>
            <a:ext cx="1058942"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09BEF2D-B584-4E12-8EF3-2985F62D3AE6}"/>
              </a:ext>
            </a:extLst>
          </p:cNvPr>
          <p:cNvSpPr/>
          <p:nvPr/>
        </p:nvSpPr>
        <p:spPr>
          <a:xfrm rot="16200000">
            <a:off x="9386581" y="4712070"/>
            <a:ext cx="1058942"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41CABAB-1377-4AE9-B69B-ED4BB9EB744F}"/>
              </a:ext>
            </a:extLst>
          </p:cNvPr>
          <p:cNvSpPr/>
          <p:nvPr/>
        </p:nvSpPr>
        <p:spPr>
          <a:xfrm rot="5400000">
            <a:off x="9778331" y="4712070"/>
            <a:ext cx="1058942"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968C792-D090-4209-BFD7-FB0FBAC8DDB8}"/>
              </a:ext>
            </a:extLst>
          </p:cNvPr>
          <p:cNvSpPr txBox="1"/>
          <p:nvPr/>
        </p:nvSpPr>
        <p:spPr>
          <a:xfrm>
            <a:off x="10469727" y="2801923"/>
            <a:ext cx="1149292" cy="707886"/>
          </a:xfrm>
          <a:prstGeom prst="rect">
            <a:avLst/>
          </a:prstGeom>
          <a:solidFill>
            <a:schemeClr val="accent2">
              <a:lumMod val="20000"/>
              <a:lumOff val="80000"/>
            </a:schemeClr>
          </a:solidFill>
        </p:spPr>
        <p:txBody>
          <a:bodyPr wrap="square" rtlCol="0">
            <a:spAutoFit/>
          </a:bodyPr>
          <a:lstStyle/>
          <a:p>
            <a:pPr algn="ctr"/>
            <a:r>
              <a:rPr lang="en-US" sz="1000" dirty="0"/>
              <a:t>DB API calls to append new non-fungible asset data</a:t>
            </a:r>
          </a:p>
        </p:txBody>
      </p:sp>
      <p:sp>
        <p:nvSpPr>
          <p:cNvPr id="24" name="TextBox 23">
            <a:extLst>
              <a:ext uri="{FF2B5EF4-FFF2-40B4-BE49-F238E27FC236}">
                <a16:creationId xmlns:a16="http://schemas.microsoft.com/office/drawing/2014/main" id="{B2B6F875-497D-4E24-B7E4-B5D4E7AE74F5}"/>
              </a:ext>
            </a:extLst>
          </p:cNvPr>
          <p:cNvSpPr txBox="1"/>
          <p:nvPr/>
        </p:nvSpPr>
        <p:spPr>
          <a:xfrm>
            <a:off x="10469727" y="4166109"/>
            <a:ext cx="1149292" cy="707886"/>
          </a:xfrm>
          <a:prstGeom prst="rect">
            <a:avLst/>
          </a:prstGeom>
          <a:solidFill>
            <a:schemeClr val="accent2">
              <a:lumMod val="20000"/>
              <a:lumOff val="80000"/>
            </a:schemeClr>
          </a:solidFill>
        </p:spPr>
        <p:txBody>
          <a:bodyPr wrap="square" rtlCol="0">
            <a:spAutoFit/>
          </a:bodyPr>
          <a:lstStyle/>
          <a:p>
            <a:pPr algn="ctr"/>
            <a:r>
              <a:rPr lang="en-US" sz="1000" dirty="0"/>
              <a:t>RPC calls for the management of payment (fungible assets)</a:t>
            </a:r>
          </a:p>
        </p:txBody>
      </p:sp>
    </p:spTree>
    <p:extLst>
      <p:ext uri="{BB962C8B-B14F-4D97-AF65-F5344CB8AC3E}">
        <p14:creationId xmlns:p14="http://schemas.microsoft.com/office/powerpoint/2010/main" val="422818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2F8640-162B-4BED-9679-93406A008C12}"/>
              </a:ext>
            </a:extLst>
          </p:cNvPr>
          <p:cNvSpPr/>
          <p:nvPr/>
        </p:nvSpPr>
        <p:spPr>
          <a:xfrm>
            <a:off x="966354" y="1137227"/>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CAD runtime UI event management</a:t>
            </a:r>
          </a:p>
        </p:txBody>
      </p:sp>
      <p:sp>
        <p:nvSpPr>
          <p:cNvPr id="8" name="Rectangle 7">
            <a:extLst>
              <a:ext uri="{FF2B5EF4-FFF2-40B4-BE49-F238E27FC236}">
                <a16:creationId xmlns:a16="http://schemas.microsoft.com/office/drawing/2014/main" id="{10676D9D-EE65-47A4-9F9A-C881B9B33B7F}"/>
              </a:ext>
            </a:extLst>
          </p:cNvPr>
          <p:cNvSpPr/>
          <p:nvPr/>
        </p:nvSpPr>
        <p:spPr>
          <a:xfrm>
            <a:off x="966354" y="2508827"/>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Rendering and computational engine</a:t>
            </a:r>
          </a:p>
        </p:txBody>
      </p:sp>
      <p:sp>
        <p:nvSpPr>
          <p:cNvPr id="9" name="Rectangle 8">
            <a:extLst>
              <a:ext uri="{FF2B5EF4-FFF2-40B4-BE49-F238E27FC236}">
                <a16:creationId xmlns:a16="http://schemas.microsoft.com/office/drawing/2014/main" id="{8DC21DAC-3526-4727-8852-EB3DE7E3661A}"/>
              </a:ext>
            </a:extLst>
          </p:cNvPr>
          <p:cNvSpPr/>
          <p:nvPr/>
        </p:nvSpPr>
        <p:spPr>
          <a:xfrm>
            <a:off x="966354" y="3880427"/>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OS and background utility management</a:t>
            </a:r>
          </a:p>
        </p:txBody>
      </p:sp>
      <p:sp>
        <p:nvSpPr>
          <p:cNvPr id="10" name="Flowchart: Alternate Process 9">
            <a:extLst>
              <a:ext uri="{FF2B5EF4-FFF2-40B4-BE49-F238E27FC236}">
                <a16:creationId xmlns:a16="http://schemas.microsoft.com/office/drawing/2014/main" id="{7B2382D4-2CA3-48BD-B24F-0E1AD98ED509}"/>
              </a:ext>
            </a:extLst>
          </p:cNvPr>
          <p:cNvSpPr/>
          <p:nvPr/>
        </p:nvSpPr>
        <p:spPr>
          <a:xfrm>
            <a:off x="895927" y="1013691"/>
            <a:ext cx="1745672" cy="4396509"/>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982C64-9250-48B2-95E4-363E56396C89}"/>
              </a:ext>
            </a:extLst>
          </p:cNvPr>
          <p:cNvSpPr/>
          <p:nvPr/>
        </p:nvSpPr>
        <p:spPr>
          <a:xfrm>
            <a:off x="6645119" y="374194"/>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 parameter change request handler</a:t>
            </a:r>
          </a:p>
        </p:txBody>
      </p:sp>
      <p:sp>
        <p:nvSpPr>
          <p:cNvPr id="12" name="Rectangle 11">
            <a:extLst>
              <a:ext uri="{FF2B5EF4-FFF2-40B4-BE49-F238E27FC236}">
                <a16:creationId xmlns:a16="http://schemas.microsoft.com/office/drawing/2014/main" id="{2FC45276-3FEE-4E6E-970D-F3601C673252}"/>
              </a:ext>
            </a:extLst>
          </p:cNvPr>
          <p:cNvSpPr/>
          <p:nvPr/>
        </p:nvSpPr>
        <p:spPr>
          <a:xfrm>
            <a:off x="6644542" y="313471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Toolpath regeneration request handler</a:t>
            </a:r>
          </a:p>
        </p:txBody>
      </p:sp>
      <p:sp>
        <p:nvSpPr>
          <p:cNvPr id="13" name="Rectangle 12">
            <a:extLst>
              <a:ext uri="{FF2B5EF4-FFF2-40B4-BE49-F238E27FC236}">
                <a16:creationId xmlns:a16="http://schemas.microsoft.com/office/drawing/2014/main" id="{A647A06D-B328-4281-8E7B-13D86B180514}"/>
              </a:ext>
            </a:extLst>
          </p:cNvPr>
          <p:cNvSpPr/>
          <p:nvPr/>
        </p:nvSpPr>
        <p:spPr>
          <a:xfrm>
            <a:off x="6645119" y="176311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 metadata and format conversion request handler</a:t>
            </a:r>
          </a:p>
        </p:txBody>
      </p:sp>
      <p:sp>
        <p:nvSpPr>
          <p:cNvPr id="14" name="Rectangle 13">
            <a:extLst>
              <a:ext uri="{FF2B5EF4-FFF2-40B4-BE49-F238E27FC236}">
                <a16:creationId xmlns:a16="http://schemas.microsoft.com/office/drawing/2014/main" id="{C16DE778-E4EA-40D9-943E-A22B6EED5CE8}"/>
              </a:ext>
            </a:extLst>
          </p:cNvPr>
          <p:cNvSpPr/>
          <p:nvPr/>
        </p:nvSpPr>
        <p:spPr>
          <a:xfrm>
            <a:off x="6644542" y="4488994"/>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G-code generation request handler</a:t>
            </a:r>
          </a:p>
        </p:txBody>
      </p:sp>
      <p:sp>
        <p:nvSpPr>
          <p:cNvPr id="15" name="Flowchart: Alternate Process 14">
            <a:extLst>
              <a:ext uri="{FF2B5EF4-FFF2-40B4-BE49-F238E27FC236}">
                <a16:creationId xmlns:a16="http://schemas.microsoft.com/office/drawing/2014/main" id="{B4A8250C-B93A-4F5D-AF0C-B5C30928FE02}"/>
              </a:ext>
            </a:extLst>
          </p:cNvPr>
          <p:cNvSpPr/>
          <p:nvPr/>
        </p:nvSpPr>
        <p:spPr>
          <a:xfrm>
            <a:off x="6565456" y="250657"/>
            <a:ext cx="1745672" cy="5754255"/>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1794739-0326-40FA-897D-C273DE9389AC}"/>
              </a:ext>
            </a:extLst>
          </p:cNvPr>
          <p:cNvSpPr txBox="1"/>
          <p:nvPr/>
        </p:nvSpPr>
        <p:spPr>
          <a:xfrm>
            <a:off x="720752" y="703244"/>
            <a:ext cx="2338396" cy="246221"/>
          </a:xfrm>
          <a:prstGeom prst="rect">
            <a:avLst/>
          </a:prstGeom>
          <a:solidFill>
            <a:schemeClr val="accent2">
              <a:lumMod val="20000"/>
              <a:lumOff val="80000"/>
            </a:schemeClr>
          </a:solidFill>
        </p:spPr>
        <p:txBody>
          <a:bodyPr wrap="square" rtlCol="0">
            <a:spAutoFit/>
          </a:bodyPr>
          <a:lstStyle/>
          <a:p>
            <a:pPr algn="ctr"/>
            <a:r>
              <a:rPr lang="en-US" sz="1000" dirty="0"/>
              <a:t>1. CAD runtime main process thread.</a:t>
            </a:r>
          </a:p>
        </p:txBody>
      </p:sp>
      <p:sp>
        <p:nvSpPr>
          <p:cNvPr id="17" name="TextBox 16">
            <a:extLst>
              <a:ext uri="{FF2B5EF4-FFF2-40B4-BE49-F238E27FC236}">
                <a16:creationId xmlns:a16="http://schemas.microsoft.com/office/drawing/2014/main" id="{93C53767-1190-4189-8AB3-8CF343EFEFAB}"/>
              </a:ext>
            </a:extLst>
          </p:cNvPr>
          <p:cNvSpPr txBox="1"/>
          <p:nvPr/>
        </p:nvSpPr>
        <p:spPr>
          <a:xfrm>
            <a:off x="6269094" y="280826"/>
            <a:ext cx="2338396" cy="400110"/>
          </a:xfrm>
          <a:prstGeom prst="rect">
            <a:avLst/>
          </a:prstGeom>
          <a:solidFill>
            <a:schemeClr val="accent2">
              <a:lumMod val="20000"/>
              <a:lumOff val="80000"/>
            </a:schemeClr>
          </a:solidFill>
        </p:spPr>
        <p:txBody>
          <a:bodyPr wrap="square" rtlCol="0">
            <a:spAutoFit/>
          </a:bodyPr>
          <a:lstStyle/>
          <a:p>
            <a:pPr algn="ctr"/>
            <a:r>
              <a:rPr lang="en-US" sz="1000" dirty="0"/>
              <a:t>2. CAD runtime child thread hosting HTTP Web server.</a:t>
            </a:r>
          </a:p>
        </p:txBody>
      </p:sp>
      <p:sp>
        <p:nvSpPr>
          <p:cNvPr id="18" name="Flowchart: Process 17">
            <a:extLst>
              <a:ext uri="{FF2B5EF4-FFF2-40B4-BE49-F238E27FC236}">
                <a16:creationId xmlns:a16="http://schemas.microsoft.com/office/drawing/2014/main" id="{733A84E0-D76B-4594-8545-C7BFBE769A87}"/>
              </a:ext>
            </a:extLst>
          </p:cNvPr>
          <p:cNvSpPr/>
          <p:nvPr/>
        </p:nvSpPr>
        <p:spPr>
          <a:xfrm>
            <a:off x="4912746" y="280827"/>
            <a:ext cx="323272" cy="59401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Publisher/Subscriber (P/S) Layer</a:t>
            </a:r>
          </a:p>
        </p:txBody>
      </p:sp>
      <p:sp>
        <p:nvSpPr>
          <p:cNvPr id="21" name="Arrow: Left 20">
            <a:extLst>
              <a:ext uri="{FF2B5EF4-FFF2-40B4-BE49-F238E27FC236}">
                <a16:creationId xmlns:a16="http://schemas.microsoft.com/office/drawing/2014/main" id="{A4F4764D-78FF-4B57-A535-81399F86D070}"/>
              </a:ext>
            </a:extLst>
          </p:cNvPr>
          <p:cNvSpPr/>
          <p:nvPr/>
        </p:nvSpPr>
        <p:spPr>
          <a:xfrm>
            <a:off x="5236018" y="3127785"/>
            <a:ext cx="1234233"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21">
            <a:extLst>
              <a:ext uri="{FF2B5EF4-FFF2-40B4-BE49-F238E27FC236}">
                <a16:creationId xmlns:a16="http://schemas.microsoft.com/office/drawing/2014/main" id="{C2093167-5927-484A-B061-744A71F4B2BF}"/>
              </a:ext>
            </a:extLst>
          </p:cNvPr>
          <p:cNvSpPr/>
          <p:nvPr/>
        </p:nvSpPr>
        <p:spPr>
          <a:xfrm rot="10800000">
            <a:off x="4292178" y="3127785"/>
            <a:ext cx="626274"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4340EE-FBD1-425E-9778-ECEB84980C78}"/>
              </a:ext>
            </a:extLst>
          </p:cNvPr>
          <p:cNvSpPr/>
          <p:nvPr/>
        </p:nvSpPr>
        <p:spPr>
          <a:xfrm>
            <a:off x="2706809" y="2526145"/>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CAD runtime API engine</a:t>
            </a:r>
          </a:p>
        </p:txBody>
      </p:sp>
      <p:sp>
        <p:nvSpPr>
          <p:cNvPr id="25" name="TextBox 24">
            <a:extLst>
              <a:ext uri="{FF2B5EF4-FFF2-40B4-BE49-F238E27FC236}">
                <a16:creationId xmlns:a16="http://schemas.microsoft.com/office/drawing/2014/main" id="{FA555893-DABC-4C35-B23F-4688BEF9AAA3}"/>
              </a:ext>
            </a:extLst>
          </p:cNvPr>
          <p:cNvSpPr txBox="1"/>
          <p:nvPr/>
        </p:nvSpPr>
        <p:spPr>
          <a:xfrm>
            <a:off x="5315104" y="2406432"/>
            <a:ext cx="1155147" cy="707886"/>
          </a:xfrm>
          <a:prstGeom prst="rect">
            <a:avLst/>
          </a:prstGeom>
          <a:solidFill>
            <a:schemeClr val="accent2">
              <a:lumMod val="20000"/>
              <a:lumOff val="80000"/>
            </a:schemeClr>
          </a:solidFill>
        </p:spPr>
        <p:txBody>
          <a:bodyPr wrap="square" rtlCol="0">
            <a:spAutoFit/>
          </a:bodyPr>
          <a:lstStyle/>
          <a:p>
            <a:pPr algn="ctr"/>
            <a:r>
              <a:rPr lang="en-US" sz="1000" dirty="0"/>
              <a:t>4. Child thread publishes request events on the P/S layer.</a:t>
            </a:r>
          </a:p>
        </p:txBody>
      </p:sp>
      <p:sp>
        <p:nvSpPr>
          <p:cNvPr id="26" name="Thought Bubble: Cloud 25">
            <a:extLst>
              <a:ext uri="{FF2B5EF4-FFF2-40B4-BE49-F238E27FC236}">
                <a16:creationId xmlns:a16="http://schemas.microsoft.com/office/drawing/2014/main" id="{A3091B71-B380-4FF2-93BD-2F7FD0DB79FF}"/>
              </a:ext>
            </a:extLst>
          </p:cNvPr>
          <p:cNvSpPr/>
          <p:nvPr/>
        </p:nvSpPr>
        <p:spPr>
          <a:xfrm>
            <a:off x="9615054" y="2508827"/>
            <a:ext cx="2290619" cy="143459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Communication from cloud received from client/other middleware</a:t>
            </a:r>
          </a:p>
        </p:txBody>
      </p:sp>
      <p:sp>
        <p:nvSpPr>
          <p:cNvPr id="27" name="TextBox 26">
            <a:extLst>
              <a:ext uri="{FF2B5EF4-FFF2-40B4-BE49-F238E27FC236}">
                <a16:creationId xmlns:a16="http://schemas.microsoft.com/office/drawing/2014/main" id="{4DB27777-BE3A-48C3-A5D9-81D9ADE6639E}"/>
              </a:ext>
            </a:extLst>
          </p:cNvPr>
          <p:cNvSpPr txBox="1"/>
          <p:nvPr/>
        </p:nvSpPr>
        <p:spPr>
          <a:xfrm>
            <a:off x="2704677" y="1478702"/>
            <a:ext cx="1587501" cy="1015663"/>
          </a:xfrm>
          <a:prstGeom prst="rect">
            <a:avLst/>
          </a:prstGeom>
          <a:solidFill>
            <a:schemeClr val="accent2">
              <a:lumMod val="20000"/>
              <a:lumOff val="80000"/>
            </a:schemeClr>
          </a:solidFill>
        </p:spPr>
        <p:txBody>
          <a:bodyPr wrap="square" rtlCol="0">
            <a:spAutoFit/>
          </a:bodyPr>
          <a:lstStyle/>
          <a:p>
            <a:pPr algn="ctr"/>
            <a:r>
              <a:rPr lang="en-US" sz="1000" dirty="0"/>
              <a:t>5. Main thread subscribes to events raised on the P/S layer and brings about required change in the CAD runtime via the API engine.</a:t>
            </a:r>
          </a:p>
        </p:txBody>
      </p:sp>
      <p:sp>
        <p:nvSpPr>
          <p:cNvPr id="28" name="Arrow: Left 27">
            <a:extLst>
              <a:ext uri="{FF2B5EF4-FFF2-40B4-BE49-F238E27FC236}">
                <a16:creationId xmlns:a16="http://schemas.microsoft.com/office/drawing/2014/main" id="{B55C19AD-6AD3-497A-A573-5C2FEC17AADE}"/>
              </a:ext>
            </a:extLst>
          </p:cNvPr>
          <p:cNvSpPr/>
          <p:nvPr/>
        </p:nvSpPr>
        <p:spPr>
          <a:xfrm>
            <a:off x="8358731" y="3372938"/>
            <a:ext cx="1234233"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28">
            <a:extLst>
              <a:ext uri="{FF2B5EF4-FFF2-40B4-BE49-F238E27FC236}">
                <a16:creationId xmlns:a16="http://schemas.microsoft.com/office/drawing/2014/main" id="{B2C3A98C-98E7-4216-967F-D88714D31DFD}"/>
              </a:ext>
            </a:extLst>
          </p:cNvPr>
          <p:cNvSpPr/>
          <p:nvPr/>
        </p:nvSpPr>
        <p:spPr>
          <a:xfrm rot="10800000">
            <a:off x="8380821" y="3134712"/>
            <a:ext cx="1234233"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C66B357-8CC1-473F-8F16-C46639608703}"/>
              </a:ext>
            </a:extLst>
          </p:cNvPr>
          <p:cNvSpPr txBox="1"/>
          <p:nvPr/>
        </p:nvSpPr>
        <p:spPr>
          <a:xfrm>
            <a:off x="8406333" y="2000189"/>
            <a:ext cx="1155147" cy="1169551"/>
          </a:xfrm>
          <a:prstGeom prst="rect">
            <a:avLst/>
          </a:prstGeom>
          <a:solidFill>
            <a:schemeClr val="accent2">
              <a:lumMod val="20000"/>
              <a:lumOff val="80000"/>
            </a:schemeClr>
          </a:solidFill>
        </p:spPr>
        <p:txBody>
          <a:bodyPr wrap="square" rtlCol="0">
            <a:spAutoFit/>
          </a:bodyPr>
          <a:lstStyle/>
          <a:p>
            <a:pPr algn="ctr"/>
            <a:r>
              <a:rPr lang="en-US" sz="1000" dirty="0"/>
              <a:t>3. Client or other requests from cloud are received and responded to by HTTP server following RESTful</a:t>
            </a:r>
          </a:p>
          <a:p>
            <a:pPr algn="ctr"/>
            <a:r>
              <a:rPr lang="en-US" sz="1000" dirty="0"/>
              <a:t>architecture. </a:t>
            </a:r>
          </a:p>
        </p:txBody>
      </p:sp>
      <p:sp>
        <p:nvSpPr>
          <p:cNvPr id="31" name="Rectangle 30">
            <a:extLst>
              <a:ext uri="{FF2B5EF4-FFF2-40B4-BE49-F238E27FC236}">
                <a16:creationId xmlns:a16="http://schemas.microsoft.com/office/drawing/2014/main" id="{BBB91DEF-93AC-4504-A4A6-09DD7309D0CD}"/>
              </a:ext>
            </a:extLst>
          </p:cNvPr>
          <p:cNvSpPr/>
          <p:nvPr/>
        </p:nvSpPr>
        <p:spPr>
          <a:xfrm>
            <a:off x="73891" y="120072"/>
            <a:ext cx="11831782"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FA2498F-FC4D-42B8-B76C-13B427EA957B}"/>
              </a:ext>
            </a:extLst>
          </p:cNvPr>
          <p:cNvSpPr txBox="1"/>
          <p:nvPr/>
        </p:nvSpPr>
        <p:spPr>
          <a:xfrm>
            <a:off x="73891" y="159039"/>
            <a:ext cx="2410691" cy="292388"/>
          </a:xfrm>
          <a:prstGeom prst="rect">
            <a:avLst/>
          </a:prstGeom>
          <a:noFill/>
          <a:ln w="25400">
            <a:solidFill>
              <a:schemeClr val="tx1"/>
            </a:solidFill>
          </a:ln>
        </p:spPr>
        <p:txBody>
          <a:bodyPr wrap="square" rtlCol="0">
            <a:spAutoFit/>
          </a:bodyPr>
          <a:lstStyle/>
          <a:p>
            <a:r>
              <a:rPr lang="en-US" sz="1300" b="1" dirty="0"/>
              <a:t>CMaaS Middleware Architecture</a:t>
            </a:r>
          </a:p>
        </p:txBody>
      </p:sp>
      <p:sp>
        <p:nvSpPr>
          <p:cNvPr id="33" name="TextBox 32">
            <a:extLst>
              <a:ext uri="{FF2B5EF4-FFF2-40B4-BE49-F238E27FC236}">
                <a16:creationId xmlns:a16="http://schemas.microsoft.com/office/drawing/2014/main" id="{F47A0F12-A001-43EC-B45A-E432D66A4C78}"/>
              </a:ext>
            </a:extLst>
          </p:cNvPr>
          <p:cNvSpPr txBox="1"/>
          <p:nvPr/>
        </p:nvSpPr>
        <p:spPr>
          <a:xfrm>
            <a:off x="1647576" y="6303819"/>
            <a:ext cx="242374" cy="369332"/>
          </a:xfrm>
          <a:prstGeom prst="rect">
            <a:avLst/>
          </a:prstGeom>
          <a:noFill/>
          <a:ln w="25400">
            <a:solidFill>
              <a:schemeClr val="tx1"/>
            </a:solidFill>
          </a:ln>
        </p:spPr>
        <p:txBody>
          <a:bodyPr wrap="none" rtlCol="0">
            <a:spAutoFit/>
          </a:bodyPr>
          <a:lstStyle/>
          <a:p>
            <a:r>
              <a:rPr lang="en-US" dirty="0"/>
              <a:t>I</a:t>
            </a:r>
          </a:p>
        </p:txBody>
      </p:sp>
      <p:sp>
        <p:nvSpPr>
          <p:cNvPr id="34" name="TextBox 33">
            <a:extLst>
              <a:ext uri="{FF2B5EF4-FFF2-40B4-BE49-F238E27FC236}">
                <a16:creationId xmlns:a16="http://schemas.microsoft.com/office/drawing/2014/main" id="{9B8AD77F-F2EE-4136-A394-45EEF7F7018F}"/>
              </a:ext>
            </a:extLst>
          </p:cNvPr>
          <p:cNvSpPr txBox="1"/>
          <p:nvPr/>
        </p:nvSpPr>
        <p:spPr>
          <a:xfrm>
            <a:off x="3417854" y="6303819"/>
            <a:ext cx="300082" cy="369332"/>
          </a:xfrm>
          <a:prstGeom prst="rect">
            <a:avLst/>
          </a:prstGeom>
          <a:noFill/>
          <a:ln w="25400">
            <a:solidFill>
              <a:schemeClr val="tx1"/>
            </a:solidFill>
          </a:ln>
        </p:spPr>
        <p:txBody>
          <a:bodyPr wrap="none" rtlCol="0">
            <a:spAutoFit/>
          </a:bodyPr>
          <a:lstStyle/>
          <a:p>
            <a:r>
              <a:rPr lang="en-US" dirty="0"/>
              <a:t>II</a:t>
            </a:r>
          </a:p>
        </p:txBody>
      </p:sp>
      <p:sp>
        <p:nvSpPr>
          <p:cNvPr id="35" name="TextBox 34">
            <a:extLst>
              <a:ext uri="{FF2B5EF4-FFF2-40B4-BE49-F238E27FC236}">
                <a16:creationId xmlns:a16="http://schemas.microsoft.com/office/drawing/2014/main" id="{4A8EFB30-2F53-4DE2-98B1-45DED81538C2}"/>
              </a:ext>
            </a:extLst>
          </p:cNvPr>
          <p:cNvSpPr txBox="1"/>
          <p:nvPr/>
        </p:nvSpPr>
        <p:spPr>
          <a:xfrm>
            <a:off x="4895487" y="6303819"/>
            <a:ext cx="357790" cy="369332"/>
          </a:xfrm>
          <a:prstGeom prst="rect">
            <a:avLst/>
          </a:prstGeom>
          <a:noFill/>
          <a:ln w="25400">
            <a:solidFill>
              <a:schemeClr val="tx1"/>
            </a:solidFill>
          </a:ln>
        </p:spPr>
        <p:txBody>
          <a:bodyPr wrap="none" rtlCol="0">
            <a:spAutoFit/>
          </a:bodyPr>
          <a:lstStyle/>
          <a:p>
            <a:r>
              <a:rPr lang="en-US" dirty="0"/>
              <a:t>III</a:t>
            </a:r>
          </a:p>
        </p:txBody>
      </p:sp>
      <p:sp>
        <p:nvSpPr>
          <p:cNvPr id="36" name="TextBox 35">
            <a:extLst>
              <a:ext uri="{FF2B5EF4-FFF2-40B4-BE49-F238E27FC236}">
                <a16:creationId xmlns:a16="http://schemas.microsoft.com/office/drawing/2014/main" id="{3776353E-77CD-4240-87ED-12CAC467AA1D}"/>
              </a:ext>
            </a:extLst>
          </p:cNvPr>
          <p:cNvSpPr txBox="1"/>
          <p:nvPr/>
        </p:nvSpPr>
        <p:spPr>
          <a:xfrm>
            <a:off x="10644493" y="6299140"/>
            <a:ext cx="316112" cy="369332"/>
          </a:xfrm>
          <a:prstGeom prst="rect">
            <a:avLst/>
          </a:prstGeom>
          <a:noFill/>
          <a:ln w="25400">
            <a:solidFill>
              <a:schemeClr val="tx1"/>
            </a:solidFill>
          </a:ln>
        </p:spPr>
        <p:txBody>
          <a:bodyPr wrap="none" rtlCol="0">
            <a:spAutoFit/>
          </a:bodyPr>
          <a:lstStyle/>
          <a:p>
            <a:r>
              <a:rPr lang="en-US" dirty="0"/>
              <a:t>V</a:t>
            </a:r>
          </a:p>
        </p:txBody>
      </p:sp>
      <p:sp>
        <p:nvSpPr>
          <p:cNvPr id="37" name="TextBox 36">
            <a:extLst>
              <a:ext uri="{FF2B5EF4-FFF2-40B4-BE49-F238E27FC236}">
                <a16:creationId xmlns:a16="http://schemas.microsoft.com/office/drawing/2014/main" id="{BCF8AD60-B973-41F3-8448-21CD6BD5FCD9}"/>
              </a:ext>
            </a:extLst>
          </p:cNvPr>
          <p:cNvSpPr txBox="1"/>
          <p:nvPr/>
        </p:nvSpPr>
        <p:spPr>
          <a:xfrm>
            <a:off x="7251382" y="6299140"/>
            <a:ext cx="373820" cy="369332"/>
          </a:xfrm>
          <a:prstGeom prst="rect">
            <a:avLst/>
          </a:prstGeom>
          <a:noFill/>
          <a:ln w="25400">
            <a:solidFill>
              <a:schemeClr val="tx1"/>
            </a:solidFill>
          </a:ln>
        </p:spPr>
        <p:txBody>
          <a:bodyPr wrap="square" rtlCol="0">
            <a:spAutoFit/>
          </a:bodyPr>
          <a:lstStyle/>
          <a:p>
            <a:r>
              <a:rPr lang="en-US" dirty="0"/>
              <a:t>IV</a:t>
            </a:r>
          </a:p>
        </p:txBody>
      </p:sp>
      <p:sp>
        <p:nvSpPr>
          <p:cNvPr id="38" name="Arrow: Left 37">
            <a:extLst>
              <a:ext uri="{FF2B5EF4-FFF2-40B4-BE49-F238E27FC236}">
                <a16:creationId xmlns:a16="http://schemas.microsoft.com/office/drawing/2014/main" id="{457485CF-73AB-443B-BEED-B43B12C1432C}"/>
              </a:ext>
            </a:extLst>
          </p:cNvPr>
          <p:cNvSpPr/>
          <p:nvPr/>
        </p:nvSpPr>
        <p:spPr>
          <a:xfrm>
            <a:off x="4296896" y="3360883"/>
            <a:ext cx="626274"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Left 38">
            <a:extLst>
              <a:ext uri="{FF2B5EF4-FFF2-40B4-BE49-F238E27FC236}">
                <a16:creationId xmlns:a16="http://schemas.microsoft.com/office/drawing/2014/main" id="{E8CBCD94-853C-4D70-A991-25C665B8D6E0}"/>
              </a:ext>
            </a:extLst>
          </p:cNvPr>
          <p:cNvSpPr/>
          <p:nvPr/>
        </p:nvSpPr>
        <p:spPr>
          <a:xfrm rot="10800000">
            <a:off x="5283620" y="3356263"/>
            <a:ext cx="1234233"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44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D5C15421-2932-4BE4-991D-DA99CCC07E2A}"/>
              </a:ext>
            </a:extLst>
          </p:cNvPr>
          <p:cNvSpPr/>
          <p:nvPr/>
        </p:nvSpPr>
        <p:spPr>
          <a:xfrm>
            <a:off x="4129236" y="3661218"/>
            <a:ext cx="1282146" cy="8960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Generator Network</a:t>
            </a:r>
          </a:p>
        </p:txBody>
      </p:sp>
      <p:sp>
        <p:nvSpPr>
          <p:cNvPr id="7" name="Flowchart: Process 6">
            <a:extLst>
              <a:ext uri="{FF2B5EF4-FFF2-40B4-BE49-F238E27FC236}">
                <a16:creationId xmlns:a16="http://schemas.microsoft.com/office/drawing/2014/main" id="{34AF4172-15E3-4A07-A515-8A5CBDCB04F1}"/>
              </a:ext>
            </a:extLst>
          </p:cNvPr>
          <p:cNvSpPr/>
          <p:nvPr/>
        </p:nvSpPr>
        <p:spPr>
          <a:xfrm>
            <a:off x="5999614" y="2532992"/>
            <a:ext cx="1282146" cy="8960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Discriminator Network</a:t>
            </a:r>
          </a:p>
        </p:txBody>
      </p:sp>
      <p:sp>
        <p:nvSpPr>
          <p:cNvPr id="8" name="Rectangle 7">
            <a:extLst>
              <a:ext uri="{FF2B5EF4-FFF2-40B4-BE49-F238E27FC236}">
                <a16:creationId xmlns:a16="http://schemas.microsoft.com/office/drawing/2014/main" id="{DEB44E6D-4B4E-4C67-89C2-8B35BD8C82B9}"/>
              </a:ext>
            </a:extLst>
          </p:cNvPr>
          <p:cNvSpPr/>
          <p:nvPr/>
        </p:nvSpPr>
        <p:spPr>
          <a:xfrm>
            <a:off x="2222236" y="4343793"/>
            <a:ext cx="1149292" cy="426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Latent Sample</a:t>
            </a:r>
          </a:p>
        </p:txBody>
      </p:sp>
      <p:sp>
        <p:nvSpPr>
          <p:cNvPr id="11" name="Rectangle 10">
            <a:extLst>
              <a:ext uri="{FF2B5EF4-FFF2-40B4-BE49-F238E27FC236}">
                <a16:creationId xmlns:a16="http://schemas.microsoft.com/office/drawing/2014/main" id="{B265FB95-1814-4A0E-9AEE-382FDC7E1932}"/>
              </a:ext>
            </a:extLst>
          </p:cNvPr>
          <p:cNvSpPr/>
          <p:nvPr/>
        </p:nvSpPr>
        <p:spPr>
          <a:xfrm>
            <a:off x="2222236" y="3290072"/>
            <a:ext cx="1149292" cy="63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Text Embedding Vector</a:t>
            </a:r>
          </a:p>
        </p:txBody>
      </p:sp>
      <p:cxnSp>
        <p:nvCxnSpPr>
          <p:cNvPr id="13" name="Connector: Elbow 12">
            <a:extLst>
              <a:ext uri="{FF2B5EF4-FFF2-40B4-BE49-F238E27FC236}">
                <a16:creationId xmlns:a16="http://schemas.microsoft.com/office/drawing/2014/main" id="{92B5B0BD-4A73-4B20-9F9B-2A9C7B8CEDB8}"/>
              </a:ext>
            </a:extLst>
          </p:cNvPr>
          <p:cNvCxnSpPr>
            <a:stCxn id="11" idx="3"/>
          </p:cNvCxnSpPr>
          <p:nvPr/>
        </p:nvCxnSpPr>
        <p:spPr>
          <a:xfrm>
            <a:off x="3371528" y="3606339"/>
            <a:ext cx="760926" cy="3162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4D372E9-09F8-400B-8681-26A5D6775E0A}"/>
              </a:ext>
            </a:extLst>
          </p:cNvPr>
          <p:cNvCxnSpPr>
            <a:stCxn id="8" idx="3"/>
          </p:cNvCxnSpPr>
          <p:nvPr/>
        </p:nvCxnSpPr>
        <p:spPr>
          <a:xfrm flipV="1">
            <a:off x="3371528" y="4343793"/>
            <a:ext cx="760926" cy="2134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1C261D6-7D78-4419-9417-2F29C51F0F12}"/>
              </a:ext>
            </a:extLst>
          </p:cNvPr>
          <p:cNvSpPr/>
          <p:nvPr/>
        </p:nvSpPr>
        <p:spPr>
          <a:xfrm>
            <a:off x="5217737" y="1479271"/>
            <a:ext cx="1142707" cy="63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Training set of CAD images</a:t>
            </a:r>
          </a:p>
        </p:txBody>
      </p:sp>
      <p:sp>
        <p:nvSpPr>
          <p:cNvPr id="17" name="Rectangle 16">
            <a:extLst>
              <a:ext uri="{FF2B5EF4-FFF2-40B4-BE49-F238E27FC236}">
                <a16:creationId xmlns:a16="http://schemas.microsoft.com/office/drawing/2014/main" id="{C7549AF8-4AFE-483C-AB58-8AB2EE2A78BC}"/>
              </a:ext>
            </a:extLst>
          </p:cNvPr>
          <p:cNvSpPr/>
          <p:nvPr/>
        </p:nvSpPr>
        <p:spPr>
          <a:xfrm>
            <a:off x="3934471" y="1479271"/>
            <a:ext cx="1142707" cy="63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Text Embedding Vector</a:t>
            </a:r>
          </a:p>
        </p:txBody>
      </p:sp>
      <p:sp>
        <p:nvSpPr>
          <p:cNvPr id="18" name="Rectangle 17">
            <a:extLst>
              <a:ext uri="{FF2B5EF4-FFF2-40B4-BE49-F238E27FC236}">
                <a16:creationId xmlns:a16="http://schemas.microsoft.com/office/drawing/2014/main" id="{112D57B9-8E15-42AA-B9FB-0FE0E4428CAD}"/>
              </a:ext>
            </a:extLst>
          </p:cNvPr>
          <p:cNvSpPr/>
          <p:nvPr/>
        </p:nvSpPr>
        <p:spPr>
          <a:xfrm>
            <a:off x="3934471" y="2111804"/>
            <a:ext cx="2425973" cy="54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0433762F-1594-4131-964F-FA857FE3DA6E}"/>
              </a:ext>
            </a:extLst>
          </p:cNvPr>
          <p:cNvCxnSpPr>
            <a:cxnSpLocks/>
          </p:cNvCxnSpPr>
          <p:nvPr/>
        </p:nvCxnSpPr>
        <p:spPr>
          <a:xfrm rot="16200000" flipH="1">
            <a:off x="5777264" y="2022237"/>
            <a:ext cx="506114" cy="852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FA2B95-242E-42B3-8EC5-25E35A87F024}"/>
              </a:ext>
            </a:extLst>
          </p:cNvPr>
          <p:cNvSpPr txBox="1"/>
          <p:nvPr/>
        </p:nvSpPr>
        <p:spPr>
          <a:xfrm>
            <a:off x="5727446" y="3708624"/>
            <a:ext cx="1149292" cy="400110"/>
          </a:xfrm>
          <a:prstGeom prst="rect">
            <a:avLst/>
          </a:prstGeom>
          <a:solidFill>
            <a:schemeClr val="accent2">
              <a:lumMod val="20000"/>
              <a:lumOff val="80000"/>
            </a:schemeClr>
          </a:solidFill>
        </p:spPr>
        <p:txBody>
          <a:bodyPr wrap="square" rtlCol="0">
            <a:spAutoFit/>
          </a:bodyPr>
          <a:lstStyle/>
          <a:p>
            <a:pPr algn="ctr"/>
            <a:r>
              <a:rPr lang="en-US" sz="1000" dirty="0"/>
              <a:t>Synthesized CAD model images</a:t>
            </a:r>
          </a:p>
        </p:txBody>
      </p:sp>
      <p:cxnSp>
        <p:nvCxnSpPr>
          <p:cNvPr id="27" name="Straight Arrow Connector 26">
            <a:extLst>
              <a:ext uri="{FF2B5EF4-FFF2-40B4-BE49-F238E27FC236}">
                <a16:creationId xmlns:a16="http://schemas.microsoft.com/office/drawing/2014/main" id="{3A8A717B-8804-44D3-B5AF-96BED6EE7386}"/>
              </a:ext>
            </a:extLst>
          </p:cNvPr>
          <p:cNvCxnSpPr/>
          <p:nvPr/>
        </p:nvCxnSpPr>
        <p:spPr>
          <a:xfrm>
            <a:off x="7281760" y="2980996"/>
            <a:ext cx="299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7F04AE-0702-46FA-B4C5-BC778A6620D3}"/>
              </a:ext>
            </a:extLst>
          </p:cNvPr>
          <p:cNvSpPr txBox="1"/>
          <p:nvPr/>
        </p:nvSpPr>
        <p:spPr>
          <a:xfrm>
            <a:off x="7580764" y="2532992"/>
            <a:ext cx="1149292" cy="861774"/>
          </a:xfrm>
          <a:prstGeom prst="rect">
            <a:avLst/>
          </a:prstGeom>
          <a:solidFill>
            <a:schemeClr val="accent2">
              <a:lumMod val="20000"/>
              <a:lumOff val="80000"/>
            </a:schemeClr>
          </a:solidFill>
        </p:spPr>
        <p:txBody>
          <a:bodyPr wrap="square" rtlCol="0">
            <a:spAutoFit/>
          </a:bodyPr>
          <a:lstStyle/>
          <a:p>
            <a:pPr algn="ctr"/>
            <a:r>
              <a:rPr lang="en-US" sz="1000" dirty="0"/>
              <a:t>Probability vector discriminating synthesized image from real CAD model image</a:t>
            </a:r>
          </a:p>
        </p:txBody>
      </p:sp>
      <p:cxnSp>
        <p:nvCxnSpPr>
          <p:cNvPr id="35" name="Connector: Elbow 34">
            <a:extLst>
              <a:ext uri="{FF2B5EF4-FFF2-40B4-BE49-F238E27FC236}">
                <a16:creationId xmlns:a16="http://schemas.microsoft.com/office/drawing/2014/main" id="{43F71E9D-1BC6-48CF-B94E-9150723C3CF3}"/>
              </a:ext>
            </a:extLst>
          </p:cNvPr>
          <p:cNvCxnSpPr>
            <a:stCxn id="6" idx="3"/>
            <a:endCxn id="7" idx="1"/>
          </p:cNvCxnSpPr>
          <p:nvPr/>
        </p:nvCxnSpPr>
        <p:spPr>
          <a:xfrm flipV="1">
            <a:off x="5411382" y="2980996"/>
            <a:ext cx="588232" cy="1128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12DE4C3-08FF-410F-9806-97951FC36F1B}"/>
              </a:ext>
            </a:extLst>
          </p:cNvPr>
          <p:cNvSpPr txBox="1"/>
          <p:nvPr/>
        </p:nvSpPr>
        <p:spPr>
          <a:xfrm>
            <a:off x="2389645" y="1479271"/>
            <a:ext cx="242374" cy="369332"/>
          </a:xfrm>
          <a:prstGeom prst="rect">
            <a:avLst/>
          </a:prstGeom>
          <a:noFill/>
          <a:ln w="25400">
            <a:solidFill>
              <a:schemeClr val="tx1"/>
            </a:solidFill>
          </a:ln>
        </p:spPr>
        <p:txBody>
          <a:bodyPr wrap="none" rtlCol="0">
            <a:spAutoFit/>
          </a:bodyPr>
          <a:lstStyle/>
          <a:p>
            <a:r>
              <a:rPr lang="en-US" dirty="0"/>
              <a:t>I</a:t>
            </a:r>
          </a:p>
        </p:txBody>
      </p:sp>
    </p:spTree>
    <p:extLst>
      <p:ext uri="{BB962C8B-B14F-4D97-AF65-F5344CB8AC3E}">
        <p14:creationId xmlns:p14="http://schemas.microsoft.com/office/powerpoint/2010/main" val="154333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B90C9BB-9BAD-4F38-80B5-03FD5EB2309B}"/>
              </a:ext>
            </a:extLst>
          </p:cNvPr>
          <p:cNvPicPr>
            <a:picLocks noChangeAspect="1"/>
          </p:cNvPicPr>
          <p:nvPr/>
        </p:nvPicPr>
        <p:blipFill>
          <a:blip r:embed="rId2"/>
          <a:stretch>
            <a:fillRect/>
          </a:stretch>
        </p:blipFill>
        <p:spPr>
          <a:xfrm>
            <a:off x="881685" y="3238500"/>
            <a:ext cx="4905425" cy="381000"/>
          </a:xfrm>
          <a:prstGeom prst="rect">
            <a:avLst/>
          </a:prstGeom>
        </p:spPr>
      </p:pic>
      <p:pic>
        <p:nvPicPr>
          <p:cNvPr id="18" name="Picture 17">
            <a:extLst>
              <a:ext uri="{FF2B5EF4-FFF2-40B4-BE49-F238E27FC236}">
                <a16:creationId xmlns:a16="http://schemas.microsoft.com/office/drawing/2014/main" id="{7AA1BB31-3C89-418D-BF81-517B56D77F0C}"/>
              </a:ext>
            </a:extLst>
          </p:cNvPr>
          <p:cNvPicPr>
            <a:picLocks noChangeAspect="1"/>
          </p:cNvPicPr>
          <p:nvPr/>
        </p:nvPicPr>
        <p:blipFill>
          <a:blip r:embed="rId2"/>
          <a:stretch>
            <a:fillRect/>
          </a:stretch>
        </p:blipFill>
        <p:spPr>
          <a:xfrm>
            <a:off x="5787110" y="3238500"/>
            <a:ext cx="5068389" cy="381000"/>
          </a:xfrm>
          <a:prstGeom prst="rect">
            <a:avLst/>
          </a:prstGeom>
        </p:spPr>
      </p:pic>
      <p:pic>
        <p:nvPicPr>
          <p:cNvPr id="3" name="Picture 2">
            <a:extLst>
              <a:ext uri="{FF2B5EF4-FFF2-40B4-BE49-F238E27FC236}">
                <a16:creationId xmlns:a16="http://schemas.microsoft.com/office/drawing/2014/main" id="{C631475A-6944-4276-99E7-4A8368C4042D}"/>
              </a:ext>
            </a:extLst>
          </p:cNvPr>
          <p:cNvPicPr>
            <a:picLocks noChangeAspect="1"/>
          </p:cNvPicPr>
          <p:nvPr/>
        </p:nvPicPr>
        <p:blipFill>
          <a:blip r:embed="rId3"/>
          <a:stretch>
            <a:fillRect/>
          </a:stretch>
        </p:blipFill>
        <p:spPr>
          <a:xfrm>
            <a:off x="1988686" y="751929"/>
            <a:ext cx="1958099" cy="1731372"/>
          </a:xfrm>
          <a:prstGeom prst="rect">
            <a:avLst/>
          </a:prstGeom>
          <a:ln>
            <a:noFill/>
          </a:ln>
        </p:spPr>
      </p:pic>
      <p:pic>
        <p:nvPicPr>
          <p:cNvPr id="12" name="Picture 11">
            <a:extLst>
              <a:ext uri="{FF2B5EF4-FFF2-40B4-BE49-F238E27FC236}">
                <a16:creationId xmlns:a16="http://schemas.microsoft.com/office/drawing/2014/main" id="{F8B70F9E-9BD4-4C57-A043-D0196C481515}"/>
              </a:ext>
            </a:extLst>
          </p:cNvPr>
          <p:cNvPicPr>
            <a:picLocks noChangeAspect="1"/>
          </p:cNvPicPr>
          <p:nvPr/>
        </p:nvPicPr>
        <p:blipFill>
          <a:blip r:embed="rId4"/>
          <a:stretch>
            <a:fillRect/>
          </a:stretch>
        </p:blipFill>
        <p:spPr>
          <a:xfrm>
            <a:off x="5271234" y="4524948"/>
            <a:ext cx="1956195" cy="1731372"/>
          </a:xfrm>
          <a:prstGeom prst="rect">
            <a:avLst/>
          </a:prstGeom>
        </p:spPr>
      </p:pic>
      <p:pic>
        <p:nvPicPr>
          <p:cNvPr id="8" name="Picture 7">
            <a:extLst>
              <a:ext uri="{FF2B5EF4-FFF2-40B4-BE49-F238E27FC236}">
                <a16:creationId xmlns:a16="http://schemas.microsoft.com/office/drawing/2014/main" id="{898EBF17-C24C-4B85-A0D7-85A7537B74CE}"/>
              </a:ext>
            </a:extLst>
          </p:cNvPr>
          <p:cNvPicPr>
            <a:picLocks noChangeAspect="1"/>
          </p:cNvPicPr>
          <p:nvPr/>
        </p:nvPicPr>
        <p:blipFill>
          <a:blip r:embed="rId5"/>
          <a:stretch>
            <a:fillRect/>
          </a:stretch>
        </p:blipFill>
        <p:spPr>
          <a:xfrm>
            <a:off x="4651972" y="3979743"/>
            <a:ext cx="619262" cy="576971"/>
          </a:xfrm>
          <a:prstGeom prst="rect">
            <a:avLst/>
          </a:prstGeom>
          <a:ln>
            <a:noFill/>
          </a:ln>
        </p:spPr>
      </p:pic>
      <p:pic>
        <p:nvPicPr>
          <p:cNvPr id="30" name="Picture 29">
            <a:extLst>
              <a:ext uri="{FF2B5EF4-FFF2-40B4-BE49-F238E27FC236}">
                <a16:creationId xmlns:a16="http://schemas.microsoft.com/office/drawing/2014/main" id="{378B067D-379F-41CF-B5E9-AA0B5A1E62B1}"/>
              </a:ext>
            </a:extLst>
          </p:cNvPr>
          <p:cNvPicPr>
            <a:picLocks noChangeAspect="1"/>
          </p:cNvPicPr>
          <p:nvPr/>
        </p:nvPicPr>
        <p:blipFill>
          <a:blip r:embed="rId5"/>
          <a:stretch>
            <a:fillRect/>
          </a:stretch>
        </p:blipFill>
        <p:spPr>
          <a:xfrm>
            <a:off x="3754753" y="2283929"/>
            <a:ext cx="619262" cy="576971"/>
          </a:xfrm>
          <a:prstGeom prst="rect">
            <a:avLst/>
          </a:prstGeom>
          <a:ln>
            <a:noFill/>
          </a:ln>
        </p:spPr>
      </p:pic>
      <p:sp>
        <p:nvSpPr>
          <p:cNvPr id="13" name="Arrow: Bent 12">
            <a:extLst>
              <a:ext uri="{FF2B5EF4-FFF2-40B4-BE49-F238E27FC236}">
                <a16:creationId xmlns:a16="http://schemas.microsoft.com/office/drawing/2014/main" id="{55D81FDE-779F-4AD3-A0DD-FAB7C65417E9}"/>
              </a:ext>
            </a:extLst>
          </p:cNvPr>
          <p:cNvSpPr/>
          <p:nvPr/>
        </p:nvSpPr>
        <p:spPr>
          <a:xfrm rot="16200000">
            <a:off x="3319411" y="2306949"/>
            <a:ext cx="426722" cy="4667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Bent 32">
            <a:extLst>
              <a:ext uri="{FF2B5EF4-FFF2-40B4-BE49-F238E27FC236}">
                <a16:creationId xmlns:a16="http://schemas.microsoft.com/office/drawing/2014/main" id="{E5EC73A0-3D80-4279-AB00-B7F84BDC1CFA}"/>
              </a:ext>
            </a:extLst>
          </p:cNvPr>
          <p:cNvSpPr/>
          <p:nvPr/>
        </p:nvSpPr>
        <p:spPr>
          <a:xfrm rot="5400000">
            <a:off x="3807226" y="1958403"/>
            <a:ext cx="426722" cy="4667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ABDE8A22-58A0-4F12-8691-3D08CE5B69EF}"/>
              </a:ext>
            </a:extLst>
          </p:cNvPr>
          <p:cNvSpPr txBox="1"/>
          <p:nvPr/>
        </p:nvSpPr>
        <p:spPr>
          <a:xfrm>
            <a:off x="2490517" y="505708"/>
            <a:ext cx="1149292" cy="323165"/>
          </a:xfrm>
          <a:prstGeom prst="rect">
            <a:avLst/>
          </a:prstGeom>
          <a:solidFill>
            <a:schemeClr val="accent2">
              <a:lumMod val="20000"/>
              <a:lumOff val="80000"/>
            </a:schemeClr>
          </a:solidFill>
        </p:spPr>
        <p:txBody>
          <a:bodyPr wrap="square" rtlCol="0">
            <a:spAutoFit/>
          </a:bodyPr>
          <a:lstStyle/>
          <a:p>
            <a:pPr algn="ctr"/>
            <a:r>
              <a:rPr lang="en-US" sz="1500" b="1" dirty="0"/>
              <a:t>Haas VF2</a:t>
            </a:r>
          </a:p>
        </p:txBody>
      </p:sp>
      <p:sp>
        <p:nvSpPr>
          <p:cNvPr id="37" name="TextBox 36">
            <a:extLst>
              <a:ext uri="{FF2B5EF4-FFF2-40B4-BE49-F238E27FC236}">
                <a16:creationId xmlns:a16="http://schemas.microsoft.com/office/drawing/2014/main" id="{09D66872-3797-45F2-BDCE-6CC60614EB4F}"/>
              </a:ext>
            </a:extLst>
          </p:cNvPr>
          <p:cNvSpPr txBox="1"/>
          <p:nvPr/>
        </p:nvSpPr>
        <p:spPr>
          <a:xfrm>
            <a:off x="4353042" y="2566264"/>
            <a:ext cx="817535" cy="553998"/>
          </a:xfrm>
          <a:prstGeom prst="rect">
            <a:avLst/>
          </a:prstGeom>
          <a:solidFill>
            <a:schemeClr val="accent2">
              <a:lumMod val="20000"/>
              <a:lumOff val="80000"/>
            </a:schemeClr>
          </a:solidFill>
        </p:spPr>
        <p:txBody>
          <a:bodyPr wrap="square" rtlCol="0">
            <a:spAutoFit/>
          </a:bodyPr>
          <a:lstStyle/>
          <a:p>
            <a:pPr algn="ctr"/>
            <a:r>
              <a:rPr lang="en-US" sz="1500" b="1" dirty="0"/>
              <a:t>Rpi Edge</a:t>
            </a:r>
          </a:p>
        </p:txBody>
      </p:sp>
      <p:sp>
        <p:nvSpPr>
          <p:cNvPr id="38" name="TextBox 37">
            <a:extLst>
              <a:ext uri="{FF2B5EF4-FFF2-40B4-BE49-F238E27FC236}">
                <a16:creationId xmlns:a16="http://schemas.microsoft.com/office/drawing/2014/main" id="{5166CAFA-FCAC-47E4-B8F2-5F9CB8503B13}"/>
              </a:ext>
            </a:extLst>
          </p:cNvPr>
          <p:cNvSpPr txBox="1"/>
          <p:nvPr/>
        </p:nvSpPr>
        <p:spPr>
          <a:xfrm>
            <a:off x="4128000" y="4554201"/>
            <a:ext cx="716404" cy="553998"/>
          </a:xfrm>
          <a:prstGeom prst="rect">
            <a:avLst/>
          </a:prstGeom>
          <a:solidFill>
            <a:schemeClr val="accent2">
              <a:lumMod val="20000"/>
              <a:lumOff val="80000"/>
            </a:schemeClr>
          </a:solidFill>
        </p:spPr>
        <p:txBody>
          <a:bodyPr wrap="square" rtlCol="0">
            <a:spAutoFit/>
          </a:bodyPr>
          <a:lstStyle/>
          <a:p>
            <a:pPr algn="ctr"/>
            <a:r>
              <a:rPr lang="en-US" sz="1500" b="1" dirty="0"/>
              <a:t>Rpi Edge</a:t>
            </a:r>
          </a:p>
        </p:txBody>
      </p:sp>
      <p:sp>
        <p:nvSpPr>
          <p:cNvPr id="39" name="Arrow: Bent 38">
            <a:extLst>
              <a:ext uri="{FF2B5EF4-FFF2-40B4-BE49-F238E27FC236}">
                <a16:creationId xmlns:a16="http://schemas.microsoft.com/office/drawing/2014/main" id="{105AE178-F74A-4C7D-90CC-9023976F45D2}"/>
              </a:ext>
            </a:extLst>
          </p:cNvPr>
          <p:cNvSpPr/>
          <p:nvPr/>
        </p:nvSpPr>
        <p:spPr>
          <a:xfrm rot="16200000">
            <a:off x="4907673" y="4504946"/>
            <a:ext cx="426722" cy="4667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Bent 39">
            <a:extLst>
              <a:ext uri="{FF2B5EF4-FFF2-40B4-BE49-F238E27FC236}">
                <a16:creationId xmlns:a16="http://schemas.microsoft.com/office/drawing/2014/main" id="{D6E870A9-B750-4802-96EB-C92AB2569E30}"/>
              </a:ext>
            </a:extLst>
          </p:cNvPr>
          <p:cNvSpPr/>
          <p:nvPr/>
        </p:nvSpPr>
        <p:spPr>
          <a:xfrm rot="5400000">
            <a:off x="5305214" y="4209974"/>
            <a:ext cx="426722" cy="4667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530915F0-A168-443E-8ED2-45B3BEC79384}"/>
              </a:ext>
            </a:extLst>
          </p:cNvPr>
          <p:cNvSpPr txBox="1"/>
          <p:nvPr/>
        </p:nvSpPr>
        <p:spPr>
          <a:xfrm>
            <a:off x="5674685" y="6299678"/>
            <a:ext cx="1149292" cy="323165"/>
          </a:xfrm>
          <a:prstGeom prst="rect">
            <a:avLst/>
          </a:prstGeom>
          <a:solidFill>
            <a:schemeClr val="accent2">
              <a:lumMod val="20000"/>
              <a:lumOff val="80000"/>
            </a:schemeClr>
          </a:solidFill>
        </p:spPr>
        <p:txBody>
          <a:bodyPr wrap="square" rtlCol="0">
            <a:spAutoFit/>
          </a:bodyPr>
          <a:lstStyle/>
          <a:p>
            <a:pPr algn="ctr"/>
            <a:r>
              <a:rPr lang="en-US" sz="1500" b="1" dirty="0"/>
              <a:t>Pocket NC</a:t>
            </a:r>
          </a:p>
        </p:txBody>
      </p:sp>
      <p:sp>
        <p:nvSpPr>
          <p:cNvPr id="42" name="TextBox 41">
            <a:extLst>
              <a:ext uri="{FF2B5EF4-FFF2-40B4-BE49-F238E27FC236}">
                <a16:creationId xmlns:a16="http://schemas.microsoft.com/office/drawing/2014/main" id="{8535DD21-9AB1-4400-B01A-D5B7793A3FC8}"/>
              </a:ext>
            </a:extLst>
          </p:cNvPr>
          <p:cNvSpPr txBox="1"/>
          <p:nvPr/>
        </p:nvSpPr>
        <p:spPr>
          <a:xfrm>
            <a:off x="933803" y="3553400"/>
            <a:ext cx="1556714" cy="553998"/>
          </a:xfrm>
          <a:prstGeom prst="rect">
            <a:avLst/>
          </a:prstGeom>
          <a:solidFill>
            <a:schemeClr val="accent2">
              <a:lumMod val="20000"/>
              <a:lumOff val="80000"/>
            </a:schemeClr>
          </a:solidFill>
        </p:spPr>
        <p:txBody>
          <a:bodyPr wrap="square" rtlCol="0">
            <a:spAutoFit/>
          </a:bodyPr>
          <a:lstStyle/>
          <a:p>
            <a:pPr algn="ctr"/>
            <a:r>
              <a:rPr lang="en-US" sz="1500" b="1" dirty="0"/>
              <a:t>Blockchain Network</a:t>
            </a:r>
          </a:p>
        </p:txBody>
      </p:sp>
      <p:pic>
        <p:nvPicPr>
          <p:cNvPr id="24" name="Picture 23">
            <a:extLst>
              <a:ext uri="{FF2B5EF4-FFF2-40B4-BE49-F238E27FC236}">
                <a16:creationId xmlns:a16="http://schemas.microsoft.com/office/drawing/2014/main" id="{E1E87F5D-B9E3-4895-9899-23437432D17C}"/>
              </a:ext>
            </a:extLst>
          </p:cNvPr>
          <p:cNvPicPr>
            <a:picLocks noChangeAspect="1"/>
          </p:cNvPicPr>
          <p:nvPr/>
        </p:nvPicPr>
        <p:blipFill>
          <a:blip r:embed="rId6"/>
          <a:stretch>
            <a:fillRect/>
          </a:stretch>
        </p:blipFill>
        <p:spPr>
          <a:xfrm>
            <a:off x="8233010" y="785917"/>
            <a:ext cx="1970304" cy="1731372"/>
          </a:xfrm>
          <a:prstGeom prst="rect">
            <a:avLst/>
          </a:prstGeom>
        </p:spPr>
      </p:pic>
      <p:sp>
        <p:nvSpPr>
          <p:cNvPr id="25" name="Arrow: Bent 24">
            <a:extLst>
              <a:ext uri="{FF2B5EF4-FFF2-40B4-BE49-F238E27FC236}">
                <a16:creationId xmlns:a16="http://schemas.microsoft.com/office/drawing/2014/main" id="{71182811-6256-4829-9A19-3DA5224F4AAC}"/>
              </a:ext>
            </a:extLst>
          </p:cNvPr>
          <p:cNvSpPr/>
          <p:nvPr/>
        </p:nvSpPr>
        <p:spPr>
          <a:xfrm rot="5400000">
            <a:off x="5222586" y="2622231"/>
            <a:ext cx="662321" cy="610099"/>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Bent 43">
            <a:extLst>
              <a:ext uri="{FF2B5EF4-FFF2-40B4-BE49-F238E27FC236}">
                <a16:creationId xmlns:a16="http://schemas.microsoft.com/office/drawing/2014/main" id="{6085D28F-D030-4583-8D33-BF8C0EBB00FD}"/>
              </a:ext>
            </a:extLst>
          </p:cNvPr>
          <p:cNvSpPr/>
          <p:nvPr/>
        </p:nvSpPr>
        <p:spPr>
          <a:xfrm rot="5400000" flipH="1">
            <a:off x="5301776" y="3519818"/>
            <a:ext cx="576970" cy="610098"/>
          </a:xfrm>
          <a:prstGeom prst="bentArrow">
            <a:avLst>
              <a:gd name="adj1" fmla="val 25000"/>
              <a:gd name="adj2" fmla="val 26561"/>
              <a:gd name="adj3" fmla="val 25000"/>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6" name="Picture 45">
            <a:extLst>
              <a:ext uri="{FF2B5EF4-FFF2-40B4-BE49-F238E27FC236}">
                <a16:creationId xmlns:a16="http://schemas.microsoft.com/office/drawing/2014/main" id="{98121F4F-0B02-4BA3-8A3A-C0BB9E393FC1}"/>
              </a:ext>
            </a:extLst>
          </p:cNvPr>
          <p:cNvPicPr>
            <a:picLocks noChangeAspect="1"/>
          </p:cNvPicPr>
          <p:nvPr/>
        </p:nvPicPr>
        <p:blipFill>
          <a:blip r:embed="rId7"/>
          <a:stretch>
            <a:fillRect/>
          </a:stretch>
        </p:blipFill>
        <p:spPr>
          <a:xfrm>
            <a:off x="3787224" y="1251993"/>
            <a:ext cx="451255" cy="513404"/>
          </a:xfrm>
          <a:prstGeom prst="rect">
            <a:avLst/>
          </a:prstGeom>
        </p:spPr>
      </p:pic>
      <p:pic>
        <p:nvPicPr>
          <p:cNvPr id="47" name="Picture 46">
            <a:extLst>
              <a:ext uri="{FF2B5EF4-FFF2-40B4-BE49-F238E27FC236}">
                <a16:creationId xmlns:a16="http://schemas.microsoft.com/office/drawing/2014/main" id="{7F281E4E-AD84-4233-81B4-93FBD7D958C1}"/>
              </a:ext>
            </a:extLst>
          </p:cNvPr>
          <p:cNvPicPr>
            <a:picLocks noChangeAspect="1"/>
          </p:cNvPicPr>
          <p:nvPr/>
        </p:nvPicPr>
        <p:blipFill>
          <a:blip r:embed="rId7"/>
          <a:stretch>
            <a:fillRect/>
          </a:stretch>
        </p:blipFill>
        <p:spPr>
          <a:xfrm>
            <a:off x="10240480" y="1256387"/>
            <a:ext cx="451255" cy="513404"/>
          </a:xfrm>
          <a:prstGeom prst="rect">
            <a:avLst/>
          </a:prstGeom>
        </p:spPr>
      </p:pic>
      <p:pic>
        <p:nvPicPr>
          <p:cNvPr id="48" name="Picture 47">
            <a:extLst>
              <a:ext uri="{FF2B5EF4-FFF2-40B4-BE49-F238E27FC236}">
                <a16:creationId xmlns:a16="http://schemas.microsoft.com/office/drawing/2014/main" id="{629ED028-BCBF-43CB-83A2-D971E9B388D2}"/>
              </a:ext>
            </a:extLst>
          </p:cNvPr>
          <p:cNvPicPr>
            <a:picLocks noChangeAspect="1"/>
          </p:cNvPicPr>
          <p:nvPr/>
        </p:nvPicPr>
        <p:blipFill>
          <a:blip r:embed="rId7"/>
          <a:stretch>
            <a:fillRect/>
          </a:stretch>
        </p:blipFill>
        <p:spPr>
          <a:xfrm>
            <a:off x="7385364" y="5786274"/>
            <a:ext cx="451255" cy="513404"/>
          </a:xfrm>
          <a:prstGeom prst="rect">
            <a:avLst/>
          </a:prstGeom>
        </p:spPr>
      </p:pic>
      <p:sp>
        <p:nvSpPr>
          <p:cNvPr id="49" name="TextBox 48">
            <a:extLst>
              <a:ext uri="{FF2B5EF4-FFF2-40B4-BE49-F238E27FC236}">
                <a16:creationId xmlns:a16="http://schemas.microsoft.com/office/drawing/2014/main" id="{C9E5F9C0-2EAD-4B0C-AB3E-A7A737D73717}"/>
              </a:ext>
            </a:extLst>
          </p:cNvPr>
          <p:cNvSpPr txBox="1"/>
          <p:nvPr/>
        </p:nvSpPr>
        <p:spPr>
          <a:xfrm>
            <a:off x="5931692" y="2566264"/>
            <a:ext cx="718443" cy="553998"/>
          </a:xfrm>
          <a:prstGeom prst="rect">
            <a:avLst/>
          </a:prstGeom>
          <a:solidFill>
            <a:schemeClr val="accent2">
              <a:lumMod val="20000"/>
              <a:lumOff val="80000"/>
            </a:schemeClr>
          </a:solidFill>
        </p:spPr>
        <p:txBody>
          <a:bodyPr wrap="square" rtlCol="0">
            <a:spAutoFit/>
          </a:bodyPr>
          <a:lstStyle/>
          <a:p>
            <a:pPr algn="ctr"/>
            <a:r>
              <a:rPr lang="en-US" sz="1500" b="1" dirty="0"/>
              <a:t>RPC Calls</a:t>
            </a:r>
          </a:p>
        </p:txBody>
      </p:sp>
      <p:cxnSp>
        <p:nvCxnSpPr>
          <p:cNvPr id="57" name="Connector: Elbow 56">
            <a:extLst>
              <a:ext uri="{FF2B5EF4-FFF2-40B4-BE49-F238E27FC236}">
                <a16:creationId xmlns:a16="http://schemas.microsoft.com/office/drawing/2014/main" id="{57437160-9187-4DB0-9CBB-2D62B3977A64}"/>
              </a:ext>
            </a:extLst>
          </p:cNvPr>
          <p:cNvCxnSpPr>
            <a:stCxn id="12" idx="1"/>
            <a:endCxn id="3" idx="1"/>
          </p:cNvCxnSpPr>
          <p:nvPr/>
        </p:nvCxnSpPr>
        <p:spPr>
          <a:xfrm rot="10800000">
            <a:off x="1988686" y="1617616"/>
            <a:ext cx="3282548" cy="3773019"/>
          </a:xfrm>
          <a:prstGeom prst="bentConnector3">
            <a:avLst>
              <a:gd name="adj1" fmla="val 139172"/>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4C241B6F-F02C-4B7D-A705-DBB4F8CBAA29}"/>
              </a:ext>
            </a:extLst>
          </p:cNvPr>
          <p:cNvPicPr>
            <a:picLocks noChangeAspect="1"/>
          </p:cNvPicPr>
          <p:nvPr/>
        </p:nvPicPr>
        <p:blipFill>
          <a:blip r:embed="rId8"/>
          <a:stretch>
            <a:fillRect/>
          </a:stretch>
        </p:blipFill>
        <p:spPr>
          <a:xfrm>
            <a:off x="757015" y="4938601"/>
            <a:ext cx="1431587" cy="426723"/>
          </a:xfrm>
          <a:prstGeom prst="rect">
            <a:avLst/>
          </a:prstGeom>
        </p:spPr>
      </p:pic>
      <p:cxnSp>
        <p:nvCxnSpPr>
          <p:cNvPr id="63" name="Connector: Elbow 62">
            <a:extLst>
              <a:ext uri="{FF2B5EF4-FFF2-40B4-BE49-F238E27FC236}">
                <a16:creationId xmlns:a16="http://schemas.microsoft.com/office/drawing/2014/main" id="{67D162A9-A0E2-4D13-94DB-FCF3860F8DDB}"/>
              </a:ext>
            </a:extLst>
          </p:cNvPr>
          <p:cNvCxnSpPr>
            <a:cxnSpLocks/>
            <a:stCxn id="12" idx="3"/>
            <a:endCxn id="47" idx="3"/>
          </p:cNvCxnSpPr>
          <p:nvPr/>
        </p:nvCxnSpPr>
        <p:spPr>
          <a:xfrm flipV="1">
            <a:off x="7227429" y="1513089"/>
            <a:ext cx="3464306" cy="3877545"/>
          </a:xfrm>
          <a:prstGeom prst="bentConnector3">
            <a:avLst>
              <a:gd name="adj1" fmla="val 112648"/>
            </a:avLst>
          </a:prstGeom>
          <a:ln w="381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8B4DC99-11CD-4BA4-8AAC-4F299BAD1D7B}"/>
              </a:ext>
            </a:extLst>
          </p:cNvPr>
          <p:cNvPicPr>
            <a:picLocks noChangeAspect="1"/>
          </p:cNvPicPr>
          <p:nvPr/>
        </p:nvPicPr>
        <p:blipFill>
          <a:blip r:embed="rId8"/>
          <a:stretch>
            <a:fillRect/>
          </a:stretch>
        </p:blipFill>
        <p:spPr>
          <a:xfrm>
            <a:off x="9594267" y="4904199"/>
            <a:ext cx="1431587" cy="426723"/>
          </a:xfrm>
          <a:prstGeom prst="rect">
            <a:avLst/>
          </a:prstGeom>
        </p:spPr>
      </p:pic>
      <p:sp>
        <p:nvSpPr>
          <p:cNvPr id="68" name="TextBox 67">
            <a:extLst>
              <a:ext uri="{FF2B5EF4-FFF2-40B4-BE49-F238E27FC236}">
                <a16:creationId xmlns:a16="http://schemas.microsoft.com/office/drawing/2014/main" id="{9F9686B4-BE3E-411E-9846-1ABC06C1A3C7}"/>
              </a:ext>
            </a:extLst>
          </p:cNvPr>
          <p:cNvSpPr txBox="1"/>
          <p:nvPr/>
        </p:nvSpPr>
        <p:spPr>
          <a:xfrm>
            <a:off x="5966894" y="3637474"/>
            <a:ext cx="718443" cy="553998"/>
          </a:xfrm>
          <a:prstGeom prst="rect">
            <a:avLst/>
          </a:prstGeom>
          <a:solidFill>
            <a:schemeClr val="accent2">
              <a:lumMod val="20000"/>
              <a:lumOff val="80000"/>
            </a:schemeClr>
          </a:solidFill>
        </p:spPr>
        <p:txBody>
          <a:bodyPr wrap="square" rtlCol="0">
            <a:spAutoFit/>
          </a:bodyPr>
          <a:lstStyle/>
          <a:p>
            <a:pPr algn="ctr"/>
            <a:r>
              <a:rPr lang="en-US" sz="1500" b="1" dirty="0"/>
              <a:t>RPC Calls</a:t>
            </a:r>
          </a:p>
        </p:txBody>
      </p:sp>
      <p:sp>
        <p:nvSpPr>
          <p:cNvPr id="69" name="TextBox 68">
            <a:extLst>
              <a:ext uri="{FF2B5EF4-FFF2-40B4-BE49-F238E27FC236}">
                <a16:creationId xmlns:a16="http://schemas.microsoft.com/office/drawing/2014/main" id="{1CEA92D5-6FBC-41FB-8EA6-8B03B65FC8B3}"/>
              </a:ext>
            </a:extLst>
          </p:cNvPr>
          <p:cNvSpPr txBox="1"/>
          <p:nvPr/>
        </p:nvSpPr>
        <p:spPr>
          <a:xfrm>
            <a:off x="8847746" y="2538487"/>
            <a:ext cx="817535" cy="553998"/>
          </a:xfrm>
          <a:prstGeom prst="rect">
            <a:avLst/>
          </a:prstGeom>
          <a:solidFill>
            <a:schemeClr val="accent2">
              <a:lumMod val="20000"/>
              <a:lumOff val="80000"/>
            </a:schemeClr>
          </a:solidFill>
        </p:spPr>
        <p:txBody>
          <a:bodyPr wrap="square" rtlCol="0">
            <a:spAutoFit/>
          </a:bodyPr>
          <a:lstStyle/>
          <a:p>
            <a:pPr algn="ctr"/>
            <a:r>
              <a:rPr lang="en-US" sz="1500" b="1" dirty="0"/>
              <a:t>Rpi Edge</a:t>
            </a:r>
          </a:p>
        </p:txBody>
      </p:sp>
    </p:spTree>
    <p:extLst>
      <p:ext uri="{BB962C8B-B14F-4D97-AF65-F5344CB8AC3E}">
        <p14:creationId xmlns:p14="http://schemas.microsoft.com/office/powerpoint/2010/main" val="307423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8C34F-A255-4BEF-8724-196ABB1D0A6C}"/>
              </a:ext>
            </a:extLst>
          </p:cNvPr>
          <p:cNvPicPr>
            <a:picLocks noChangeAspect="1"/>
          </p:cNvPicPr>
          <p:nvPr/>
        </p:nvPicPr>
        <p:blipFill>
          <a:blip r:embed="rId2"/>
          <a:stretch>
            <a:fillRect/>
          </a:stretch>
        </p:blipFill>
        <p:spPr>
          <a:xfrm>
            <a:off x="5224463" y="1485900"/>
            <a:ext cx="5824538" cy="3324029"/>
          </a:xfrm>
          <a:prstGeom prst="rect">
            <a:avLst/>
          </a:prstGeom>
          <a:ln>
            <a:solidFill>
              <a:schemeClr val="tx1"/>
            </a:solidFill>
          </a:ln>
        </p:spPr>
      </p:pic>
      <p:pic>
        <p:nvPicPr>
          <p:cNvPr id="19" name="Picture 18">
            <a:extLst>
              <a:ext uri="{FF2B5EF4-FFF2-40B4-BE49-F238E27FC236}">
                <a16:creationId xmlns:a16="http://schemas.microsoft.com/office/drawing/2014/main" id="{0FA42624-E10D-4686-8540-96FC74DE96D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65800" y="1485900"/>
            <a:ext cx="3625313" cy="3324028"/>
          </a:xfrm>
          <a:prstGeom prst="rect">
            <a:avLst/>
          </a:prstGeom>
          <a:ln>
            <a:solidFill>
              <a:schemeClr val="tx1"/>
            </a:solidFill>
          </a:ln>
        </p:spPr>
      </p:pic>
      <p:sp>
        <p:nvSpPr>
          <p:cNvPr id="4" name="TextBox 3">
            <a:extLst>
              <a:ext uri="{FF2B5EF4-FFF2-40B4-BE49-F238E27FC236}">
                <a16:creationId xmlns:a16="http://schemas.microsoft.com/office/drawing/2014/main" id="{71A1E73C-A595-4A47-A6E7-5460AD747C84}"/>
              </a:ext>
            </a:extLst>
          </p:cNvPr>
          <p:cNvSpPr txBox="1"/>
          <p:nvPr/>
        </p:nvSpPr>
        <p:spPr>
          <a:xfrm>
            <a:off x="1465800" y="1485900"/>
            <a:ext cx="442750" cy="369332"/>
          </a:xfrm>
          <a:prstGeom prst="rect">
            <a:avLst/>
          </a:prstGeom>
          <a:noFill/>
        </p:spPr>
        <p:txBody>
          <a:bodyPr wrap="none" rtlCol="0">
            <a:spAutoFit/>
          </a:bodyPr>
          <a:lstStyle/>
          <a:p>
            <a:r>
              <a:rPr lang="en-US" b="1" dirty="0"/>
              <a:t>(a)</a:t>
            </a:r>
          </a:p>
        </p:txBody>
      </p:sp>
      <p:sp>
        <p:nvSpPr>
          <p:cNvPr id="21" name="TextBox 20">
            <a:extLst>
              <a:ext uri="{FF2B5EF4-FFF2-40B4-BE49-F238E27FC236}">
                <a16:creationId xmlns:a16="http://schemas.microsoft.com/office/drawing/2014/main" id="{36853392-3859-4E59-BD4B-45B14058F1F7}"/>
              </a:ext>
            </a:extLst>
          </p:cNvPr>
          <p:cNvSpPr txBox="1"/>
          <p:nvPr/>
        </p:nvSpPr>
        <p:spPr>
          <a:xfrm>
            <a:off x="5199438" y="1485900"/>
            <a:ext cx="452368" cy="369332"/>
          </a:xfrm>
          <a:prstGeom prst="rect">
            <a:avLst/>
          </a:prstGeom>
          <a:noFill/>
        </p:spPr>
        <p:txBody>
          <a:bodyPr wrap="none" rtlCol="0">
            <a:spAutoFit/>
          </a:bodyPr>
          <a:lstStyle/>
          <a:p>
            <a:r>
              <a:rPr lang="en-US" b="1" dirty="0"/>
              <a:t>(b)</a:t>
            </a:r>
          </a:p>
        </p:txBody>
      </p:sp>
    </p:spTree>
    <p:extLst>
      <p:ext uri="{BB962C8B-B14F-4D97-AF65-F5344CB8AC3E}">
        <p14:creationId xmlns:p14="http://schemas.microsoft.com/office/powerpoint/2010/main" val="302911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B8CEF8-4555-4C53-B074-933D3776A89B}"/>
              </a:ext>
            </a:extLst>
          </p:cNvPr>
          <p:cNvPicPr>
            <a:picLocks noChangeAspect="1"/>
          </p:cNvPicPr>
          <p:nvPr/>
        </p:nvPicPr>
        <p:blipFill>
          <a:blip r:embed="rId2"/>
          <a:stretch>
            <a:fillRect/>
          </a:stretch>
        </p:blipFill>
        <p:spPr>
          <a:xfrm>
            <a:off x="708513" y="1592506"/>
            <a:ext cx="3390900" cy="2295525"/>
          </a:xfrm>
          <a:prstGeom prst="rect">
            <a:avLst/>
          </a:prstGeom>
          <a:ln>
            <a:solidFill>
              <a:schemeClr val="tx1"/>
            </a:solidFill>
          </a:ln>
        </p:spPr>
      </p:pic>
      <p:pic>
        <p:nvPicPr>
          <p:cNvPr id="7" name="Picture 6">
            <a:extLst>
              <a:ext uri="{FF2B5EF4-FFF2-40B4-BE49-F238E27FC236}">
                <a16:creationId xmlns:a16="http://schemas.microsoft.com/office/drawing/2014/main" id="{5A455F83-1B29-43F2-9228-7DCCBA735338}"/>
              </a:ext>
            </a:extLst>
          </p:cNvPr>
          <p:cNvPicPr>
            <a:picLocks noChangeAspect="1"/>
          </p:cNvPicPr>
          <p:nvPr/>
        </p:nvPicPr>
        <p:blipFill>
          <a:blip r:embed="rId3"/>
          <a:stretch>
            <a:fillRect/>
          </a:stretch>
        </p:blipFill>
        <p:spPr>
          <a:xfrm>
            <a:off x="4099413" y="1592506"/>
            <a:ext cx="3400425" cy="2295524"/>
          </a:xfrm>
          <a:prstGeom prst="rect">
            <a:avLst/>
          </a:prstGeom>
          <a:ln>
            <a:solidFill>
              <a:schemeClr val="tx1"/>
            </a:solidFill>
          </a:ln>
        </p:spPr>
      </p:pic>
      <p:pic>
        <p:nvPicPr>
          <p:cNvPr id="9" name="Picture 8">
            <a:extLst>
              <a:ext uri="{FF2B5EF4-FFF2-40B4-BE49-F238E27FC236}">
                <a16:creationId xmlns:a16="http://schemas.microsoft.com/office/drawing/2014/main" id="{8D9B2482-C61A-48D5-B032-130B536C8537}"/>
              </a:ext>
            </a:extLst>
          </p:cNvPr>
          <p:cNvPicPr>
            <a:picLocks noChangeAspect="1"/>
          </p:cNvPicPr>
          <p:nvPr/>
        </p:nvPicPr>
        <p:blipFill>
          <a:blip r:embed="rId4"/>
          <a:stretch>
            <a:fillRect/>
          </a:stretch>
        </p:blipFill>
        <p:spPr>
          <a:xfrm>
            <a:off x="7499838" y="1592505"/>
            <a:ext cx="3390900" cy="2295524"/>
          </a:xfrm>
          <a:prstGeom prst="rect">
            <a:avLst/>
          </a:prstGeom>
          <a:ln>
            <a:solidFill>
              <a:schemeClr val="tx1"/>
            </a:solidFill>
          </a:ln>
        </p:spPr>
      </p:pic>
      <p:pic>
        <p:nvPicPr>
          <p:cNvPr id="11" name="Picture 10">
            <a:extLst>
              <a:ext uri="{FF2B5EF4-FFF2-40B4-BE49-F238E27FC236}">
                <a16:creationId xmlns:a16="http://schemas.microsoft.com/office/drawing/2014/main" id="{FD0EC6C7-FF5C-4761-AE2B-0D7AB01B5D9B}"/>
              </a:ext>
            </a:extLst>
          </p:cNvPr>
          <p:cNvPicPr>
            <a:picLocks noChangeAspect="1"/>
          </p:cNvPicPr>
          <p:nvPr/>
        </p:nvPicPr>
        <p:blipFill>
          <a:blip r:embed="rId5"/>
          <a:stretch>
            <a:fillRect/>
          </a:stretch>
        </p:blipFill>
        <p:spPr>
          <a:xfrm>
            <a:off x="2394438" y="4021379"/>
            <a:ext cx="3390900" cy="2293844"/>
          </a:xfrm>
          <a:prstGeom prst="rect">
            <a:avLst/>
          </a:prstGeom>
          <a:ln>
            <a:solidFill>
              <a:schemeClr val="tx1"/>
            </a:solidFill>
          </a:ln>
        </p:spPr>
      </p:pic>
      <p:pic>
        <p:nvPicPr>
          <p:cNvPr id="13" name="Picture 12">
            <a:extLst>
              <a:ext uri="{FF2B5EF4-FFF2-40B4-BE49-F238E27FC236}">
                <a16:creationId xmlns:a16="http://schemas.microsoft.com/office/drawing/2014/main" id="{F0C52C5D-6A22-4BA1-BF00-8D91E9502275}"/>
              </a:ext>
            </a:extLst>
          </p:cNvPr>
          <p:cNvPicPr>
            <a:picLocks noChangeAspect="1"/>
          </p:cNvPicPr>
          <p:nvPr/>
        </p:nvPicPr>
        <p:blipFill>
          <a:blip r:embed="rId6"/>
          <a:stretch>
            <a:fillRect/>
          </a:stretch>
        </p:blipFill>
        <p:spPr>
          <a:xfrm>
            <a:off x="5804388" y="4021379"/>
            <a:ext cx="3390900" cy="2293844"/>
          </a:xfrm>
          <a:prstGeom prst="rect">
            <a:avLst/>
          </a:prstGeom>
          <a:ln>
            <a:solidFill>
              <a:schemeClr val="tx1"/>
            </a:solidFill>
          </a:ln>
        </p:spPr>
      </p:pic>
    </p:spTree>
    <p:extLst>
      <p:ext uri="{BB962C8B-B14F-4D97-AF65-F5344CB8AC3E}">
        <p14:creationId xmlns:p14="http://schemas.microsoft.com/office/powerpoint/2010/main" val="18280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08DEC44-014C-4CDF-9FE1-A2BFB5F27E4F}"/>
              </a:ext>
            </a:extLst>
          </p:cNvPr>
          <p:cNvSpPr/>
          <p:nvPr/>
        </p:nvSpPr>
        <p:spPr>
          <a:xfrm>
            <a:off x="3158005" y="2486746"/>
            <a:ext cx="1309833" cy="7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7B90489-CCC0-4C23-8466-8E5FC3890D13}"/>
              </a:ext>
            </a:extLst>
          </p:cNvPr>
          <p:cNvSpPr/>
          <p:nvPr/>
        </p:nvSpPr>
        <p:spPr>
          <a:xfrm>
            <a:off x="3874095" y="287828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WebGL runtime engine</a:t>
            </a:r>
          </a:p>
        </p:txBody>
      </p:sp>
      <p:sp>
        <p:nvSpPr>
          <p:cNvPr id="5" name="Rectangle 4">
            <a:extLst>
              <a:ext uri="{FF2B5EF4-FFF2-40B4-BE49-F238E27FC236}">
                <a16:creationId xmlns:a16="http://schemas.microsoft.com/office/drawing/2014/main" id="{340ADB94-193E-49C3-9F72-5DBEDA43B30A}"/>
              </a:ext>
            </a:extLst>
          </p:cNvPr>
          <p:cNvSpPr/>
          <p:nvPr/>
        </p:nvSpPr>
        <p:spPr>
          <a:xfrm>
            <a:off x="5461595" y="287828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coordinate rendering engine</a:t>
            </a:r>
          </a:p>
        </p:txBody>
      </p:sp>
      <p:sp>
        <p:nvSpPr>
          <p:cNvPr id="6" name="Rectangle 5">
            <a:extLst>
              <a:ext uri="{FF2B5EF4-FFF2-40B4-BE49-F238E27FC236}">
                <a16:creationId xmlns:a16="http://schemas.microsoft.com/office/drawing/2014/main" id="{14092985-4A79-4D8F-B3A0-6F0AEF5519C3}"/>
              </a:ext>
            </a:extLst>
          </p:cNvPr>
          <p:cNvSpPr/>
          <p:nvPr/>
        </p:nvSpPr>
        <p:spPr>
          <a:xfrm>
            <a:off x="7049095" y="287828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identity and wallet management layer</a:t>
            </a:r>
          </a:p>
        </p:txBody>
      </p:sp>
      <p:sp>
        <p:nvSpPr>
          <p:cNvPr id="7" name="Rectangle 6">
            <a:extLst>
              <a:ext uri="{FF2B5EF4-FFF2-40B4-BE49-F238E27FC236}">
                <a16:creationId xmlns:a16="http://schemas.microsoft.com/office/drawing/2014/main" id="{4E75A0BB-DE3B-40D1-B41F-761B3A180310}"/>
              </a:ext>
            </a:extLst>
          </p:cNvPr>
          <p:cNvSpPr/>
          <p:nvPr/>
        </p:nvSpPr>
        <p:spPr>
          <a:xfrm>
            <a:off x="8636595" y="287828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interface layer</a:t>
            </a:r>
          </a:p>
        </p:txBody>
      </p:sp>
      <p:sp>
        <p:nvSpPr>
          <p:cNvPr id="8" name="Rectangle 7">
            <a:extLst>
              <a:ext uri="{FF2B5EF4-FFF2-40B4-BE49-F238E27FC236}">
                <a16:creationId xmlns:a16="http://schemas.microsoft.com/office/drawing/2014/main" id="{818CA719-935E-49B0-9ECD-B49D1C35E51C}"/>
              </a:ext>
            </a:extLst>
          </p:cNvPr>
          <p:cNvSpPr/>
          <p:nvPr/>
        </p:nvSpPr>
        <p:spPr>
          <a:xfrm>
            <a:off x="2286595" y="2878282"/>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CMaaS middleware interaction layer</a:t>
            </a:r>
          </a:p>
        </p:txBody>
      </p:sp>
      <p:sp>
        <p:nvSpPr>
          <p:cNvPr id="9" name="Thought Bubble: Cloud 8">
            <a:extLst>
              <a:ext uri="{FF2B5EF4-FFF2-40B4-BE49-F238E27FC236}">
                <a16:creationId xmlns:a16="http://schemas.microsoft.com/office/drawing/2014/main" id="{5228855C-0D38-46DD-8173-D7DF2B8FA7A2}"/>
              </a:ext>
            </a:extLst>
          </p:cNvPr>
          <p:cNvSpPr/>
          <p:nvPr/>
        </p:nvSpPr>
        <p:spPr>
          <a:xfrm>
            <a:off x="2226834" y="371230"/>
            <a:ext cx="1309833" cy="10194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CMaaS platform</a:t>
            </a:r>
          </a:p>
        </p:txBody>
      </p:sp>
      <p:sp>
        <p:nvSpPr>
          <p:cNvPr id="10" name="Arrow: Left 9">
            <a:extLst>
              <a:ext uri="{FF2B5EF4-FFF2-40B4-BE49-F238E27FC236}">
                <a16:creationId xmlns:a16="http://schemas.microsoft.com/office/drawing/2014/main" id="{D6C55EA4-1FC9-44D2-9FE9-C0AEA6758E9A}"/>
              </a:ext>
            </a:extLst>
          </p:cNvPr>
          <p:cNvSpPr/>
          <p:nvPr/>
        </p:nvSpPr>
        <p:spPr>
          <a:xfrm rot="16200000">
            <a:off x="2330836" y="1990285"/>
            <a:ext cx="1529772"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C7F5EAD4-6AE6-4AEF-A0C5-FC6A69C00ACC}"/>
              </a:ext>
            </a:extLst>
          </p:cNvPr>
          <p:cNvSpPr/>
          <p:nvPr/>
        </p:nvSpPr>
        <p:spPr>
          <a:xfrm rot="5400000">
            <a:off x="2069238" y="1990283"/>
            <a:ext cx="1529773"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59C6F18-6C10-4E3B-B4C1-ECCA930CF916}"/>
              </a:ext>
            </a:extLst>
          </p:cNvPr>
          <p:cNvSpPr txBox="1"/>
          <p:nvPr/>
        </p:nvSpPr>
        <p:spPr>
          <a:xfrm>
            <a:off x="772778" y="1640830"/>
            <a:ext cx="1981165" cy="553998"/>
          </a:xfrm>
          <a:prstGeom prst="rect">
            <a:avLst/>
          </a:prstGeom>
          <a:solidFill>
            <a:schemeClr val="accent2">
              <a:lumMod val="20000"/>
              <a:lumOff val="80000"/>
            </a:schemeClr>
          </a:solidFill>
        </p:spPr>
        <p:txBody>
          <a:bodyPr wrap="square" rtlCol="0">
            <a:spAutoFit/>
          </a:bodyPr>
          <a:lstStyle/>
          <a:p>
            <a:pPr marL="171450" indent="-171450" algn="just">
              <a:buFontTx/>
              <a:buChar char="-"/>
            </a:pPr>
            <a:r>
              <a:rPr lang="en-US" sz="1000" dirty="0"/>
              <a:t>Parameter change request.</a:t>
            </a:r>
          </a:p>
          <a:p>
            <a:pPr marL="171450" indent="-171450" algn="just">
              <a:buFontTx/>
              <a:buChar char="-"/>
            </a:pPr>
            <a:r>
              <a:rPr lang="en-US" sz="1000" dirty="0"/>
              <a:t>Geometry extraction request.</a:t>
            </a:r>
          </a:p>
          <a:p>
            <a:pPr marL="171450" indent="-171450" algn="just">
              <a:buFontTx/>
              <a:buChar char="-"/>
            </a:pPr>
            <a:r>
              <a:rPr lang="en-US" sz="1000" dirty="0"/>
              <a:t>Toolpath regeneration request.</a:t>
            </a:r>
          </a:p>
        </p:txBody>
      </p:sp>
      <p:sp>
        <p:nvSpPr>
          <p:cNvPr id="14" name="TextBox 13">
            <a:extLst>
              <a:ext uri="{FF2B5EF4-FFF2-40B4-BE49-F238E27FC236}">
                <a16:creationId xmlns:a16="http://schemas.microsoft.com/office/drawing/2014/main" id="{1BF52896-6C2E-4C0F-9A96-3E97CAA39374}"/>
              </a:ext>
            </a:extLst>
          </p:cNvPr>
          <p:cNvSpPr txBox="1"/>
          <p:nvPr/>
        </p:nvSpPr>
        <p:spPr>
          <a:xfrm>
            <a:off x="3184805" y="1967863"/>
            <a:ext cx="1442147" cy="400110"/>
          </a:xfrm>
          <a:prstGeom prst="rect">
            <a:avLst/>
          </a:prstGeom>
          <a:solidFill>
            <a:schemeClr val="accent2">
              <a:lumMod val="20000"/>
              <a:lumOff val="80000"/>
            </a:schemeClr>
          </a:solidFill>
        </p:spPr>
        <p:txBody>
          <a:bodyPr wrap="square" rtlCol="0">
            <a:spAutoFit/>
          </a:bodyPr>
          <a:lstStyle/>
          <a:p>
            <a:pPr marL="171450" indent="-171450" algn="just">
              <a:buFontTx/>
              <a:buChar char="-"/>
            </a:pPr>
            <a:r>
              <a:rPr lang="en-US" sz="1000" dirty="0"/>
              <a:t>Model metadata.</a:t>
            </a:r>
          </a:p>
          <a:p>
            <a:pPr marL="171450" indent="-171450" algn="just">
              <a:buFontTx/>
              <a:buChar char="-"/>
            </a:pPr>
            <a:r>
              <a:rPr lang="en-US" sz="1000" dirty="0"/>
              <a:t>Model geometry file.</a:t>
            </a:r>
          </a:p>
        </p:txBody>
      </p:sp>
      <p:sp>
        <p:nvSpPr>
          <p:cNvPr id="16" name="Arrow: Left 15">
            <a:extLst>
              <a:ext uri="{FF2B5EF4-FFF2-40B4-BE49-F238E27FC236}">
                <a16:creationId xmlns:a16="http://schemas.microsoft.com/office/drawing/2014/main" id="{1B51F6FB-9EAB-465D-98CF-3C921C37529A}"/>
              </a:ext>
            </a:extLst>
          </p:cNvPr>
          <p:cNvSpPr/>
          <p:nvPr/>
        </p:nvSpPr>
        <p:spPr>
          <a:xfrm rot="16200000">
            <a:off x="4221568" y="2563693"/>
            <a:ext cx="400111"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hought Bubble: Cloud 17">
            <a:extLst>
              <a:ext uri="{FF2B5EF4-FFF2-40B4-BE49-F238E27FC236}">
                <a16:creationId xmlns:a16="http://schemas.microsoft.com/office/drawing/2014/main" id="{5813B107-19E2-4D41-9E01-6DAF3792E4B9}"/>
              </a:ext>
            </a:extLst>
          </p:cNvPr>
          <p:cNvSpPr/>
          <p:nvPr/>
        </p:nvSpPr>
        <p:spPr>
          <a:xfrm>
            <a:off x="5110323" y="5373789"/>
            <a:ext cx="1938772" cy="115738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Manufacturing middleware</a:t>
            </a:r>
          </a:p>
        </p:txBody>
      </p:sp>
      <p:sp>
        <p:nvSpPr>
          <p:cNvPr id="19" name="Arrow: Left 18">
            <a:extLst>
              <a:ext uri="{FF2B5EF4-FFF2-40B4-BE49-F238E27FC236}">
                <a16:creationId xmlns:a16="http://schemas.microsoft.com/office/drawing/2014/main" id="{BD7BC86E-7EAF-4F4A-84EC-873CE295D33E}"/>
              </a:ext>
            </a:extLst>
          </p:cNvPr>
          <p:cNvSpPr/>
          <p:nvPr/>
        </p:nvSpPr>
        <p:spPr>
          <a:xfrm rot="16200000">
            <a:off x="5676652" y="4671986"/>
            <a:ext cx="1157388"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28592722-0CCA-4D9A-9D43-72A5B61D7BC0}"/>
              </a:ext>
            </a:extLst>
          </p:cNvPr>
          <p:cNvSpPr/>
          <p:nvPr/>
        </p:nvSpPr>
        <p:spPr>
          <a:xfrm rot="5400000">
            <a:off x="5415052" y="4671984"/>
            <a:ext cx="1157389"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4F0669E-95EE-4748-A4B5-3B2E1BD0ECEF}"/>
              </a:ext>
            </a:extLst>
          </p:cNvPr>
          <p:cNvSpPr txBox="1"/>
          <p:nvPr/>
        </p:nvSpPr>
        <p:spPr>
          <a:xfrm>
            <a:off x="4318592" y="4394984"/>
            <a:ext cx="1587500" cy="400110"/>
          </a:xfrm>
          <a:prstGeom prst="rect">
            <a:avLst/>
          </a:prstGeom>
          <a:solidFill>
            <a:schemeClr val="accent2">
              <a:lumMod val="20000"/>
              <a:lumOff val="80000"/>
            </a:schemeClr>
          </a:solidFill>
        </p:spPr>
        <p:txBody>
          <a:bodyPr wrap="square" rtlCol="0">
            <a:spAutoFit/>
          </a:bodyPr>
          <a:lstStyle/>
          <a:p>
            <a:pPr algn="just"/>
            <a:r>
              <a:rPr lang="en-US" sz="1000" dirty="0"/>
              <a:t>Realtime manufacturing node toolpath coordinates.</a:t>
            </a:r>
          </a:p>
        </p:txBody>
      </p:sp>
      <p:sp>
        <p:nvSpPr>
          <p:cNvPr id="22" name="TextBox 21">
            <a:extLst>
              <a:ext uri="{FF2B5EF4-FFF2-40B4-BE49-F238E27FC236}">
                <a16:creationId xmlns:a16="http://schemas.microsoft.com/office/drawing/2014/main" id="{C06E276A-8475-407D-8762-3ECD7BDDD41D}"/>
              </a:ext>
            </a:extLst>
          </p:cNvPr>
          <p:cNvSpPr txBox="1"/>
          <p:nvPr/>
        </p:nvSpPr>
        <p:spPr>
          <a:xfrm>
            <a:off x="6341567" y="4595039"/>
            <a:ext cx="1378167" cy="553998"/>
          </a:xfrm>
          <a:prstGeom prst="rect">
            <a:avLst/>
          </a:prstGeom>
          <a:solidFill>
            <a:schemeClr val="accent2">
              <a:lumMod val="20000"/>
              <a:lumOff val="80000"/>
            </a:schemeClr>
          </a:solidFill>
        </p:spPr>
        <p:txBody>
          <a:bodyPr wrap="square" rtlCol="0">
            <a:spAutoFit/>
          </a:bodyPr>
          <a:lstStyle/>
          <a:p>
            <a:pPr algn="just"/>
            <a:r>
              <a:rPr lang="en-US" sz="1000" dirty="0"/>
              <a:t>Toolpath position and machine status query request.</a:t>
            </a:r>
          </a:p>
        </p:txBody>
      </p:sp>
      <p:sp>
        <p:nvSpPr>
          <p:cNvPr id="23" name="Arrow: Left 22">
            <a:extLst>
              <a:ext uri="{FF2B5EF4-FFF2-40B4-BE49-F238E27FC236}">
                <a16:creationId xmlns:a16="http://schemas.microsoft.com/office/drawing/2014/main" id="{9A2E5D8F-25E5-4CF7-B77C-1547DB572A66}"/>
              </a:ext>
            </a:extLst>
          </p:cNvPr>
          <p:cNvSpPr/>
          <p:nvPr/>
        </p:nvSpPr>
        <p:spPr>
          <a:xfrm rot="16200000">
            <a:off x="7279529" y="2176474"/>
            <a:ext cx="1157388"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A3F6C7CC-BD22-4EBD-8496-A84DE9F7A847}"/>
              </a:ext>
            </a:extLst>
          </p:cNvPr>
          <p:cNvSpPr/>
          <p:nvPr/>
        </p:nvSpPr>
        <p:spPr>
          <a:xfrm rot="5400000">
            <a:off x="7017929" y="2176472"/>
            <a:ext cx="1157389"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E7D2D3-8F07-4741-A6A0-3FA929F7D991}"/>
              </a:ext>
            </a:extLst>
          </p:cNvPr>
          <p:cNvSpPr/>
          <p:nvPr/>
        </p:nvSpPr>
        <p:spPr>
          <a:xfrm>
            <a:off x="6941362" y="336059"/>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Browser embedded blockchain wallet app</a:t>
            </a:r>
          </a:p>
        </p:txBody>
      </p:sp>
      <p:sp>
        <p:nvSpPr>
          <p:cNvPr id="27" name="TextBox 26">
            <a:extLst>
              <a:ext uri="{FF2B5EF4-FFF2-40B4-BE49-F238E27FC236}">
                <a16:creationId xmlns:a16="http://schemas.microsoft.com/office/drawing/2014/main" id="{AFE12572-2B7D-416F-8C8E-470885AE5F3E}"/>
              </a:ext>
            </a:extLst>
          </p:cNvPr>
          <p:cNvSpPr txBox="1"/>
          <p:nvPr/>
        </p:nvSpPr>
        <p:spPr>
          <a:xfrm>
            <a:off x="6132235" y="1924968"/>
            <a:ext cx="1375581" cy="400110"/>
          </a:xfrm>
          <a:prstGeom prst="rect">
            <a:avLst/>
          </a:prstGeom>
          <a:solidFill>
            <a:schemeClr val="accent2">
              <a:lumMod val="20000"/>
              <a:lumOff val="80000"/>
            </a:schemeClr>
          </a:solidFill>
        </p:spPr>
        <p:txBody>
          <a:bodyPr wrap="square" rtlCol="0">
            <a:spAutoFit/>
          </a:bodyPr>
          <a:lstStyle/>
          <a:p>
            <a:pPr algn="just"/>
            <a:r>
              <a:rPr lang="en-US" sz="1000" dirty="0"/>
              <a:t>Transaction signature permission request.</a:t>
            </a:r>
          </a:p>
        </p:txBody>
      </p:sp>
      <p:sp>
        <p:nvSpPr>
          <p:cNvPr id="28" name="TextBox 27">
            <a:extLst>
              <a:ext uri="{FF2B5EF4-FFF2-40B4-BE49-F238E27FC236}">
                <a16:creationId xmlns:a16="http://schemas.microsoft.com/office/drawing/2014/main" id="{941E3CC2-15BB-4F0B-BA01-1FAC6001E514}"/>
              </a:ext>
            </a:extLst>
          </p:cNvPr>
          <p:cNvSpPr txBox="1"/>
          <p:nvPr/>
        </p:nvSpPr>
        <p:spPr>
          <a:xfrm>
            <a:off x="7932234" y="2132805"/>
            <a:ext cx="1080865" cy="553998"/>
          </a:xfrm>
          <a:prstGeom prst="rect">
            <a:avLst/>
          </a:prstGeom>
          <a:solidFill>
            <a:schemeClr val="accent2">
              <a:lumMod val="20000"/>
              <a:lumOff val="80000"/>
            </a:schemeClr>
          </a:solidFill>
        </p:spPr>
        <p:txBody>
          <a:bodyPr wrap="square" rtlCol="0">
            <a:spAutoFit/>
          </a:bodyPr>
          <a:lstStyle/>
          <a:p>
            <a:pPr algn="just"/>
            <a:r>
              <a:rPr lang="en-US" sz="1000" dirty="0"/>
              <a:t>Private key and cryptocurrency access replies.</a:t>
            </a:r>
          </a:p>
        </p:txBody>
      </p:sp>
      <p:sp>
        <p:nvSpPr>
          <p:cNvPr id="30" name="Thought Bubble: Cloud 29">
            <a:extLst>
              <a:ext uri="{FF2B5EF4-FFF2-40B4-BE49-F238E27FC236}">
                <a16:creationId xmlns:a16="http://schemas.microsoft.com/office/drawing/2014/main" id="{BC84E0EB-4EDD-44E2-8FDE-5BD9FD2968F1}"/>
              </a:ext>
            </a:extLst>
          </p:cNvPr>
          <p:cNvSpPr/>
          <p:nvPr/>
        </p:nvSpPr>
        <p:spPr>
          <a:xfrm>
            <a:off x="8460959" y="5369335"/>
            <a:ext cx="1938772" cy="115738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network layer</a:t>
            </a:r>
          </a:p>
        </p:txBody>
      </p:sp>
      <p:sp>
        <p:nvSpPr>
          <p:cNvPr id="31" name="Arrow: Left 30">
            <a:extLst>
              <a:ext uri="{FF2B5EF4-FFF2-40B4-BE49-F238E27FC236}">
                <a16:creationId xmlns:a16="http://schemas.microsoft.com/office/drawing/2014/main" id="{063B6B92-2CED-42CA-A9FA-4E9543092E7C}"/>
              </a:ext>
            </a:extLst>
          </p:cNvPr>
          <p:cNvSpPr/>
          <p:nvPr/>
        </p:nvSpPr>
        <p:spPr>
          <a:xfrm rot="16200000">
            <a:off x="9522291" y="4737743"/>
            <a:ext cx="1157388"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F320BA19-F9FC-4AB6-B934-DD39947F7F09}"/>
              </a:ext>
            </a:extLst>
          </p:cNvPr>
          <p:cNvSpPr/>
          <p:nvPr/>
        </p:nvSpPr>
        <p:spPr>
          <a:xfrm rot="5400000">
            <a:off x="9260691" y="4737741"/>
            <a:ext cx="1157389" cy="2462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FAA0117-E69D-4FD0-860D-99C785CE0C13}"/>
              </a:ext>
            </a:extLst>
          </p:cNvPr>
          <p:cNvSpPr txBox="1"/>
          <p:nvPr/>
        </p:nvSpPr>
        <p:spPr>
          <a:xfrm>
            <a:off x="10194407" y="4733181"/>
            <a:ext cx="1083193" cy="553998"/>
          </a:xfrm>
          <a:prstGeom prst="rect">
            <a:avLst/>
          </a:prstGeom>
          <a:solidFill>
            <a:schemeClr val="accent2">
              <a:lumMod val="20000"/>
              <a:lumOff val="80000"/>
            </a:schemeClr>
          </a:solidFill>
        </p:spPr>
        <p:txBody>
          <a:bodyPr wrap="square" rtlCol="0">
            <a:spAutoFit/>
          </a:bodyPr>
          <a:lstStyle/>
          <a:p>
            <a:pPr algn="just"/>
            <a:r>
              <a:rPr lang="en-US" sz="1000" dirty="0"/>
              <a:t>RPC calls to smart contract functions.</a:t>
            </a:r>
          </a:p>
        </p:txBody>
      </p:sp>
      <p:sp>
        <p:nvSpPr>
          <p:cNvPr id="35" name="TextBox 34">
            <a:extLst>
              <a:ext uri="{FF2B5EF4-FFF2-40B4-BE49-F238E27FC236}">
                <a16:creationId xmlns:a16="http://schemas.microsoft.com/office/drawing/2014/main" id="{3C6466B7-BF42-4072-92D1-3917C5810277}"/>
              </a:ext>
            </a:extLst>
          </p:cNvPr>
          <p:cNvSpPr txBox="1"/>
          <p:nvPr/>
        </p:nvSpPr>
        <p:spPr>
          <a:xfrm>
            <a:off x="8573272" y="4460741"/>
            <a:ext cx="1187413" cy="400110"/>
          </a:xfrm>
          <a:prstGeom prst="rect">
            <a:avLst/>
          </a:prstGeom>
          <a:solidFill>
            <a:schemeClr val="accent2">
              <a:lumMod val="20000"/>
              <a:lumOff val="80000"/>
            </a:schemeClr>
          </a:solidFill>
        </p:spPr>
        <p:txBody>
          <a:bodyPr wrap="square" rtlCol="0">
            <a:spAutoFit/>
          </a:bodyPr>
          <a:lstStyle/>
          <a:p>
            <a:pPr algn="just"/>
            <a:r>
              <a:rPr lang="en-US" sz="1000" dirty="0"/>
              <a:t>Blockchain event generation.</a:t>
            </a:r>
          </a:p>
        </p:txBody>
      </p:sp>
      <p:sp>
        <p:nvSpPr>
          <p:cNvPr id="36" name="TextBox 35">
            <a:extLst>
              <a:ext uri="{FF2B5EF4-FFF2-40B4-BE49-F238E27FC236}">
                <a16:creationId xmlns:a16="http://schemas.microsoft.com/office/drawing/2014/main" id="{D971157B-F6E5-4B44-8EA7-6AD3E431EA36}"/>
              </a:ext>
            </a:extLst>
          </p:cNvPr>
          <p:cNvSpPr txBox="1"/>
          <p:nvPr/>
        </p:nvSpPr>
        <p:spPr>
          <a:xfrm>
            <a:off x="8573272" y="4456645"/>
            <a:ext cx="1187413" cy="400110"/>
          </a:xfrm>
          <a:prstGeom prst="rect">
            <a:avLst/>
          </a:prstGeom>
          <a:solidFill>
            <a:schemeClr val="accent2">
              <a:lumMod val="20000"/>
              <a:lumOff val="80000"/>
            </a:schemeClr>
          </a:solidFill>
        </p:spPr>
        <p:txBody>
          <a:bodyPr wrap="square" rtlCol="0">
            <a:spAutoFit/>
          </a:bodyPr>
          <a:lstStyle/>
          <a:p>
            <a:pPr algn="just"/>
            <a:r>
              <a:rPr lang="en-US" sz="1000" dirty="0"/>
              <a:t>RPC calls to smart contract functions.</a:t>
            </a:r>
          </a:p>
        </p:txBody>
      </p:sp>
      <p:sp>
        <p:nvSpPr>
          <p:cNvPr id="37" name="TextBox 36">
            <a:extLst>
              <a:ext uri="{FF2B5EF4-FFF2-40B4-BE49-F238E27FC236}">
                <a16:creationId xmlns:a16="http://schemas.microsoft.com/office/drawing/2014/main" id="{5585C935-047B-4304-8C55-E255B6E4FAB9}"/>
              </a:ext>
            </a:extLst>
          </p:cNvPr>
          <p:cNvSpPr txBox="1"/>
          <p:nvPr/>
        </p:nvSpPr>
        <p:spPr>
          <a:xfrm>
            <a:off x="2286595" y="4287368"/>
            <a:ext cx="242374" cy="369332"/>
          </a:xfrm>
          <a:prstGeom prst="rect">
            <a:avLst/>
          </a:prstGeom>
          <a:noFill/>
          <a:ln w="25400">
            <a:solidFill>
              <a:schemeClr val="tx1"/>
            </a:solidFill>
          </a:ln>
        </p:spPr>
        <p:txBody>
          <a:bodyPr wrap="none" rtlCol="0">
            <a:spAutoFit/>
          </a:bodyPr>
          <a:lstStyle/>
          <a:p>
            <a:r>
              <a:rPr lang="en-US" dirty="0"/>
              <a:t>I</a:t>
            </a:r>
          </a:p>
        </p:txBody>
      </p:sp>
      <p:sp>
        <p:nvSpPr>
          <p:cNvPr id="38" name="TextBox 37">
            <a:extLst>
              <a:ext uri="{FF2B5EF4-FFF2-40B4-BE49-F238E27FC236}">
                <a16:creationId xmlns:a16="http://schemas.microsoft.com/office/drawing/2014/main" id="{33A75BAF-352E-4E77-AE0A-039B065A278B}"/>
              </a:ext>
            </a:extLst>
          </p:cNvPr>
          <p:cNvSpPr txBox="1"/>
          <p:nvPr/>
        </p:nvSpPr>
        <p:spPr>
          <a:xfrm>
            <a:off x="3882628" y="4282157"/>
            <a:ext cx="300082" cy="369332"/>
          </a:xfrm>
          <a:prstGeom prst="rect">
            <a:avLst/>
          </a:prstGeom>
          <a:noFill/>
          <a:ln w="25400">
            <a:solidFill>
              <a:schemeClr val="tx1"/>
            </a:solidFill>
          </a:ln>
        </p:spPr>
        <p:txBody>
          <a:bodyPr wrap="none" rtlCol="0">
            <a:spAutoFit/>
          </a:bodyPr>
          <a:lstStyle/>
          <a:p>
            <a:r>
              <a:rPr lang="en-US" dirty="0"/>
              <a:t>II</a:t>
            </a:r>
          </a:p>
        </p:txBody>
      </p:sp>
      <p:sp>
        <p:nvSpPr>
          <p:cNvPr id="39" name="TextBox 38">
            <a:extLst>
              <a:ext uri="{FF2B5EF4-FFF2-40B4-BE49-F238E27FC236}">
                <a16:creationId xmlns:a16="http://schemas.microsoft.com/office/drawing/2014/main" id="{8CA188E6-0EBB-4509-99B2-DFA351BC4094}"/>
              </a:ext>
            </a:extLst>
          </p:cNvPr>
          <p:cNvSpPr txBox="1"/>
          <p:nvPr/>
        </p:nvSpPr>
        <p:spPr>
          <a:xfrm>
            <a:off x="5472105" y="2502137"/>
            <a:ext cx="357790" cy="369332"/>
          </a:xfrm>
          <a:prstGeom prst="rect">
            <a:avLst/>
          </a:prstGeom>
          <a:noFill/>
          <a:ln w="25400">
            <a:solidFill>
              <a:schemeClr val="tx1"/>
            </a:solidFill>
          </a:ln>
        </p:spPr>
        <p:txBody>
          <a:bodyPr wrap="none" rtlCol="0">
            <a:spAutoFit/>
          </a:bodyPr>
          <a:lstStyle/>
          <a:p>
            <a:r>
              <a:rPr lang="en-US" dirty="0"/>
              <a:t>III</a:t>
            </a:r>
          </a:p>
        </p:txBody>
      </p:sp>
      <p:sp>
        <p:nvSpPr>
          <p:cNvPr id="40" name="TextBox 39">
            <a:extLst>
              <a:ext uri="{FF2B5EF4-FFF2-40B4-BE49-F238E27FC236}">
                <a16:creationId xmlns:a16="http://schemas.microsoft.com/office/drawing/2014/main" id="{81DC3DE5-0454-4DB3-8732-5B3F392B8275}"/>
              </a:ext>
            </a:extLst>
          </p:cNvPr>
          <p:cNvSpPr txBox="1"/>
          <p:nvPr/>
        </p:nvSpPr>
        <p:spPr>
          <a:xfrm>
            <a:off x="7064473" y="2508945"/>
            <a:ext cx="373820" cy="369332"/>
          </a:xfrm>
          <a:prstGeom prst="rect">
            <a:avLst/>
          </a:prstGeom>
          <a:noFill/>
          <a:ln w="25400">
            <a:solidFill>
              <a:schemeClr val="tx1"/>
            </a:solidFill>
          </a:ln>
        </p:spPr>
        <p:txBody>
          <a:bodyPr wrap="none" rtlCol="0">
            <a:spAutoFit/>
          </a:bodyPr>
          <a:lstStyle/>
          <a:p>
            <a:r>
              <a:rPr lang="en-US" dirty="0"/>
              <a:t>IV</a:t>
            </a:r>
          </a:p>
        </p:txBody>
      </p:sp>
      <p:sp>
        <p:nvSpPr>
          <p:cNvPr id="41" name="TextBox 40">
            <a:extLst>
              <a:ext uri="{FF2B5EF4-FFF2-40B4-BE49-F238E27FC236}">
                <a16:creationId xmlns:a16="http://schemas.microsoft.com/office/drawing/2014/main" id="{BCADD8AA-3650-4D1F-829F-6A2A17C3E0CB}"/>
              </a:ext>
            </a:extLst>
          </p:cNvPr>
          <p:cNvSpPr txBox="1"/>
          <p:nvPr/>
        </p:nvSpPr>
        <p:spPr>
          <a:xfrm>
            <a:off x="9907983" y="2486746"/>
            <a:ext cx="316112" cy="369332"/>
          </a:xfrm>
          <a:prstGeom prst="rect">
            <a:avLst/>
          </a:prstGeom>
          <a:noFill/>
          <a:ln w="25400">
            <a:solidFill>
              <a:schemeClr val="tx1"/>
            </a:solidFill>
          </a:ln>
        </p:spPr>
        <p:txBody>
          <a:bodyPr wrap="none" rtlCol="0">
            <a:spAutoFit/>
          </a:bodyPr>
          <a:lstStyle/>
          <a:p>
            <a:r>
              <a:rPr lang="en-US" dirty="0"/>
              <a:t>V</a:t>
            </a:r>
          </a:p>
        </p:txBody>
      </p:sp>
      <p:sp>
        <p:nvSpPr>
          <p:cNvPr id="42" name="Rectangle 41">
            <a:extLst>
              <a:ext uri="{FF2B5EF4-FFF2-40B4-BE49-F238E27FC236}">
                <a16:creationId xmlns:a16="http://schemas.microsoft.com/office/drawing/2014/main" id="{879CD49F-6E96-4290-B4D5-59309011AEFB}"/>
              </a:ext>
            </a:extLst>
          </p:cNvPr>
          <p:cNvSpPr/>
          <p:nvPr/>
        </p:nvSpPr>
        <p:spPr>
          <a:xfrm>
            <a:off x="73891" y="120072"/>
            <a:ext cx="11345331"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C3B6E66-ACF4-4ACE-ABDF-C0A632050E8D}"/>
              </a:ext>
            </a:extLst>
          </p:cNvPr>
          <p:cNvSpPr txBox="1"/>
          <p:nvPr/>
        </p:nvSpPr>
        <p:spPr>
          <a:xfrm>
            <a:off x="73891" y="159039"/>
            <a:ext cx="2410691" cy="292388"/>
          </a:xfrm>
          <a:prstGeom prst="rect">
            <a:avLst/>
          </a:prstGeom>
          <a:noFill/>
          <a:ln w="25400">
            <a:solidFill>
              <a:schemeClr val="tx1"/>
            </a:solidFill>
          </a:ln>
        </p:spPr>
        <p:txBody>
          <a:bodyPr wrap="square" rtlCol="0">
            <a:spAutoFit/>
          </a:bodyPr>
          <a:lstStyle/>
          <a:p>
            <a:r>
              <a:rPr lang="en-US" sz="1300" b="1" dirty="0"/>
              <a:t>Client Middleware Architecture</a:t>
            </a:r>
          </a:p>
        </p:txBody>
      </p:sp>
    </p:spTree>
    <p:extLst>
      <p:ext uri="{BB962C8B-B14F-4D97-AF65-F5344CB8AC3E}">
        <p14:creationId xmlns:p14="http://schemas.microsoft.com/office/powerpoint/2010/main" val="330865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59AB8C6A-769A-4791-B44C-7EB060DE0DC1}"/>
              </a:ext>
            </a:extLst>
          </p:cNvPr>
          <p:cNvSpPr/>
          <p:nvPr/>
        </p:nvSpPr>
        <p:spPr>
          <a:xfrm rot="16200000">
            <a:off x="4722384" y="1074876"/>
            <a:ext cx="1745672" cy="5294160"/>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786678-47B4-4944-8C73-E77091AE6102}"/>
              </a:ext>
            </a:extLst>
          </p:cNvPr>
          <p:cNvSpPr/>
          <p:nvPr/>
        </p:nvSpPr>
        <p:spPr>
          <a:xfrm>
            <a:off x="3234559" y="3036155"/>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CMaaS middleware interaction layer</a:t>
            </a:r>
          </a:p>
        </p:txBody>
      </p:sp>
      <p:sp>
        <p:nvSpPr>
          <p:cNvPr id="6" name="Rectangle 5">
            <a:extLst>
              <a:ext uri="{FF2B5EF4-FFF2-40B4-BE49-F238E27FC236}">
                <a16:creationId xmlns:a16="http://schemas.microsoft.com/office/drawing/2014/main" id="{95C5EF8E-3ED6-472C-BFF0-5F7B1034436B}"/>
              </a:ext>
            </a:extLst>
          </p:cNvPr>
          <p:cNvSpPr/>
          <p:nvPr/>
        </p:nvSpPr>
        <p:spPr>
          <a:xfrm>
            <a:off x="6409559" y="3036155"/>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firmware interaction layer</a:t>
            </a:r>
          </a:p>
        </p:txBody>
      </p:sp>
      <p:sp>
        <p:nvSpPr>
          <p:cNvPr id="7" name="TextBox 6">
            <a:extLst>
              <a:ext uri="{FF2B5EF4-FFF2-40B4-BE49-F238E27FC236}">
                <a16:creationId xmlns:a16="http://schemas.microsoft.com/office/drawing/2014/main" id="{2FA73813-D233-49D3-AFF5-DBB5237B389D}"/>
              </a:ext>
            </a:extLst>
          </p:cNvPr>
          <p:cNvSpPr txBox="1"/>
          <p:nvPr/>
        </p:nvSpPr>
        <p:spPr>
          <a:xfrm>
            <a:off x="1646133" y="3464820"/>
            <a:ext cx="1527335" cy="400110"/>
          </a:xfrm>
          <a:prstGeom prst="rect">
            <a:avLst/>
          </a:prstGeom>
          <a:solidFill>
            <a:schemeClr val="accent2">
              <a:lumMod val="20000"/>
              <a:lumOff val="80000"/>
            </a:schemeClr>
          </a:solidFill>
        </p:spPr>
        <p:txBody>
          <a:bodyPr wrap="square" rtlCol="0">
            <a:spAutoFit/>
          </a:bodyPr>
          <a:lstStyle/>
          <a:p>
            <a:pPr algn="ctr"/>
            <a:r>
              <a:rPr lang="en-US" sz="1000" dirty="0"/>
              <a:t>Concurrent thread hosting HTTP web server </a:t>
            </a:r>
          </a:p>
        </p:txBody>
      </p:sp>
      <p:sp>
        <p:nvSpPr>
          <p:cNvPr id="8" name="Thought Bubble: Cloud 7">
            <a:extLst>
              <a:ext uri="{FF2B5EF4-FFF2-40B4-BE49-F238E27FC236}">
                <a16:creationId xmlns:a16="http://schemas.microsoft.com/office/drawing/2014/main" id="{BB87B238-1C3A-4647-8392-B77A28797F7C}"/>
              </a:ext>
            </a:extLst>
          </p:cNvPr>
          <p:cNvSpPr/>
          <p:nvPr/>
        </p:nvSpPr>
        <p:spPr>
          <a:xfrm>
            <a:off x="3270629" y="598252"/>
            <a:ext cx="1309833" cy="10194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CMaaS platform</a:t>
            </a:r>
          </a:p>
        </p:txBody>
      </p:sp>
      <p:sp>
        <p:nvSpPr>
          <p:cNvPr id="9" name="Rectangle 8">
            <a:extLst>
              <a:ext uri="{FF2B5EF4-FFF2-40B4-BE49-F238E27FC236}">
                <a16:creationId xmlns:a16="http://schemas.microsoft.com/office/drawing/2014/main" id="{07F0BDB3-E340-41CB-84BA-74B85B00A68F}"/>
              </a:ext>
            </a:extLst>
          </p:cNvPr>
          <p:cNvSpPr/>
          <p:nvPr/>
        </p:nvSpPr>
        <p:spPr>
          <a:xfrm>
            <a:off x="4822059" y="3036155"/>
            <a:ext cx="1587500" cy="1371600"/>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middleware interaction layer</a:t>
            </a:r>
          </a:p>
        </p:txBody>
      </p:sp>
      <p:sp>
        <p:nvSpPr>
          <p:cNvPr id="10" name="Arrow: Left 9">
            <a:extLst>
              <a:ext uri="{FF2B5EF4-FFF2-40B4-BE49-F238E27FC236}">
                <a16:creationId xmlns:a16="http://schemas.microsoft.com/office/drawing/2014/main" id="{8ABC9BC1-6BAF-42EC-ADED-2B963A2932F4}"/>
              </a:ext>
            </a:extLst>
          </p:cNvPr>
          <p:cNvSpPr/>
          <p:nvPr/>
        </p:nvSpPr>
        <p:spPr>
          <a:xfrm rot="16200000">
            <a:off x="3350084" y="2106537"/>
            <a:ext cx="1133763" cy="2226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hought Bubble: Cloud 11">
            <a:extLst>
              <a:ext uri="{FF2B5EF4-FFF2-40B4-BE49-F238E27FC236}">
                <a16:creationId xmlns:a16="http://schemas.microsoft.com/office/drawing/2014/main" id="{5DE35F3A-2A4D-46C9-82B5-D8E1BF0769E8}"/>
              </a:ext>
            </a:extLst>
          </p:cNvPr>
          <p:cNvSpPr/>
          <p:nvPr/>
        </p:nvSpPr>
        <p:spPr>
          <a:xfrm>
            <a:off x="4933348" y="5541519"/>
            <a:ext cx="1309833" cy="101946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front end</a:t>
            </a:r>
          </a:p>
        </p:txBody>
      </p:sp>
      <p:sp>
        <p:nvSpPr>
          <p:cNvPr id="13" name="Arrow: Left 12">
            <a:extLst>
              <a:ext uri="{FF2B5EF4-FFF2-40B4-BE49-F238E27FC236}">
                <a16:creationId xmlns:a16="http://schemas.microsoft.com/office/drawing/2014/main" id="{DEC5D226-0BCD-4E81-99A5-75904AE97CEB}"/>
              </a:ext>
            </a:extLst>
          </p:cNvPr>
          <p:cNvSpPr/>
          <p:nvPr/>
        </p:nvSpPr>
        <p:spPr>
          <a:xfrm rot="16200000">
            <a:off x="5132728" y="4863295"/>
            <a:ext cx="1133763" cy="2226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24627C9C-AC9B-4FDE-B1C3-4F38F708F145}"/>
              </a:ext>
            </a:extLst>
          </p:cNvPr>
          <p:cNvSpPr/>
          <p:nvPr/>
        </p:nvSpPr>
        <p:spPr>
          <a:xfrm rot="5400000">
            <a:off x="4871128" y="4863294"/>
            <a:ext cx="1133764" cy="2226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8F22CF1A-257B-4645-832C-3E07AF5C1B7D}"/>
              </a:ext>
            </a:extLst>
          </p:cNvPr>
          <p:cNvSpPr/>
          <p:nvPr/>
        </p:nvSpPr>
        <p:spPr>
          <a:xfrm rot="16200000">
            <a:off x="6862753" y="2129114"/>
            <a:ext cx="1133763" cy="177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83F74E3-2C56-4B2B-88D3-736BA23A48C5}"/>
              </a:ext>
            </a:extLst>
          </p:cNvPr>
          <p:cNvSpPr/>
          <p:nvPr/>
        </p:nvSpPr>
        <p:spPr>
          <a:xfrm rot="5400000">
            <a:off x="6601152" y="2129114"/>
            <a:ext cx="1133764" cy="1775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913605-86BB-4E17-82BF-1761E0186A8F}"/>
              </a:ext>
            </a:extLst>
          </p:cNvPr>
          <p:cNvSpPr/>
          <p:nvPr/>
        </p:nvSpPr>
        <p:spPr>
          <a:xfrm>
            <a:off x="6573862" y="1143000"/>
            <a:ext cx="1534008" cy="507999"/>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CNC machine OS</a:t>
            </a:r>
          </a:p>
        </p:txBody>
      </p:sp>
      <p:sp>
        <p:nvSpPr>
          <p:cNvPr id="19" name="TextBox 18">
            <a:extLst>
              <a:ext uri="{FF2B5EF4-FFF2-40B4-BE49-F238E27FC236}">
                <a16:creationId xmlns:a16="http://schemas.microsoft.com/office/drawing/2014/main" id="{CF9BD7B3-BA2B-4CDD-8176-3781FE986CFA}"/>
              </a:ext>
            </a:extLst>
          </p:cNvPr>
          <p:cNvSpPr txBox="1"/>
          <p:nvPr/>
        </p:nvSpPr>
        <p:spPr>
          <a:xfrm>
            <a:off x="2363474" y="1833307"/>
            <a:ext cx="1442147" cy="400110"/>
          </a:xfrm>
          <a:prstGeom prst="rect">
            <a:avLst/>
          </a:prstGeom>
          <a:solidFill>
            <a:schemeClr val="accent2">
              <a:lumMod val="20000"/>
              <a:lumOff val="80000"/>
            </a:schemeClr>
          </a:solidFill>
        </p:spPr>
        <p:txBody>
          <a:bodyPr wrap="square" rtlCol="0">
            <a:spAutoFit/>
          </a:bodyPr>
          <a:lstStyle/>
          <a:p>
            <a:pPr algn="just"/>
            <a:r>
              <a:rPr lang="en-US" sz="1000" dirty="0"/>
              <a:t>G-code file load requests.</a:t>
            </a:r>
          </a:p>
        </p:txBody>
      </p:sp>
      <p:sp>
        <p:nvSpPr>
          <p:cNvPr id="20" name="TextBox 19">
            <a:extLst>
              <a:ext uri="{FF2B5EF4-FFF2-40B4-BE49-F238E27FC236}">
                <a16:creationId xmlns:a16="http://schemas.microsoft.com/office/drawing/2014/main" id="{E39D95D4-9D7F-485F-9EE3-BA5492DE5C3E}"/>
              </a:ext>
            </a:extLst>
          </p:cNvPr>
          <p:cNvSpPr txBox="1"/>
          <p:nvPr/>
        </p:nvSpPr>
        <p:spPr>
          <a:xfrm>
            <a:off x="5810954" y="1817771"/>
            <a:ext cx="1276142" cy="400110"/>
          </a:xfrm>
          <a:prstGeom prst="rect">
            <a:avLst/>
          </a:prstGeom>
          <a:solidFill>
            <a:schemeClr val="accent2">
              <a:lumMod val="20000"/>
              <a:lumOff val="80000"/>
            </a:schemeClr>
          </a:solidFill>
        </p:spPr>
        <p:txBody>
          <a:bodyPr wrap="square" rtlCol="0">
            <a:spAutoFit/>
          </a:bodyPr>
          <a:lstStyle/>
          <a:p>
            <a:pPr algn="just"/>
            <a:r>
              <a:rPr lang="en-US" sz="1000" dirty="0"/>
              <a:t>Low level device IO access requests.</a:t>
            </a:r>
          </a:p>
        </p:txBody>
      </p:sp>
      <p:sp>
        <p:nvSpPr>
          <p:cNvPr id="21" name="TextBox 20">
            <a:extLst>
              <a:ext uri="{FF2B5EF4-FFF2-40B4-BE49-F238E27FC236}">
                <a16:creationId xmlns:a16="http://schemas.microsoft.com/office/drawing/2014/main" id="{20A24AE2-C356-49EE-BAEC-45F73F5631FA}"/>
              </a:ext>
            </a:extLst>
          </p:cNvPr>
          <p:cNvSpPr txBox="1"/>
          <p:nvPr/>
        </p:nvSpPr>
        <p:spPr>
          <a:xfrm>
            <a:off x="7518403" y="2111717"/>
            <a:ext cx="1587500" cy="553998"/>
          </a:xfrm>
          <a:prstGeom prst="rect">
            <a:avLst/>
          </a:prstGeom>
          <a:solidFill>
            <a:schemeClr val="accent2">
              <a:lumMod val="20000"/>
              <a:lumOff val="80000"/>
            </a:schemeClr>
          </a:solidFill>
        </p:spPr>
        <p:txBody>
          <a:bodyPr wrap="square" rtlCol="0">
            <a:spAutoFit/>
          </a:bodyPr>
          <a:lstStyle/>
          <a:p>
            <a:pPr algn="just"/>
            <a:r>
              <a:rPr lang="en-US" sz="1000" dirty="0"/>
              <a:t>Real time toolpath coordinates and machine status parameters.</a:t>
            </a:r>
          </a:p>
        </p:txBody>
      </p:sp>
      <p:sp>
        <p:nvSpPr>
          <p:cNvPr id="22" name="TextBox 21">
            <a:extLst>
              <a:ext uri="{FF2B5EF4-FFF2-40B4-BE49-F238E27FC236}">
                <a16:creationId xmlns:a16="http://schemas.microsoft.com/office/drawing/2014/main" id="{9B4EC5E9-E494-4E0E-91A2-46866C128DE6}"/>
              </a:ext>
            </a:extLst>
          </p:cNvPr>
          <p:cNvSpPr txBox="1"/>
          <p:nvPr/>
        </p:nvSpPr>
        <p:spPr>
          <a:xfrm>
            <a:off x="5803125" y="4974637"/>
            <a:ext cx="1276142" cy="553998"/>
          </a:xfrm>
          <a:prstGeom prst="rect">
            <a:avLst/>
          </a:prstGeom>
          <a:solidFill>
            <a:schemeClr val="accent2">
              <a:lumMod val="20000"/>
              <a:lumOff val="80000"/>
            </a:schemeClr>
          </a:solidFill>
        </p:spPr>
        <p:txBody>
          <a:bodyPr wrap="square" rtlCol="0">
            <a:spAutoFit/>
          </a:bodyPr>
          <a:lstStyle/>
          <a:p>
            <a:pPr algn="just"/>
            <a:r>
              <a:rPr lang="en-US" sz="1000" dirty="0"/>
              <a:t>Machine status and toolpath position query replies.</a:t>
            </a:r>
          </a:p>
        </p:txBody>
      </p:sp>
      <p:sp>
        <p:nvSpPr>
          <p:cNvPr id="23" name="TextBox 22">
            <a:extLst>
              <a:ext uri="{FF2B5EF4-FFF2-40B4-BE49-F238E27FC236}">
                <a16:creationId xmlns:a16="http://schemas.microsoft.com/office/drawing/2014/main" id="{3E0AC982-03E6-4485-99BA-CF1A9443A328}"/>
              </a:ext>
            </a:extLst>
          </p:cNvPr>
          <p:cNvSpPr txBox="1"/>
          <p:nvPr/>
        </p:nvSpPr>
        <p:spPr>
          <a:xfrm>
            <a:off x="4078865" y="4640488"/>
            <a:ext cx="1276142" cy="553998"/>
          </a:xfrm>
          <a:prstGeom prst="rect">
            <a:avLst/>
          </a:prstGeom>
          <a:solidFill>
            <a:schemeClr val="accent2">
              <a:lumMod val="20000"/>
              <a:lumOff val="80000"/>
            </a:schemeClr>
          </a:solidFill>
        </p:spPr>
        <p:txBody>
          <a:bodyPr wrap="square" rtlCol="0">
            <a:spAutoFit/>
          </a:bodyPr>
          <a:lstStyle/>
          <a:p>
            <a:pPr algn="just"/>
            <a:r>
              <a:rPr lang="en-US" sz="1000" dirty="0"/>
              <a:t>Machine status and toolpath position query.</a:t>
            </a:r>
          </a:p>
        </p:txBody>
      </p:sp>
      <p:sp>
        <p:nvSpPr>
          <p:cNvPr id="24" name="Rectangle 23">
            <a:extLst>
              <a:ext uri="{FF2B5EF4-FFF2-40B4-BE49-F238E27FC236}">
                <a16:creationId xmlns:a16="http://schemas.microsoft.com/office/drawing/2014/main" id="{C72B833C-7C9E-42BB-971D-D0F89168C249}"/>
              </a:ext>
            </a:extLst>
          </p:cNvPr>
          <p:cNvSpPr/>
          <p:nvPr/>
        </p:nvSpPr>
        <p:spPr>
          <a:xfrm>
            <a:off x="73891" y="120072"/>
            <a:ext cx="11345331" cy="6650183"/>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F7B9D1B-0339-44C1-BE26-594FC43B20E5}"/>
              </a:ext>
            </a:extLst>
          </p:cNvPr>
          <p:cNvSpPr txBox="1"/>
          <p:nvPr/>
        </p:nvSpPr>
        <p:spPr>
          <a:xfrm>
            <a:off x="73891" y="159039"/>
            <a:ext cx="3099577" cy="292388"/>
          </a:xfrm>
          <a:prstGeom prst="rect">
            <a:avLst/>
          </a:prstGeom>
          <a:noFill/>
          <a:ln w="25400">
            <a:solidFill>
              <a:schemeClr val="tx1"/>
            </a:solidFill>
          </a:ln>
        </p:spPr>
        <p:txBody>
          <a:bodyPr wrap="square" rtlCol="0">
            <a:spAutoFit/>
          </a:bodyPr>
          <a:lstStyle/>
          <a:p>
            <a:r>
              <a:rPr lang="en-US" sz="1300" b="1" dirty="0"/>
              <a:t>Manufacturing Middleware Architecture</a:t>
            </a:r>
          </a:p>
        </p:txBody>
      </p:sp>
      <p:sp>
        <p:nvSpPr>
          <p:cNvPr id="26" name="TextBox 25">
            <a:extLst>
              <a:ext uri="{FF2B5EF4-FFF2-40B4-BE49-F238E27FC236}">
                <a16:creationId xmlns:a16="http://schemas.microsoft.com/office/drawing/2014/main" id="{CA28E7DB-8BA2-4378-9850-643306E48C42}"/>
              </a:ext>
            </a:extLst>
          </p:cNvPr>
          <p:cNvSpPr txBox="1"/>
          <p:nvPr/>
        </p:nvSpPr>
        <p:spPr>
          <a:xfrm>
            <a:off x="3234559" y="2632275"/>
            <a:ext cx="242374" cy="369332"/>
          </a:xfrm>
          <a:prstGeom prst="rect">
            <a:avLst/>
          </a:prstGeom>
          <a:noFill/>
          <a:ln w="25400">
            <a:solidFill>
              <a:schemeClr val="tx1"/>
            </a:solidFill>
          </a:ln>
        </p:spPr>
        <p:txBody>
          <a:bodyPr wrap="none" rtlCol="0">
            <a:spAutoFit/>
          </a:bodyPr>
          <a:lstStyle/>
          <a:p>
            <a:r>
              <a:rPr lang="en-US" dirty="0"/>
              <a:t>I</a:t>
            </a:r>
          </a:p>
        </p:txBody>
      </p:sp>
      <p:sp>
        <p:nvSpPr>
          <p:cNvPr id="27" name="TextBox 26">
            <a:extLst>
              <a:ext uri="{FF2B5EF4-FFF2-40B4-BE49-F238E27FC236}">
                <a16:creationId xmlns:a16="http://schemas.microsoft.com/office/drawing/2014/main" id="{F57ADDF1-4D6C-46E8-84A8-63E021ED053F}"/>
              </a:ext>
            </a:extLst>
          </p:cNvPr>
          <p:cNvSpPr txBox="1"/>
          <p:nvPr/>
        </p:nvSpPr>
        <p:spPr>
          <a:xfrm>
            <a:off x="4844639" y="2639847"/>
            <a:ext cx="300082" cy="369332"/>
          </a:xfrm>
          <a:prstGeom prst="rect">
            <a:avLst/>
          </a:prstGeom>
          <a:noFill/>
          <a:ln w="25400">
            <a:solidFill>
              <a:schemeClr val="tx1"/>
            </a:solidFill>
          </a:ln>
        </p:spPr>
        <p:txBody>
          <a:bodyPr wrap="none" rtlCol="0">
            <a:spAutoFit/>
          </a:bodyPr>
          <a:lstStyle/>
          <a:p>
            <a:r>
              <a:rPr lang="en-US" dirty="0"/>
              <a:t>II</a:t>
            </a:r>
          </a:p>
        </p:txBody>
      </p:sp>
      <p:sp>
        <p:nvSpPr>
          <p:cNvPr id="28" name="TextBox 27">
            <a:extLst>
              <a:ext uri="{FF2B5EF4-FFF2-40B4-BE49-F238E27FC236}">
                <a16:creationId xmlns:a16="http://schemas.microsoft.com/office/drawing/2014/main" id="{02620DA1-F273-43DB-8AF7-E3D5E34BE6FF}"/>
              </a:ext>
            </a:extLst>
          </p:cNvPr>
          <p:cNvSpPr txBox="1"/>
          <p:nvPr/>
        </p:nvSpPr>
        <p:spPr>
          <a:xfrm>
            <a:off x="6449186" y="2639847"/>
            <a:ext cx="357790" cy="369332"/>
          </a:xfrm>
          <a:prstGeom prst="rect">
            <a:avLst/>
          </a:prstGeom>
          <a:noFill/>
          <a:ln w="25400">
            <a:solidFill>
              <a:schemeClr val="tx1"/>
            </a:solidFill>
          </a:ln>
        </p:spPr>
        <p:txBody>
          <a:bodyPr wrap="none" rtlCol="0">
            <a:spAutoFit/>
          </a:bodyPr>
          <a:lstStyle/>
          <a:p>
            <a:r>
              <a:rPr lang="en-US" dirty="0"/>
              <a:t>III</a:t>
            </a:r>
          </a:p>
        </p:txBody>
      </p:sp>
    </p:spTree>
    <p:extLst>
      <p:ext uri="{BB962C8B-B14F-4D97-AF65-F5344CB8AC3E}">
        <p14:creationId xmlns:p14="http://schemas.microsoft.com/office/powerpoint/2010/main" val="137983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F67948-A959-49C3-93B2-F783A5C138CA}"/>
              </a:ext>
            </a:extLst>
          </p:cNvPr>
          <p:cNvSpPr/>
          <p:nvPr/>
        </p:nvSpPr>
        <p:spPr>
          <a:xfrm>
            <a:off x="3247048" y="585162"/>
            <a:ext cx="1578741"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Base permission smart contract</a:t>
            </a:r>
          </a:p>
        </p:txBody>
      </p:sp>
      <p:sp>
        <p:nvSpPr>
          <p:cNvPr id="5" name="Rectangle 4">
            <a:extLst>
              <a:ext uri="{FF2B5EF4-FFF2-40B4-BE49-F238E27FC236}">
                <a16:creationId xmlns:a16="http://schemas.microsoft.com/office/drawing/2014/main" id="{6AB7C416-3287-4BA7-8A2B-F9B15CF3FDF7}"/>
              </a:ext>
            </a:extLst>
          </p:cNvPr>
          <p:cNvSpPr/>
          <p:nvPr/>
        </p:nvSpPr>
        <p:spPr>
          <a:xfrm>
            <a:off x="587039" y="2009825"/>
            <a:ext cx="1305261"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Raw material </a:t>
            </a:r>
            <a:r>
              <a:rPr lang="en-US" sz="1400" dirty="0" err="1"/>
              <a:t>sourcer</a:t>
            </a:r>
            <a:r>
              <a:rPr lang="en-US" sz="1400" dirty="0"/>
              <a:t> smart contract</a:t>
            </a:r>
          </a:p>
        </p:txBody>
      </p:sp>
      <p:sp>
        <p:nvSpPr>
          <p:cNvPr id="6" name="Rectangle 5">
            <a:extLst>
              <a:ext uri="{FF2B5EF4-FFF2-40B4-BE49-F238E27FC236}">
                <a16:creationId xmlns:a16="http://schemas.microsoft.com/office/drawing/2014/main" id="{1A4EF29A-ED28-4D70-88BA-9869E91DC074}"/>
              </a:ext>
            </a:extLst>
          </p:cNvPr>
          <p:cNvSpPr/>
          <p:nvPr/>
        </p:nvSpPr>
        <p:spPr>
          <a:xfrm>
            <a:off x="2040760" y="2009820"/>
            <a:ext cx="1207266"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CNC machine owner smart contract</a:t>
            </a:r>
          </a:p>
        </p:txBody>
      </p:sp>
      <p:sp>
        <p:nvSpPr>
          <p:cNvPr id="9" name="Rectangle 8">
            <a:extLst>
              <a:ext uri="{FF2B5EF4-FFF2-40B4-BE49-F238E27FC236}">
                <a16:creationId xmlns:a16="http://schemas.microsoft.com/office/drawing/2014/main" id="{6CB08C9D-71F3-449F-B894-55FD329ECBA2}"/>
              </a:ext>
            </a:extLst>
          </p:cNvPr>
          <p:cNvSpPr/>
          <p:nvPr/>
        </p:nvSpPr>
        <p:spPr>
          <a:xfrm>
            <a:off x="3367141" y="2018548"/>
            <a:ext cx="1305261"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Quality controller smart contract</a:t>
            </a:r>
          </a:p>
        </p:txBody>
      </p:sp>
      <p:sp>
        <p:nvSpPr>
          <p:cNvPr id="10" name="Rectangle 9">
            <a:extLst>
              <a:ext uri="{FF2B5EF4-FFF2-40B4-BE49-F238E27FC236}">
                <a16:creationId xmlns:a16="http://schemas.microsoft.com/office/drawing/2014/main" id="{C9F223B3-52A8-4EBD-9F02-A90EDD6EFA73}"/>
              </a:ext>
            </a:extLst>
          </p:cNvPr>
          <p:cNvSpPr/>
          <p:nvPr/>
        </p:nvSpPr>
        <p:spPr>
          <a:xfrm>
            <a:off x="4857968" y="2018548"/>
            <a:ext cx="1291894"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Distributor smart contract</a:t>
            </a:r>
          </a:p>
        </p:txBody>
      </p:sp>
      <p:sp>
        <p:nvSpPr>
          <p:cNvPr id="11" name="Rectangle 10">
            <a:extLst>
              <a:ext uri="{FF2B5EF4-FFF2-40B4-BE49-F238E27FC236}">
                <a16:creationId xmlns:a16="http://schemas.microsoft.com/office/drawing/2014/main" id="{C39259D3-B744-4B37-9A24-0C0015112F9B}"/>
              </a:ext>
            </a:extLst>
          </p:cNvPr>
          <p:cNvSpPr/>
          <p:nvPr/>
        </p:nvSpPr>
        <p:spPr>
          <a:xfrm>
            <a:off x="6335428" y="2018548"/>
            <a:ext cx="1493016"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Client/Consumer smart contract</a:t>
            </a:r>
          </a:p>
        </p:txBody>
      </p:sp>
      <p:sp>
        <p:nvSpPr>
          <p:cNvPr id="12" name="Rectangle 11">
            <a:extLst>
              <a:ext uri="{FF2B5EF4-FFF2-40B4-BE49-F238E27FC236}">
                <a16:creationId xmlns:a16="http://schemas.microsoft.com/office/drawing/2014/main" id="{2D9739D0-C2D8-4F43-9C80-B79894267D47}"/>
              </a:ext>
            </a:extLst>
          </p:cNvPr>
          <p:cNvSpPr/>
          <p:nvPr/>
        </p:nvSpPr>
        <p:spPr>
          <a:xfrm>
            <a:off x="991583" y="1526370"/>
            <a:ext cx="6153853" cy="17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C135C505-A398-48B5-8C48-D969F2C2CEE6}"/>
              </a:ext>
            </a:extLst>
          </p:cNvPr>
          <p:cNvSpPr/>
          <p:nvPr/>
        </p:nvSpPr>
        <p:spPr>
          <a:xfrm>
            <a:off x="3924522" y="1193907"/>
            <a:ext cx="1905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08BBF01-2296-45B2-A5D6-810823543360}"/>
              </a:ext>
            </a:extLst>
          </p:cNvPr>
          <p:cNvSpPr/>
          <p:nvPr/>
        </p:nvSpPr>
        <p:spPr>
          <a:xfrm>
            <a:off x="991582" y="164109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2AB4AB91-83A5-4A09-AD34-777199E9C4F3}"/>
              </a:ext>
            </a:extLst>
          </p:cNvPr>
          <p:cNvSpPr/>
          <p:nvPr/>
        </p:nvSpPr>
        <p:spPr>
          <a:xfrm>
            <a:off x="2693382" y="164109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C554F4AC-19D8-4C94-B490-3B1C22D098E2}"/>
              </a:ext>
            </a:extLst>
          </p:cNvPr>
          <p:cNvSpPr/>
          <p:nvPr/>
        </p:nvSpPr>
        <p:spPr>
          <a:xfrm>
            <a:off x="3956271" y="1649990"/>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76CCA2D-4669-4290-9ACB-51BE0E47F723}"/>
              </a:ext>
            </a:extLst>
          </p:cNvPr>
          <p:cNvSpPr/>
          <p:nvPr/>
        </p:nvSpPr>
        <p:spPr>
          <a:xfrm>
            <a:off x="5372757" y="1658455"/>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1E378F5A-82C4-46EC-B404-1FD1258B6313}"/>
              </a:ext>
            </a:extLst>
          </p:cNvPr>
          <p:cNvSpPr/>
          <p:nvPr/>
        </p:nvSpPr>
        <p:spPr>
          <a:xfrm>
            <a:off x="7018436" y="1666919"/>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92D0B7-0DC5-43E8-913A-6DC29AD0E787}"/>
              </a:ext>
            </a:extLst>
          </p:cNvPr>
          <p:cNvSpPr/>
          <p:nvPr/>
        </p:nvSpPr>
        <p:spPr>
          <a:xfrm>
            <a:off x="9888145" y="2841675"/>
            <a:ext cx="1839098"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ERC 721 Non fungible token smart contract</a:t>
            </a:r>
          </a:p>
        </p:txBody>
      </p:sp>
      <p:sp>
        <p:nvSpPr>
          <p:cNvPr id="20" name="Rectangle 19">
            <a:extLst>
              <a:ext uri="{FF2B5EF4-FFF2-40B4-BE49-F238E27FC236}">
                <a16:creationId xmlns:a16="http://schemas.microsoft.com/office/drawing/2014/main" id="{673C6E71-6A8B-442A-8289-62A1FEC1407E}"/>
              </a:ext>
            </a:extLst>
          </p:cNvPr>
          <p:cNvSpPr/>
          <p:nvPr/>
        </p:nvSpPr>
        <p:spPr>
          <a:xfrm>
            <a:off x="9856403" y="3512658"/>
            <a:ext cx="1854969" cy="15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693DF54-B8E0-4FFF-B181-E5A0947EDCAD}"/>
              </a:ext>
            </a:extLst>
          </p:cNvPr>
          <p:cNvSpPr/>
          <p:nvPr/>
        </p:nvSpPr>
        <p:spPr>
          <a:xfrm>
            <a:off x="10678172" y="3628013"/>
            <a:ext cx="259044" cy="288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4152C1-23E4-4A4A-9DC8-4C521BE67D49}"/>
              </a:ext>
            </a:extLst>
          </p:cNvPr>
          <p:cNvSpPr/>
          <p:nvPr/>
        </p:nvSpPr>
        <p:spPr>
          <a:xfrm>
            <a:off x="9925810" y="3952079"/>
            <a:ext cx="1801433"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Asset Smart Contract</a:t>
            </a:r>
          </a:p>
        </p:txBody>
      </p:sp>
      <p:sp>
        <p:nvSpPr>
          <p:cNvPr id="23" name="Rectangle 22">
            <a:extLst>
              <a:ext uri="{FF2B5EF4-FFF2-40B4-BE49-F238E27FC236}">
                <a16:creationId xmlns:a16="http://schemas.microsoft.com/office/drawing/2014/main" id="{C26A8D57-EFD1-4E42-B7AD-D7C0AC240F7D}"/>
              </a:ext>
            </a:extLst>
          </p:cNvPr>
          <p:cNvSpPr/>
          <p:nvPr/>
        </p:nvSpPr>
        <p:spPr>
          <a:xfrm>
            <a:off x="4053708" y="4452598"/>
            <a:ext cx="1578741"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Core Supply Chain Smart Contract</a:t>
            </a:r>
          </a:p>
        </p:txBody>
      </p:sp>
      <p:sp>
        <p:nvSpPr>
          <p:cNvPr id="24" name="Rectangle 23">
            <a:extLst>
              <a:ext uri="{FF2B5EF4-FFF2-40B4-BE49-F238E27FC236}">
                <a16:creationId xmlns:a16="http://schemas.microsoft.com/office/drawing/2014/main" id="{7BAAAE6F-F8E5-47E7-9AEC-60875CF0B113}"/>
              </a:ext>
            </a:extLst>
          </p:cNvPr>
          <p:cNvSpPr/>
          <p:nvPr/>
        </p:nvSpPr>
        <p:spPr>
          <a:xfrm>
            <a:off x="1037729" y="5404243"/>
            <a:ext cx="7674197" cy="140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EDF05AB8-18B7-4F3E-811D-8274A41FB848}"/>
              </a:ext>
            </a:extLst>
          </p:cNvPr>
          <p:cNvSpPr/>
          <p:nvPr/>
        </p:nvSpPr>
        <p:spPr>
          <a:xfrm>
            <a:off x="4731182" y="5061343"/>
            <a:ext cx="1905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E8860A0-F404-4963-B86B-D501CC189D43}"/>
              </a:ext>
            </a:extLst>
          </p:cNvPr>
          <p:cNvSpPr/>
          <p:nvPr/>
        </p:nvSpPr>
        <p:spPr>
          <a:xfrm>
            <a:off x="152180" y="5950755"/>
            <a:ext cx="1801433" cy="608745"/>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 raw material</a:t>
            </a:r>
          </a:p>
        </p:txBody>
      </p:sp>
      <p:sp>
        <p:nvSpPr>
          <p:cNvPr id="27" name="Rectangle 26">
            <a:extLst>
              <a:ext uri="{FF2B5EF4-FFF2-40B4-BE49-F238E27FC236}">
                <a16:creationId xmlns:a16="http://schemas.microsoft.com/office/drawing/2014/main" id="{42BB7EE4-9156-415C-B4D3-1B80291F749C}"/>
              </a:ext>
            </a:extLst>
          </p:cNvPr>
          <p:cNvSpPr/>
          <p:nvPr/>
        </p:nvSpPr>
        <p:spPr>
          <a:xfrm>
            <a:off x="2102072" y="5950750"/>
            <a:ext cx="1769241"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part from stock</a:t>
            </a:r>
          </a:p>
        </p:txBody>
      </p:sp>
      <p:sp>
        <p:nvSpPr>
          <p:cNvPr id="28" name="Rectangle 27">
            <a:extLst>
              <a:ext uri="{FF2B5EF4-FFF2-40B4-BE49-F238E27FC236}">
                <a16:creationId xmlns:a16="http://schemas.microsoft.com/office/drawing/2014/main" id="{D46C1E21-CAC0-40A8-A0FB-AD3310481093}"/>
              </a:ext>
            </a:extLst>
          </p:cNvPr>
          <p:cNvSpPr/>
          <p:nvPr/>
        </p:nvSpPr>
        <p:spPr>
          <a:xfrm>
            <a:off x="4019772" y="5950749"/>
            <a:ext cx="1769241"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Quality Control and Verification</a:t>
            </a:r>
          </a:p>
        </p:txBody>
      </p:sp>
      <p:sp>
        <p:nvSpPr>
          <p:cNvPr id="29" name="Rectangle 28">
            <a:extLst>
              <a:ext uri="{FF2B5EF4-FFF2-40B4-BE49-F238E27FC236}">
                <a16:creationId xmlns:a16="http://schemas.microsoft.com/office/drawing/2014/main" id="{A8618BD0-D903-46DD-8A07-BF3BA99F1210}"/>
              </a:ext>
            </a:extLst>
          </p:cNvPr>
          <p:cNvSpPr/>
          <p:nvPr/>
        </p:nvSpPr>
        <p:spPr>
          <a:xfrm>
            <a:off x="5937472" y="5950749"/>
            <a:ext cx="1769241"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Distribute and Ship</a:t>
            </a:r>
          </a:p>
          <a:p>
            <a:pPr algn="ctr"/>
            <a:r>
              <a:rPr lang="en-US" sz="1400" dirty="0"/>
              <a:t>Final part</a:t>
            </a:r>
          </a:p>
        </p:txBody>
      </p:sp>
      <p:sp>
        <p:nvSpPr>
          <p:cNvPr id="30" name="Rectangle 29">
            <a:extLst>
              <a:ext uri="{FF2B5EF4-FFF2-40B4-BE49-F238E27FC236}">
                <a16:creationId xmlns:a16="http://schemas.microsoft.com/office/drawing/2014/main" id="{6E7FCD37-597E-4985-842E-9EDF06E44BD7}"/>
              </a:ext>
            </a:extLst>
          </p:cNvPr>
          <p:cNvSpPr/>
          <p:nvPr/>
        </p:nvSpPr>
        <p:spPr>
          <a:xfrm>
            <a:off x="7855172" y="5950749"/>
            <a:ext cx="1769241" cy="608747"/>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Customer Acceptance and approval</a:t>
            </a:r>
          </a:p>
        </p:txBody>
      </p:sp>
      <p:sp>
        <p:nvSpPr>
          <p:cNvPr id="31" name="Arrow: Down 30">
            <a:extLst>
              <a:ext uri="{FF2B5EF4-FFF2-40B4-BE49-F238E27FC236}">
                <a16:creationId xmlns:a16="http://schemas.microsoft.com/office/drawing/2014/main" id="{EB2709D2-5B23-4BAD-BA64-799685D3B84F}"/>
              </a:ext>
            </a:extLst>
          </p:cNvPr>
          <p:cNvSpPr/>
          <p:nvPr/>
        </p:nvSpPr>
        <p:spPr>
          <a:xfrm>
            <a:off x="1052895" y="558202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C2EBBEDA-CECA-4B1E-B936-C2EBE33A6C5A}"/>
              </a:ext>
            </a:extLst>
          </p:cNvPr>
          <p:cNvSpPr/>
          <p:nvPr/>
        </p:nvSpPr>
        <p:spPr>
          <a:xfrm>
            <a:off x="2754695" y="558202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B46EB41C-4C12-45ED-B3BC-64CE51D95923}"/>
              </a:ext>
            </a:extLst>
          </p:cNvPr>
          <p:cNvSpPr/>
          <p:nvPr/>
        </p:nvSpPr>
        <p:spPr>
          <a:xfrm>
            <a:off x="4772241" y="558202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3D07D996-0D93-4876-B873-670B63A4A837}"/>
              </a:ext>
            </a:extLst>
          </p:cNvPr>
          <p:cNvSpPr/>
          <p:nvPr/>
        </p:nvSpPr>
        <p:spPr>
          <a:xfrm>
            <a:off x="6758592" y="5582021"/>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E224036B-6509-40F4-A686-13120AF161D4}"/>
              </a:ext>
            </a:extLst>
          </p:cNvPr>
          <p:cNvSpPr/>
          <p:nvPr/>
        </p:nvSpPr>
        <p:spPr>
          <a:xfrm>
            <a:off x="8600092" y="5607849"/>
            <a:ext cx="1270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8E95062-BC92-4FC8-87A5-832611955881}"/>
              </a:ext>
            </a:extLst>
          </p:cNvPr>
          <p:cNvSpPr txBox="1"/>
          <p:nvPr/>
        </p:nvSpPr>
        <p:spPr>
          <a:xfrm>
            <a:off x="250452" y="470228"/>
            <a:ext cx="242374" cy="369332"/>
          </a:xfrm>
          <a:prstGeom prst="rect">
            <a:avLst/>
          </a:prstGeom>
          <a:noFill/>
          <a:ln w="25400">
            <a:solidFill>
              <a:schemeClr val="tx1"/>
            </a:solidFill>
          </a:ln>
        </p:spPr>
        <p:txBody>
          <a:bodyPr wrap="none" rtlCol="0">
            <a:spAutoFit/>
          </a:bodyPr>
          <a:lstStyle/>
          <a:p>
            <a:r>
              <a:rPr lang="en-US" dirty="0"/>
              <a:t>I</a:t>
            </a:r>
          </a:p>
        </p:txBody>
      </p:sp>
      <p:sp>
        <p:nvSpPr>
          <p:cNvPr id="37" name="TextBox 36">
            <a:extLst>
              <a:ext uri="{FF2B5EF4-FFF2-40B4-BE49-F238E27FC236}">
                <a16:creationId xmlns:a16="http://schemas.microsoft.com/office/drawing/2014/main" id="{647B4B1C-E130-40CC-8C35-8136FF1E06A0}"/>
              </a:ext>
            </a:extLst>
          </p:cNvPr>
          <p:cNvSpPr txBox="1"/>
          <p:nvPr/>
        </p:nvSpPr>
        <p:spPr>
          <a:xfrm>
            <a:off x="530674" y="470227"/>
            <a:ext cx="1854357" cy="707886"/>
          </a:xfrm>
          <a:prstGeom prst="rect">
            <a:avLst/>
          </a:prstGeom>
          <a:solidFill>
            <a:schemeClr val="accent2">
              <a:lumMod val="20000"/>
              <a:lumOff val="80000"/>
            </a:schemeClr>
          </a:solidFill>
        </p:spPr>
        <p:txBody>
          <a:bodyPr wrap="square" rtlCol="0">
            <a:spAutoFit/>
          </a:bodyPr>
          <a:lstStyle/>
          <a:p>
            <a:pPr algn="ctr"/>
            <a:r>
              <a:rPr lang="en-US" sz="1000" dirty="0"/>
              <a:t>Smart Contract Inheritance structure for major stakeholders in CMaaS supply chain.</a:t>
            </a:r>
          </a:p>
        </p:txBody>
      </p:sp>
      <p:sp>
        <p:nvSpPr>
          <p:cNvPr id="38" name="TextBox 37">
            <a:extLst>
              <a:ext uri="{FF2B5EF4-FFF2-40B4-BE49-F238E27FC236}">
                <a16:creationId xmlns:a16="http://schemas.microsoft.com/office/drawing/2014/main" id="{A8272D22-98AF-4FC4-8634-D283C4FDC0DA}"/>
              </a:ext>
            </a:extLst>
          </p:cNvPr>
          <p:cNvSpPr txBox="1"/>
          <p:nvPr/>
        </p:nvSpPr>
        <p:spPr>
          <a:xfrm>
            <a:off x="9620190" y="2009819"/>
            <a:ext cx="300082" cy="369332"/>
          </a:xfrm>
          <a:prstGeom prst="rect">
            <a:avLst/>
          </a:prstGeom>
          <a:noFill/>
          <a:ln w="25400">
            <a:solidFill>
              <a:schemeClr val="tx1"/>
            </a:solidFill>
          </a:ln>
        </p:spPr>
        <p:txBody>
          <a:bodyPr wrap="none" rtlCol="0">
            <a:spAutoFit/>
          </a:bodyPr>
          <a:lstStyle/>
          <a:p>
            <a:r>
              <a:rPr lang="en-US" dirty="0"/>
              <a:t>II</a:t>
            </a:r>
          </a:p>
        </p:txBody>
      </p:sp>
      <p:sp>
        <p:nvSpPr>
          <p:cNvPr id="39" name="TextBox 38">
            <a:extLst>
              <a:ext uri="{FF2B5EF4-FFF2-40B4-BE49-F238E27FC236}">
                <a16:creationId xmlns:a16="http://schemas.microsoft.com/office/drawing/2014/main" id="{02D133A7-8674-4C50-B492-4324AB303178}"/>
              </a:ext>
            </a:extLst>
          </p:cNvPr>
          <p:cNvSpPr txBox="1"/>
          <p:nvPr/>
        </p:nvSpPr>
        <p:spPr>
          <a:xfrm>
            <a:off x="9920272" y="1984489"/>
            <a:ext cx="1854357" cy="553998"/>
          </a:xfrm>
          <a:prstGeom prst="rect">
            <a:avLst/>
          </a:prstGeom>
          <a:solidFill>
            <a:schemeClr val="accent2">
              <a:lumMod val="20000"/>
              <a:lumOff val="80000"/>
            </a:schemeClr>
          </a:solidFill>
        </p:spPr>
        <p:txBody>
          <a:bodyPr wrap="square" rtlCol="0">
            <a:spAutoFit/>
          </a:bodyPr>
          <a:lstStyle/>
          <a:p>
            <a:pPr algn="ctr"/>
            <a:r>
              <a:rPr lang="en-US" sz="1000" dirty="0"/>
              <a:t>Smart Contract Inheritance structure for assets in the </a:t>
            </a:r>
            <a:r>
              <a:rPr lang="en-US" sz="1000" dirty="0" err="1"/>
              <a:t>CmaaS</a:t>
            </a:r>
            <a:r>
              <a:rPr lang="en-US" sz="1000" dirty="0"/>
              <a:t> supply chain</a:t>
            </a:r>
          </a:p>
        </p:txBody>
      </p:sp>
      <p:sp>
        <p:nvSpPr>
          <p:cNvPr id="40" name="TextBox 39">
            <a:extLst>
              <a:ext uri="{FF2B5EF4-FFF2-40B4-BE49-F238E27FC236}">
                <a16:creationId xmlns:a16="http://schemas.microsoft.com/office/drawing/2014/main" id="{4B505ACC-8E3F-439F-A616-4519C59CD989}"/>
              </a:ext>
            </a:extLst>
          </p:cNvPr>
          <p:cNvSpPr txBox="1"/>
          <p:nvPr/>
        </p:nvSpPr>
        <p:spPr>
          <a:xfrm>
            <a:off x="229249" y="4400332"/>
            <a:ext cx="357790" cy="369332"/>
          </a:xfrm>
          <a:prstGeom prst="rect">
            <a:avLst/>
          </a:prstGeom>
          <a:noFill/>
          <a:ln w="25400">
            <a:solidFill>
              <a:schemeClr val="tx1"/>
            </a:solidFill>
          </a:ln>
        </p:spPr>
        <p:txBody>
          <a:bodyPr wrap="none" rtlCol="0">
            <a:spAutoFit/>
          </a:bodyPr>
          <a:lstStyle/>
          <a:p>
            <a:r>
              <a:rPr lang="en-US" dirty="0"/>
              <a:t>III</a:t>
            </a:r>
          </a:p>
        </p:txBody>
      </p:sp>
      <p:sp>
        <p:nvSpPr>
          <p:cNvPr id="41" name="TextBox 40">
            <a:extLst>
              <a:ext uri="{FF2B5EF4-FFF2-40B4-BE49-F238E27FC236}">
                <a16:creationId xmlns:a16="http://schemas.microsoft.com/office/drawing/2014/main" id="{462374E7-1705-4664-A483-9D350E739E67}"/>
              </a:ext>
            </a:extLst>
          </p:cNvPr>
          <p:cNvSpPr txBox="1"/>
          <p:nvPr/>
        </p:nvSpPr>
        <p:spPr>
          <a:xfrm>
            <a:off x="587039" y="4389268"/>
            <a:ext cx="1854357" cy="553998"/>
          </a:xfrm>
          <a:prstGeom prst="rect">
            <a:avLst/>
          </a:prstGeom>
          <a:solidFill>
            <a:schemeClr val="accent2">
              <a:lumMod val="20000"/>
              <a:lumOff val="80000"/>
            </a:schemeClr>
          </a:solidFill>
        </p:spPr>
        <p:txBody>
          <a:bodyPr wrap="square" rtlCol="0">
            <a:spAutoFit/>
          </a:bodyPr>
          <a:lstStyle/>
          <a:p>
            <a:pPr algn="ctr"/>
            <a:r>
              <a:rPr lang="en-US" sz="1000" dirty="0"/>
              <a:t>Core Supply chain smart contract method differentiations </a:t>
            </a:r>
          </a:p>
        </p:txBody>
      </p:sp>
    </p:spTree>
    <p:extLst>
      <p:ext uri="{BB962C8B-B14F-4D97-AF65-F5344CB8AC3E}">
        <p14:creationId xmlns:p14="http://schemas.microsoft.com/office/powerpoint/2010/main" val="337859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D13A-E01B-43EB-99C6-7D9B7553D2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C7656F-F6C2-48CC-B8B4-D1597E8915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767329-8818-447B-B8F9-E2C746B0E33E}"/>
              </a:ext>
            </a:extLst>
          </p:cNvPr>
          <p:cNvPicPr>
            <a:picLocks noChangeAspect="1"/>
          </p:cNvPicPr>
          <p:nvPr/>
        </p:nvPicPr>
        <p:blipFill>
          <a:blip r:embed="rId2"/>
          <a:stretch>
            <a:fillRect/>
          </a:stretch>
        </p:blipFill>
        <p:spPr>
          <a:xfrm>
            <a:off x="833437" y="590550"/>
            <a:ext cx="10525125" cy="5676900"/>
          </a:xfrm>
          <a:prstGeom prst="rect">
            <a:avLst/>
          </a:prstGeom>
        </p:spPr>
      </p:pic>
    </p:spTree>
    <p:extLst>
      <p:ext uri="{BB962C8B-B14F-4D97-AF65-F5344CB8AC3E}">
        <p14:creationId xmlns:p14="http://schemas.microsoft.com/office/powerpoint/2010/main" val="325579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402514-CFEF-4F15-8A27-10D7198577C0}"/>
              </a:ext>
            </a:extLst>
          </p:cNvPr>
          <p:cNvPicPr>
            <a:picLocks noChangeAspect="1"/>
          </p:cNvPicPr>
          <p:nvPr/>
        </p:nvPicPr>
        <p:blipFill>
          <a:blip r:embed="rId2"/>
          <a:stretch>
            <a:fillRect/>
          </a:stretch>
        </p:blipFill>
        <p:spPr>
          <a:xfrm>
            <a:off x="852487" y="214312"/>
            <a:ext cx="10487025" cy="6429375"/>
          </a:xfrm>
          <a:prstGeom prst="rect">
            <a:avLst/>
          </a:prstGeom>
        </p:spPr>
      </p:pic>
    </p:spTree>
    <p:extLst>
      <p:ext uri="{BB962C8B-B14F-4D97-AF65-F5344CB8AC3E}">
        <p14:creationId xmlns:p14="http://schemas.microsoft.com/office/powerpoint/2010/main" val="193194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25C8E8-40D6-423F-8714-647AA7C76FA1}"/>
              </a:ext>
            </a:extLst>
          </p:cNvPr>
          <p:cNvSpPr/>
          <p:nvPr/>
        </p:nvSpPr>
        <p:spPr>
          <a:xfrm>
            <a:off x="2096477" y="1990725"/>
            <a:ext cx="5232036"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1B9708-1124-42A0-A247-68F409D74D88}"/>
              </a:ext>
            </a:extLst>
          </p:cNvPr>
          <p:cNvPicPr>
            <a:picLocks noChangeAspect="1"/>
          </p:cNvPicPr>
          <p:nvPr/>
        </p:nvPicPr>
        <p:blipFill>
          <a:blip r:embed="rId2"/>
          <a:stretch>
            <a:fillRect/>
          </a:stretch>
        </p:blipFill>
        <p:spPr>
          <a:xfrm>
            <a:off x="1892909" y="3373411"/>
            <a:ext cx="5941160" cy="381000"/>
          </a:xfrm>
          <a:prstGeom prst="rect">
            <a:avLst/>
          </a:prstGeom>
        </p:spPr>
      </p:pic>
      <p:pic>
        <p:nvPicPr>
          <p:cNvPr id="8" name="Picture 7">
            <a:extLst>
              <a:ext uri="{FF2B5EF4-FFF2-40B4-BE49-F238E27FC236}">
                <a16:creationId xmlns:a16="http://schemas.microsoft.com/office/drawing/2014/main" id="{9BD4A890-2919-4CCC-9DF9-9D92D83C3504}"/>
              </a:ext>
            </a:extLst>
          </p:cNvPr>
          <p:cNvPicPr>
            <a:picLocks noChangeAspect="1"/>
          </p:cNvPicPr>
          <p:nvPr/>
        </p:nvPicPr>
        <p:blipFill>
          <a:blip r:embed="rId3"/>
          <a:stretch>
            <a:fillRect/>
          </a:stretch>
        </p:blipFill>
        <p:spPr>
          <a:xfrm>
            <a:off x="2215538" y="1969294"/>
            <a:ext cx="500063" cy="568934"/>
          </a:xfrm>
          <a:prstGeom prst="rect">
            <a:avLst/>
          </a:prstGeom>
        </p:spPr>
      </p:pic>
      <p:sp>
        <p:nvSpPr>
          <p:cNvPr id="10" name="Flowchart: Alternate Process 9">
            <a:extLst>
              <a:ext uri="{FF2B5EF4-FFF2-40B4-BE49-F238E27FC236}">
                <a16:creationId xmlns:a16="http://schemas.microsoft.com/office/drawing/2014/main" id="{871EA690-2666-4BF8-8D39-71555CCADAEF}"/>
              </a:ext>
            </a:extLst>
          </p:cNvPr>
          <p:cNvSpPr/>
          <p:nvPr/>
        </p:nvSpPr>
        <p:spPr>
          <a:xfrm rot="16200000">
            <a:off x="4636172" y="556514"/>
            <a:ext cx="454634" cy="5941160"/>
          </a:xfrm>
          <a:prstGeom prst="flowChartAlternateProcess">
            <a:avLst/>
          </a:prstGeom>
          <a:noFill/>
          <a:ln w="50800">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C20945A-02F6-4269-98DB-85A75817F77D}"/>
              </a:ext>
            </a:extLst>
          </p:cNvPr>
          <p:cNvPicPr>
            <a:picLocks noChangeAspect="1"/>
          </p:cNvPicPr>
          <p:nvPr/>
        </p:nvPicPr>
        <p:blipFill>
          <a:blip r:embed="rId4"/>
          <a:stretch>
            <a:fillRect/>
          </a:stretch>
        </p:blipFill>
        <p:spPr>
          <a:xfrm>
            <a:off x="2096477" y="1295400"/>
            <a:ext cx="619125" cy="695325"/>
          </a:xfrm>
          <a:prstGeom prst="rect">
            <a:avLst/>
          </a:prstGeom>
        </p:spPr>
      </p:pic>
      <p:pic>
        <p:nvPicPr>
          <p:cNvPr id="12" name="Picture 11">
            <a:extLst>
              <a:ext uri="{FF2B5EF4-FFF2-40B4-BE49-F238E27FC236}">
                <a16:creationId xmlns:a16="http://schemas.microsoft.com/office/drawing/2014/main" id="{945654BA-83E4-4016-8994-F3169DACD83A}"/>
              </a:ext>
            </a:extLst>
          </p:cNvPr>
          <p:cNvPicPr>
            <a:picLocks noChangeAspect="1"/>
          </p:cNvPicPr>
          <p:nvPr/>
        </p:nvPicPr>
        <p:blipFill>
          <a:blip r:embed="rId4"/>
          <a:stretch>
            <a:fillRect/>
          </a:stretch>
        </p:blipFill>
        <p:spPr>
          <a:xfrm>
            <a:off x="3170420" y="1295400"/>
            <a:ext cx="619125" cy="695325"/>
          </a:xfrm>
          <a:prstGeom prst="rect">
            <a:avLst/>
          </a:prstGeom>
        </p:spPr>
      </p:pic>
      <p:pic>
        <p:nvPicPr>
          <p:cNvPr id="13" name="Picture 12">
            <a:extLst>
              <a:ext uri="{FF2B5EF4-FFF2-40B4-BE49-F238E27FC236}">
                <a16:creationId xmlns:a16="http://schemas.microsoft.com/office/drawing/2014/main" id="{CA67912D-53EE-46B0-97A8-6ECCF03A0B5D}"/>
              </a:ext>
            </a:extLst>
          </p:cNvPr>
          <p:cNvPicPr>
            <a:picLocks noChangeAspect="1"/>
          </p:cNvPicPr>
          <p:nvPr/>
        </p:nvPicPr>
        <p:blipFill>
          <a:blip r:embed="rId4"/>
          <a:stretch>
            <a:fillRect/>
          </a:stretch>
        </p:blipFill>
        <p:spPr>
          <a:xfrm>
            <a:off x="4244364" y="1300162"/>
            <a:ext cx="619125" cy="695325"/>
          </a:xfrm>
          <a:prstGeom prst="rect">
            <a:avLst/>
          </a:prstGeom>
        </p:spPr>
      </p:pic>
      <p:pic>
        <p:nvPicPr>
          <p:cNvPr id="14" name="Picture 13">
            <a:extLst>
              <a:ext uri="{FF2B5EF4-FFF2-40B4-BE49-F238E27FC236}">
                <a16:creationId xmlns:a16="http://schemas.microsoft.com/office/drawing/2014/main" id="{DBBA3EF8-72C7-4CB6-96AF-5CC65A316CA3}"/>
              </a:ext>
            </a:extLst>
          </p:cNvPr>
          <p:cNvPicPr>
            <a:picLocks noChangeAspect="1"/>
          </p:cNvPicPr>
          <p:nvPr/>
        </p:nvPicPr>
        <p:blipFill>
          <a:blip r:embed="rId4"/>
          <a:stretch>
            <a:fillRect/>
          </a:stretch>
        </p:blipFill>
        <p:spPr>
          <a:xfrm>
            <a:off x="5318307" y="1295400"/>
            <a:ext cx="619125" cy="695325"/>
          </a:xfrm>
          <a:prstGeom prst="rect">
            <a:avLst/>
          </a:prstGeom>
        </p:spPr>
      </p:pic>
      <p:pic>
        <p:nvPicPr>
          <p:cNvPr id="15" name="Picture 14">
            <a:extLst>
              <a:ext uri="{FF2B5EF4-FFF2-40B4-BE49-F238E27FC236}">
                <a16:creationId xmlns:a16="http://schemas.microsoft.com/office/drawing/2014/main" id="{2E5C585D-46A6-4904-A4B6-01A5510F4F72}"/>
              </a:ext>
            </a:extLst>
          </p:cNvPr>
          <p:cNvPicPr>
            <a:picLocks noChangeAspect="1"/>
          </p:cNvPicPr>
          <p:nvPr/>
        </p:nvPicPr>
        <p:blipFill>
          <a:blip r:embed="rId4"/>
          <a:stretch>
            <a:fillRect/>
          </a:stretch>
        </p:blipFill>
        <p:spPr>
          <a:xfrm>
            <a:off x="6392250" y="1273969"/>
            <a:ext cx="619125" cy="695325"/>
          </a:xfrm>
          <a:prstGeom prst="rect">
            <a:avLst/>
          </a:prstGeom>
        </p:spPr>
      </p:pic>
      <p:pic>
        <p:nvPicPr>
          <p:cNvPr id="16" name="Picture 15">
            <a:extLst>
              <a:ext uri="{FF2B5EF4-FFF2-40B4-BE49-F238E27FC236}">
                <a16:creationId xmlns:a16="http://schemas.microsoft.com/office/drawing/2014/main" id="{8F8B5D3D-31BE-4B2C-AC7A-FC894A8BC12B}"/>
              </a:ext>
            </a:extLst>
          </p:cNvPr>
          <p:cNvPicPr>
            <a:picLocks noChangeAspect="1"/>
          </p:cNvPicPr>
          <p:nvPr/>
        </p:nvPicPr>
        <p:blipFill>
          <a:blip r:embed="rId3"/>
          <a:stretch>
            <a:fillRect/>
          </a:stretch>
        </p:blipFill>
        <p:spPr>
          <a:xfrm>
            <a:off x="3266859" y="1975339"/>
            <a:ext cx="500063" cy="568934"/>
          </a:xfrm>
          <a:prstGeom prst="rect">
            <a:avLst/>
          </a:prstGeom>
        </p:spPr>
      </p:pic>
      <p:pic>
        <p:nvPicPr>
          <p:cNvPr id="17" name="Picture 16">
            <a:extLst>
              <a:ext uri="{FF2B5EF4-FFF2-40B4-BE49-F238E27FC236}">
                <a16:creationId xmlns:a16="http://schemas.microsoft.com/office/drawing/2014/main" id="{EC7697BC-077E-41B2-BD9B-817167EE0824}"/>
              </a:ext>
            </a:extLst>
          </p:cNvPr>
          <p:cNvPicPr>
            <a:picLocks noChangeAspect="1"/>
          </p:cNvPicPr>
          <p:nvPr/>
        </p:nvPicPr>
        <p:blipFill>
          <a:blip r:embed="rId3"/>
          <a:stretch>
            <a:fillRect/>
          </a:stretch>
        </p:blipFill>
        <p:spPr>
          <a:xfrm>
            <a:off x="4322349" y="1969202"/>
            <a:ext cx="500063" cy="568934"/>
          </a:xfrm>
          <a:prstGeom prst="rect">
            <a:avLst/>
          </a:prstGeom>
        </p:spPr>
      </p:pic>
      <p:pic>
        <p:nvPicPr>
          <p:cNvPr id="18" name="Picture 17">
            <a:extLst>
              <a:ext uri="{FF2B5EF4-FFF2-40B4-BE49-F238E27FC236}">
                <a16:creationId xmlns:a16="http://schemas.microsoft.com/office/drawing/2014/main" id="{9424BCEA-A392-493F-90DE-5ED6DF9AC7B2}"/>
              </a:ext>
            </a:extLst>
          </p:cNvPr>
          <p:cNvPicPr>
            <a:picLocks noChangeAspect="1"/>
          </p:cNvPicPr>
          <p:nvPr/>
        </p:nvPicPr>
        <p:blipFill>
          <a:blip r:embed="rId3"/>
          <a:stretch>
            <a:fillRect/>
          </a:stretch>
        </p:blipFill>
        <p:spPr>
          <a:xfrm>
            <a:off x="5366445" y="1969202"/>
            <a:ext cx="500063" cy="568934"/>
          </a:xfrm>
          <a:prstGeom prst="rect">
            <a:avLst/>
          </a:prstGeom>
        </p:spPr>
      </p:pic>
      <p:pic>
        <p:nvPicPr>
          <p:cNvPr id="19" name="Picture 18">
            <a:extLst>
              <a:ext uri="{FF2B5EF4-FFF2-40B4-BE49-F238E27FC236}">
                <a16:creationId xmlns:a16="http://schemas.microsoft.com/office/drawing/2014/main" id="{D6AF5A05-1801-4B21-B62D-976AADF39B03}"/>
              </a:ext>
            </a:extLst>
          </p:cNvPr>
          <p:cNvPicPr>
            <a:picLocks noChangeAspect="1"/>
          </p:cNvPicPr>
          <p:nvPr/>
        </p:nvPicPr>
        <p:blipFill>
          <a:blip r:embed="rId3"/>
          <a:stretch>
            <a:fillRect/>
          </a:stretch>
        </p:blipFill>
        <p:spPr>
          <a:xfrm>
            <a:off x="6511312" y="1965722"/>
            <a:ext cx="500063" cy="568934"/>
          </a:xfrm>
          <a:prstGeom prst="rect">
            <a:avLst/>
          </a:prstGeom>
        </p:spPr>
      </p:pic>
      <p:pic>
        <p:nvPicPr>
          <p:cNvPr id="20" name="Picture 19">
            <a:extLst>
              <a:ext uri="{FF2B5EF4-FFF2-40B4-BE49-F238E27FC236}">
                <a16:creationId xmlns:a16="http://schemas.microsoft.com/office/drawing/2014/main" id="{791C7455-18BE-4C7D-B883-3A4779430F93}"/>
              </a:ext>
            </a:extLst>
          </p:cNvPr>
          <p:cNvPicPr>
            <a:picLocks noChangeAspect="1"/>
          </p:cNvPicPr>
          <p:nvPr/>
        </p:nvPicPr>
        <p:blipFill>
          <a:blip r:embed="rId3"/>
          <a:stretch>
            <a:fillRect/>
          </a:stretch>
        </p:blipFill>
        <p:spPr>
          <a:xfrm>
            <a:off x="4462463" y="3339397"/>
            <a:ext cx="500063" cy="568934"/>
          </a:xfrm>
          <a:prstGeom prst="rect">
            <a:avLst/>
          </a:prstGeom>
        </p:spPr>
      </p:pic>
      <p:sp>
        <p:nvSpPr>
          <p:cNvPr id="21" name="TextBox 20">
            <a:extLst>
              <a:ext uri="{FF2B5EF4-FFF2-40B4-BE49-F238E27FC236}">
                <a16:creationId xmlns:a16="http://schemas.microsoft.com/office/drawing/2014/main" id="{ED31982A-4A0F-40CE-A6EE-660DEA0EFAB2}"/>
              </a:ext>
            </a:extLst>
          </p:cNvPr>
          <p:cNvSpPr txBox="1"/>
          <p:nvPr/>
        </p:nvSpPr>
        <p:spPr>
          <a:xfrm>
            <a:off x="2455275" y="936289"/>
            <a:ext cx="4306068" cy="246221"/>
          </a:xfrm>
          <a:prstGeom prst="rect">
            <a:avLst/>
          </a:prstGeom>
          <a:solidFill>
            <a:schemeClr val="accent2">
              <a:lumMod val="20000"/>
              <a:lumOff val="80000"/>
            </a:schemeClr>
          </a:solidFill>
        </p:spPr>
        <p:txBody>
          <a:bodyPr wrap="square" rtlCol="0">
            <a:spAutoFit/>
          </a:bodyPr>
          <a:lstStyle/>
          <a:p>
            <a:pPr algn="ctr"/>
            <a:r>
              <a:rPr lang="en-US" sz="1000" dirty="0"/>
              <a:t>Stakeholders with their smart contracts on the Ethereum virtual environment</a:t>
            </a:r>
          </a:p>
        </p:txBody>
      </p:sp>
      <p:sp>
        <p:nvSpPr>
          <p:cNvPr id="22" name="TextBox 21">
            <a:extLst>
              <a:ext uri="{FF2B5EF4-FFF2-40B4-BE49-F238E27FC236}">
                <a16:creationId xmlns:a16="http://schemas.microsoft.com/office/drawing/2014/main" id="{2B79C3AE-1AA0-4232-9126-61C87ED36579}"/>
              </a:ext>
            </a:extLst>
          </p:cNvPr>
          <p:cNvSpPr txBox="1"/>
          <p:nvPr/>
        </p:nvSpPr>
        <p:spPr>
          <a:xfrm>
            <a:off x="2465569" y="3981966"/>
            <a:ext cx="4306068" cy="400110"/>
          </a:xfrm>
          <a:prstGeom prst="rect">
            <a:avLst/>
          </a:prstGeom>
          <a:solidFill>
            <a:schemeClr val="accent2">
              <a:lumMod val="20000"/>
              <a:lumOff val="80000"/>
            </a:schemeClr>
          </a:solidFill>
        </p:spPr>
        <p:txBody>
          <a:bodyPr wrap="square" rtlCol="0">
            <a:spAutoFit/>
          </a:bodyPr>
          <a:lstStyle/>
          <a:p>
            <a:pPr algn="ctr"/>
            <a:r>
              <a:rPr lang="en-US" sz="1000" dirty="0"/>
              <a:t>Supply chain smart contracts invoking modifiers and doing permission checks via inter-contract data exchange</a:t>
            </a:r>
          </a:p>
        </p:txBody>
      </p:sp>
      <p:sp>
        <p:nvSpPr>
          <p:cNvPr id="23" name="Arrow: Down 22">
            <a:extLst>
              <a:ext uri="{FF2B5EF4-FFF2-40B4-BE49-F238E27FC236}">
                <a16:creationId xmlns:a16="http://schemas.microsoft.com/office/drawing/2014/main" id="{EB07A9B4-2C44-48C2-9A92-BF522E53BC19}"/>
              </a:ext>
            </a:extLst>
          </p:cNvPr>
          <p:cNvSpPr/>
          <p:nvPr/>
        </p:nvSpPr>
        <p:spPr>
          <a:xfrm>
            <a:off x="4335876" y="2569192"/>
            <a:ext cx="253173" cy="684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2B221719-0DD2-49F6-9384-5053F224F944}"/>
              </a:ext>
            </a:extLst>
          </p:cNvPr>
          <p:cNvSpPr/>
          <p:nvPr/>
        </p:nvSpPr>
        <p:spPr>
          <a:xfrm rot="10800000">
            <a:off x="4672176" y="2547393"/>
            <a:ext cx="253173" cy="6847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EBBCF36-39B9-4483-9EBE-B809B1396081}"/>
              </a:ext>
            </a:extLst>
          </p:cNvPr>
          <p:cNvSpPr txBox="1"/>
          <p:nvPr/>
        </p:nvSpPr>
        <p:spPr>
          <a:xfrm>
            <a:off x="4925349" y="2792365"/>
            <a:ext cx="1103976" cy="400110"/>
          </a:xfrm>
          <a:prstGeom prst="rect">
            <a:avLst/>
          </a:prstGeom>
          <a:solidFill>
            <a:schemeClr val="accent2">
              <a:lumMod val="20000"/>
              <a:lumOff val="80000"/>
            </a:schemeClr>
          </a:solidFill>
        </p:spPr>
        <p:txBody>
          <a:bodyPr wrap="square" rtlCol="0">
            <a:spAutoFit/>
          </a:bodyPr>
          <a:lstStyle/>
          <a:p>
            <a:pPr algn="ctr"/>
            <a:r>
              <a:rPr lang="en-US" sz="1000" dirty="0"/>
              <a:t>Inter-contract data exchange</a:t>
            </a:r>
          </a:p>
        </p:txBody>
      </p:sp>
    </p:spTree>
    <p:extLst>
      <p:ext uri="{BB962C8B-B14F-4D97-AF65-F5344CB8AC3E}">
        <p14:creationId xmlns:p14="http://schemas.microsoft.com/office/powerpoint/2010/main" val="191090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DC0E9D-9027-4B39-9F64-3B39F654546A}"/>
              </a:ext>
            </a:extLst>
          </p:cNvPr>
          <p:cNvPicPr>
            <a:picLocks noChangeAspect="1"/>
          </p:cNvPicPr>
          <p:nvPr/>
        </p:nvPicPr>
        <p:blipFill>
          <a:blip r:embed="rId2"/>
          <a:stretch>
            <a:fillRect/>
          </a:stretch>
        </p:blipFill>
        <p:spPr>
          <a:xfrm>
            <a:off x="1168556" y="461962"/>
            <a:ext cx="10144125" cy="5934075"/>
          </a:xfrm>
          <a:prstGeom prst="rect">
            <a:avLst/>
          </a:prstGeom>
        </p:spPr>
      </p:pic>
      <p:sp>
        <p:nvSpPr>
          <p:cNvPr id="5" name="TextBox 4">
            <a:extLst>
              <a:ext uri="{FF2B5EF4-FFF2-40B4-BE49-F238E27FC236}">
                <a16:creationId xmlns:a16="http://schemas.microsoft.com/office/drawing/2014/main" id="{E1D8F796-A1E4-4125-9C3F-148434A657A8}"/>
              </a:ext>
            </a:extLst>
          </p:cNvPr>
          <p:cNvSpPr txBox="1"/>
          <p:nvPr/>
        </p:nvSpPr>
        <p:spPr>
          <a:xfrm>
            <a:off x="1001483" y="547805"/>
            <a:ext cx="242374" cy="369332"/>
          </a:xfrm>
          <a:prstGeom prst="rect">
            <a:avLst/>
          </a:prstGeom>
          <a:noFill/>
          <a:ln w="25400">
            <a:solidFill>
              <a:schemeClr val="tx1"/>
            </a:solidFill>
          </a:ln>
        </p:spPr>
        <p:txBody>
          <a:bodyPr wrap="none" rtlCol="0">
            <a:spAutoFit/>
          </a:bodyPr>
          <a:lstStyle/>
          <a:p>
            <a:r>
              <a:rPr lang="en-US" dirty="0"/>
              <a:t>I</a:t>
            </a:r>
          </a:p>
        </p:txBody>
      </p:sp>
      <p:sp>
        <p:nvSpPr>
          <p:cNvPr id="6" name="TextBox 5">
            <a:extLst>
              <a:ext uri="{FF2B5EF4-FFF2-40B4-BE49-F238E27FC236}">
                <a16:creationId xmlns:a16="http://schemas.microsoft.com/office/drawing/2014/main" id="{AB9ADF1B-98B9-4FF4-8EC0-FECA97319723}"/>
              </a:ext>
            </a:extLst>
          </p:cNvPr>
          <p:cNvSpPr txBox="1"/>
          <p:nvPr/>
        </p:nvSpPr>
        <p:spPr>
          <a:xfrm>
            <a:off x="6130971" y="424575"/>
            <a:ext cx="359148" cy="369332"/>
          </a:xfrm>
          <a:prstGeom prst="rect">
            <a:avLst/>
          </a:prstGeom>
          <a:noFill/>
          <a:ln w="25400">
            <a:solidFill>
              <a:schemeClr val="tx1"/>
            </a:solidFill>
          </a:ln>
        </p:spPr>
        <p:txBody>
          <a:bodyPr wrap="square" rtlCol="0">
            <a:spAutoFit/>
          </a:bodyPr>
          <a:lstStyle/>
          <a:p>
            <a:r>
              <a:rPr lang="en-US" dirty="0"/>
              <a:t>II</a:t>
            </a:r>
          </a:p>
        </p:txBody>
      </p:sp>
      <p:sp>
        <p:nvSpPr>
          <p:cNvPr id="8" name="Rectangle 7">
            <a:extLst>
              <a:ext uri="{FF2B5EF4-FFF2-40B4-BE49-F238E27FC236}">
                <a16:creationId xmlns:a16="http://schemas.microsoft.com/office/drawing/2014/main" id="{94F0F867-153E-4E7F-A04B-3C5966480EDF}"/>
              </a:ext>
            </a:extLst>
          </p:cNvPr>
          <p:cNvSpPr/>
          <p:nvPr/>
        </p:nvSpPr>
        <p:spPr>
          <a:xfrm>
            <a:off x="6524252" y="424575"/>
            <a:ext cx="4372348" cy="53157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B06B08-4A05-4788-B522-A3027B5ACEE8}"/>
              </a:ext>
            </a:extLst>
          </p:cNvPr>
          <p:cNvSpPr txBox="1"/>
          <p:nvPr/>
        </p:nvSpPr>
        <p:spPr>
          <a:xfrm>
            <a:off x="1100289" y="1232812"/>
            <a:ext cx="359148" cy="369332"/>
          </a:xfrm>
          <a:prstGeom prst="rect">
            <a:avLst/>
          </a:prstGeom>
          <a:noFill/>
          <a:ln w="25400">
            <a:solidFill>
              <a:schemeClr val="tx1"/>
            </a:solidFill>
          </a:ln>
        </p:spPr>
        <p:txBody>
          <a:bodyPr wrap="square" rtlCol="0">
            <a:spAutoFit/>
          </a:bodyPr>
          <a:lstStyle/>
          <a:p>
            <a:r>
              <a:rPr lang="en-US" dirty="0"/>
              <a:t>III</a:t>
            </a:r>
          </a:p>
        </p:txBody>
      </p:sp>
      <p:sp>
        <p:nvSpPr>
          <p:cNvPr id="10" name="Rectangle 9">
            <a:extLst>
              <a:ext uri="{FF2B5EF4-FFF2-40B4-BE49-F238E27FC236}">
                <a16:creationId xmlns:a16="http://schemas.microsoft.com/office/drawing/2014/main" id="{10CA4014-EFD8-497E-B581-AD4473167957}"/>
              </a:ext>
            </a:extLst>
          </p:cNvPr>
          <p:cNvSpPr/>
          <p:nvPr/>
        </p:nvSpPr>
        <p:spPr>
          <a:xfrm>
            <a:off x="1469317" y="1232812"/>
            <a:ext cx="9236783" cy="35169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BECBC6-A099-4DB1-BADB-BE8BA5E5D462}"/>
              </a:ext>
            </a:extLst>
          </p:cNvPr>
          <p:cNvSpPr txBox="1"/>
          <p:nvPr/>
        </p:nvSpPr>
        <p:spPr>
          <a:xfrm>
            <a:off x="2181225" y="4963596"/>
            <a:ext cx="420683" cy="369332"/>
          </a:xfrm>
          <a:prstGeom prst="rect">
            <a:avLst/>
          </a:prstGeom>
          <a:noFill/>
          <a:ln w="25400">
            <a:solidFill>
              <a:schemeClr val="tx1"/>
            </a:solidFill>
          </a:ln>
        </p:spPr>
        <p:txBody>
          <a:bodyPr wrap="square" rtlCol="0">
            <a:spAutoFit/>
          </a:bodyPr>
          <a:lstStyle/>
          <a:p>
            <a:r>
              <a:rPr lang="en-US" dirty="0"/>
              <a:t>IV</a:t>
            </a:r>
          </a:p>
        </p:txBody>
      </p:sp>
      <p:sp>
        <p:nvSpPr>
          <p:cNvPr id="12" name="Rectangle 11">
            <a:extLst>
              <a:ext uri="{FF2B5EF4-FFF2-40B4-BE49-F238E27FC236}">
                <a16:creationId xmlns:a16="http://schemas.microsoft.com/office/drawing/2014/main" id="{5090B970-B42B-4BFF-951E-08986133BE54}"/>
              </a:ext>
            </a:extLst>
          </p:cNvPr>
          <p:cNvSpPr/>
          <p:nvPr/>
        </p:nvSpPr>
        <p:spPr>
          <a:xfrm>
            <a:off x="2601908" y="4963596"/>
            <a:ext cx="6973892" cy="143244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5C02E2-24CC-4F7A-A407-D7C6472DD913}"/>
              </a:ext>
            </a:extLst>
          </p:cNvPr>
          <p:cNvSpPr txBox="1"/>
          <p:nvPr/>
        </p:nvSpPr>
        <p:spPr>
          <a:xfrm>
            <a:off x="1001483" y="258662"/>
            <a:ext cx="1854357" cy="246221"/>
          </a:xfrm>
          <a:prstGeom prst="rect">
            <a:avLst/>
          </a:prstGeom>
          <a:solidFill>
            <a:schemeClr val="accent2">
              <a:lumMod val="20000"/>
              <a:lumOff val="80000"/>
            </a:schemeClr>
          </a:solidFill>
        </p:spPr>
        <p:txBody>
          <a:bodyPr wrap="square" rtlCol="0">
            <a:spAutoFit/>
          </a:bodyPr>
          <a:lstStyle/>
          <a:p>
            <a:pPr algn="ctr"/>
            <a:r>
              <a:rPr lang="en-US" sz="1000" dirty="0"/>
              <a:t>Model selection panel.</a:t>
            </a:r>
          </a:p>
        </p:txBody>
      </p:sp>
      <p:sp>
        <p:nvSpPr>
          <p:cNvPr id="15" name="TextBox 14">
            <a:extLst>
              <a:ext uri="{FF2B5EF4-FFF2-40B4-BE49-F238E27FC236}">
                <a16:creationId xmlns:a16="http://schemas.microsoft.com/office/drawing/2014/main" id="{8457AAE3-892D-4260-B09D-2C9281479C9F}"/>
              </a:ext>
            </a:extLst>
          </p:cNvPr>
          <p:cNvSpPr txBox="1"/>
          <p:nvPr/>
        </p:nvSpPr>
        <p:spPr>
          <a:xfrm>
            <a:off x="1485900" y="1275733"/>
            <a:ext cx="1854357" cy="246221"/>
          </a:xfrm>
          <a:prstGeom prst="rect">
            <a:avLst/>
          </a:prstGeom>
          <a:solidFill>
            <a:schemeClr val="accent2">
              <a:lumMod val="20000"/>
              <a:lumOff val="80000"/>
            </a:schemeClr>
          </a:solidFill>
        </p:spPr>
        <p:txBody>
          <a:bodyPr wrap="square" rtlCol="0">
            <a:spAutoFit/>
          </a:bodyPr>
          <a:lstStyle/>
          <a:p>
            <a:pPr algn="ctr"/>
            <a:r>
              <a:rPr lang="en-US" sz="1000" dirty="0"/>
              <a:t>Model rendered output.</a:t>
            </a:r>
          </a:p>
        </p:txBody>
      </p:sp>
      <p:sp>
        <p:nvSpPr>
          <p:cNvPr id="16" name="TextBox 15">
            <a:extLst>
              <a:ext uri="{FF2B5EF4-FFF2-40B4-BE49-F238E27FC236}">
                <a16:creationId xmlns:a16="http://schemas.microsoft.com/office/drawing/2014/main" id="{2484BE07-9EC2-4EDE-8606-523DDED885F7}"/>
              </a:ext>
            </a:extLst>
          </p:cNvPr>
          <p:cNvSpPr txBox="1"/>
          <p:nvPr/>
        </p:nvSpPr>
        <p:spPr>
          <a:xfrm>
            <a:off x="2562377" y="6433424"/>
            <a:ext cx="1854357" cy="246221"/>
          </a:xfrm>
          <a:prstGeom prst="rect">
            <a:avLst/>
          </a:prstGeom>
          <a:solidFill>
            <a:schemeClr val="accent2">
              <a:lumMod val="20000"/>
              <a:lumOff val="80000"/>
            </a:schemeClr>
          </a:solidFill>
        </p:spPr>
        <p:txBody>
          <a:bodyPr wrap="square" rtlCol="0">
            <a:spAutoFit/>
          </a:bodyPr>
          <a:lstStyle/>
          <a:p>
            <a:pPr algn="ctr"/>
            <a:r>
              <a:rPr lang="en-US" sz="1000" dirty="0"/>
              <a:t>Model parameter control panel.</a:t>
            </a:r>
          </a:p>
        </p:txBody>
      </p:sp>
      <p:sp>
        <p:nvSpPr>
          <p:cNvPr id="17" name="TextBox 16">
            <a:extLst>
              <a:ext uri="{FF2B5EF4-FFF2-40B4-BE49-F238E27FC236}">
                <a16:creationId xmlns:a16="http://schemas.microsoft.com/office/drawing/2014/main" id="{340F3DF3-4969-4866-A3CF-34ACD76BA295}"/>
              </a:ext>
            </a:extLst>
          </p:cNvPr>
          <p:cNvSpPr txBox="1"/>
          <p:nvPr/>
        </p:nvSpPr>
        <p:spPr>
          <a:xfrm>
            <a:off x="6524252" y="135551"/>
            <a:ext cx="2518148" cy="246221"/>
          </a:xfrm>
          <a:prstGeom prst="rect">
            <a:avLst/>
          </a:prstGeom>
          <a:solidFill>
            <a:schemeClr val="accent2">
              <a:lumMod val="20000"/>
              <a:lumOff val="80000"/>
            </a:schemeClr>
          </a:solidFill>
        </p:spPr>
        <p:txBody>
          <a:bodyPr wrap="square" rtlCol="0">
            <a:spAutoFit/>
          </a:bodyPr>
          <a:lstStyle/>
          <a:p>
            <a:pPr algn="ctr"/>
            <a:r>
              <a:rPr lang="en-US" sz="1000" dirty="0"/>
              <a:t>Manufacturing node communication control.</a:t>
            </a:r>
          </a:p>
        </p:txBody>
      </p:sp>
      <p:sp>
        <p:nvSpPr>
          <p:cNvPr id="18" name="Rectangle 17">
            <a:extLst>
              <a:ext uri="{FF2B5EF4-FFF2-40B4-BE49-F238E27FC236}">
                <a16:creationId xmlns:a16="http://schemas.microsoft.com/office/drawing/2014/main" id="{DF77DECB-A464-4271-9710-E7FD7FB7360B}"/>
              </a:ext>
            </a:extLst>
          </p:cNvPr>
          <p:cNvSpPr/>
          <p:nvPr/>
        </p:nvSpPr>
        <p:spPr>
          <a:xfrm>
            <a:off x="1243857" y="543656"/>
            <a:ext cx="2035657" cy="24622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F5ED3C7-6FAE-454A-852B-4FC0325E1F6C}"/>
              </a:ext>
            </a:extLst>
          </p:cNvPr>
          <p:cNvSpPr txBox="1"/>
          <p:nvPr/>
        </p:nvSpPr>
        <p:spPr>
          <a:xfrm>
            <a:off x="6310545" y="3782912"/>
            <a:ext cx="1854357" cy="400110"/>
          </a:xfrm>
          <a:prstGeom prst="rect">
            <a:avLst/>
          </a:prstGeom>
          <a:solidFill>
            <a:schemeClr val="accent2">
              <a:lumMod val="20000"/>
              <a:lumOff val="80000"/>
            </a:schemeClr>
          </a:solidFill>
        </p:spPr>
        <p:txBody>
          <a:bodyPr wrap="square" rtlCol="0">
            <a:spAutoFit/>
          </a:bodyPr>
          <a:lstStyle/>
          <a:p>
            <a:pPr algn="ctr"/>
            <a:r>
              <a:rPr lang="en-US" sz="1000" dirty="0"/>
              <a:t>Digital twin of model housed in CMaaS platform</a:t>
            </a:r>
          </a:p>
        </p:txBody>
      </p:sp>
    </p:spTree>
    <p:extLst>
      <p:ext uri="{BB962C8B-B14F-4D97-AF65-F5344CB8AC3E}">
        <p14:creationId xmlns:p14="http://schemas.microsoft.com/office/powerpoint/2010/main" val="41170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9331</TotalTime>
  <Words>1028</Words>
  <Application>Microsoft Office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mhasan3.ncsu@outlook.com</dc:creator>
  <cp:lastModifiedBy>mhasan3.ncsu@outlook.com</cp:lastModifiedBy>
  <cp:revision>139</cp:revision>
  <dcterms:created xsi:type="dcterms:W3CDTF">2019-10-17T16:55:41Z</dcterms:created>
  <dcterms:modified xsi:type="dcterms:W3CDTF">2021-01-24T02:36:23Z</dcterms:modified>
</cp:coreProperties>
</file>