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handoutMasterIdLst>
    <p:handoutMasterId r:id="rId14"/>
  </p:handoutMasterIdLst>
  <p:sldIdLst>
    <p:sldId id="256" r:id="rId2"/>
    <p:sldId id="257" r:id="rId3"/>
    <p:sldId id="270" r:id="rId4"/>
    <p:sldId id="258" r:id="rId5"/>
    <p:sldId id="259" r:id="rId6"/>
    <p:sldId id="264" r:id="rId7"/>
    <p:sldId id="265" r:id="rId8"/>
    <p:sldId id="267" r:id="rId9"/>
    <p:sldId id="268" r:id="rId10"/>
    <p:sldId id="269"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79" autoAdjust="0"/>
    <p:restoredTop sz="94660"/>
  </p:normalViewPr>
  <p:slideViewPr>
    <p:cSldViewPr snapToGrid="0">
      <p:cViewPr varScale="1">
        <p:scale>
          <a:sx n="68" d="100"/>
          <a:sy n="68" d="100"/>
        </p:scale>
        <p:origin x="768"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E5BE955-FE58-4583-8973-AFB1743E80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9B432F9-EA68-484F-BB5F-9EE7DD4E362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4759D3-F7A7-4239-986F-6E2D41E7A92C}" type="datetimeFigureOut">
              <a:rPr lang="en-US" smtClean="0"/>
              <a:t>11/7/2018</a:t>
            </a:fld>
            <a:endParaRPr lang="en-US"/>
          </a:p>
        </p:txBody>
      </p:sp>
      <p:sp>
        <p:nvSpPr>
          <p:cNvPr id="4" name="Footer Placeholder 3">
            <a:extLst>
              <a:ext uri="{FF2B5EF4-FFF2-40B4-BE49-F238E27FC236}">
                <a16:creationId xmlns:a16="http://schemas.microsoft.com/office/drawing/2014/main" id="{A03B01A5-849B-4811-B11C-1F9A143787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6B730B-1838-4ED3-951A-121DED2033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4F7541-6757-4A32-9C5F-65587F7487EF}" type="slidenum">
              <a:rPr lang="en-US" smtClean="0"/>
              <a:t>‹#›</a:t>
            </a:fld>
            <a:endParaRPr lang="en-US"/>
          </a:p>
        </p:txBody>
      </p:sp>
    </p:spTree>
    <p:extLst>
      <p:ext uri="{BB962C8B-B14F-4D97-AF65-F5344CB8AC3E}">
        <p14:creationId xmlns:p14="http://schemas.microsoft.com/office/powerpoint/2010/main" val="5178040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3344BA-959C-4C12-B107-4F2CEB619487}" type="datetimeFigureOut">
              <a:rPr lang="en-US" smtClean="0"/>
              <a:t>11/7/2018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1ED000-A288-4D17-98A7-532E6F5F0D50}" type="slidenum">
              <a:rPr lang="en-US" smtClean="0"/>
              <a:t>‹#›</a:t>
            </a:fld>
            <a:endParaRPr lang="en-US"/>
          </a:p>
        </p:txBody>
      </p:sp>
    </p:spTree>
    <p:extLst>
      <p:ext uri="{BB962C8B-B14F-4D97-AF65-F5344CB8AC3E}">
        <p14:creationId xmlns:p14="http://schemas.microsoft.com/office/powerpoint/2010/main" val="414219946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1ED000-A288-4D17-98A7-532E6F5F0D50}" type="slidenum">
              <a:rPr lang="en-US" smtClean="0"/>
              <a:t>8</a:t>
            </a:fld>
            <a:endParaRPr lang="en-US"/>
          </a:p>
        </p:txBody>
      </p:sp>
    </p:spTree>
    <p:extLst>
      <p:ext uri="{BB962C8B-B14F-4D97-AF65-F5344CB8AC3E}">
        <p14:creationId xmlns:p14="http://schemas.microsoft.com/office/powerpoint/2010/main" val="659648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1ED000-A288-4D17-98A7-532E6F5F0D50}" type="slidenum">
              <a:rPr lang="en-US" smtClean="0"/>
              <a:t>9</a:t>
            </a:fld>
            <a:endParaRPr lang="en-US"/>
          </a:p>
        </p:txBody>
      </p:sp>
    </p:spTree>
    <p:extLst>
      <p:ext uri="{BB962C8B-B14F-4D97-AF65-F5344CB8AC3E}">
        <p14:creationId xmlns:p14="http://schemas.microsoft.com/office/powerpoint/2010/main" val="4200400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1ED000-A288-4D17-98A7-532E6F5F0D50}" type="slidenum">
              <a:rPr lang="en-US" smtClean="0"/>
              <a:t>10</a:t>
            </a:fld>
            <a:endParaRPr lang="en-US"/>
          </a:p>
        </p:txBody>
      </p:sp>
    </p:spTree>
    <p:extLst>
      <p:ext uri="{BB962C8B-B14F-4D97-AF65-F5344CB8AC3E}">
        <p14:creationId xmlns:p14="http://schemas.microsoft.com/office/powerpoint/2010/main" val="4131827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1ED000-A288-4D17-98A7-532E6F5F0D50}" type="slidenum">
              <a:rPr lang="en-US" smtClean="0"/>
              <a:t>11</a:t>
            </a:fld>
            <a:endParaRPr lang="en-US"/>
          </a:p>
        </p:txBody>
      </p:sp>
    </p:spTree>
    <p:extLst>
      <p:ext uri="{BB962C8B-B14F-4D97-AF65-F5344CB8AC3E}">
        <p14:creationId xmlns:p14="http://schemas.microsoft.com/office/powerpoint/2010/main" val="3056220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75269-240E-4450-B843-95B24D2CA9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918A3D-F65D-4BB5-B720-33E154B28F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B90F3B-B08B-46CA-A186-F0E1E54E54BF}"/>
              </a:ext>
            </a:extLst>
          </p:cNvPr>
          <p:cNvSpPr>
            <a:spLocks noGrp="1"/>
          </p:cNvSpPr>
          <p:nvPr>
            <p:ph type="dt" sz="half" idx="10"/>
          </p:nvPr>
        </p:nvSpPr>
        <p:spPr/>
        <p:txBody>
          <a:bodyPr/>
          <a:lstStyle/>
          <a:p>
            <a:fld id="{99234B96-5663-4AF4-954E-7344DFEC8445}" type="datetime1">
              <a:rPr lang="en-US" smtClean="0"/>
              <a:t>11/7/2018</a:t>
            </a:fld>
            <a:endParaRPr lang="en-US"/>
          </a:p>
        </p:txBody>
      </p:sp>
      <p:sp>
        <p:nvSpPr>
          <p:cNvPr id="5" name="Footer Placeholder 4">
            <a:extLst>
              <a:ext uri="{FF2B5EF4-FFF2-40B4-BE49-F238E27FC236}">
                <a16:creationId xmlns:a16="http://schemas.microsoft.com/office/drawing/2014/main" id="{3050DABE-5D72-45DE-A94E-C8FC369837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8F1FC-F4B4-405A-95F9-1F40703D1B68}"/>
              </a:ext>
            </a:extLst>
          </p:cNvPr>
          <p:cNvSpPr>
            <a:spLocks noGrp="1"/>
          </p:cNvSpPr>
          <p:nvPr>
            <p:ph type="sldNum" sz="quarter" idx="12"/>
          </p:nvPr>
        </p:nvSpPr>
        <p:spPr/>
        <p:txBody>
          <a:bodyPr/>
          <a:lstStyle/>
          <a:p>
            <a:fld id="{739E4F67-D035-4A67-B4E6-BEA59D6E7CC3}" type="slidenum">
              <a:rPr lang="en-US" smtClean="0"/>
              <a:t>‹#›</a:t>
            </a:fld>
            <a:endParaRPr lang="en-US"/>
          </a:p>
        </p:txBody>
      </p:sp>
    </p:spTree>
    <p:extLst>
      <p:ext uri="{BB962C8B-B14F-4D97-AF65-F5344CB8AC3E}">
        <p14:creationId xmlns:p14="http://schemas.microsoft.com/office/powerpoint/2010/main" val="994135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F95BC-0904-4B20-8387-C8A1C7D43F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1304D1-3D5A-471D-A12F-BDF087D379D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A5D7C0-76CD-4689-8A0E-5EC3A65F2A86}"/>
              </a:ext>
            </a:extLst>
          </p:cNvPr>
          <p:cNvSpPr>
            <a:spLocks noGrp="1"/>
          </p:cNvSpPr>
          <p:nvPr>
            <p:ph type="dt" sz="half" idx="10"/>
          </p:nvPr>
        </p:nvSpPr>
        <p:spPr/>
        <p:txBody>
          <a:bodyPr/>
          <a:lstStyle/>
          <a:p>
            <a:fld id="{FF2B55F2-FA4B-4C29-9018-5E0EEC8F5CBF}" type="datetime1">
              <a:rPr lang="en-US" smtClean="0"/>
              <a:t>11/7/2018</a:t>
            </a:fld>
            <a:endParaRPr lang="en-US"/>
          </a:p>
        </p:txBody>
      </p:sp>
      <p:sp>
        <p:nvSpPr>
          <p:cNvPr id="5" name="Footer Placeholder 4">
            <a:extLst>
              <a:ext uri="{FF2B5EF4-FFF2-40B4-BE49-F238E27FC236}">
                <a16:creationId xmlns:a16="http://schemas.microsoft.com/office/drawing/2014/main" id="{03AC1E61-1518-4495-B9FE-CAA2C1EA1A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016B53-FD18-4E37-9383-599D999E4A8A}"/>
              </a:ext>
            </a:extLst>
          </p:cNvPr>
          <p:cNvSpPr>
            <a:spLocks noGrp="1"/>
          </p:cNvSpPr>
          <p:nvPr>
            <p:ph type="sldNum" sz="quarter" idx="12"/>
          </p:nvPr>
        </p:nvSpPr>
        <p:spPr/>
        <p:txBody>
          <a:bodyPr/>
          <a:lstStyle/>
          <a:p>
            <a:fld id="{739E4F67-D035-4A67-B4E6-BEA59D6E7CC3}" type="slidenum">
              <a:rPr lang="en-US" smtClean="0"/>
              <a:t>‹#›</a:t>
            </a:fld>
            <a:endParaRPr lang="en-US"/>
          </a:p>
        </p:txBody>
      </p:sp>
    </p:spTree>
    <p:extLst>
      <p:ext uri="{BB962C8B-B14F-4D97-AF65-F5344CB8AC3E}">
        <p14:creationId xmlns:p14="http://schemas.microsoft.com/office/powerpoint/2010/main" val="3126949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C8CEE3-F27A-4B75-A1E5-1232408275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5B6F23-876B-4FFA-A432-322E6174BF2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B2CB3-315E-4125-9F5C-7BA22D12C213}"/>
              </a:ext>
            </a:extLst>
          </p:cNvPr>
          <p:cNvSpPr>
            <a:spLocks noGrp="1"/>
          </p:cNvSpPr>
          <p:nvPr>
            <p:ph type="dt" sz="half" idx="10"/>
          </p:nvPr>
        </p:nvSpPr>
        <p:spPr/>
        <p:txBody>
          <a:bodyPr/>
          <a:lstStyle/>
          <a:p>
            <a:fld id="{30B1C6F2-6A39-470A-9FA7-9C23F91690FD}" type="datetime1">
              <a:rPr lang="en-US" smtClean="0"/>
              <a:t>11/7/2018</a:t>
            </a:fld>
            <a:endParaRPr lang="en-US"/>
          </a:p>
        </p:txBody>
      </p:sp>
      <p:sp>
        <p:nvSpPr>
          <p:cNvPr id="5" name="Footer Placeholder 4">
            <a:extLst>
              <a:ext uri="{FF2B5EF4-FFF2-40B4-BE49-F238E27FC236}">
                <a16:creationId xmlns:a16="http://schemas.microsoft.com/office/drawing/2014/main" id="{4B62DE90-58A3-4019-A6F4-BC4D629D88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9985FE-427B-484E-86C1-85EC4AD673F1}"/>
              </a:ext>
            </a:extLst>
          </p:cNvPr>
          <p:cNvSpPr>
            <a:spLocks noGrp="1"/>
          </p:cNvSpPr>
          <p:nvPr>
            <p:ph type="sldNum" sz="quarter" idx="12"/>
          </p:nvPr>
        </p:nvSpPr>
        <p:spPr/>
        <p:txBody>
          <a:bodyPr/>
          <a:lstStyle/>
          <a:p>
            <a:fld id="{739E4F67-D035-4A67-B4E6-BEA59D6E7CC3}" type="slidenum">
              <a:rPr lang="en-US" smtClean="0"/>
              <a:t>‹#›</a:t>
            </a:fld>
            <a:endParaRPr lang="en-US"/>
          </a:p>
        </p:txBody>
      </p:sp>
    </p:spTree>
    <p:extLst>
      <p:ext uri="{BB962C8B-B14F-4D97-AF65-F5344CB8AC3E}">
        <p14:creationId xmlns:p14="http://schemas.microsoft.com/office/powerpoint/2010/main" val="1701024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D29D2-51EA-4267-AEEF-EAC6600994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4D4299-30EA-49A6-A645-6197391284C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AA6E37-AFF2-4E8B-8DF5-DDC787F54071}"/>
              </a:ext>
            </a:extLst>
          </p:cNvPr>
          <p:cNvSpPr>
            <a:spLocks noGrp="1"/>
          </p:cNvSpPr>
          <p:nvPr>
            <p:ph type="dt" sz="half" idx="10"/>
          </p:nvPr>
        </p:nvSpPr>
        <p:spPr/>
        <p:txBody>
          <a:bodyPr/>
          <a:lstStyle/>
          <a:p>
            <a:fld id="{F9AA36D5-0F31-4370-8D79-41D1950A4618}" type="datetime1">
              <a:rPr lang="en-US" smtClean="0"/>
              <a:t>11/7/2018</a:t>
            </a:fld>
            <a:endParaRPr lang="en-US"/>
          </a:p>
        </p:txBody>
      </p:sp>
      <p:sp>
        <p:nvSpPr>
          <p:cNvPr id="5" name="Footer Placeholder 4">
            <a:extLst>
              <a:ext uri="{FF2B5EF4-FFF2-40B4-BE49-F238E27FC236}">
                <a16:creationId xmlns:a16="http://schemas.microsoft.com/office/drawing/2014/main" id="{77F26F2A-80E8-4ADF-B1D8-B8A54A26F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FBC053-56F9-46E1-8291-37723C05A24F}"/>
              </a:ext>
            </a:extLst>
          </p:cNvPr>
          <p:cNvSpPr>
            <a:spLocks noGrp="1"/>
          </p:cNvSpPr>
          <p:nvPr>
            <p:ph type="sldNum" sz="quarter" idx="12"/>
          </p:nvPr>
        </p:nvSpPr>
        <p:spPr/>
        <p:txBody>
          <a:bodyPr/>
          <a:lstStyle/>
          <a:p>
            <a:fld id="{739E4F67-D035-4A67-B4E6-BEA59D6E7CC3}" type="slidenum">
              <a:rPr lang="en-US" smtClean="0"/>
              <a:t>‹#›</a:t>
            </a:fld>
            <a:endParaRPr lang="en-US"/>
          </a:p>
        </p:txBody>
      </p:sp>
    </p:spTree>
    <p:extLst>
      <p:ext uri="{BB962C8B-B14F-4D97-AF65-F5344CB8AC3E}">
        <p14:creationId xmlns:p14="http://schemas.microsoft.com/office/powerpoint/2010/main" val="4237921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52E21-CBE8-41C0-8C11-3A0112CC1F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09F6ED-281C-4707-A26A-7116CDE60A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2BB5DEF-40D6-4738-863A-4517192F4475}"/>
              </a:ext>
            </a:extLst>
          </p:cNvPr>
          <p:cNvSpPr>
            <a:spLocks noGrp="1"/>
          </p:cNvSpPr>
          <p:nvPr>
            <p:ph type="dt" sz="half" idx="10"/>
          </p:nvPr>
        </p:nvSpPr>
        <p:spPr/>
        <p:txBody>
          <a:bodyPr/>
          <a:lstStyle/>
          <a:p>
            <a:fld id="{23532089-1E72-4B3E-9E01-422623D89B6B}" type="datetime1">
              <a:rPr lang="en-US" smtClean="0"/>
              <a:t>11/7/2018</a:t>
            </a:fld>
            <a:endParaRPr lang="en-US"/>
          </a:p>
        </p:txBody>
      </p:sp>
      <p:sp>
        <p:nvSpPr>
          <p:cNvPr id="5" name="Footer Placeholder 4">
            <a:extLst>
              <a:ext uri="{FF2B5EF4-FFF2-40B4-BE49-F238E27FC236}">
                <a16:creationId xmlns:a16="http://schemas.microsoft.com/office/drawing/2014/main" id="{30EED4B6-7F8A-4E84-A6EC-DC9BA95D24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904C74-C16D-4E54-8F36-425C203442C6}"/>
              </a:ext>
            </a:extLst>
          </p:cNvPr>
          <p:cNvSpPr>
            <a:spLocks noGrp="1"/>
          </p:cNvSpPr>
          <p:nvPr>
            <p:ph type="sldNum" sz="quarter" idx="12"/>
          </p:nvPr>
        </p:nvSpPr>
        <p:spPr/>
        <p:txBody>
          <a:bodyPr/>
          <a:lstStyle/>
          <a:p>
            <a:fld id="{739E4F67-D035-4A67-B4E6-BEA59D6E7CC3}" type="slidenum">
              <a:rPr lang="en-US" smtClean="0"/>
              <a:t>‹#›</a:t>
            </a:fld>
            <a:endParaRPr lang="en-US"/>
          </a:p>
        </p:txBody>
      </p:sp>
    </p:spTree>
    <p:extLst>
      <p:ext uri="{BB962C8B-B14F-4D97-AF65-F5344CB8AC3E}">
        <p14:creationId xmlns:p14="http://schemas.microsoft.com/office/powerpoint/2010/main" val="914741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C2ADE-6A1F-4DDA-85F0-BD5B41B64C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CA9AC6-9F26-44DE-A45C-E3FF2D7DC18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7EC9C8-0C3F-4A35-90D4-BA1A7088CF6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15D02D-D989-4245-A29B-038FBF774CE8}"/>
              </a:ext>
            </a:extLst>
          </p:cNvPr>
          <p:cNvSpPr>
            <a:spLocks noGrp="1"/>
          </p:cNvSpPr>
          <p:nvPr>
            <p:ph type="dt" sz="half" idx="10"/>
          </p:nvPr>
        </p:nvSpPr>
        <p:spPr/>
        <p:txBody>
          <a:bodyPr/>
          <a:lstStyle/>
          <a:p>
            <a:fld id="{A087B450-FF41-4407-A003-F16D6A0A70D5}" type="datetime1">
              <a:rPr lang="en-US" smtClean="0"/>
              <a:t>11/7/2018</a:t>
            </a:fld>
            <a:endParaRPr lang="en-US"/>
          </a:p>
        </p:txBody>
      </p:sp>
      <p:sp>
        <p:nvSpPr>
          <p:cNvPr id="6" name="Footer Placeholder 5">
            <a:extLst>
              <a:ext uri="{FF2B5EF4-FFF2-40B4-BE49-F238E27FC236}">
                <a16:creationId xmlns:a16="http://schemas.microsoft.com/office/drawing/2014/main" id="{AD2D274B-6A5C-4F5D-BA81-AE0C42481F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758D1C-9204-439D-82C6-5661419B02C9}"/>
              </a:ext>
            </a:extLst>
          </p:cNvPr>
          <p:cNvSpPr>
            <a:spLocks noGrp="1"/>
          </p:cNvSpPr>
          <p:nvPr>
            <p:ph type="sldNum" sz="quarter" idx="12"/>
          </p:nvPr>
        </p:nvSpPr>
        <p:spPr/>
        <p:txBody>
          <a:bodyPr/>
          <a:lstStyle/>
          <a:p>
            <a:fld id="{739E4F67-D035-4A67-B4E6-BEA59D6E7CC3}" type="slidenum">
              <a:rPr lang="en-US" smtClean="0"/>
              <a:t>‹#›</a:t>
            </a:fld>
            <a:endParaRPr lang="en-US"/>
          </a:p>
        </p:txBody>
      </p:sp>
    </p:spTree>
    <p:extLst>
      <p:ext uri="{BB962C8B-B14F-4D97-AF65-F5344CB8AC3E}">
        <p14:creationId xmlns:p14="http://schemas.microsoft.com/office/powerpoint/2010/main" val="74058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27585-261A-4607-BCD9-89C3FB2009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A084D6-A3FC-4C0F-88F7-6487314AD9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2DC9F1C-9BAB-4443-AFE3-B2C2BC6994A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15892B-6E6A-4536-99DE-C5F02CA4CB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4DBEE1F-6E58-4BCF-A9CD-E8A977772E1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9508BA-42A5-456E-ACE3-88A0B02EB305}"/>
              </a:ext>
            </a:extLst>
          </p:cNvPr>
          <p:cNvSpPr>
            <a:spLocks noGrp="1"/>
          </p:cNvSpPr>
          <p:nvPr>
            <p:ph type="dt" sz="half" idx="10"/>
          </p:nvPr>
        </p:nvSpPr>
        <p:spPr/>
        <p:txBody>
          <a:bodyPr/>
          <a:lstStyle/>
          <a:p>
            <a:fld id="{F058BEB6-158D-496A-8FF4-597F2D6A68EE}" type="datetime1">
              <a:rPr lang="en-US" smtClean="0"/>
              <a:t>11/7/2018</a:t>
            </a:fld>
            <a:endParaRPr lang="en-US"/>
          </a:p>
        </p:txBody>
      </p:sp>
      <p:sp>
        <p:nvSpPr>
          <p:cNvPr id="8" name="Footer Placeholder 7">
            <a:extLst>
              <a:ext uri="{FF2B5EF4-FFF2-40B4-BE49-F238E27FC236}">
                <a16:creationId xmlns:a16="http://schemas.microsoft.com/office/drawing/2014/main" id="{FBA3A846-0938-45C6-AE79-A30F9768B2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8A3484-D2EB-45DF-A738-34CCFC70996F}"/>
              </a:ext>
            </a:extLst>
          </p:cNvPr>
          <p:cNvSpPr>
            <a:spLocks noGrp="1"/>
          </p:cNvSpPr>
          <p:nvPr>
            <p:ph type="sldNum" sz="quarter" idx="12"/>
          </p:nvPr>
        </p:nvSpPr>
        <p:spPr/>
        <p:txBody>
          <a:bodyPr/>
          <a:lstStyle/>
          <a:p>
            <a:fld id="{739E4F67-D035-4A67-B4E6-BEA59D6E7CC3}" type="slidenum">
              <a:rPr lang="en-US" smtClean="0"/>
              <a:t>‹#›</a:t>
            </a:fld>
            <a:endParaRPr lang="en-US"/>
          </a:p>
        </p:txBody>
      </p:sp>
    </p:spTree>
    <p:extLst>
      <p:ext uri="{BB962C8B-B14F-4D97-AF65-F5344CB8AC3E}">
        <p14:creationId xmlns:p14="http://schemas.microsoft.com/office/powerpoint/2010/main" val="3681739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D991B-ED62-4889-997E-F35B07B53B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A5F21F-830B-49DB-B0C4-0744786392A2}"/>
              </a:ext>
            </a:extLst>
          </p:cNvPr>
          <p:cNvSpPr>
            <a:spLocks noGrp="1"/>
          </p:cNvSpPr>
          <p:nvPr>
            <p:ph type="dt" sz="half" idx="10"/>
          </p:nvPr>
        </p:nvSpPr>
        <p:spPr/>
        <p:txBody>
          <a:bodyPr/>
          <a:lstStyle/>
          <a:p>
            <a:fld id="{3AF8F614-7245-48FC-AB8A-4F7B1363F845}" type="datetime1">
              <a:rPr lang="en-US" smtClean="0"/>
              <a:t>11/7/2018</a:t>
            </a:fld>
            <a:endParaRPr lang="en-US"/>
          </a:p>
        </p:txBody>
      </p:sp>
      <p:sp>
        <p:nvSpPr>
          <p:cNvPr id="4" name="Footer Placeholder 3">
            <a:extLst>
              <a:ext uri="{FF2B5EF4-FFF2-40B4-BE49-F238E27FC236}">
                <a16:creationId xmlns:a16="http://schemas.microsoft.com/office/drawing/2014/main" id="{2B10DFB0-A27E-46FE-893F-890E8A28D1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10E48E-CDE3-480C-AD77-D934D143A7D0}"/>
              </a:ext>
            </a:extLst>
          </p:cNvPr>
          <p:cNvSpPr>
            <a:spLocks noGrp="1"/>
          </p:cNvSpPr>
          <p:nvPr>
            <p:ph type="sldNum" sz="quarter" idx="12"/>
          </p:nvPr>
        </p:nvSpPr>
        <p:spPr/>
        <p:txBody>
          <a:bodyPr/>
          <a:lstStyle/>
          <a:p>
            <a:fld id="{739E4F67-D035-4A67-B4E6-BEA59D6E7CC3}" type="slidenum">
              <a:rPr lang="en-US" smtClean="0"/>
              <a:t>‹#›</a:t>
            </a:fld>
            <a:endParaRPr lang="en-US"/>
          </a:p>
        </p:txBody>
      </p:sp>
    </p:spTree>
    <p:extLst>
      <p:ext uri="{BB962C8B-B14F-4D97-AF65-F5344CB8AC3E}">
        <p14:creationId xmlns:p14="http://schemas.microsoft.com/office/powerpoint/2010/main" val="3694815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A6D1FB-F45A-49F8-AC65-A2C1311B88D3}"/>
              </a:ext>
            </a:extLst>
          </p:cNvPr>
          <p:cNvSpPr>
            <a:spLocks noGrp="1"/>
          </p:cNvSpPr>
          <p:nvPr>
            <p:ph type="dt" sz="half" idx="10"/>
          </p:nvPr>
        </p:nvSpPr>
        <p:spPr/>
        <p:txBody>
          <a:bodyPr/>
          <a:lstStyle/>
          <a:p>
            <a:fld id="{9550A966-2D89-4154-8247-55F0C042ED50}" type="datetime1">
              <a:rPr lang="en-US" smtClean="0"/>
              <a:t>11/7/2018</a:t>
            </a:fld>
            <a:endParaRPr lang="en-US"/>
          </a:p>
        </p:txBody>
      </p:sp>
      <p:sp>
        <p:nvSpPr>
          <p:cNvPr id="3" name="Footer Placeholder 2">
            <a:extLst>
              <a:ext uri="{FF2B5EF4-FFF2-40B4-BE49-F238E27FC236}">
                <a16:creationId xmlns:a16="http://schemas.microsoft.com/office/drawing/2014/main" id="{3B5C1AC2-038C-4B72-8E52-1ECE9FA51C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4A3C94-5662-4697-9F1D-53C007530CDF}"/>
              </a:ext>
            </a:extLst>
          </p:cNvPr>
          <p:cNvSpPr>
            <a:spLocks noGrp="1"/>
          </p:cNvSpPr>
          <p:nvPr>
            <p:ph type="sldNum" sz="quarter" idx="12"/>
          </p:nvPr>
        </p:nvSpPr>
        <p:spPr/>
        <p:txBody>
          <a:bodyPr/>
          <a:lstStyle/>
          <a:p>
            <a:fld id="{739E4F67-D035-4A67-B4E6-BEA59D6E7CC3}" type="slidenum">
              <a:rPr lang="en-US" smtClean="0"/>
              <a:t>‹#›</a:t>
            </a:fld>
            <a:endParaRPr lang="en-US"/>
          </a:p>
        </p:txBody>
      </p:sp>
    </p:spTree>
    <p:extLst>
      <p:ext uri="{BB962C8B-B14F-4D97-AF65-F5344CB8AC3E}">
        <p14:creationId xmlns:p14="http://schemas.microsoft.com/office/powerpoint/2010/main" val="2071511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4496-7423-4C81-BFE5-259910B7AF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090CAD-BBD0-41EA-B873-7DCCBC3648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A43B5C-A9E1-4802-ACDB-0BBBBFCFE2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7309FE5-F6A6-46EB-92D0-4DB575BB521A}"/>
              </a:ext>
            </a:extLst>
          </p:cNvPr>
          <p:cNvSpPr>
            <a:spLocks noGrp="1"/>
          </p:cNvSpPr>
          <p:nvPr>
            <p:ph type="dt" sz="half" idx="10"/>
          </p:nvPr>
        </p:nvSpPr>
        <p:spPr/>
        <p:txBody>
          <a:bodyPr/>
          <a:lstStyle/>
          <a:p>
            <a:fld id="{379FD361-01B9-46D0-A434-597B20E70880}" type="datetime1">
              <a:rPr lang="en-US" smtClean="0"/>
              <a:t>11/7/2018</a:t>
            </a:fld>
            <a:endParaRPr lang="en-US"/>
          </a:p>
        </p:txBody>
      </p:sp>
      <p:sp>
        <p:nvSpPr>
          <p:cNvPr id="6" name="Footer Placeholder 5">
            <a:extLst>
              <a:ext uri="{FF2B5EF4-FFF2-40B4-BE49-F238E27FC236}">
                <a16:creationId xmlns:a16="http://schemas.microsoft.com/office/drawing/2014/main" id="{4BC24F4C-EEBF-465E-AC81-4291B36A76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D5DA55-A6CD-43EB-B640-D4BE3AB7B1DE}"/>
              </a:ext>
            </a:extLst>
          </p:cNvPr>
          <p:cNvSpPr>
            <a:spLocks noGrp="1"/>
          </p:cNvSpPr>
          <p:nvPr>
            <p:ph type="sldNum" sz="quarter" idx="12"/>
          </p:nvPr>
        </p:nvSpPr>
        <p:spPr/>
        <p:txBody>
          <a:bodyPr/>
          <a:lstStyle/>
          <a:p>
            <a:fld id="{739E4F67-D035-4A67-B4E6-BEA59D6E7CC3}" type="slidenum">
              <a:rPr lang="en-US" smtClean="0"/>
              <a:t>‹#›</a:t>
            </a:fld>
            <a:endParaRPr lang="en-US"/>
          </a:p>
        </p:txBody>
      </p:sp>
    </p:spTree>
    <p:extLst>
      <p:ext uri="{BB962C8B-B14F-4D97-AF65-F5344CB8AC3E}">
        <p14:creationId xmlns:p14="http://schemas.microsoft.com/office/powerpoint/2010/main" val="1436789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D54FC-E512-4A94-A3B4-EF6CA43953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B22410-D921-460C-A0DA-EEB032DF78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C0FEAA-8A44-4491-97BA-3BD428E37B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A903A98-D62E-42B0-9B93-82BA31ADBE19}"/>
              </a:ext>
            </a:extLst>
          </p:cNvPr>
          <p:cNvSpPr>
            <a:spLocks noGrp="1"/>
          </p:cNvSpPr>
          <p:nvPr>
            <p:ph type="dt" sz="half" idx="10"/>
          </p:nvPr>
        </p:nvSpPr>
        <p:spPr/>
        <p:txBody>
          <a:bodyPr/>
          <a:lstStyle/>
          <a:p>
            <a:fld id="{87732020-07E5-4A36-93C4-AD0DD70720CF}" type="datetime1">
              <a:rPr lang="en-US" smtClean="0"/>
              <a:t>11/7/2018</a:t>
            </a:fld>
            <a:endParaRPr lang="en-US"/>
          </a:p>
        </p:txBody>
      </p:sp>
      <p:sp>
        <p:nvSpPr>
          <p:cNvPr id="6" name="Footer Placeholder 5">
            <a:extLst>
              <a:ext uri="{FF2B5EF4-FFF2-40B4-BE49-F238E27FC236}">
                <a16:creationId xmlns:a16="http://schemas.microsoft.com/office/drawing/2014/main" id="{7E08B8D8-0588-432C-B1EE-FADCE797F5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84D0A7-3ED2-42E6-B991-FB7C18F13459}"/>
              </a:ext>
            </a:extLst>
          </p:cNvPr>
          <p:cNvSpPr>
            <a:spLocks noGrp="1"/>
          </p:cNvSpPr>
          <p:nvPr>
            <p:ph type="sldNum" sz="quarter" idx="12"/>
          </p:nvPr>
        </p:nvSpPr>
        <p:spPr/>
        <p:txBody>
          <a:bodyPr/>
          <a:lstStyle/>
          <a:p>
            <a:fld id="{739E4F67-D035-4A67-B4E6-BEA59D6E7CC3}" type="slidenum">
              <a:rPr lang="en-US" smtClean="0"/>
              <a:t>‹#›</a:t>
            </a:fld>
            <a:endParaRPr lang="en-US"/>
          </a:p>
        </p:txBody>
      </p:sp>
    </p:spTree>
    <p:extLst>
      <p:ext uri="{BB962C8B-B14F-4D97-AF65-F5344CB8AC3E}">
        <p14:creationId xmlns:p14="http://schemas.microsoft.com/office/powerpoint/2010/main" val="373864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0798C6-4AA3-4878-8091-2B46BABFB3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B470F3-8425-49C2-B659-FE11EEA019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801109-DC43-43B9-9AE5-6B91718BC1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574C5F-435A-4C39-856B-D7C9755124EB}" type="datetime1">
              <a:rPr lang="en-US" smtClean="0"/>
              <a:t>11/7/2018</a:t>
            </a:fld>
            <a:endParaRPr lang="en-US"/>
          </a:p>
        </p:txBody>
      </p:sp>
      <p:sp>
        <p:nvSpPr>
          <p:cNvPr id="5" name="Footer Placeholder 4">
            <a:extLst>
              <a:ext uri="{FF2B5EF4-FFF2-40B4-BE49-F238E27FC236}">
                <a16:creationId xmlns:a16="http://schemas.microsoft.com/office/drawing/2014/main" id="{5C541476-B085-4F89-89FD-D3E686B367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4CD65F-E5B3-41EB-8A00-A4A2C4D508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9E4F67-D035-4A67-B4E6-BEA59D6E7CC3}" type="slidenum">
              <a:rPr lang="en-US" smtClean="0"/>
              <a:t>‹#›</a:t>
            </a:fld>
            <a:endParaRPr lang="en-US"/>
          </a:p>
        </p:txBody>
      </p:sp>
    </p:spTree>
    <p:extLst>
      <p:ext uri="{BB962C8B-B14F-4D97-AF65-F5344CB8AC3E}">
        <p14:creationId xmlns:p14="http://schemas.microsoft.com/office/powerpoint/2010/main" val="1840755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png"/><Relationship Id="rId7"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3.gif"/><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320.png"/><Relationship Id="rId3" Type="http://schemas.openxmlformats.org/officeDocument/2006/relationships/image" Target="../media/image1.png"/><Relationship Id="rId7" Type="http://schemas.openxmlformats.org/officeDocument/2006/relationships/image" Target="../media/image3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00.png"/><Relationship Id="rId5" Type="http://schemas.openxmlformats.org/officeDocument/2006/relationships/image" Target="../media/image3.gif"/><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gif"/><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0.png"/><Relationship Id="rId10" Type="http://schemas.openxmlformats.org/officeDocument/2006/relationships/image" Target="../media/image3.gif"/><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6.png"/><Relationship Id="rId5" Type="http://schemas.openxmlformats.org/officeDocument/2006/relationships/image" Target="../media/image11.png"/><Relationship Id="rId10" Type="http://schemas.openxmlformats.org/officeDocument/2006/relationships/image" Target="../media/image15.png"/><Relationship Id="rId4" Type="http://schemas.openxmlformats.org/officeDocument/2006/relationships/image" Target="../media/image10.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0.png"/><Relationship Id="rId4" Type="http://schemas.openxmlformats.org/officeDocument/2006/relationships/image" Target="../media/image10.png"/><Relationship Id="rId9" Type="http://schemas.openxmlformats.org/officeDocument/2006/relationships/image" Target="../media/image3.gif"/></Relationships>
</file>

<file path=ppt/slides/_rels/slide7.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2.png"/><Relationship Id="rId7" Type="http://schemas.openxmlformats.org/officeDocument/2006/relationships/image" Target="../media/image13.png"/><Relationship Id="rId12"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8.png"/><Relationship Id="rId5" Type="http://schemas.openxmlformats.org/officeDocument/2006/relationships/image" Target="../media/image11.png"/><Relationship Id="rId10" Type="http://schemas.openxmlformats.org/officeDocument/2006/relationships/image" Target="../media/image17.png"/><Relationship Id="rId4" Type="http://schemas.openxmlformats.org/officeDocument/2006/relationships/image" Target="../media/image10.png"/><Relationship Id="rId9" Type="http://schemas.openxmlformats.org/officeDocument/2006/relationships/image" Target="../media/image3.gi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gif"/><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png"/><Relationship Id="rId7"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3.gif"/><Relationship Id="rId10"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58E8009-BFD2-4966-AC71-16B04167F35E}"/>
              </a:ext>
            </a:extLst>
          </p:cNvPr>
          <p:cNvPicPr>
            <a:picLocks noChangeAspect="1"/>
          </p:cNvPicPr>
          <p:nvPr/>
        </p:nvPicPr>
        <p:blipFill>
          <a:blip r:embed="rId2"/>
          <a:stretch>
            <a:fillRect/>
          </a:stretch>
        </p:blipFill>
        <p:spPr>
          <a:xfrm>
            <a:off x="-1" y="0"/>
            <a:ext cx="12192001" cy="572262"/>
          </a:xfrm>
          <a:prstGeom prst="rect">
            <a:avLst/>
          </a:prstGeom>
        </p:spPr>
      </p:pic>
      <p:pic>
        <p:nvPicPr>
          <p:cNvPr id="14" name="Picture 13">
            <a:extLst>
              <a:ext uri="{FF2B5EF4-FFF2-40B4-BE49-F238E27FC236}">
                <a16:creationId xmlns:a16="http://schemas.microsoft.com/office/drawing/2014/main" id="{77939D7F-C7B6-4CBE-9CB3-137BF699045D}"/>
              </a:ext>
            </a:extLst>
          </p:cNvPr>
          <p:cNvPicPr>
            <a:picLocks noChangeAspect="1"/>
          </p:cNvPicPr>
          <p:nvPr/>
        </p:nvPicPr>
        <p:blipFill>
          <a:blip r:embed="rId3"/>
          <a:stretch>
            <a:fillRect/>
          </a:stretch>
        </p:blipFill>
        <p:spPr>
          <a:xfrm>
            <a:off x="9774314" y="0"/>
            <a:ext cx="2417686" cy="558637"/>
          </a:xfrm>
          <a:prstGeom prst="rect">
            <a:avLst/>
          </a:prstGeom>
          <a:ln>
            <a:solidFill>
              <a:srgbClr val="FF0000"/>
            </a:solidFill>
          </a:ln>
        </p:spPr>
      </p:pic>
      <p:sp>
        <p:nvSpPr>
          <p:cNvPr id="15" name="TextBox 14">
            <a:extLst>
              <a:ext uri="{FF2B5EF4-FFF2-40B4-BE49-F238E27FC236}">
                <a16:creationId xmlns:a16="http://schemas.microsoft.com/office/drawing/2014/main" id="{E6258E2A-7C90-4EB3-8530-87997F0B3E20}"/>
              </a:ext>
            </a:extLst>
          </p:cNvPr>
          <p:cNvSpPr txBox="1"/>
          <p:nvPr/>
        </p:nvSpPr>
        <p:spPr>
          <a:xfrm>
            <a:off x="3840000" y="0"/>
            <a:ext cx="4460622" cy="553998"/>
          </a:xfrm>
          <a:prstGeom prst="rect">
            <a:avLst/>
          </a:prstGeom>
          <a:noFill/>
          <a:ln>
            <a:solidFill>
              <a:srgbClr val="FF0000"/>
            </a:solidFill>
          </a:ln>
        </p:spPr>
        <p:txBody>
          <a:bodyPr wrap="square" rtlCol="0">
            <a:spAutoFit/>
          </a:bodyPr>
          <a:lstStyle/>
          <a:p>
            <a:pPr algn="ctr"/>
            <a:r>
              <a:rPr lang="en-US" sz="3000" b="1" dirty="0">
                <a:solidFill>
                  <a:schemeClr val="bg1"/>
                </a:solidFill>
              </a:rPr>
              <a:t>ISE 589 : Python for ISE</a:t>
            </a:r>
          </a:p>
        </p:txBody>
      </p:sp>
      <p:sp>
        <p:nvSpPr>
          <p:cNvPr id="17" name="Shape 88">
            <a:extLst>
              <a:ext uri="{FF2B5EF4-FFF2-40B4-BE49-F238E27FC236}">
                <a16:creationId xmlns:a16="http://schemas.microsoft.com/office/drawing/2014/main" id="{FC428EE1-3229-4D61-B5FD-60B8CAA43B1C}"/>
              </a:ext>
            </a:extLst>
          </p:cNvPr>
          <p:cNvSpPr txBox="1">
            <a:spLocks noGrp="1"/>
          </p:cNvSpPr>
          <p:nvPr>
            <p:ph type="ctrTitle"/>
          </p:nvPr>
        </p:nvSpPr>
        <p:spPr>
          <a:xfrm>
            <a:off x="1577974" y="2504010"/>
            <a:ext cx="9036050" cy="2469411"/>
          </a:xfrm>
          <a:prstGeom prst="rect">
            <a:avLst/>
          </a:prstGeom>
          <a:solidFill>
            <a:schemeClr val="bg1"/>
          </a:solidFill>
          <a:ln>
            <a:solidFill>
              <a:schemeClr val="accent1"/>
            </a:solidFill>
          </a:ln>
        </p:spPr>
        <p:txBody>
          <a:bodyPr wrap="square" lIns="91425" tIns="91425" rIns="91425" bIns="91425" anchor="ctr" anchorCtr="0">
            <a:noAutofit/>
          </a:bodyPr>
          <a:lstStyle/>
          <a:p>
            <a:pPr lvl="0" rtl="0">
              <a:spcBef>
                <a:spcPts val="0"/>
              </a:spcBef>
              <a:buNone/>
            </a:pPr>
            <a:r>
              <a:rPr lang="en-US" b="1" dirty="0">
                <a:solidFill>
                  <a:schemeClr val="accent1">
                    <a:lumMod val="75000"/>
                  </a:schemeClr>
                </a:solidFill>
                <a:latin typeface="Calibri"/>
                <a:ea typeface="Calibri"/>
                <a:cs typeface="Calibri"/>
                <a:sym typeface="Calibri"/>
              </a:rPr>
              <a:t>Machine Learning in Python</a:t>
            </a:r>
          </a:p>
        </p:txBody>
      </p:sp>
      <p:pic>
        <p:nvPicPr>
          <p:cNvPr id="12" name="Picture 11">
            <a:extLst>
              <a:ext uri="{FF2B5EF4-FFF2-40B4-BE49-F238E27FC236}">
                <a16:creationId xmlns:a16="http://schemas.microsoft.com/office/drawing/2014/main" id="{17B2C250-9C35-4373-84B5-A0ADF7B365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1888" y="57924"/>
            <a:ext cx="584200" cy="438150"/>
          </a:xfrm>
          <a:prstGeom prst="rect">
            <a:avLst/>
          </a:prstGeom>
        </p:spPr>
      </p:pic>
    </p:spTree>
    <p:extLst>
      <p:ext uri="{BB962C8B-B14F-4D97-AF65-F5344CB8AC3E}">
        <p14:creationId xmlns:p14="http://schemas.microsoft.com/office/powerpoint/2010/main" val="1650009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58E8009-BFD2-4966-AC71-16B04167F35E}"/>
              </a:ext>
            </a:extLst>
          </p:cNvPr>
          <p:cNvPicPr>
            <a:picLocks noChangeAspect="1"/>
          </p:cNvPicPr>
          <p:nvPr/>
        </p:nvPicPr>
        <p:blipFill>
          <a:blip r:embed="rId3"/>
          <a:stretch>
            <a:fillRect/>
          </a:stretch>
        </p:blipFill>
        <p:spPr>
          <a:xfrm>
            <a:off x="-1" y="0"/>
            <a:ext cx="12192001" cy="572262"/>
          </a:xfrm>
          <a:prstGeom prst="rect">
            <a:avLst/>
          </a:prstGeom>
        </p:spPr>
      </p:pic>
      <p:pic>
        <p:nvPicPr>
          <p:cNvPr id="14" name="Picture 13">
            <a:extLst>
              <a:ext uri="{FF2B5EF4-FFF2-40B4-BE49-F238E27FC236}">
                <a16:creationId xmlns:a16="http://schemas.microsoft.com/office/drawing/2014/main" id="{77939D7F-C7B6-4CBE-9CB3-137BF699045D}"/>
              </a:ext>
            </a:extLst>
          </p:cNvPr>
          <p:cNvPicPr>
            <a:picLocks noChangeAspect="1"/>
          </p:cNvPicPr>
          <p:nvPr/>
        </p:nvPicPr>
        <p:blipFill>
          <a:blip r:embed="rId4"/>
          <a:stretch>
            <a:fillRect/>
          </a:stretch>
        </p:blipFill>
        <p:spPr>
          <a:xfrm>
            <a:off x="9774314" y="0"/>
            <a:ext cx="2417686" cy="558637"/>
          </a:xfrm>
          <a:prstGeom prst="rect">
            <a:avLst/>
          </a:prstGeom>
          <a:ln>
            <a:solidFill>
              <a:srgbClr val="FF0000"/>
            </a:solidFill>
          </a:ln>
        </p:spPr>
      </p:pic>
      <p:sp>
        <p:nvSpPr>
          <p:cNvPr id="15" name="TextBox 14">
            <a:extLst>
              <a:ext uri="{FF2B5EF4-FFF2-40B4-BE49-F238E27FC236}">
                <a16:creationId xmlns:a16="http://schemas.microsoft.com/office/drawing/2014/main" id="{E6258E2A-7C90-4EB3-8530-87997F0B3E20}"/>
              </a:ext>
            </a:extLst>
          </p:cNvPr>
          <p:cNvSpPr txBox="1"/>
          <p:nvPr/>
        </p:nvSpPr>
        <p:spPr>
          <a:xfrm>
            <a:off x="3840000" y="0"/>
            <a:ext cx="4460622" cy="553998"/>
          </a:xfrm>
          <a:prstGeom prst="rect">
            <a:avLst/>
          </a:prstGeom>
          <a:noFill/>
          <a:ln>
            <a:solidFill>
              <a:srgbClr val="FF0000"/>
            </a:solidFill>
          </a:ln>
        </p:spPr>
        <p:txBody>
          <a:bodyPr wrap="square" rtlCol="0">
            <a:spAutoFit/>
          </a:bodyPr>
          <a:lstStyle/>
          <a:p>
            <a:pPr algn="ctr"/>
            <a:r>
              <a:rPr lang="en-US" sz="3000" b="1" dirty="0">
                <a:solidFill>
                  <a:schemeClr val="bg1"/>
                </a:solidFill>
              </a:rPr>
              <a:t>ISE 589 : Python for ISE</a:t>
            </a:r>
          </a:p>
        </p:txBody>
      </p:sp>
      <p:sp>
        <p:nvSpPr>
          <p:cNvPr id="32" name="Shape 88">
            <a:extLst>
              <a:ext uri="{FF2B5EF4-FFF2-40B4-BE49-F238E27FC236}">
                <a16:creationId xmlns:a16="http://schemas.microsoft.com/office/drawing/2014/main" id="{EC2FC130-C3E3-4CE7-BDA0-0BBF2D93236F}"/>
              </a:ext>
            </a:extLst>
          </p:cNvPr>
          <p:cNvSpPr txBox="1">
            <a:spLocks noGrp="1"/>
          </p:cNvSpPr>
          <p:nvPr>
            <p:ph type="ctrTitle"/>
          </p:nvPr>
        </p:nvSpPr>
        <p:spPr>
          <a:xfrm>
            <a:off x="292098" y="637019"/>
            <a:ext cx="7820597" cy="572263"/>
          </a:xfrm>
          <a:prstGeom prst="rect">
            <a:avLst/>
          </a:prstGeom>
        </p:spPr>
        <p:txBody>
          <a:bodyPr wrap="square" lIns="91425" tIns="91425" rIns="91425" bIns="91425" anchor="ctr" anchorCtr="0">
            <a:noAutofit/>
          </a:bodyPr>
          <a:lstStyle/>
          <a:p>
            <a:pPr lvl="0" algn="l" rtl="0">
              <a:spcBef>
                <a:spcPts val="0"/>
              </a:spcBef>
              <a:buNone/>
            </a:pPr>
            <a:r>
              <a:rPr lang="en-US" sz="3600" b="1" dirty="0">
                <a:solidFill>
                  <a:srgbClr val="0070C0"/>
                </a:solidFill>
                <a:latin typeface="Calibri"/>
                <a:ea typeface="Calibri"/>
                <a:cs typeface="Calibri"/>
                <a:sym typeface="Calibri"/>
              </a:rPr>
              <a:t>In Class Exercise</a:t>
            </a:r>
          </a:p>
        </p:txBody>
      </p:sp>
      <p:pic>
        <p:nvPicPr>
          <p:cNvPr id="25" name="Picture 24">
            <a:extLst>
              <a:ext uri="{FF2B5EF4-FFF2-40B4-BE49-F238E27FC236}">
                <a16:creationId xmlns:a16="http://schemas.microsoft.com/office/drawing/2014/main" id="{05AEBEC5-2BB4-4583-8E4A-C9C2CBADB7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1888" y="57924"/>
            <a:ext cx="584200" cy="438150"/>
          </a:xfrm>
          <a:prstGeom prst="rect">
            <a:avLst/>
          </a:prstGeom>
        </p:spPr>
      </p:pic>
      <p:sp>
        <p:nvSpPr>
          <p:cNvPr id="2" name="TextBox 1">
            <a:extLst>
              <a:ext uri="{FF2B5EF4-FFF2-40B4-BE49-F238E27FC236}">
                <a16:creationId xmlns:a16="http://schemas.microsoft.com/office/drawing/2014/main" id="{72CA043C-5B04-4358-B640-4F4B5C1F4F65}"/>
              </a:ext>
            </a:extLst>
          </p:cNvPr>
          <p:cNvSpPr txBox="1"/>
          <p:nvPr/>
        </p:nvSpPr>
        <p:spPr>
          <a:xfrm>
            <a:off x="3963989" y="2782975"/>
            <a:ext cx="2132012" cy="954107"/>
          </a:xfrm>
          <a:prstGeom prst="rect">
            <a:avLst/>
          </a:prstGeom>
          <a:noFill/>
          <a:ln w="41275">
            <a:solidFill>
              <a:schemeClr val="accent1"/>
            </a:solidFill>
          </a:ln>
        </p:spPr>
        <p:txBody>
          <a:bodyPr wrap="square" rtlCol="0">
            <a:spAutoFit/>
          </a:bodyPr>
          <a:lstStyle/>
          <a:p>
            <a:pPr algn="ctr"/>
            <a:r>
              <a:rPr lang="en-US" sz="2800" b="1" dirty="0">
                <a:solidFill>
                  <a:srgbClr val="FF0000"/>
                </a:solidFill>
              </a:rPr>
              <a:t>Naïve Bayes Classifier</a:t>
            </a:r>
          </a:p>
        </p:txBody>
      </p:sp>
      <p:cxnSp>
        <p:nvCxnSpPr>
          <p:cNvPr id="8" name="Straight Arrow Connector 7">
            <a:extLst>
              <a:ext uri="{FF2B5EF4-FFF2-40B4-BE49-F238E27FC236}">
                <a16:creationId xmlns:a16="http://schemas.microsoft.com/office/drawing/2014/main" id="{F9F8C963-90EC-4739-93CE-CD45FC610E18}"/>
              </a:ext>
            </a:extLst>
          </p:cNvPr>
          <p:cNvCxnSpPr>
            <a:cxnSpLocks/>
          </p:cNvCxnSpPr>
          <p:nvPr/>
        </p:nvCxnSpPr>
        <p:spPr>
          <a:xfrm flipV="1">
            <a:off x="3328988" y="3383139"/>
            <a:ext cx="63500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91F3CFC-424E-4060-810C-F91F4EAB3F66}"/>
              </a:ext>
            </a:extLst>
          </p:cNvPr>
          <p:cNvSpPr txBox="1"/>
          <p:nvPr/>
        </p:nvSpPr>
        <p:spPr>
          <a:xfrm>
            <a:off x="2073351" y="3059975"/>
            <a:ext cx="1324850" cy="646331"/>
          </a:xfrm>
          <a:prstGeom prst="rect">
            <a:avLst/>
          </a:prstGeom>
          <a:noFill/>
        </p:spPr>
        <p:txBody>
          <a:bodyPr wrap="none" rtlCol="0">
            <a:spAutoFit/>
          </a:bodyPr>
          <a:lstStyle/>
          <a:p>
            <a:pPr algn="ctr"/>
            <a:r>
              <a:rPr lang="en-US" b="1" dirty="0"/>
              <a:t>Spam/Ham </a:t>
            </a:r>
          </a:p>
          <a:p>
            <a:pPr algn="ctr"/>
            <a:r>
              <a:rPr lang="en-US" b="1" dirty="0"/>
              <a:t>text dataset</a:t>
            </a:r>
          </a:p>
        </p:txBody>
      </p:sp>
      <p:sp>
        <p:nvSpPr>
          <p:cNvPr id="5" name="Rectangle 4">
            <a:extLst>
              <a:ext uri="{FF2B5EF4-FFF2-40B4-BE49-F238E27FC236}">
                <a16:creationId xmlns:a16="http://schemas.microsoft.com/office/drawing/2014/main" id="{4BD20EA1-BF59-48F8-B1B5-58EAF4F9F1D0}"/>
              </a:ext>
            </a:extLst>
          </p:cNvPr>
          <p:cNvSpPr/>
          <p:nvPr/>
        </p:nvSpPr>
        <p:spPr>
          <a:xfrm>
            <a:off x="149566" y="3682776"/>
            <a:ext cx="3690434" cy="261610"/>
          </a:xfrm>
          <a:prstGeom prst="rect">
            <a:avLst/>
          </a:prstGeom>
        </p:spPr>
        <p:txBody>
          <a:bodyPr wrap="none">
            <a:spAutoFit/>
          </a:bodyPr>
          <a:lstStyle/>
          <a:p>
            <a:r>
              <a:rPr lang="en-US" sz="1100" dirty="0"/>
              <a:t>https://archive.ics.uci.edu/ml/datasets/sms+spam+collection</a:t>
            </a:r>
          </a:p>
        </p:txBody>
      </p:sp>
      <p:pic>
        <p:nvPicPr>
          <p:cNvPr id="6" name="Picture 5">
            <a:extLst>
              <a:ext uri="{FF2B5EF4-FFF2-40B4-BE49-F238E27FC236}">
                <a16:creationId xmlns:a16="http://schemas.microsoft.com/office/drawing/2014/main" id="{BD2A72E3-52A5-4E4C-A99C-8DA9E5780F43}"/>
              </a:ext>
            </a:extLst>
          </p:cNvPr>
          <p:cNvPicPr>
            <a:picLocks noChangeAspect="1"/>
          </p:cNvPicPr>
          <p:nvPr/>
        </p:nvPicPr>
        <p:blipFill>
          <a:blip r:embed="rId6"/>
          <a:stretch>
            <a:fillRect/>
          </a:stretch>
        </p:blipFill>
        <p:spPr>
          <a:xfrm>
            <a:off x="141932" y="3944386"/>
            <a:ext cx="3619500" cy="1333500"/>
          </a:xfrm>
          <a:prstGeom prst="rect">
            <a:avLst/>
          </a:prstGeom>
          <a:ln>
            <a:solidFill>
              <a:schemeClr val="tx1"/>
            </a:solidFill>
          </a:ln>
        </p:spPr>
      </p:pic>
      <p:sp>
        <p:nvSpPr>
          <p:cNvPr id="16" name="TextBox 15">
            <a:extLst>
              <a:ext uri="{FF2B5EF4-FFF2-40B4-BE49-F238E27FC236}">
                <a16:creationId xmlns:a16="http://schemas.microsoft.com/office/drawing/2014/main" id="{E5B9243A-0490-44C0-8275-0FC453DB695E}"/>
              </a:ext>
            </a:extLst>
          </p:cNvPr>
          <p:cNvSpPr txBox="1"/>
          <p:nvPr/>
        </p:nvSpPr>
        <p:spPr>
          <a:xfrm>
            <a:off x="3883026" y="1898563"/>
            <a:ext cx="2293937" cy="923330"/>
          </a:xfrm>
          <a:prstGeom prst="rect">
            <a:avLst/>
          </a:prstGeom>
          <a:noFill/>
        </p:spPr>
        <p:txBody>
          <a:bodyPr wrap="square" rtlCol="0">
            <a:spAutoFit/>
          </a:bodyPr>
          <a:lstStyle/>
          <a:p>
            <a:pPr algn="ctr"/>
            <a:r>
              <a:rPr lang="en-US" b="1" dirty="0"/>
              <a:t>“Learns” on the dataset -&gt; supervised ML algorithm</a:t>
            </a:r>
          </a:p>
        </p:txBody>
      </p:sp>
      <p:sp>
        <p:nvSpPr>
          <p:cNvPr id="21" name="TextBox 20">
            <a:extLst>
              <a:ext uri="{FF2B5EF4-FFF2-40B4-BE49-F238E27FC236}">
                <a16:creationId xmlns:a16="http://schemas.microsoft.com/office/drawing/2014/main" id="{CADA93C8-1572-477E-AD5A-14A1F7445C4C}"/>
              </a:ext>
            </a:extLst>
          </p:cNvPr>
          <p:cNvSpPr txBox="1"/>
          <p:nvPr/>
        </p:nvSpPr>
        <p:spPr>
          <a:xfrm>
            <a:off x="6742751" y="2779887"/>
            <a:ext cx="2132012" cy="954107"/>
          </a:xfrm>
          <a:prstGeom prst="rect">
            <a:avLst/>
          </a:prstGeom>
          <a:noFill/>
          <a:ln w="41275">
            <a:solidFill>
              <a:schemeClr val="accent1"/>
            </a:solidFill>
          </a:ln>
        </p:spPr>
        <p:txBody>
          <a:bodyPr wrap="square" rtlCol="0">
            <a:spAutoFit/>
          </a:bodyPr>
          <a:lstStyle/>
          <a:p>
            <a:pPr algn="ctr"/>
            <a:r>
              <a:rPr lang="en-US" sz="2800" b="1" dirty="0">
                <a:solidFill>
                  <a:srgbClr val="FF0000"/>
                </a:solidFill>
              </a:rPr>
              <a:t>Trained Model</a:t>
            </a:r>
          </a:p>
        </p:txBody>
      </p:sp>
      <p:cxnSp>
        <p:nvCxnSpPr>
          <p:cNvPr id="27" name="Straight Arrow Connector 26">
            <a:extLst>
              <a:ext uri="{FF2B5EF4-FFF2-40B4-BE49-F238E27FC236}">
                <a16:creationId xmlns:a16="http://schemas.microsoft.com/office/drawing/2014/main" id="{A72E215B-373D-4336-B2A8-AAA372796843}"/>
              </a:ext>
            </a:extLst>
          </p:cNvPr>
          <p:cNvCxnSpPr>
            <a:cxnSpLocks/>
          </p:cNvCxnSpPr>
          <p:nvPr/>
        </p:nvCxnSpPr>
        <p:spPr>
          <a:xfrm flipV="1">
            <a:off x="6107751" y="3383138"/>
            <a:ext cx="63500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5100BDB-5F8D-4140-88D0-009057658347}"/>
              </a:ext>
            </a:extLst>
          </p:cNvPr>
          <p:cNvCxnSpPr>
            <a:cxnSpLocks/>
          </p:cNvCxnSpPr>
          <p:nvPr/>
        </p:nvCxnSpPr>
        <p:spPr>
          <a:xfrm>
            <a:off x="7808757" y="2258323"/>
            <a:ext cx="0" cy="5033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1E428B72-A4A1-4C40-872D-5B32A4C9F154}"/>
              </a:ext>
            </a:extLst>
          </p:cNvPr>
          <p:cNvSpPr txBox="1"/>
          <p:nvPr/>
        </p:nvSpPr>
        <p:spPr>
          <a:xfrm>
            <a:off x="6661788" y="1870727"/>
            <a:ext cx="2293937" cy="369332"/>
          </a:xfrm>
          <a:prstGeom prst="rect">
            <a:avLst/>
          </a:prstGeom>
          <a:noFill/>
        </p:spPr>
        <p:txBody>
          <a:bodyPr wrap="square" rtlCol="0">
            <a:spAutoFit/>
          </a:bodyPr>
          <a:lstStyle/>
          <a:p>
            <a:pPr algn="ctr"/>
            <a:r>
              <a:rPr lang="en-US" b="1" dirty="0"/>
              <a:t>New test data</a:t>
            </a:r>
          </a:p>
        </p:txBody>
      </p:sp>
      <p:cxnSp>
        <p:nvCxnSpPr>
          <p:cNvPr id="31" name="Straight Arrow Connector 30">
            <a:extLst>
              <a:ext uri="{FF2B5EF4-FFF2-40B4-BE49-F238E27FC236}">
                <a16:creationId xmlns:a16="http://schemas.microsoft.com/office/drawing/2014/main" id="{E8F7619A-72A0-4403-A9F9-DA682986DFD9}"/>
              </a:ext>
            </a:extLst>
          </p:cNvPr>
          <p:cNvCxnSpPr>
            <a:cxnSpLocks/>
          </p:cNvCxnSpPr>
          <p:nvPr/>
        </p:nvCxnSpPr>
        <p:spPr>
          <a:xfrm flipV="1">
            <a:off x="8874763" y="3383137"/>
            <a:ext cx="63500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79E10F5-A800-455D-89FC-FC8B664B9295}"/>
              </a:ext>
            </a:extLst>
          </p:cNvPr>
          <p:cNvSpPr txBox="1"/>
          <p:nvPr/>
        </p:nvSpPr>
        <p:spPr>
          <a:xfrm>
            <a:off x="9403915" y="3059975"/>
            <a:ext cx="1579242" cy="923330"/>
          </a:xfrm>
          <a:prstGeom prst="rect">
            <a:avLst/>
          </a:prstGeom>
          <a:noFill/>
        </p:spPr>
        <p:txBody>
          <a:bodyPr wrap="square" rtlCol="0">
            <a:spAutoFit/>
          </a:bodyPr>
          <a:lstStyle/>
          <a:p>
            <a:pPr algn="ctr"/>
            <a:r>
              <a:rPr lang="en-US" b="1" dirty="0"/>
              <a:t>Spam/Ham </a:t>
            </a:r>
          </a:p>
          <a:p>
            <a:pPr algn="ctr"/>
            <a:r>
              <a:rPr lang="en-US" b="1" dirty="0"/>
              <a:t>detection on test data</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9A840DD5-2EF4-42B0-925E-A44CBD6D13A2}"/>
                  </a:ext>
                </a:extLst>
              </p:cNvPr>
              <p:cNvSpPr/>
              <p:nvPr/>
            </p:nvSpPr>
            <p:spPr>
              <a:xfrm>
                <a:off x="3777567" y="3875580"/>
                <a:ext cx="2765822" cy="369332"/>
              </a:xfrm>
              <a:prstGeom prst="rect">
                <a:avLst/>
              </a:prstGeom>
            </p:spPr>
            <p:txBody>
              <a:bodyPr wrap="none">
                <a:spAutoFit/>
              </a:bodyPr>
              <a:lstStyle/>
              <a:p>
                <a14:m>
                  <m:oMath xmlns:m="http://schemas.openxmlformats.org/officeDocument/2006/math">
                    <m:r>
                      <a:rPr lang="en-US" i="1">
                        <a:solidFill>
                          <a:schemeClr val="accent1">
                            <a:lumMod val="75000"/>
                          </a:schemeClr>
                        </a:solidFill>
                        <a:latin typeface="Cambria Math" panose="02040503050406030204" pitchFamily="18" charset="0"/>
                        <a:ea typeface="Cambria Math" panose="02040503050406030204" pitchFamily="18" charset="0"/>
                      </a:rPr>
                      <m:t>𝑃</m:t>
                    </m:r>
                    <m:d>
                      <m:dPr>
                        <m:ctrlPr>
                          <a:rPr lang="en-US" i="1">
                            <a:solidFill>
                              <a:schemeClr val="accent1">
                                <a:lumMod val="75000"/>
                              </a:schemeClr>
                            </a:solidFill>
                            <a:latin typeface="Cambria Math" panose="02040503050406030204" pitchFamily="18" charset="0"/>
                            <a:ea typeface="Cambria Math" panose="02040503050406030204" pitchFamily="18" charset="0"/>
                          </a:rPr>
                        </m:ctrlPr>
                      </m:dPr>
                      <m:e>
                        <m:r>
                          <a:rPr lang="en-US" i="1">
                            <a:solidFill>
                              <a:schemeClr val="accent1">
                                <a:lumMod val="75000"/>
                              </a:schemeClr>
                            </a:solidFill>
                            <a:latin typeface="Cambria Math" panose="02040503050406030204" pitchFamily="18" charset="0"/>
                            <a:ea typeface="Cambria Math" panose="02040503050406030204" pitchFamily="18" charset="0"/>
                          </a:rPr>
                          <m:t>𝑒𝑎𝑠𝑦</m:t>
                        </m:r>
                        <m:r>
                          <a:rPr lang="en-US" i="1">
                            <a:solidFill>
                              <a:schemeClr val="accent1">
                                <a:lumMod val="75000"/>
                              </a:schemeClr>
                            </a:solidFill>
                            <a:latin typeface="Cambria Math" panose="02040503050406030204" pitchFamily="18" charset="0"/>
                            <a:ea typeface="Cambria Math" panose="02040503050406030204" pitchFamily="18" charset="0"/>
                          </a:rPr>
                          <m:t>, </m:t>
                        </m:r>
                        <m:r>
                          <a:rPr lang="en-US" i="1">
                            <a:solidFill>
                              <a:schemeClr val="accent1">
                                <a:lumMod val="75000"/>
                              </a:schemeClr>
                            </a:solidFill>
                            <a:latin typeface="Cambria Math" panose="02040503050406030204" pitchFamily="18" charset="0"/>
                            <a:ea typeface="Cambria Math" panose="02040503050406030204" pitchFamily="18" charset="0"/>
                          </a:rPr>
                          <m:t>𝑚𝑜𝑛𝑒𝑦</m:t>
                        </m:r>
                      </m:e>
                      <m:e>
                        <m:r>
                          <a:rPr lang="en-US" i="1">
                            <a:solidFill>
                              <a:schemeClr val="accent1">
                                <a:lumMod val="75000"/>
                              </a:schemeClr>
                            </a:solidFill>
                            <a:latin typeface="Cambria Math" panose="02040503050406030204" pitchFamily="18" charset="0"/>
                            <a:ea typeface="Cambria Math" panose="02040503050406030204" pitchFamily="18" charset="0"/>
                          </a:rPr>
                          <m:t> </m:t>
                        </m:r>
                        <m:r>
                          <a:rPr lang="en-US" i="1">
                            <a:solidFill>
                              <a:schemeClr val="accent1">
                                <a:lumMod val="75000"/>
                              </a:schemeClr>
                            </a:solidFill>
                            <a:latin typeface="Cambria Math" panose="02040503050406030204" pitchFamily="18" charset="0"/>
                            <a:ea typeface="Cambria Math" panose="02040503050406030204" pitchFamily="18" charset="0"/>
                          </a:rPr>
                          <m:t>𝑆</m:t>
                        </m:r>
                      </m:e>
                    </m:d>
                  </m:oMath>
                </a14:m>
                <a:r>
                  <a:rPr lang="en-US" dirty="0"/>
                  <a:t> x </a:t>
                </a:r>
                <a14:m>
                  <m:oMath xmlns:m="http://schemas.openxmlformats.org/officeDocument/2006/math">
                    <m:r>
                      <a:rPr lang="en-US" i="1">
                        <a:solidFill>
                          <a:schemeClr val="accent1">
                            <a:lumMod val="75000"/>
                          </a:schemeClr>
                        </a:solidFill>
                        <a:latin typeface="Cambria Math" panose="02040503050406030204" pitchFamily="18" charset="0"/>
                        <a:ea typeface="Cambria Math" panose="02040503050406030204" pitchFamily="18" charset="0"/>
                      </a:rPr>
                      <m:t>𝑃</m:t>
                    </m:r>
                    <m:d>
                      <m:dPr>
                        <m:ctrlPr>
                          <a:rPr lang="en-US" i="1">
                            <a:solidFill>
                              <a:schemeClr val="accent1">
                                <a:lumMod val="75000"/>
                              </a:schemeClr>
                            </a:solidFill>
                            <a:latin typeface="Cambria Math" panose="02040503050406030204" pitchFamily="18" charset="0"/>
                            <a:ea typeface="Cambria Math" panose="02040503050406030204" pitchFamily="18" charset="0"/>
                          </a:rPr>
                        </m:ctrlPr>
                      </m:dPr>
                      <m:e>
                        <m:r>
                          <a:rPr lang="en-US" i="1">
                            <a:solidFill>
                              <a:schemeClr val="accent1">
                                <a:lumMod val="75000"/>
                              </a:schemeClr>
                            </a:solidFill>
                            <a:latin typeface="Cambria Math" panose="02040503050406030204" pitchFamily="18" charset="0"/>
                            <a:ea typeface="Cambria Math" panose="02040503050406030204" pitchFamily="18" charset="0"/>
                          </a:rPr>
                          <m:t>𝑆</m:t>
                        </m:r>
                      </m:e>
                    </m:d>
                    <m:r>
                      <a:rPr lang="en-US" i="1">
                        <a:solidFill>
                          <a:schemeClr val="accent1">
                            <a:lumMod val="75000"/>
                          </a:schemeClr>
                        </a:solidFill>
                        <a:latin typeface="Cambria Math" panose="02040503050406030204" pitchFamily="18" charset="0"/>
                        <a:ea typeface="Cambria Math" panose="02040503050406030204" pitchFamily="18" charset="0"/>
                      </a:rPr>
                      <m:t> </m:t>
                    </m:r>
                  </m:oMath>
                </a14:m>
                <a:endParaRPr lang="en-US" dirty="0"/>
              </a:p>
            </p:txBody>
          </p:sp>
        </mc:Choice>
        <mc:Fallback xmlns="">
          <p:sp>
            <p:nvSpPr>
              <p:cNvPr id="3" name="Rectangle 2">
                <a:extLst>
                  <a:ext uri="{FF2B5EF4-FFF2-40B4-BE49-F238E27FC236}">
                    <a16:creationId xmlns:a16="http://schemas.microsoft.com/office/drawing/2014/main" id="{9A840DD5-2EF4-42B0-925E-A44CBD6D13A2}"/>
                  </a:ext>
                </a:extLst>
              </p:cNvPr>
              <p:cNvSpPr>
                <a:spLocks noRot="1" noChangeAspect="1" noMove="1" noResize="1" noEditPoints="1" noAdjustHandles="1" noChangeArrowheads="1" noChangeShapeType="1" noTextEdit="1"/>
              </p:cNvSpPr>
              <p:nvPr/>
            </p:nvSpPr>
            <p:spPr>
              <a:xfrm>
                <a:off x="3777567" y="3875580"/>
                <a:ext cx="2765822" cy="369332"/>
              </a:xfrm>
              <a:prstGeom prst="rect">
                <a:avLst/>
              </a:prstGeom>
              <a:blipFill>
                <a:blip r:embed="rId7"/>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3BDE48A6-F3B2-4B82-A4E5-B1E026DF7332}"/>
                  </a:ext>
                </a:extLst>
              </p:cNvPr>
              <p:cNvSpPr/>
              <p:nvPr/>
            </p:nvSpPr>
            <p:spPr>
              <a:xfrm>
                <a:off x="6742751" y="3875580"/>
                <a:ext cx="209672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solidFill>
                            <a:schemeClr val="accent1">
                              <a:lumMod val="75000"/>
                            </a:schemeClr>
                          </a:solidFill>
                          <a:latin typeface="Cambria Math" panose="02040503050406030204" pitchFamily="18" charset="0"/>
                        </a:rPr>
                        <m:t>𝑃</m:t>
                      </m:r>
                      <m:d>
                        <m:dPr>
                          <m:ctrlPr>
                            <a:rPr lang="en-US" i="1">
                              <a:solidFill>
                                <a:schemeClr val="accent1">
                                  <a:lumMod val="75000"/>
                                </a:schemeClr>
                              </a:solidFill>
                              <a:latin typeface="Cambria Math" panose="02040503050406030204" pitchFamily="18" charset="0"/>
                            </a:rPr>
                          </m:ctrlPr>
                        </m:dPr>
                        <m:e>
                          <m:r>
                            <a:rPr lang="en-US" i="1">
                              <a:solidFill>
                                <a:schemeClr val="accent1">
                                  <a:lumMod val="75000"/>
                                </a:schemeClr>
                              </a:solidFill>
                              <a:latin typeface="Cambria Math" panose="02040503050406030204" pitchFamily="18" charset="0"/>
                            </a:rPr>
                            <m:t>𝑆</m:t>
                          </m:r>
                          <m:r>
                            <a:rPr lang="en-US" i="1">
                              <a:solidFill>
                                <a:schemeClr val="accent1">
                                  <a:lumMod val="75000"/>
                                </a:schemeClr>
                              </a:solidFill>
                              <a:latin typeface="Cambria Math" panose="02040503050406030204" pitchFamily="18" charset="0"/>
                            </a:rPr>
                            <m:t> |</m:t>
                          </m:r>
                          <m:r>
                            <a:rPr lang="en-US" i="1">
                              <a:solidFill>
                                <a:schemeClr val="accent1">
                                  <a:lumMod val="75000"/>
                                </a:schemeClr>
                              </a:solidFill>
                              <a:latin typeface="Cambria Math" panose="02040503050406030204" pitchFamily="18" charset="0"/>
                            </a:rPr>
                            <m:t>𝑒𝑎𝑠𝑦</m:t>
                          </m:r>
                          <m:r>
                            <a:rPr lang="en-US" i="1">
                              <a:solidFill>
                                <a:schemeClr val="accent1">
                                  <a:lumMod val="75000"/>
                                </a:schemeClr>
                              </a:solidFill>
                              <a:latin typeface="Cambria Math" panose="02040503050406030204" pitchFamily="18" charset="0"/>
                            </a:rPr>
                            <m:t>, </m:t>
                          </m:r>
                          <m:r>
                            <a:rPr lang="en-US" i="1">
                              <a:solidFill>
                                <a:schemeClr val="accent1">
                                  <a:lumMod val="75000"/>
                                </a:schemeClr>
                              </a:solidFill>
                              <a:latin typeface="Cambria Math" panose="02040503050406030204" pitchFamily="18" charset="0"/>
                            </a:rPr>
                            <m:t>𝑚𝑜𝑛𝑒𝑦</m:t>
                          </m:r>
                        </m:e>
                      </m:d>
                    </m:oMath>
                  </m:oMathPara>
                </a14:m>
                <a:endParaRPr lang="en-US" dirty="0"/>
              </a:p>
            </p:txBody>
          </p:sp>
        </mc:Choice>
        <mc:Fallback xmlns="">
          <p:sp>
            <p:nvSpPr>
              <p:cNvPr id="4" name="Rectangle 3">
                <a:extLst>
                  <a:ext uri="{FF2B5EF4-FFF2-40B4-BE49-F238E27FC236}">
                    <a16:creationId xmlns:a16="http://schemas.microsoft.com/office/drawing/2014/main" id="{3BDE48A6-F3B2-4B82-A4E5-B1E026DF7332}"/>
                  </a:ext>
                </a:extLst>
              </p:cNvPr>
              <p:cNvSpPr>
                <a:spLocks noRot="1" noChangeAspect="1" noMove="1" noResize="1" noEditPoints="1" noAdjustHandles="1" noChangeArrowheads="1" noChangeShapeType="1" noTextEdit="1"/>
              </p:cNvSpPr>
              <p:nvPr/>
            </p:nvSpPr>
            <p:spPr>
              <a:xfrm>
                <a:off x="6742751" y="3875580"/>
                <a:ext cx="2096728" cy="369332"/>
              </a:xfrm>
              <a:prstGeom prst="rect">
                <a:avLst/>
              </a:prstGeom>
              <a:blipFill>
                <a:blip r:embed="rId8"/>
                <a:stretch>
                  <a:fillRect b="-13333"/>
                </a:stretch>
              </a:blipFill>
            </p:spPr>
            <p:txBody>
              <a:bodyPr/>
              <a:lstStyle/>
              <a:p>
                <a:r>
                  <a:rPr lang="en-US">
                    <a:noFill/>
                  </a:rPr>
                  <a:t> </a:t>
                </a:r>
              </a:p>
            </p:txBody>
          </p:sp>
        </mc:Fallback>
      </mc:AlternateContent>
    </p:spTree>
    <p:extLst>
      <p:ext uri="{BB962C8B-B14F-4D97-AF65-F5344CB8AC3E}">
        <p14:creationId xmlns:p14="http://schemas.microsoft.com/office/powerpoint/2010/main" val="2747001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58E8009-BFD2-4966-AC71-16B04167F35E}"/>
              </a:ext>
            </a:extLst>
          </p:cNvPr>
          <p:cNvPicPr>
            <a:picLocks noChangeAspect="1"/>
          </p:cNvPicPr>
          <p:nvPr/>
        </p:nvPicPr>
        <p:blipFill>
          <a:blip r:embed="rId3"/>
          <a:stretch>
            <a:fillRect/>
          </a:stretch>
        </p:blipFill>
        <p:spPr>
          <a:xfrm>
            <a:off x="-1" y="0"/>
            <a:ext cx="12192001" cy="572262"/>
          </a:xfrm>
          <a:prstGeom prst="rect">
            <a:avLst/>
          </a:prstGeom>
        </p:spPr>
      </p:pic>
      <p:pic>
        <p:nvPicPr>
          <p:cNvPr id="14" name="Picture 13">
            <a:extLst>
              <a:ext uri="{FF2B5EF4-FFF2-40B4-BE49-F238E27FC236}">
                <a16:creationId xmlns:a16="http://schemas.microsoft.com/office/drawing/2014/main" id="{77939D7F-C7B6-4CBE-9CB3-137BF699045D}"/>
              </a:ext>
            </a:extLst>
          </p:cNvPr>
          <p:cNvPicPr>
            <a:picLocks noChangeAspect="1"/>
          </p:cNvPicPr>
          <p:nvPr/>
        </p:nvPicPr>
        <p:blipFill>
          <a:blip r:embed="rId4"/>
          <a:stretch>
            <a:fillRect/>
          </a:stretch>
        </p:blipFill>
        <p:spPr>
          <a:xfrm>
            <a:off x="9774314" y="0"/>
            <a:ext cx="2417686" cy="558637"/>
          </a:xfrm>
          <a:prstGeom prst="rect">
            <a:avLst/>
          </a:prstGeom>
          <a:ln>
            <a:solidFill>
              <a:srgbClr val="FF0000"/>
            </a:solidFill>
          </a:ln>
        </p:spPr>
      </p:pic>
      <p:sp>
        <p:nvSpPr>
          <p:cNvPr id="15" name="TextBox 14">
            <a:extLst>
              <a:ext uri="{FF2B5EF4-FFF2-40B4-BE49-F238E27FC236}">
                <a16:creationId xmlns:a16="http://schemas.microsoft.com/office/drawing/2014/main" id="{E6258E2A-7C90-4EB3-8530-87997F0B3E20}"/>
              </a:ext>
            </a:extLst>
          </p:cNvPr>
          <p:cNvSpPr txBox="1"/>
          <p:nvPr/>
        </p:nvSpPr>
        <p:spPr>
          <a:xfrm>
            <a:off x="3840000" y="0"/>
            <a:ext cx="4460622" cy="553998"/>
          </a:xfrm>
          <a:prstGeom prst="rect">
            <a:avLst/>
          </a:prstGeom>
          <a:noFill/>
          <a:ln>
            <a:solidFill>
              <a:srgbClr val="FF0000"/>
            </a:solidFill>
          </a:ln>
        </p:spPr>
        <p:txBody>
          <a:bodyPr wrap="square" rtlCol="0">
            <a:spAutoFit/>
          </a:bodyPr>
          <a:lstStyle/>
          <a:p>
            <a:pPr algn="ctr"/>
            <a:r>
              <a:rPr lang="en-US" sz="3000" b="1" dirty="0">
                <a:solidFill>
                  <a:schemeClr val="bg1"/>
                </a:solidFill>
              </a:rPr>
              <a:t>ISE 589 : Python for ISE</a:t>
            </a:r>
          </a:p>
        </p:txBody>
      </p:sp>
      <p:sp>
        <p:nvSpPr>
          <p:cNvPr id="32" name="Shape 88">
            <a:extLst>
              <a:ext uri="{FF2B5EF4-FFF2-40B4-BE49-F238E27FC236}">
                <a16:creationId xmlns:a16="http://schemas.microsoft.com/office/drawing/2014/main" id="{EC2FC130-C3E3-4CE7-BDA0-0BBF2D93236F}"/>
              </a:ext>
            </a:extLst>
          </p:cNvPr>
          <p:cNvSpPr txBox="1">
            <a:spLocks noGrp="1"/>
          </p:cNvSpPr>
          <p:nvPr>
            <p:ph type="ctrTitle"/>
          </p:nvPr>
        </p:nvSpPr>
        <p:spPr>
          <a:xfrm>
            <a:off x="292098" y="637019"/>
            <a:ext cx="7820597" cy="572263"/>
          </a:xfrm>
          <a:prstGeom prst="rect">
            <a:avLst/>
          </a:prstGeom>
        </p:spPr>
        <p:txBody>
          <a:bodyPr wrap="square" lIns="91425" tIns="91425" rIns="91425" bIns="91425" anchor="ctr" anchorCtr="0">
            <a:noAutofit/>
          </a:bodyPr>
          <a:lstStyle/>
          <a:p>
            <a:pPr lvl="0" algn="l" rtl="0">
              <a:spcBef>
                <a:spcPts val="0"/>
              </a:spcBef>
              <a:buNone/>
            </a:pPr>
            <a:r>
              <a:rPr lang="en-US" sz="3600" b="1" dirty="0">
                <a:solidFill>
                  <a:srgbClr val="0070C0"/>
                </a:solidFill>
                <a:latin typeface="Calibri"/>
                <a:ea typeface="Calibri"/>
                <a:cs typeface="Calibri"/>
                <a:sym typeface="Calibri"/>
              </a:rPr>
              <a:t>In Class Exercise – Score Metrics</a:t>
            </a:r>
          </a:p>
        </p:txBody>
      </p:sp>
      <p:pic>
        <p:nvPicPr>
          <p:cNvPr id="25" name="Picture 24">
            <a:extLst>
              <a:ext uri="{FF2B5EF4-FFF2-40B4-BE49-F238E27FC236}">
                <a16:creationId xmlns:a16="http://schemas.microsoft.com/office/drawing/2014/main" id="{05AEBEC5-2BB4-4583-8E4A-C9C2CBADB7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1888" y="57924"/>
            <a:ext cx="584200" cy="438150"/>
          </a:xfrm>
          <a:prstGeom prst="rect">
            <a:avLst/>
          </a:prstGeom>
        </p:spPr>
      </p:pic>
      <p:sp>
        <p:nvSpPr>
          <p:cNvPr id="3" name="Rectangle 2">
            <a:extLst>
              <a:ext uri="{FF2B5EF4-FFF2-40B4-BE49-F238E27FC236}">
                <a16:creationId xmlns:a16="http://schemas.microsoft.com/office/drawing/2014/main" id="{9B8E77C4-6A83-4F55-BDBC-ECC92F5075C7}"/>
              </a:ext>
            </a:extLst>
          </p:cNvPr>
          <p:cNvSpPr/>
          <p:nvPr/>
        </p:nvSpPr>
        <p:spPr>
          <a:xfrm>
            <a:off x="6628960" y="3008069"/>
            <a:ext cx="2532185" cy="1645920"/>
          </a:xfrm>
          <a:prstGeom prst="rect">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A</a:t>
            </a:r>
          </a:p>
        </p:txBody>
      </p:sp>
      <p:sp>
        <p:nvSpPr>
          <p:cNvPr id="24" name="Rectangle 23">
            <a:extLst>
              <a:ext uri="{FF2B5EF4-FFF2-40B4-BE49-F238E27FC236}">
                <a16:creationId xmlns:a16="http://schemas.microsoft.com/office/drawing/2014/main" id="{CB32C896-3650-4CFF-B0EC-3F85BE9C448C}"/>
              </a:ext>
            </a:extLst>
          </p:cNvPr>
          <p:cNvSpPr/>
          <p:nvPr/>
        </p:nvSpPr>
        <p:spPr>
          <a:xfrm>
            <a:off x="9161145" y="3008069"/>
            <a:ext cx="2554085" cy="1645920"/>
          </a:xfrm>
          <a:prstGeom prst="rect">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B</a:t>
            </a:r>
          </a:p>
        </p:txBody>
      </p:sp>
      <p:sp>
        <p:nvSpPr>
          <p:cNvPr id="26" name="Rectangle 25">
            <a:extLst>
              <a:ext uri="{FF2B5EF4-FFF2-40B4-BE49-F238E27FC236}">
                <a16:creationId xmlns:a16="http://schemas.microsoft.com/office/drawing/2014/main" id="{8EB33188-90DE-4E46-8A7E-B59F6E87AC7F}"/>
              </a:ext>
            </a:extLst>
          </p:cNvPr>
          <p:cNvSpPr/>
          <p:nvPr/>
        </p:nvSpPr>
        <p:spPr>
          <a:xfrm>
            <a:off x="6639910" y="4653989"/>
            <a:ext cx="2532185" cy="1645920"/>
          </a:xfrm>
          <a:prstGeom prst="rect">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a:t>
            </a:r>
          </a:p>
        </p:txBody>
      </p:sp>
      <p:sp>
        <p:nvSpPr>
          <p:cNvPr id="29" name="Rectangle 28">
            <a:extLst>
              <a:ext uri="{FF2B5EF4-FFF2-40B4-BE49-F238E27FC236}">
                <a16:creationId xmlns:a16="http://schemas.microsoft.com/office/drawing/2014/main" id="{71F880C5-66CE-448B-9DBE-D40FE2968F32}"/>
              </a:ext>
            </a:extLst>
          </p:cNvPr>
          <p:cNvSpPr/>
          <p:nvPr/>
        </p:nvSpPr>
        <p:spPr>
          <a:xfrm>
            <a:off x="9183045" y="4653989"/>
            <a:ext cx="2532185" cy="1645920"/>
          </a:xfrm>
          <a:prstGeom prst="rect">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a:t>
            </a:r>
          </a:p>
        </p:txBody>
      </p:sp>
      <p:sp>
        <p:nvSpPr>
          <p:cNvPr id="4" name="TextBox 3">
            <a:extLst>
              <a:ext uri="{FF2B5EF4-FFF2-40B4-BE49-F238E27FC236}">
                <a16:creationId xmlns:a16="http://schemas.microsoft.com/office/drawing/2014/main" id="{6AA48B1C-A94E-4DE2-9C65-5839F7C0B100}"/>
              </a:ext>
            </a:extLst>
          </p:cNvPr>
          <p:cNvSpPr txBox="1"/>
          <p:nvPr/>
        </p:nvSpPr>
        <p:spPr>
          <a:xfrm>
            <a:off x="7075068" y="2447651"/>
            <a:ext cx="1883194" cy="461665"/>
          </a:xfrm>
          <a:prstGeom prst="rect">
            <a:avLst/>
          </a:prstGeom>
          <a:noFill/>
        </p:spPr>
        <p:txBody>
          <a:bodyPr wrap="square" rtlCol="0">
            <a:spAutoFit/>
          </a:bodyPr>
          <a:lstStyle/>
          <a:p>
            <a:r>
              <a:rPr lang="en-US" sz="2400" b="1" dirty="0"/>
              <a:t>Spam Email</a:t>
            </a:r>
          </a:p>
        </p:txBody>
      </p:sp>
      <p:sp>
        <p:nvSpPr>
          <p:cNvPr id="34" name="TextBox 33">
            <a:extLst>
              <a:ext uri="{FF2B5EF4-FFF2-40B4-BE49-F238E27FC236}">
                <a16:creationId xmlns:a16="http://schemas.microsoft.com/office/drawing/2014/main" id="{4924F707-689D-4E42-B24A-F5AE55641295}"/>
              </a:ext>
            </a:extLst>
          </p:cNvPr>
          <p:cNvSpPr txBox="1"/>
          <p:nvPr/>
        </p:nvSpPr>
        <p:spPr>
          <a:xfrm>
            <a:off x="9689265" y="2447651"/>
            <a:ext cx="1883194" cy="461665"/>
          </a:xfrm>
          <a:prstGeom prst="rect">
            <a:avLst/>
          </a:prstGeom>
          <a:noFill/>
        </p:spPr>
        <p:txBody>
          <a:bodyPr wrap="square" rtlCol="0">
            <a:spAutoFit/>
          </a:bodyPr>
          <a:lstStyle/>
          <a:p>
            <a:r>
              <a:rPr lang="en-US" sz="2400" b="1" dirty="0"/>
              <a:t>Ham Email</a:t>
            </a:r>
          </a:p>
        </p:txBody>
      </p:sp>
      <p:sp>
        <p:nvSpPr>
          <p:cNvPr id="35" name="TextBox 34">
            <a:extLst>
              <a:ext uri="{FF2B5EF4-FFF2-40B4-BE49-F238E27FC236}">
                <a16:creationId xmlns:a16="http://schemas.microsoft.com/office/drawing/2014/main" id="{CB0BCD15-D5C4-4620-95A3-291D1D8B81D2}"/>
              </a:ext>
            </a:extLst>
          </p:cNvPr>
          <p:cNvSpPr txBox="1"/>
          <p:nvPr/>
        </p:nvSpPr>
        <p:spPr>
          <a:xfrm rot="16200000">
            <a:off x="5187192" y="3329197"/>
            <a:ext cx="1883194" cy="707886"/>
          </a:xfrm>
          <a:prstGeom prst="rect">
            <a:avLst/>
          </a:prstGeom>
          <a:noFill/>
        </p:spPr>
        <p:txBody>
          <a:bodyPr wrap="square" rtlCol="0">
            <a:spAutoFit/>
          </a:bodyPr>
          <a:lstStyle/>
          <a:p>
            <a:pPr algn="ctr"/>
            <a:r>
              <a:rPr lang="en-US" sz="2000" b="1" dirty="0"/>
              <a:t>Detected as Spam Email</a:t>
            </a:r>
          </a:p>
        </p:txBody>
      </p:sp>
      <p:sp>
        <p:nvSpPr>
          <p:cNvPr id="36" name="TextBox 35">
            <a:extLst>
              <a:ext uri="{FF2B5EF4-FFF2-40B4-BE49-F238E27FC236}">
                <a16:creationId xmlns:a16="http://schemas.microsoft.com/office/drawing/2014/main" id="{B19A1F73-FBBB-4CAC-B6D0-1AF6E66751ED}"/>
              </a:ext>
            </a:extLst>
          </p:cNvPr>
          <p:cNvSpPr txBox="1"/>
          <p:nvPr/>
        </p:nvSpPr>
        <p:spPr>
          <a:xfrm rot="16200000">
            <a:off x="5165292" y="5123006"/>
            <a:ext cx="1883194" cy="707886"/>
          </a:xfrm>
          <a:prstGeom prst="rect">
            <a:avLst/>
          </a:prstGeom>
          <a:noFill/>
        </p:spPr>
        <p:txBody>
          <a:bodyPr wrap="square" rtlCol="0">
            <a:spAutoFit/>
          </a:bodyPr>
          <a:lstStyle/>
          <a:p>
            <a:pPr algn="ctr"/>
            <a:r>
              <a:rPr lang="en-US" sz="2000" b="1" dirty="0"/>
              <a:t>Detected as </a:t>
            </a:r>
          </a:p>
          <a:p>
            <a:pPr algn="ctr"/>
            <a:r>
              <a:rPr lang="en-US" sz="2000" b="1" dirty="0"/>
              <a:t>Ham Email</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AD9851B-637A-4587-84C1-FA96FC2852A3}"/>
                  </a:ext>
                </a:extLst>
              </p:cNvPr>
              <p:cNvSpPr txBox="1"/>
              <p:nvPr/>
            </p:nvSpPr>
            <p:spPr>
              <a:xfrm>
                <a:off x="762241" y="3008817"/>
                <a:ext cx="2190600" cy="5833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𝑃𝑟𝑒𝑐𝑖𝑠𝑖𝑜𝑛</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𝐴</m:t>
                          </m:r>
                        </m:num>
                        <m:den>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rPr>
                            <m:t>𝐵</m:t>
                          </m:r>
                        </m:den>
                      </m:f>
                    </m:oMath>
                  </m:oMathPara>
                </a14:m>
                <a:endParaRPr lang="en-US" sz="2000" dirty="0"/>
              </a:p>
            </p:txBody>
          </p:sp>
        </mc:Choice>
        <mc:Fallback xmlns="">
          <p:sp>
            <p:nvSpPr>
              <p:cNvPr id="7" name="TextBox 6">
                <a:extLst>
                  <a:ext uri="{FF2B5EF4-FFF2-40B4-BE49-F238E27FC236}">
                    <a16:creationId xmlns:a16="http://schemas.microsoft.com/office/drawing/2014/main" id="{8AD9851B-637A-4587-84C1-FA96FC2852A3}"/>
                  </a:ext>
                </a:extLst>
              </p:cNvPr>
              <p:cNvSpPr txBox="1">
                <a:spLocks noRot="1" noChangeAspect="1" noMove="1" noResize="1" noEditPoints="1" noAdjustHandles="1" noChangeArrowheads="1" noChangeShapeType="1" noTextEdit="1"/>
              </p:cNvSpPr>
              <p:nvPr/>
            </p:nvSpPr>
            <p:spPr>
              <a:xfrm>
                <a:off x="762241" y="3008817"/>
                <a:ext cx="2190600" cy="5833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9B0FF8C7-6DB3-4B8D-8769-3C71B42FF295}"/>
                  </a:ext>
                </a:extLst>
              </p:cNvPr>
              <p:cNvSpPr txBox="1"/>
              <p:nvPr/>
            </p:nvSpPr>
            <p:spPr>
              <a:xfrm>
                <a:off x="762241" y="3894899"/>
                <a:ext cx="1806072" cy="5833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𝑅𝑒𝑐𝑎𝑙𝑙</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𝐴</m:t>
                          </m:r>
                        </m:num>
                        <m:den>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rPr>
                            <m:t>𝐶</m:t>
                          </m:r>
                        </m:den>
                      </m:f>
                    </m:oMath>
                  </m:oMathPara>
                </a14:m>
                <a:endParaRPr lang="en-US" sz="2000" dirty="0"/>
              </a:p>
            </p:txBody>
          </p:sp>
        </mc:Choice>
        <mc:Fallback xmlns="">
          <p:sp>
            <p:nvSpPr>
              <p:cNvPr id="37" name="TextBox 36">
                <a:extLst>
                  <a:ext uri="{FF2B5EF4-FFF2-40B4-BE49-F238E27FC236}">
                    <a16:creationId xmlns:a16="http://schemas.microsoft.com/office/drawing/2014/main" id="{9B0FF8C7-6DB3-4B8D-8769-3C71B42FF295}"/>
                  </a:ext>
                </a:extLst>
              </p:cNvPr>
              <p:cNvSpPr txBox="1">
                <a:spLocks noRot="1" noChangeAspect="1" noMove="1" noResize="1" noEditPoints="1" noAdjustHandles="1" noChangeArrowheads="1" noChangeShapeType="1" noTextEdit="1"/>
              </p:cNvSpPr>
              <p:nvPr/>
            </p:nvSpPr>
            <p:spPr>
              <a:xfrm>
                <a:off x="762241" y="3894899"/>
                <a:ext cx="1806072" cy="5833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7C6E7E23-E01D-4E99-90ED-DD88D32A1347}"/>
                  </a:ext>
                </a:extLst>
              </p:cNvPr>
              <p:cNvSpPr txBox="1"/>
              <p:nvPr/>
            </p:nvSpPr>
            <p:spPr>
              <a:xfrm>
                <a:off x="829284" y="2061850"/>
                <a:ext cx="3134704" cy="5833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𝐴𝑐𝑐𝑢𝑟𝑎𝑐𝑦</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rPr>
                            <m:t>𝐷</m:t>
                          </m:r>
                        </m:num>
                        <m:den>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rPr>
                            <m:t>𝐵</m:t>
                          </m:r>
                          <m:r>
                            <a:rPr lang="en-US" sz="2000" b="0" i="1" smtClean="0">
                              <a:latin typeface="Cambria Math" panose="02040503050406030204" pitchFamily="18" charset="0"/>
                            </a:rPr>
                            <m:t>+</m:t>
                          </m:r>
                          <m:r>
                            <a:rPr lang="en-US" sz="2000" b="0" i="1" smtClean="0">
                              <a:latin typeface="Cambria Math" panose="02040503050406030204" pitchFamily="18" charset="0"/>
                            </a:rPr>
                            <m:t>𝐶</m:t>
                          </m:r>
                          <m:r>
                            <a:rPr lang="en-US" sz="2000" b="0" i="1" smtClean="0">
                              <a:latin typeface="Cambria Math" panose="02040503050406030204" pitchFamily="18" charset="0"/>
                            </a:rPr>
                            <m:t>+</m:t>
                          </m:r>
                          <m:r>
                            <a:rPr lang="en-US" sz="2000" b="0" i="1" smtClean="0">
                              <a:latin typeface="Cambria Math" panose="02040503050406030204" pitchFamily="18" charset="0"/>
                            </a:rPr>
                            <m:t>𝐷</m:t>
                          </m:r>
                        </m:den>
                      </m:f>
                    </m:oMath>
                  </m:oMathPara>
                </a14:m>
                <a:endParaRPr lang="en-US" sz="2000" dirty="0"/>
              </a:p>
            </p:txBody>
          </p:sp>
        </mc:Choice>
        <mc:Fallback xmlns="">
          <p:sp>
            <p:nvSpPr>
              <p:cNvPr id="38" name="TextBox 37">
                <a:extLst>
                  <a:ext uri="{FF2B5EF4-FFF2-40B4-BE49-F238E27FC236}">
                    <a16:creationId xmlns:a16="http://schemas.microsoft.com/office/drawing/2014/main" id="{7C6E7E23-E01D-4E99-90ED-DD88D32A1347}"/>
                  </a:ext>
                </a:extLst>
              </p:cNvPr>
              <p:cNvSpPr txBox="1">
                <a:spLocks noRot="1" noChangeAspect="1" noMove="1" noResize="1" noEditPoints="1" noAdjustHandles="1" noChangeArrowheads="1" noChangeShapeType="1" noTextEdit="1"/>
              </p:cNvSpPr>
              <p:nvPr/>
            </p:nvSpPr>
            <p:spPr>
              <a:xfrm>
                <a:off x="829284" y="2061850"/>
                <a:ext cx="3134704" cy="583365"/>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8852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58E8009-BFD2-4966-AC71-16B04167F35E}"/>
              </a:ext>
            </a:extLst>
          </p:cNvPr>
          <p:cNvPicPr>
            <a:picLocks noChangeAspect="1"/>
          </p:cNvPicPr>
          <p:nvPr/>
        </p:nvPicPr>
        <p:blipFill>
          <a:blip r:embed="rId2"/>
          <a:stretch>
            <a:fillRect/>
          </a:stretch>
        </p:blipFill>
        <p:spPr>
          <a:xfrm>
            <a:off x="-1" y="0"/>
            <a:ext cx="12192001" cy="572262"/>
          </a:xfrm>
          <a:prstGeom prst="rect">
            <a:avLst/>
          </a:prstGeom>
        </p:spPr>
      </p:pic>
      <p:pic>
        <p:nvPicPr>
          <p:cNvPr id="14" name="Picture 13">
            <a:extLst>
              <a:ext uri="{FF2B5EF4-FFF2-40B4-BE49-F238E27FC236}">
                <a16:creationId xmlns:a16="http://schemas.microsoft.com/office/drawing/2014/main" id="{77939D7F-C7B6-4CBE-9CB3-137BF699045D}"/>
              </a:ext>
            </a:extLst>
          </p:cNvPr>
          <p:cNvPicPr>
            <a:picLocks noChangeAspect="1"/>
          </p:cNvPicPr>
          <p:nvPr/>
        </p:nvPicPr>
        <p:blipFill>
          <a:blip r:embed="rId3"/>
          <a:stretch>
            <a:fillRect/>
          </a:stretch>
        </p:blipFill>
        <p:spPr>
          <a:xfrm>
            <a:off x="9774314" y="0"/>
            <a:ext cx="2417686" cy="558637"/>
          </a:xfrm>
          <a:prstGeom prst="rect">
            <a:avLst/>
          </a:prstGeom>
          <a:ln>
            <a:solidFill>
              <a:srgbClr val="FF0000"/>
            </a:solidFill>
          </a:ln>
        </p:spPr>
      </p:pic>
      <p:sp>
        <p:nvSpPr>
          <p:cNvPr id="15" name="TextBox 14">
            <a:extLst>
              <a:ext uri="{FF2B5EF4-FFF2-40B4-BE49-F238E27FC236}">
                <a16:creationId xmlns:a16="http://schemas.microsoft.com/office/drawing/2014/main" id="{E6258E2A-7C90-4EB3-8530-87997F0B3E20}"/>
              </a:ext>
            </a:extLst>
          </p:cNvPr>
          <p:cNvSpPr txBox="1"/>
          <p:nvPr/>
        </p:nvSpPr>
        <p:spPr>
          <a:xfrm>
            <a:off x="3840000" y="0"/>
            <a:ext cx="4460622" cy="553998"/>
          </a:xfrm>
          <a:prstGeom prst="rect">
            <a:avLst/>
          </a:prstGeom>
          <a:noFill/>
          <a:ln>
            <a:solidFill>
              <a:srgbClr val="FF0000"/>
            </a:solidFill>
          </a:ln>
        </p:spPr>
        <p:txBody>
          <a:bodyPr wrap="square" rtlCol="0">
            <a:spAutoFit/>
          </a:bodyPr>
          <a:lstStyle/>
          <a:p>
            <a:pPr algn="ctr"/>
            <a:r>
              <a:rPr lang="en-US" sz="3000" b="1" dirty="0">
                <a:solidFill>
                  <a:schemeClr val="bg1"/>
                </a:solidFill>
              </a:rPr>
              <a:t>ISE 589 : Python for ISE</a:t>
            </a:r>
          </a:p>
        </p:txBody>
      </p:sp>
      <p:sp>
        <p:nvSpPr>
          <p:cNvPr id="9" name="Shape 88">
            <a:extLst>
              <a:ext uri="{FF2B5EF4-FFF2-40B4-BE49-F238E27FC236}">
                <a16:creationId xmlns:a16="http://schemas.microsoft.com/office/drawing/2014/main" id="{29BEE165-FBC3-4BE6-A0C0-CACFB98DF3F3}"/>
              </a:ext>
            </a:extLst>
          </p:cNvPr>
          <p:cNvSpPr txBox="1">
            <a:spLocks noGrp="1"/>
          </p:cNvSpPr>
          <p:nvPr>
            <p:ph type="ctrTitle"/>
          </p:nvPr>
        </p:nvSpPr>
        <p:spPr>
          <a:xfrm>
            <a:off x="-1" y="818076"/>
            <a:ext cx="4130099" cy="572263"/>
          </a:xfrm>
          <a:prstGeom prst="rect">
            <a:avLst/>
          </a:prstGeom>
        </p:spPr>
        <p:txBody>
          <a:bodyPr wrap="square" lIns="91425" tIns="91425" rIns="91425" bIns="91425" anchor="ctr" anchorCtr="0">
            <a:noAutofit/>
          </a:bodyPr>
          <a:lstStyle/>
          <a:p>
            <a:pPr lvl="0" rtl="0">
              <a:spcBef>
                <a:spcPts val="0"/>
              </a:spcBef>
              <a:buNone/>
            </a:pPr>
            <a:r>
              <a:rPr lang="en-US" sz="3600" b="1" dirty="0">
                <a:solidFill>
                  <a:schemeClr val="accent1">
                    <a:lumMod val="75000"/>
                  </a:schemeClr>
                </a:solidFill>
                <a:latin typeface="Calibri"/>
                <a:ea typeface="Calibri"/>
                <a:cs typeface="Calibri"/>
                <a:sym typeface="Calibri"/>
              </a:rPr>
              <a:t>Problem Statement</a:t>
            </a:r>
          </a:p>
        </p:txBody>
      </p:sp>
      <p:sp>
        <p:nvSpPr>
          <p:cNvPr id="4" name="TextBox 3">
            <a:extLst>
              <a:ext uri="{FF2B5EF4-FFF2-40B4-BE49-F238E27FC236}">
                <a16:creationId xmlns:a16="http://schemas.microsoft.com/office/drawing/2014/main" id="{F6F2C132-39AA-45BA-9675-74FF54BE37D8}"/>
              </a:ext>
            </a:extLst>
          </p:cNvPr>
          <p:cNvSpPr txBox="1"/>
          <p:nvPr/>
        </p:nvSpPr>
        <p:spPr>
          <a:xfrm>
            <a:off x="135080" y="1390339"/>
            <a:ext cx="8935029" cy="523220"/>
          </a:xfrm>
          <a:prstGeom prst="rect">
            <a:avLst/>
          </a:prstGeom>
          <a:noFill/>
        </p:spPr>
        <p:txBody>
          <a:bodyPr wrap="square" rtlCol="0">
            <a:spAutoFit/>
          </a:bodyPr>
          <a:lstStyle/>
          <a:p>
            <a:r>
              <a:rPr lang="en-US" sz="2800" b="1" dirty="0"/>
              <a:t>Design an automated spam email / text message classifier.</a:t>
            </a:r>
          </a:p>
        </p:txBody>
      </p:sp>
      <p:sp>
        <p:nvSpPr>
          <p:cNvPr id="11" name="Shape 88">
            <a:extLst>
              <a:ext uri="{FF2B5EF4-FFF2-40B4-BE49-F238E27FC236}">
                <a16:creationId xmlns:a16="http://schemas.microsoft.com/office/drawing/2014/main" id="{6C2D9D6A-841F-4C05-96C1-9B69654A1465}"/>
              </a:ext>
            </a:extLst>
          </p:cNvPr>
          <p:cNvSpPr txBox="1">
            <a:spLocks/>
          </p:cNvSpPr>
          <p:nvPr/>
        </p:nvSpPr>
        <p:spPr>
          <a:xfrm>
            <a:off x="-2" y="2731636"/>
            <a:ext cx="4130099" cy="572263"/>
          </a:xfrm>
          <a:prstGeom prst="rect">
            <a:avLst/>
          </a:prstGeom>
        </p:spPr>
        <p:txBody>
          <a:bodyPr vert="horz" wrap="square" lIns="91425" tIns="91425" rIns="91425" bIns="91425"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pPr>
            <a:r>
              <a:rPr lang="en-US" sz="3600" b="1" dirty="0">
                <a:solidFill>
                  <a:schemeClr val="accent1">
                    <a:lumMod val="75000"/>
                  </a:schemeClr>
                </a:solidFill>
                <a:latin typeface="Calibri"/>
                <a:ea typeface="Calibri"/>
                <a:cs typeface="Calibri"/>
                <a:sym typeface="Calibri"/>
              </a:rPr>
              <a:t> How?</a:t>
            </a:r>
          </a:p>
        </p:txBody>
      </p:sp>
      <p:sp>
        <p:nvSpPr>
          <p:cNvPr id="16" name="TextBox 15">
            <a:extLst>
              <a:ext uri="{FF2B5EF4-FFF2-40B4-BE49-F238E27FC236}">
                <a16:creationId xmlns:a16="http://schemas.microsoft.com/office/drawing/2014/main" id="{DE07FF31-E715-4F74-BCC5-35A82041EB29}"/>
              </a:ext>
            </a:extLst>
          </p:cNvPr>
          <p:cNvSpPr txBox="1"/>
          <p:nvPr/>
        </p:nvSpPr>
        <p:spPr>
          <a:xfrm>
            <a:off x="28725" y="3303899"/>
            <a:ext cx="9747830" cy="3108543"/>
          </a:xfrm>
          <a:prstGeom prst="rect">
            <a:avLst/>
          </a:prstGeom>
          <a:noFill/>
        </p:spPr>
        <p:txBody>
          <a:bodyPr wrap="square" rtlCol="0">
            <a:spAutoFit/>
          </a:bodyPr>
          <a:lstStyle/>
          <a:p>
            <a:pPr marL="457200" indent="-457200">
              <a:buFontTx/>
              <a:buChar char="-"/>
            </a:pPr>
            <a:r>
              <a:rPr lang="en-US" sz="2800" b="1" dirty="0"/>
              <a:t>we are going to use a supervised machine learning algorithm.</a:t>
            </a:r>
          </a:p>
          <a:p>
            <a:endParaRPr lang="en-US" sz="2800" b="1" dirty="0"/>
          </a:p>
          <a:p>
            <a:pPr marL="457200" indent="-457200">
              <a:buFontTx/>
              <a:buChar char="-"/>
            </a:pPr>
            <a:r>
              <a:rPr lang="en-US" sz="2800" b="1" dirty="0"/>
              <a:t>the </a:t>
            </a:r>
            <a:r>
              <a:rPr lang="en-US" sz="2800" b="1" dirty="0">
                <a:solidFill>
                  <a:schemeClr val="accent1">
                    <a:lumMod val="75000"/>
                  </a:schemeClr>
                </a:solidFill>
              </a:rPr>
              <a:t>Naïve Bayes </a:t>
            </a:r>
            <a:r>
              <a:rPr lang="en-US" sz="2800" b="1" dirty="0"/>
              <a:t>Algorithm.</a:t>
            </a:r>
          </a:p>
          <a:p>
            <a:endParaRPr lang="en-US" sz="2800" b="1" dirty="0"/>
          </a:p>
          <a:p>
            <a:pPr marL="457200" indent="-457200">
              <a:buFontTx/>
              <a:buChar char="-"/>
            </a:pPr>
            <a:r>
              <a:rPr lang="en-US" sz="2800" b="1" dirty="0"/>
              <a:t>easy to understand, efficient. Your entry to Natural Language Processing (NLP).</a:t>
            </a:r>
          </a:p>
          <a:p>
            <a:pPr marL="457200" indent="-457200">
              <a:buFontTx/>
              <a:buChar char="-"/>
            </a:pPr>
            <a:endParaRPr lang="en-US" sz="2800" b="1" dirty="0"/>
          </a:p>
        </p:txBody>
      </p:sp>
      <p:pic>
        <p:nvPicPr>
          <p:cNvPr id="18" name="Picture 17">
            <a:extLst>
              <a:ext uri="{FF2B5EF4-FFF2-40B4-BE49-F238E27FC236}">
                <a16:creationId xmlns:a16="http://schemas.microsoft.com/office/drawing/2014/main" id="{8FF22B54-B635-4A4F-979F-D382EF6450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1888" y="57924"/>
            <a:ext cx="584200" cy="438150"/>
          </a:xfrm>
          <a:prstGeom prst="rect">
            <a:avLst/>
          </a:prstGeom>
        </p:spPr>
      </p:pic>
    </p:spTree>
    <p:extLst>
      <p:ext uri="{BB962C8B-B14F-4D97-AF65-F5344CB8AC3E}">
        <p14:creationId xmlns:p14="http://schemas.microsoft.com/office/powerpoint/2010/main" val="625699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58E8009-BFD2-4966-AC71-16B04167F35E}"/>
              </a:ext>
            </a:extLst>
          </p:cNvPr>
          <p:cNvPicPr>
            <a:picLocks noChangeAspect="1"/>
          </p:cNvPicPr>
          <p:nvPr/>
        </p:nvPicPr>
        <p:blipFill>
          <a:blip r:embed="rId2"/>
          <a:stretch>
            <a:fillRect/>
          </a:stretch>
        </p:blipFill>
        <p:spPr>
          <a:xfrm>
            <a:off x="-1" y="0"/>
            <a:ext cx="12192001" cy="572262"/>
          </a:xfrm>
          <a:prstGeom prst="rect">
            <a:avLst/>
          </a:prstGeom>
        </p:spPr>
      </p:pic>
      <p:pic>
        <p:nvPicPr>
          <p:cNvPr id="14" name="Picture 13">
            <a:extLst>
              <a:ext uri="{FF2B5EF4-FFF2-40B4-BE49-F238E27FC236}">
                <a16:creationId xmlns:a16="http://schemas.microsoft.com/office/drawing/2014/main" id="{77939D7F-C7B6-4CBE-9CB3-137BF699045D}"/>
              </a:ext>
            </a:extLst>
          </p:cNvPr>
          <p:cNvPicPr>
            <a:picLocks noChangeAspect="1"/>
          </p:cNvPicPr>
          <p:nvPr/>
        </p:nvPicPr>
        <p:blipFill>
          <a:blip r:embed="rId3"/>
          <a:stretch>
            <a:fillRect/>
          </a:stretch>
        </p:blipFill>
        <p:spPr>
          <a:xfrm>
            <a:off x="9774314" y="0"/>
            <a:ext cx="2417686" cy="558637"/>
          </a:xfrm>
          <a:prstGeom prst="rect">
            <a:avLst/>
          </a:prstGeom>
          <a:ln>
            <a:solidFill>
              <a:srgbClr val="FF0000"/>
            </a:solidFill>
          </a:ln>
        </p:spPr>
      </p:pic>
      <p:sp>
        <p:nvSpPr>
          <p:cNvPr id="15" name="TextBox 14">
            <a:extLst>
              <a:ext uri="{FF2B5EF4-FFF2-40B4-BE49-F238E27FC236}">
                <a16:creationId xmlns:a16="http://schemas.microsoft.com/office/drawing/2014/main" id="{E6258E2A-7C90-4EB3-8530-87997F0B3E20}"/>
              </a:ext>
            </a:extLst>
          </p:cNvPr>
          <p:cNvSpPr txBox="1"/>
          <p:nvPr/>
        </p:nvSpPr>
        <p:spPr>
          <a:xfrm>
            <a:off x="3840000" y="0"/>
            <a:ext cx="4460622" cy="553998"/>
          </a:xfrm>
          <a:prstGeom prst="rect">
            <a:avLst/>
          </a:prstGeom>
          <a:noFill/>
          <a:ln>
            <a:solidFill>
              <a:srgbClr val="FF0000"/>
            </a:solidFill>
          </a:ln>
        </p:spPr>
        <p:txBody>
          <a:bodyPr wrap="square" rtlCol="0">
            <a:spAutoFit/>
          </a:bodyPr>
          <a:lstStyle/>
          <a:p>
            <a:pPr algn="ctr"/>
            <a:r>
              <a:rPr lang="en-US" sz="3000" b="1" dirty="0">
                <a:solidFill>
                  <a:schemeClr val="bg1"/>
                </a:solidFill>
              </a:rPr>
              <a:t>ISE 589 : Python for ISE</a:t>
            </a:r>
          </a:p>
        </p:txBody>
      </p:sp>
      <p:sp>
        <p:nvSpPr>
          <p:cNvPr id="6" name="Shape 88">
            <a:extLst>
              <a:ext uri="{FF2B5EF4-FFF2-40B4-BE49-F238E27FC236}">
                <a16:creationId xmlns:a16="http://schemas.microsoft.com/office/drawing/2014/main" id="{4C6D16BB-D51E-429A-9EDB-8EC985BA975D}"/>
              </a:ext>
            </a:extLst>
          </p:cNvPr>
          <p:cNvSpPr txBox="1">
            <a:spLocks noGrp="1"/>
          </p:cNvSpPr>
          <p:nvPr>
            <p:ph type="ctrTitle"/>
          </p:nvPr>
        </p:nvSpPr>
        <p:spPr>
          <a:xfrm>
            <a:off x="-1" y="592816"/>
            <a:ext cx="7656946" cy="572263"/>
          </a:xfrm>
          <a:prstGeom prst="rect">
            <a:avLst/>
          </a:prstGeom>
        </p:spPr>
        <p:txBody>
          <a:bodyPr wrap="square" lIns="91425" tIns="91425" rIns="91425" bIns="91425" anchor="ctr" anchorCtr="0">
            <a:noAutofit/>
          </a:bodyPr>
          <a:lstStyle/>
          <a:p>
            <a:pPr lvl="0" rtl="0">
              <a:spcBef>
                <a:spcPts val="0"/>
              </a:spcBef>
              <a:buNone/>
            </a:pPr>
            <a:r>
              <a:rPr lang="en-US" sz="3600" b="1" dirty="0">
                <a:solidFill>
                  <a:schemeClr val="accent1">
                    <a:lumMod val="75000"/>
                  </a:schemeClr>
                </a:solidFill>
                <a:latin typeface="Calibri"/>
                <a:ea typeface="Calibri"/>
                <a:cs typeface="Calibri"/>
                <a:sym typeface="Calibri"/>
              </a:rPr>
              <a:t>A look back at Conditional Probability</a:t>
            </a:r>
          </a:p>
        </p:txBody>
      </p:sp>
      <p:sp>
        <p:nvSpPr>
          <p:cNvPr id="7" name="TextBox 6">
            <a:extLst>
              <a:ext uri="{FF2B5EF4-FFF2-40B4-BE49-F238E27FC236}">
                <a16:creationId xmlns:a16="http://schemas.microsoft.com/office/drawing/2014/main" id="{6E8B701A-C035-4172-995A-822797C231A9}"/>
              </a:ext>
            </a:extLst>
          </p:cNvPr>
          <p:cNvSpPr txBox="1"/>
          <p:nvPr/>
        </p:nvSpPr>
        <p:spPr>
          <a:xfrm>
            <a:off x="135081" y="1095106"/>
            <a:ext cx="6465460" cy="461665"/>
          </a:xfrm>
          <a:prstGeom prst="rect">
            <a:avLst/>
          </a:prstGeom>
          <a:noFill/>
        </p:spPr>
        <p:txBody>
          <a:bodyPr wrap="square" rtlCol="0">
            <a:spAutoFit/>
          </a:bodyPr>
          <a:lstStyle/>
          <a:p>
            <a:r>
              <a:rPr lang="en-US" sz="2400" b="1" dirty="0"/>
              <a:t>General multiplication rule for dependent events: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5DB8F28-DED6-4B54-99C3-AE347DF22A72}"/>
                  </a:ext>
                </a:extLst>
              </p:cNvPr>
              <p:cNvSpPr txBox="1"/>
              <p:nvPr/>
            </p:nvSpPr>
            <p:spPr>
              <a:xfrm>
                <a:off x="6600541" y="1108319"/>
                <a:ext cx="5054188"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accent1">
                              <a:lumMod val="75000"/>
                            </a:schemeClr>
                          </a:solidFill>
                          <a:latin typeface="Cambria Math" panose="02040503050406030204" pitchFamily="18" charset="0"/>
                        </a:rPr>
                        <m:t>𝑃</m:t>
                      </m:r>
                      <m:d>
                        <m:dPr>
                          <m:ctrlPr>
                            <a:rPr lang="en-US" sz="2800" b="0" i="1" smtClean="0">
                              <a:solidFill>
                                <a:schemeClr val="accent1">
                                  <a:lumMod val="75000"/>
                                </a:schemeClr>
                              </a:solidFill>
                              <a:latin typeface="Cambria Math" panose="02040503050406030204" pitchFamily="18" charset="0"/>
                            </a:rPr>
                          </m:ctrlPr>
                        </m:dPr>
                        <m:e>
                          <m:r>
                            <a:rPr lang="en-US" sz="2800" b="0" i="1" smtClean="0">
                              <a:solidFill>
                                <a:schemeClr val="accent1">
                                  <a:lumMod val="75000"/>
                                </a:schemeClr>
                              </a:solidFill>
                              <a:latin typeface="Cambria Math" panose="02040503050406030204" pitchFamily="18" charset="0"/>
                            </a:rPr>
                            <m:t>𝐴</m:t>
                          </m:r>
                          <m:r>
                            <a:rPr lang="en-US" sz="2800" b="0" i="1" smtClean="0">
                              <a:solidFill>
                                <a:schemeClr val="accent1">
                                  <a:lumMod val="75000"/>
                                </a:schemeClr>
                              </a:solidFill>
                              <a:latin typeface="Cambria Math" panose="02040503050406030204" pitchFamily="18" charset="0"/>
                            </a:rPr>
                            <m:t> ∩</m:t>
                          </m:r>
                          <m:r>
                            <a:rPr lang="en-US" sz="2800" b="0" i="1" smtClean="0">
                              <a:solidFill>
                                <a:schemeClr val="accent1">
                                  <a:lumMod val="75000"/>
                                </a:schemeClr>
                              </a:solidFill>
                              <a:latin typeface="Cambria Math" panose="02040503050406030204" pitchFamily="18" charset="0"/>
                              <a:ea typeface="Cambria Math" panose="02040503050406030204" pitchFamily="18" charset="0"/>
                            </a:rPr>
                            <m:t>𝐵</m:t>
                          </m:r>
                        </m:e>
                      </m:d>
                      <m:r>
                        <a:rPr lang="en-US" sz="2800" b="0" i="1" smtClean="0">
                          <a:solidFill>
                            <a:schemeClr val="accent1">
                              <a:lumMod val="75000"/>
                            </a:schemeClr>
                          </a:solidFill>
                          <a:latin typeface="Cambria Math" panose="02040503050406030204" pitchFamily="18" charset="0"/>
                          <a:ea typeface="Cambria Math" panose="02040503050406030204" pitchFamily="18" charset="0"/>
                        </a:rPr>
                        <m:t>=</m:t>
                      </m:r>
                      <m:r>
                        <a:rPr lang="en-US" sz="2800" b="0" i="1" smtClean="0">
                          <a:solidFill>
                            <a:schemeClr val="accent1">
                              <a:lumMod val="75000"/>
                            </a:schemeClr>
                          </a:solidFill>
                          <a:latin typeface="Cambria Math" panose="02040503050406030204" pitchFamily="18" charset="0"/>
                          <a:ea typeface="Cambria Math" panose="02040503050406030204" pitchFamily="18" charset="0"/>
                        </a:rPr>
                        <m:t>𝑃</m:t>
                      </m:r>
                      <m:d>
                        <m:dPr>
                          <m:ctrlPr>
                            <a:rPr lang="en-US" sz="2800" b="0" i="1" smtClean="0">
                              <a:solidFill>
                                <a:schemeClr val="accent1">
                                  <a:lumMod val="75000"/>
                                </a:schemeClr>
                              </a:solidFill>
                              <a:latin typeface="Cambria Math" panose="02040503050406030204" pitchFamily="18" charset="0"/>
                              <a:ea typeface="Cambria Math" panose="02040503050406030204" pitchFamily="18" charset="0"/>
                            </a:rPr>
                          </m:ctrlPr>
                        </m:dPr>
                        <m:e>
                          <m:r>
                            <a:rPr lang="en-US" sz="2800" b="0" i="1" smtClean="0">
                              <a:solidFill>
                                <a:schemeClr val="accent1">
                                  <a:lumMod val="75000"/>
                                </a:schemeClr>
                              </a:solidFill>
                              <a:latin typeface="Cambria Math" panose="02040503050406030204" pitchFamily="18" charset="0"/>
                              <a:ea typeface="Cambria Math" panose="02040503050406030204" pitchFamily="18" charset="0"/>
                            </a:rPr>
                            <m:t>𝐴</m:t>
                          </m:r>
                        </m:e>
                      </m:d>
                      <m:r>
                        <a:rPr lang="en-US" sz="2800" b="0" i="1" smtClean="0">
                          <a:solidFill>
                            <a:schemeClr val="accent1">
                              <a:lumMod val="75000"/>
                            </a:schemeClr>
                          </a:solidFill>
                          <a:latin typeface="Cambria Math" panose="02040503050406030204" pitchFamily="18" charset="0"/>
                          <a:ea typeface="Cambria Math" panose="02040503050406030204" pitchFamily="18" charset="0"/>
                        </a:rPr>
                        <m:t>  </m:t>
                      </m:r>
                      <m:r>
                        <a:rPr lang="en-US" sz="2800" b="0" i="1" smtClean="0">
                          <a:solidFill>
                            <a:schemeClr val="accent1">
                              <a:lumMod val="75000"/>
                            </a:schemeClr>
                          </a:solidFill>
                          <a:latin typeface="Cambria Math" panose="02040503050406030204" pitchFamily="18" charset="0"/>
                          <a:ea typeface="Cambria Math" panose="02040503050406030204" pitchFamily="18" charset="0"/>
                        </a:rPr>
                        <m:t>𝑋</m:t>
                      </m:r>
                      <m:r>
                        <a:rPr lang="en-US" sz="2800" b="0" i="1" smtClean="0">
                          <a:solidFill>
                            <a:schemeClr val="accent1">
                              <a:lumMod val="75000"/>
                            </a:schemeClr>
                          </a:solidFill>
                          <a:latin typeface="Cambria Math" panose="02040503050406030204" pitchFamily="18" charset="0"/>
                          <a:ea typeface="Cambria Math" panose="02040503050406030204" pitchFamily="18" charset="0"/>
                        </a:rPr>
                        <m:t> </m:t>
                      </m:r>
                      <m:r>
                        <a:rPr lang="en-US" sz="2800" b="0" i="1" smtClean="0">
                          <a:solidFill>
                            <a:schemeClr val="accent1">
                              <a:lumMod val="75000"/>
                            </a:schemeClr>
                          </a:solidFill>
                          <a:latin typeface="Cambria Math" panose="02040503050406030204" pitchFamily="18" charset="0"/>
                          <a:ea typeface="Cambria Math" panose="02040503050406030204" pitchFamily="18" charset="0"/>
                        </a:rPr>
                        <m:t>𝑃</m:t>
                      </m:r>
                      <m:r>
                        <a:rPr lang="en-US" sz="2800" b="0" i="1" smtClean="0">
                          <a:solidFill>
                            <a:schemeClr val="accent1">
                              <a:lumMod val="75000"/>
                            </a:schemeClr>
                          </a:solidFill>
                          <a:latin typeface="Cambria Math" panose="02040503050406030204" pitchFamily="18" charset="0"/>
                          <a:ea typeface="Cambria Math" panose="02040503050406030204" pitchFamily="18" charset="0"/>
                        </a:rPr>
                        <m:t>(</m:t>
                      </m:r>
                      <m:r>
                        <a:rPr lang="en-US" sz="2800" b="0" i="1" smtClean="0">
                          <a:solidFill>
                            <a:schemeClr val="accent1">
                              <a:lumMod val="75000"/>
                            </a:schemeClr>
                          </a:solidFill>
                          <a:latin typeface="Cambria Math" panose="02040503050406030204" pitchFamily="18" charset="0"/>
                          <a:ea typeface="Cambria Math" panose="02040503050406030204" pitchFamily="18" charset="0"/>
                        </a:rPr>
                        <m:t>𝐵</m:t>
                      </m:r>
                      <m:r>
                        <a:rPr lang="en-US" sz="2800" b="0" i="1" smtClean="0">
                          <a:solidFill>
                            <a:schemeClr val="accent1">
                              <a:lumMod val="75000"/>
                            </a:schemeClr>
                          </a:solidFill>
                          <a:latin typeface="Cambria Math" panose="02040503050406030204" pitchFamily="18" charset="0"/>
                          <a:ea typeface="Cambria Math" panose="02040503050406030204" pitchFamily="18" charset="0"/>
                        </a:rPr>
                        <m:t>|</m:t>
                      </m:r>
                      <m:r>
                        <a:rPr lang="en-US" sz="2800" b="0" i="1" smtClean="0">
                          <a:solidFill>
                            <a:schemeClr val="accent1">
                              <a:lumMod val="75000"/>
                            </a:schemeClr>
                          </a:solidFill>
                          <a:latin typeface="Cambria Math" panose="02040503050406030204" pitchFamily="18" charset="0"/>
                          <a:ea typeface="Cambria Math" panose="02040503050406030204" pitchFamily="18" charset="0"/>
                        </a:rPr>
                        <m:t>𝐴</m:t>
                      </m:r>
                      <m:r>
                        <a:rPr lang="en-US" sz="2800" b="0" i="1" smtClean="0">
                          <a:solidFill>
                            <a:schemeClr val="accent1">
                              <a:lumMod val="75000"/>
                            </a:schemeClr>
                          </a:solidFill>
                          <a:latin typeface="Cambria Math" panose="02040503050406030204" pitchFamily="18" charset="0"/>
                          <a:ea typeface="Cambria Math" panose="02040503050406030204" pitchFamily="18" charset="0"/>
                        </a:rPr>
                        <m:t>)</m:t>
                      </m:r>
                    </m:oMath>
                  </m:oMathPara>
                </a14:m>
                <a:endParaRPr lang="en-US" sz="2800" dirty="0">
                  <a:solidFill>
                    <a:schemeClr val="accent1">
                      <a:lumMod val="75000"/>
                    </a:schemeClr>
                  </a:solidFill>
                </a:endParaRPr>
              </a:p>
            </p:txBody>
          </p:sp>
        </mc:Choice>
        <mc:Fallback xmlns="">
          <p:sp>
            <p:nvSpPr>
              <p:cNvPr id="2" name="TextBox 1">
                <a:extLst>
                  <a:ext uri="{FF2B5EF4-FFF2-40B4-BE49-F238E27FC236}">
                    <a16:creationId xmlns:a16="http://schemas.microsoft.com/office/drawing/2014/main" id="{15DB8F28-DED6-4B54-99C3-AE347DF22A72}"/>
                  </a:ext>
                </a:extLst>
              </p:cNvPr>
              <p:cNvSpPr txBox="1">
                <a:spLocks noRot="1" noChangeAspect="1" noMove="1" noResize="1" noEditPoints="1" noAdjustHandles="1" noChangeArrowheads="1" noChangeShapeType="1" noTextEdit="1"/>
              </p:cNvSpPr>
              <p:nvPr/>
            </p:nvSpPr>
            <p:spPr>
              <a:xfrm>
                <a:off x="6600541" y="1108319"/>
                <a:ext cx="5054188" cy="430887"/>
              </a:xfrm>
              <a:prstGeom prst="rect">
                <a:avLst/>
              </a:prstGeom>
              <a:blipFill>
                <a:blip r:embed="rId4"/>
                <a:stretch>
                  <a:fillRect/>
                </a:stretch>
              </a:blipFill>
            </p:spPr>
            <p:txBody>
              <a:bodyPr/>
              <a:lstStyle/>
              <a:p>
                <a:r>
                  <a:rPr lang="en-US">
                    <a:noFill/>
                  </a:rPr>
                  <a:t> </a:t>
                </a:r>
              </a:p>
            </p:txBody>
          </p:sp>
        </mc:Fallback>
      </mc:AlternateContent>
      <p:cxnSp>
        <p:nvCxnSpPr>
          <p:cNvPr id="26" name="Connector: Elbow 25">
            <a:extLst>
              <a:ext uri="{FF2B5EF4-FFF2-40B4-BE49-F238E27FC236}">
                <a16:creationId xmlns:a16="http://schemas.microsoft.com/office/drawing/2014/main" id="{B3B2A5F6-01DB-4248-BECE-185AD76E1CED}"/>
              </a:ext>
            </a:extLst>
          </p:cNvPr>
          <p:cNvCxnSpPr>
            <a:cxnSpLocks/>
          </p:cNvCxnSpPr>
          <p:nvPr/>
        </p:nvCxnSpPr>
        <p:spPr>
          <a:xfrm flipV="1">
            <a:off x="1022199" y="3304493"/>
            <a:ext cx="2392218" cy="1151291"/>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2FD55B5B-2F84-4505-9BE9-9788B7089944}"/>
              </a:ext>
            </a:extLst>
          </p:cNvPr>
          <p:cNvCxnSpPr>
            <a:cxnSpLocks/>
          </p:cNvCxnSpPr>
          <p:nvPr/>
        </p:nvCxnSpPr>
        <p:spPr>
          <a:xfrm>
            <a:off x="1022199" y="4455783"/>
            <a:ext cx="2392218" cy="1185503"/>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DA32B74-04E9-42DC-8D5D-448D6DA10587}"/>
              </a:ext>
            </a:extLst>
          </p:cNvPr>
          <p:cNvSpPr txBox="1"/>
          <p:nvPr/>
        </p:nvSpPr>
        <p:spPr>
          <a:xfrm>
            <a:off x="2120448" y="2933356"/>
            <a:ext cx="1132041" cy="338554"/>
          </a:xfrm>
          <a:prstGeom prst="rect">
            <a:avLst/>
          </a:prstGeom>
          <a:noFill/>
        </p:spPr>
        <p:txBody>
          <a:bodyPr wrap="none" rtlCol="0">
            <a:spAutoFit/>
          </a:bodyPr>
          <a:lstStyle/>
          <a:p>
            <a:r>
              <a:rPr lang="en-US" sz="1600" dirty="0"/>
              <a:t>P(G1) = 3/5</a:t>
            </a:r>
          </a:p>
        </p:txBody>
      </p:sp>
      <p:sp>
        <p:nvSpPr>
          <p:cNvPr id="38" name="TextBox 37">
            <a:extLst>
              <a:ext uri="{FF2B5EF4-FFF2-40B4-BE49-F238E27FC236}">
                <a16:creationId xmlns:a16="http://schemas.microsoft.com/office/drawing/2014/main" id="{C91135D4-0A4A-4019-BDB8-EB68A4A7F3BD}"/>
              </a:ext>
            </a:extLst>
          </p:cNvPr>
          <p:cNvSpPr txBox="1"/>
          <p:nvPr/>
        </p:nvSpPr>
        <p:spPr>
          <a:xfrm>
            <a:off x="2120448" y="5672696"/>
            <a:ext cx="1114408" cy="338554"/>
          </a:xfrm>
          <a:prstGeom prst="rect">
            <a:avLst/>
          </a:prstGeom>
          <a:noFill/>
        </p:spPr>
        <p:txBody>
          <a:bodyPr wrap="none" rtlCol="0">
            <a:spAutoFit/>
          </a:bodyPr>
          <a:lstStyle/>
          <a:p>
            <a:r>
              <a:rPr lang="en-US" sz="1600" dirty="0"/>
              <a:t>P(R1) = 2/5</a:t>
            </a:r>
          </a:p>
        </p:txBody>
      </p:sp>
      <p:cxnSp>
        <p:nvCxnSpPr>
          <p:cNvPr id="41" name="Connector: Elbow 40">
            <a:extLst>
              <a:ext uri="{FF2B5EF4-FFF2-40B4-BE49-F238E27FC236}">
                <a16:creationId xmlns:a16="http://schemas.microsoft.com/office/drawing/2014/main" id="{F2A86FEC-FCCE-4FD1-87D5-39323FD011B6}"/>
              </a:ext>
            </a:extLst>
          </p:cNvPr>
          <p:cNvCxnSpPr>
            <a:cxnSpLocks/>
          </p:cNvCxnSpPr>
          <p:nvPr/>
        </p:nvCxnSpPr>
        <p:spPr>
          <a:xfrm flipV="1">
            <a:off x="2204454" y="2648713"/>
            <a:ext cx="2401454" cy="676400"/>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1AC4D74B-FFE5-4D20-A51E-7AB2B68A386D}"/>
              </a:ext>
            </a:extLst>
          </p:cNvPr>
          <p:cNvCxnSpPr>
            <a:cxnSpLocks/>
          </p:cNvCxnSpPr>
          <p:nvPr/>
        </p:nvCxnSpPr>
        <p:spPr>
          <a:xfrm>
            <a:off x="2204454" y="3325111"/>
            <a:ext cx="2401454" cy="547014"/>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9554ACEE-9385-444B-9804-5F138C5D8A70}"/>
              </a:ext>
            </a:extLst>
          </p:cNvPr>
          <p:cNvCxnSpPr>
            <a:cxnSpLocks/>
          </p:cNvCxnSpPr>
          <p:nvPr/>
        </p:nvCxnSpPr>
        <p:spPr>
          <a:xfrm flipV="1">
            <a:off x="2204454" y="4964886"/>
            <a:ext cx="2401454" cy="676400"/>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0CD3559E-6557-4806-96B4-932C642B442E}"/>
              </a:ext>
            </a:extLst>
          </p:cNvPr>
          <p:cNvCxnSpPr>
            <a:cxnSpLocks/>
          </p:cNvCxnSpPr>
          <p:nvPr/>
        </p:nvCxnSpPr>
        <p:spPr>
          <a:xfrm>
            <a:off x="2204454" y="5641284"/>
            <a:ext cx="2401454" cy="547014"/>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FA5C2FA-2C6E-4ACF-8643-9494EE6651BB}"/>
              </a:ext>
            </a:extLst>
          </p:cNvPr>
          <p:cNvSpPr txBox="1"/>
          <p:nvPr/>
        </p:nvSpPr>
        <p:spPr>
          <a:xfrm>
            <a:off x="3432026" y="2361822"/>
            <a:ext cx="1553630" cy="338554"/>
          </a:xfrm>
          <a:prstGeom prst="rect">
            <a:avLst/>
          </a:prstGeom>
          <a:noFill/>
        </p:spPr>
        <p:txBody>
          <a:bodyPr wrap="none" rtlCol="0">
            <a:spAutoFit/>
          </a:bodyPr>
          <a:lstStyle/>
          <a:p>
            <a:r>
              <a:rPr lang="en-US" sz="1600" dirty="0"/>
              <a:t>P(G2 | G1) = 2/4</a:t>
            </a:r>
          </a:p>
        </p:txBody>
      </p:sp>
      <p:sp>
        <p:nvSpPr>
          <p:cNvPr id="50" name="TextBox 49">
            <a:extLst>
              <a:ext uri="{FF2B5EF4-FFF2-40B4-BE49-F238E27FC236}">
                <a16:creationId xmlns:a16="http://schemas.microsoft.com/office/drawing/2014/main" id="{83201829-020D-43A9-888D-454DC0F39A72}"/>
              </a:ext>
            </a:extLst>
          </p:cNvPr>
          <p:cNvSpPr txBox="1"/>
          <p:nvPr/>
        </p:nvSpPr>
        <p:spPr>
          <a:xfrm>
            <a:off x="3384661" y="3502161"/>
            <a:ext cx="1582484" cy="338554"/>
          </a:xfrm>
          <a:prstGeom prst="rect">
            <a:avLst/>
          </a:prstGeom>
          <a:noFill/>
        </p:spPr>
        <p:txBody>
          <a:bodyPr wrap="none" rtlCol="0">
            <a:spAutoFit/>
          </a:bodyPr>
          <a:lstStyle/>
          <a:p>
            <a:r>
              <a:rPr lang="en-US" sz="1600" dirty="0"/>
              <a:t>P( R2 | G1) = 2/4</a:t>
            </a:r>
          </a:p>
        </p:txBody>
      </p:sp>
      <p:sp>
        <p:nvSpPr>
          <p:cNvPr id="51" name="TextBox 50">
            <a:extLst>
              <a:ext uri="{FF2B5EF4-FFF2-40B4-BE49-F238E27FC236}">
                <a16:creationId xmlns:a16="http://schemas.microsoft.com/office/drawing/2014/main" id="{7EE5AC58-18D1-455B-9E5D-45A6E1B6BDEA}"/>
              </a:ext>
            </a:extLst>
          </p:cNvPr>
          <p:cNvSpPr txBox="1"/>
          <p:nvPr/>
        </p:nvSpPr>
        <p:spPr>
          <a:xfrm>
            <a:off x="3359318" y="4594922"/>
            <a:ext cx="1535998" cy="338554"/>
          </a:xfrm>
          <a:prstGeom prst="rect">
            <a:avLst/>
          </a:prstGeom>
          <a:noFill/>
        </p:spPr>
        <p:txBody>
          <a:bodyPr wrap="none" rtlCol="0">
            <a:spAutoFit/>
          </a:bodyPr>
          <a:lstStyle/>
          <a:p>
            <a:r>
              <a:rPr lang="en-US" sz="1600" dirty="0"/>
              <a:t>P(G2 | R1) = 3/4</a:t>
            </a:r>
          </a:p>
        </p:txBody>
      </p:sp>
      <p:sp>
        <p:nvSpPr>
          <p:cNvPr id="52" name="TextBox 51">
            <a:extLst>
              <a:ext uri="{FF2B5EF4-FFF2-40B4-BE49-F238E27FC236}">
                <a16:creationId xmlns:a16="http://schemas.microsoft.com/office/drawing/2014/main" id="{4BA5E593-EAEC-4B63-8A9D-B6257A4B44CD}"/>
              </a:ext>
            </a:extLst>
          </p:cNvPr>
          <p:cNvSpPr txBox="1"/>
          <p:nvPr/>
        </p:nvSpPr>
        <p:spPr>
          <a:xfrm>
            <a:off x="3414417" y="5831687"/>
            <a:ext cx="1518364" cy="338554"/>
          </a:xfrm>
          <a:prstGeom prst="rect">
            <a:avLst/>
          </a:prstGeom>
          <a:noFill/>
        </p:spPr>
        <p:txBody>
          <a:bodyPr wrap="none" rtlCol="0">
            <a:spAutoFit/>
          </a:bodyPr>
          <a:lstStyle/>
          <a:p>
            <a:r>
              <a:rPr lang="en-US" sz="1600" dirty="0"/>
              <a:t>P(R2 | R1) = 1/4</a:t>
            </a: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BCC34700-F1AF-4303-AA1A-E22A568D2B42}"/>
                  </a:ext>
                </a:extLst>
              </p:cNvPr>
              <p:cNvSpPr txBox="1"/>
              <p:nvPr/>
            </p:nvSpPr>
            <p:spPr>
              <a:xfrm>
                <a:off x="5896947" y="3124844"/>
                <a:ext cx="5738421" cy="1938992"/>
              </a:xfrm>
              <a:prstGeom prst="rect">
                <a:avLst/>
              </a:prstGeom>
              <a:noFill/>
            </p:spPr>
            <p:txBody>
              <a:bodyPr wrap="square" rtlCol="0">
                <a:spAutoFit/>
              </a:bodyPr>
              <a:lstStyle/>
              <a:p>
                <a:r>
                  <a:rPr lang="en-US" sz="2000" dirty="0"/>
                  <a:t>Example:</a:t>
                </a:r>
              </a:p>
              <a:p>
                <a:endParaRPr lang="en-US" sz="2000" dirty="0"/>
              </a:p>
              <a:p>
                <a:pPr marL="285750" indent="-285750">
                  <a:buFontTx/>
                  <a:buChar char="-"/>
                </a:pPr>
                <a:r>
                  <a:rPr lang="en-US" sz="2000" dirty="0"/>
                  <a:t>Probability of 1</a:t>
                </a:r>
                <a:r>
                  <a:rPr lang="en-US" sz="2000" baseline="30000" dirty="0"/>
                  <a:t>st</a:t>
                </a:r>
                <a:r>
                  <a:rPr lang="en-US" sz="2000" dirty="0"/>
                  <a:t> one is G and 2</a:t>
                </a:r>
                <a:r>
                  <a:rPr lang="en-US" sz="2000" baseline="30000" dirty="0"/>
                  <a:t>nd</a:t>
                </a:r>
                <a:r>
                  <a:rPr lang="en-US" sz="2000" dirty="0"/>
                  <a:t> one is G</a:t>
                </a:r>
              </a:p>
              <a:p>
                <a:pPr marL="285750" indent="-285750">
                  <a:buFontTx/>
                  <a:buChar char="-"/>
                </a:pPr>
                <a:endParaRPr lang="en-US" sz="2000" dirty="0"/>
              </a:p>
              <a:p>
                <a14:m>
                  <m:oMath xmlns:m="http://schemas.openxmlformats.org/officeDocument/2006/math">
                    <m:r>
                      <a:rPr lang="en-US" sz="2000" i="1">
                        <a:solidFill>
                          <a:schemeClr val="accent1">
                            <a:lumMod val="75000"/>
                          </a:schemeClr>
                        </a:solidFill>
                        <a:latin typeface="Cambria Math" panose="02040503050406030204" pitchFamily="18" charset="0"/>
                      </a:rPr>
                      <m:t>𝑃</m:t>
                    </m:r>
                    <m:d>
                      <m:dPr>
                        <m:ctrlPr>
                          <a:rPr lang="en-US" sz="2000" i="1">
                            <a:solidFill>
                              <a:schemeClr val="accent1">
                                <a:lumMod val="75000"/>
                              </a:schemeClr>
                            </a:solidFill>
                            <a:latin typeface="Cambria Math" panose="02040503050406030204" pitchFamily="18" charset="0"/>
                          </a:rPr>
                        </m:ctrlPr>
                      </m:dPr>
                      <m:e>
                        <m:r>
                          <a:rPr lang="en-US" sz="2000" b="0" i="1" smtClean="0">
                            <a:solidFill>
                              <a:schemeClr val="accent1">
                                <a:lumMod val="75000"/>
                              </a:schemeClr>
                            </a:solidFill>
                            <a:latin typeface="Cambria Math" panose="02040503050406030204" pitchFamily="18" charset="0"/>
                          </a:rPr>
                          <m:t>𝐺</m:t>
                        </m:r>
                        <m:r>
                          <a:rPr lang="en-US" sz="2000" b="0" i="1" smtClean="0">
                            <a:solidFill>
                              <a:schemeClr val="accent1">
                                <a:lumMod val="75000"/>
                              </a:schemeClr>
                            </a:solidFill>
                            <a:latin typeface="Cambria Math" panose="02040503050406030204" pitchFamily="18" charset="0"/>
                          </a:rPr>
                          <m:t>1 ∩</m:t>
                        </m:r>
                        <m:r>
                          <a:rPr lang="en-US" sz="2000" b="0" i="1" smtClean="0">
                            <a:solidFill>
                              <a:schemeClr val="accent1">
                                <a:lumMod val="75000"/>
                              </a:schemeClr>
                            </a:solidFill>
                            <a:latin typeface="Cambria Math" panose="02040503050406030204" pitchFamily="18" charset="0"/>
                          </a:rPr>
                          <m:t>𝐺</m:t>
                        </m:r>
                        <m:r>
                          <a:rPr lang="en-US" sz="2000" b="0" i="1" smtClean="0">
                            <a:solidFill>
                              <a:schemeClr val="accent1">
                                <a:lumMod val="75000"/>
                              </a:schemeClr>
                            </a:solidFill>
                            <a:latin typeface="Cambria Math" panose="02040503050406030204" pitchFamily="18" charset="0"/>
                          </a:rPr>
                          <m:t>2</m:t>
                        </m:r>
                      </m:e>
                    </m:d>
                    <m:r>
                      <a:rPr lang="en-US" sz="2000" b="0" i="1" smtClean="0">
                        <a:solidFill>
                          <a:schemeClr val="accent1">
                            <a:lumMod val="75000"/>
                          </a:schemeClr>
                        </a:solidFill>
                        <a:latin typeface="Cambria Math" panose="02040503050406030204" pitchFamily="18" charset="0"/>
                        <a:ea typeface="Cambria Math" panose="02040503050406030204" pitchFamily="18" charset="0"/>
                      </a:rPr>
                      <m:t>= </m:t>
                    </m:r>
                    <m:r>
                      <a:rPr lang="en-US" sz="2000" i="1">
                        <a:solidFill>
                          <a:schemeClr val="accent1">
                            <a:lumMod val="75000"/>
                          </a:schemeClr>
                        </a:solidFill>
                        <a:latin typeface="Cambria Math" panose="02040503050406030204" pitchFamily="18" charset="0"/>
                        <a:ea typeface="Cambria Math" panose="02040503050406030204" pitchFamily="18" charset="0"/>
                      </a:rPr>
                      <m:t>𝑃</m:t>
                    </m:r>
                    <m:d>
                      <m:dPr>
                        <m:ctrlPr>
                          <a:rPr lang="en-US" sz="2000" i="1">
                            <a:solidFill>
                              <a:schemeClr val="accent1">
                                <a:lumMod val="75000"/>
                              </a:schemeClr>
                            </a:solidFill>
                            <a:latin typeface="Cambria Math" panose="02040503050406030204" pitchFamily="18" charset="0"/>
                            <a:ea typeface="Cambria Math" panose="02040503050406030204" pitchFamily="18" charset="0"/>
                          </a:rPr>
                        </m:ctrlPr>
                      </m:dPr>
                      <m:e>
                        <m:r>
                          <a:rPr lang="en-US" sz="2000" b="0" i="1" smtClean="0">
                            <a:solidFill>
                              <a:schemeClr val="accent1">
                                <a:lumMod val="75000"/>
                              </a:schemeClr>
                            </a:solidFill>
                            <a:latin typeface="Cambria Math" panose="02040503050406030204" pitchFamily="18" charset="0"/>
                            <a:ea typeface="Cambria Math" panose="02040503050406030204" pitchFamily="18" charset="0"/>
                          </a:rPr>
                          <m:t>𝐺</m:t>
                        </m:r>
                        <m:r>
                          <a:rPr lang="en-US" sz="2000" b="0" i="1" smtClean="0">
                            <a:solidFill>
                              <a:schemeClr val="accent1">
                                <a:lumMod val="75000"/>
                              </a:schemeClr>
                            </a:solidFill>
                            <a:latin typeface="Cambria Math" panose="02040503050406030204" pitchFamily="18" charset="0"/>
                            <a:ea typeface="Cambria Math" panose="02040503050406030204" pitchFamily="18" charset="0"/>
                          </a:rPr>
                          <m:t>1</m:t>
                        </m:r>
                      </m:e>
                    </m:d>
                    <m:r>
                      <a:rPr lang="en-US" sz="2000" i="1">
                        <a:solidFill>
                          <a:schemeClr val="accent1">
                            <a:lumMod val="75000"/>
                          </a:schemeClr>
                        </a:solidFill>
                        <a:latin typeface="Cambria Math" panose="02040503050406030204" pitchFamily="18" charset="0"/>
                        <a:ea typeface="Cambria Math" panose="02040503050406030204" pitchFamily="18" charset="0"/>
                      </a:rPr>
                      <m:t>  </m:t>
                    </m:r>
                    <m:r>
                      <a:rPr lang="en-US" sz="2000" i="1">
                        <a:solidFill>
                          <a:schemeClr val="accent1">
                            <a:lumMod val="75000"/>
                          </a:schemeClr>
                        </a:solidFill>
                        <a:latin typeface="Cambria Math" panose="02040503050406030204" pitchFamily="18" charset="0"/>
                        <a:ea typeface="Cambria Math" panose="02040503050406030204" pitchFamily="18" charset="0"/>
                      </a:rPr>
                      <m:t>𝑋</m:t>
                    </m:r>
                    <m:r>
                      <a:rPr lang="en-US" sz="2000" i="1">
                        <a:solidFill>
                          <a:schemeClr val="accent1">
                            <a:lumMod val="75000"/>
                          </a:schemeClr>
                        </a:solidFill>
                        <a:latin typeface="Cambria Math" panose="02040503050406030204" pitchFamily="18" charset="0"/>
                        <a:ea typeface="Cambria Math" panose="02040503050406030204" pitchFamily="18" charset="0"/>
                      </a:rPr>
                      <m:t> </m:t>
                    </m:r>
                    <m:r>
                      <a:rPr lang="en-US" sz="2000" i="1">
                        <a:solidFill>
                          <a:schemeClr val="accent1">
                            <a:lumMod val="75000"/>
                          </a:schemeClr>
                        </a:solidFill>
                        <a:latin typeface="Cambria Math" panose="02040503050406030204" pitchFamily="18" charset="0"/>
                        <a:ea typeface="Cambria Math" panose="02040503050406030204" pitchFamily="18" charset="0"/>
                      </a:rPr>
                      <m:t>𝑃</m:t>
                    </m:r>
                    <m:r>
                      <a:rPr lang="en-US" sz="2000" i="1">
                        <a:solidFill>
                          <a:schemeClr val="accent1">
                            <a:lumMod val="75000"/>
                          </a:schemeClr>
                        </a:solidFill>
                        <a:latin typeface="Cambria Math" panose="02040503050406030204" pitchFamily="18" charset="0"/>
                        <a:ea typeface="Cambria Math" panose="02040503050406030204" pitchFamily="18" charset="0"/>
                      </a:rPr>
                      <m:t>(</m:t>
                    </m:r>
                    <m:r>
                      <a:rPr lang="en-US" sz="2000" b="0" i="1" smtClean="0">
                        <a:solidFill>
                          <a:schemeClr val="accent1">
                            <a:lumMod val="75000"/>
                          </a:schemeClr>
                        </a:solidFill>
                        <a:latin typeface="Cambria Math" panose="02040503050406030204" pitchFamily="18" charset="0"/>
                        <a:ea typeface="Cambria Math" panose="02040503050406030204" pitchFamily="18" charset="0"/>
                      </a:rPr>
                      <m:t>𝐺</m:t>
                    </m:r>
                    <m:r>
                      <a:rPr lang="en-US" sz="2000" b="0" i="1" smtClean="0">
                        <a:solidFill>
                          <a:schemeClr val="accent1">
                            <a:lumMod val="75000"/>
                          </a:schemeClr>
                        </a:solidFill>
                        <a:latin typeface="Cambria Math" panose="02040503050406030204" pitchFamily="18" charset="0"/>
                        <a:ea typeface="Cambria Math" panose="02040503050406030204" pitchFamily="18" charset="0"/>
                      </a:rPr>
                      <m:t>2|</m:t>
                    </m:r>
                    <m:r>
                      <a:rPr lang="en-US" sz="2000" b="0" i="1" smtClean="0">
                        <a:solidFill>
                          <a:schemeClr val="accent1">
                            <a:lumMod val="75000"/>
                          </a:schemeClr>
                        </a:solidFill>
                        <a:latin typeface="Cambria Math" panose="02040503050406030204" pitchFamily="18" charset="0"/>
                        <a:ea typeface="Cambria Math" panose="02040503050406030204" pitchFamily="18" charset="0"/>
                      </a:rPr>
                      <m:t>𝐺</m:t>
                    </m:r>
                    <m:r>
                      <a:rPr lang="en-US" sz="2000" b="0" i="1" smtClean="0">
                        <a:solidFill>
                          <a:schemeClr val="accent1">
                            <a:lumMod val="75000"/>
                          </a:schemeClr>
                        </a:solidFill>
                        <a:latin typeface="Cambria Math" panose="02040503050406030204" pitchFamily="18" charset="0"/>
                        <a:ea typeface="Cambria Math" panose="02040503050406030204" pitchFamily="18" charset="0"/>
                      </a:rPr>
                      <m:t>1)</m:t>
                    </m:r>
                  </m:oMath>
                </a14:m>
                <a:r>
                  <a:rPr lang="en-US" sz="2000" dirty="0"/>
                  <a:t> = 3/5 x 2/4.</a:t>
                </a:r>
              </a:p>
              <a:p>
                <a:endParaRPr lang="en-US" sz="2000" dirty="0"/>
              </a:p>
            </p:txBody>
          </p:sp>
        </mc:Choice>
        <mc:Fallback xmlns="">
          <p:sp>
            <p:nvSpPr>
              <p:cNvPr id="53" name="TextBox 52">
                <a:extLst>
                  <a:ext uri="{FF2B5EF4-FFF2-40B4-BE49-F238E27FC236}">
                    <a16:creationId xmlns:a16="http://schemas.microsoft.com/office/drawing/2014/main" id="{BCC34700-F1AF-4303-AA1A-E22A568D2B42}"/>
                  </a:ext>
                </a:extLst>
              </p:cNvPr>
              <p:cNvSpPr txBox="1">
                <a:spLocks noRot="1" noChangeAspect="1" noMove="1" noResize="1" noEditPoints="1" noAdjustHandles="1" noChangeArrowheads="1" noChangeShapeType="1" noTextEdit="1"/>
              </p:cNvSpPr>
              <p:nvPr/>
            </p:nvSpPr>
            <p:spPr>
              <a:xfrm>
                <a:off x="5896947" y="3124844"/>
                <a:ext cx="5738421" cy="1938992"/>
              </a:xfrm>
              <a:prstGeom prst="rect">
                <a:avLst/>
              </a:prstGeom>
              <a:blipFill>
                <a:blip r:embed="rId5"/>
                <a:stretch>
                  <a:fillRect l="-1168" t="-1887"/>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B7FF9217-01EB-49BE-9490-6DFC97E8BC35}"/>
              </a:ext>
            </a:extLst>
          </p:cNvPr>
          <p:cNvSpPr txBox="1"/>
          <p:nvPr/>
        </p:nvSpPr>
        <p:spPr>
          <a:xfrm>
            <a:off x="121318" y="1446838"/>
            <a:ext cx="9615619" cy="707886"/>
          </a:xfrm>
          <a:prstGeom prst="rect">
            <a:avLst/>
          </a:prstGeom>
          <a:noFill/>
        </p:spPr>
        <p:txBody>
          <a:bodyPr wrap="square" rtlCol="0">
            <a:spAutoFit/>
          </a:bodyPr>
          <a:lstStyle/>
          <a:p>
            <a:r>
              <a:rPr lang="en-US" sz="2000" dirty="0"/>
              <a:t>Scenario:</a:t>
            </a:r>
          </a:p>
          <a:p>
            <a:r>
              <a:rPr lang="en-US" sz="2000" dirty="0"/>
              <a:t>Drawing balls from a container without replacement.</a:t>
            </a:r>
          </a:p>
        </p:txBody>
      </p:sp>
      <p:pic>
        <p:nvPicPr>
          <p:cNvPr id="64" name="Picture 63">
            <a:extLst>
              <a:ext uri="{FF2B5EF4-FFF2-40B4-BE49-F238E27FC236}">
                <a16:creationId xmlns:a16="http://schemas.microsoft.com/office/drawing/2014/main" id="{D91196C1-E21E-4FAC-BCD7-48B38B8F1F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1888" y="57924"/>
            <a:ext cx="584200" cy="438150"/>
          </a:xfrm>
          <a:prstGeom prst="rect">
            <a:avLst/>
          </a:prstGeom>
        </p:spPr>
      </p:pic>
      <p:cxnSp>
        <p:nvCxnSpPr>
          <p:cNvPr id="8" name="Straight Connector 7">
            <a:extLst>
              <a:ext uri="{FF2B5EF4-FFF2-40B4-BE49-F238E27FC236}">
                <a16:creationId xmlns:a16="http://schemas.microsoft.com/office/drawing/2014/main" id="{6101468E-3CB8-48FC-8CF6-9E19D1BFB0EE}"/>
              </a:ext>
            </a:extLst>
          </p:cNvPr>
          <p:cNvCxnSpPr/>
          <p:nvPr/>
        </p:nvCxnSpPr>
        <p:spPr>
          <a:xfrm>
            <a:off x="264917" y="2510742"/>
            <a:ext cx="0" cy="137553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17D828C-4FC9-43A4-9AC1-91FFE57380FD}"/>
              </a:ext>
            </a:extLst>
          </p:cNvPr>
          <p:cNvCxnSpPr/>
          <p:nvPr/>
        </p:nvCxnSpPr>
        <p:spPr>
          <a:xfrm>
            <a:off x="264917" y="3886274"/>
            <a:ext cx="1395325"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5E3853F-5B4B-47CD-9714-0C4DB234A052}"/>
              </a:ext>
            </a:extLst>
          </p:cNvPr>
          <p:cNvCxnSpPr/>
          <p:nvPr/>
        </p:nvCxnSpPr>
        <p:spPr>
          <a:xfrm>
            <a:off x="1662870" y="2510742"/>
            <a:ext cx="0" cy="1375532"/>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28C84E05-1320-461F-A39F-AA8DA0B25EFF}"/>
              </a:ext>
            </a:extLst>
          </p:cNvPr>
          <p:cNvSpPr/>
          <p:nvPr/>
        </p:nvSpPr>
        <p:spPr>
          <a:xfrm>
            <a:off x="404232" y="3055959"/>
            <a:ext cx="307893" cy="20711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3FDBAC6-2167-415B-BB59-F5C740977D7A}"/>
              </a:ext>
            </a:extLst>
          </p:cNvPr>
          <p:cNvSpPr/>
          <p:nvPr/>
        </p:nvSpPr>
        <p:spPr>
          <a:xfrm>
            <a:off x="556632" y="3208359"/>
            <a:ext cx="307893" cy="20711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A480F74-6402-40B7-95C4-4F207F8383FA}"/>
              </a:ext>
            </a:extLst>
          </p:cNvPr>
          <p:cNvSpPr/>
          <p:nvPr/>
        </p:nvSpPr>
        <p:spPr>
          <a:xfrm>
            <a:off x="709032" y="3360759"/>
            <a:ext cx="307893" cy="20711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666B35FF-E9BF-4B10-881D-2F42E496BD5F}"/>
              </a:ext>
            </a:extLst>
          </p:cNvPr>
          <p:cNvSpPr/>
          <p:nvPr/>
        </p:nvSpPr>
        <p:spPr>
          <a:xfrm>
            <a:off x="1116085" y="3068533"/>
            <a:ext cx="307893" cy="20711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D3D9123D-5359-45E8-A7BF-13C6A8E0432B}"/>
              </a:ext>
            </a:extLst>
          </p:cNvPr>
          <p:cNvSpPr/>
          <p:nvPr/>
        </p:nvSpPr>
        <p:spPr>
          <a:xfrm>
            <a:off x="1268485" y="3220933"/>
            <a:ext cx="307893" cy="20711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69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500" fill="hold"/>
                                        <p:tgtEl>
                                          <p:spTgt spid="35"/>
                                        </p:tgtEl>
                                        <p:attrNameLst>
                                          <p:attrName>ppt_x</p:attrName>
                                        </p:attrNameLst>
                                      </p:cBhvr>
                                      <p:tavLst>
                                        <p:tav tm="0">
                                          <p:val>
                                            <p:strVal val="#ppt_x"/>
                                          </p:val>
                                        </p:tav>
                                        <p:tav tm="100000">
                                          <p:val>
                                            <p:strVal val="#ppt_x"/>
                                          </p:val>
                                        </p:tav>
                                      </p:tavLst>
                                    </p:anim>
                                    <p:anim calcmode="lin" valueType="num">
                                      <p:cBhvr additive="base">
                                        <p:cTn id="30" dur="500" fill="hold"/>
                                        <p:tgtEl>
                                          <p:spTgt spid="35"/>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 calcmode="lin" valueType="num">
                                      <p:cBhvr additive="base">
                                        <p:cTn id="37" dur="500" fill="hold"/>
                                        <p:tgtEl>
                                          <p:spTgt spid="39"/>
                                        </p:tgtEl>
                                        <p:attrNameLst>
                                          <p:attrName>ppt_x</p:attrName>
                                        </p:attrNameLst>
                                      </p:cBhvr>
                                      <p:tavLst>
                                        <p:tav tm="0">
                                          <p:val>
                                            <p:strVal val="#ppt_x"/>
                                          </p:val>
                                        </p:tav>
                                        <p:tav tm="100000">
                                          <p:val>
                                            <p:strVal val="#ppt_x"/>
                                          </p:val>
                                        </p:tav>
                                      </p:tavLst>
                                    </p:anim>
                                    <p:anim calcmode="lin" valueType="num">
                                      <p:cBhvr additive="base">
                                        <p:cTn id="38" dur="500" fill="hold"/>
                                        <p:tgtEl>
                                          <p:spTgt spid="3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anim calcmode="lin" valueType="num">
                                      <p:cBhvr additive="base">
                                        <p:cTn id="41" dur="500" fill="hold"/>
                                        <p:tgtEl>
                                          <p:spTgt spid="40"/>
                                        </p:tgtEl>
                                        <p:attrNameLst>
                                          <p:attrName>ppt_x</p:attrName>
                                        </p:attrNameLst>
                                      </p:cBhvr>
                                      <p:tavLst>
                                        <p:tav tm="0">
                                          <p:val>
                                            <p:strVal val="#ppt_x"/>
                                          </p:val>
                                        </p:tav>
                                        <p:tav tm="100000">
                                          <p:val>
                                            <p:strVal val="#ppt_x"/>
                                          </p:val>
                                        </p:tav>
                                      </p:tavLst>
                                    </p:anim>
                                    <p:anim calcmode="lin" valueType="num">
                                      <p:cBhvr additive="base">
                                        <p:cTn id="42" dur="500" fill="hold"/>
                                        <p:tgtEl>
                                          <p:spTgt spid="40"/>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anim calcmode="lin" valueType="num">
                                      <p:cBhvr additive="base">
                                        <p:cTn id="45" dur="500" fill="hold"/>
                                        <p:tgtEl>
                                          <p:spTgt spid="43"/>
                                        </p:tgtEl>
                                        <p:attrNameLst>
                                          <p:attrName>ppt_x</p:attrName>
                                        </p:attrNameLst>
                                      </p:cBhvr>
                                      <p:tavLst>
                                        <p:tav tm="0">
                                          <p:val>
                                            <p:strVal val="#ppt_x"/>
                                          </p:val>
                                        </p:tav>
                                        <p:tav tm="100000">
                                          <p:val>
                                            <p:strVal val="#ppt_x"/>
                                          </p:val>
                                        </p:tav>
                                      </p:tavLst>
                                    </p:anim>
                                    <p:anim calcmode="lin" valueType="num">
                                      <p:cBhvr additive="base">
                                        <p:cTn id="46" dur="500" fill="hold"/>
                                        <p:tgtEl>
                                          <p:spTgt spid="43"/>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anim calcmode="lin" valueType="num">
                                      <p:cBhvr additive="base">
                                        <p:cTn id="49" dur="500" fill="hold"/>
                                        <p:tgtEl>
                                          <p:spTgt spid="44"/>
                                        </p:tgtEl>
                                        <p:attrNameLst>
                                          <p:attrName>ppt_x</p:attrName>
                                        </p:attrNameLst>
                                      </p:cBhvr>
                                      <p:tavLst>
                                        <p:tav tm="0">
                                          <p:val>
                                            <p:strVal val="#ppt_x"/>
                                          </p:val>
                                        </p:tav>
                                        <p:tav tm="100000">
                                          <p:val>
                                            <p:strVal val="#ppt_x"/>
                                          </p:val>
                                        </p:tav>
                                      </p:tavLst>
                                    </p:anim>
                                    <p:anim calcmode="lin" valueType="num">
                                      <p:cBhvr additive="base">
                                        <p:cTn id="50" dur="500" fill="hold"/>
                                        <p:tgtEl>
                                          <p:spTgt spid="4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58"/>
                                        </p:tgtEl>
                                        <p:attrNameLst>
                                          <p:attrName>style.visibility</p:attrName>
                                        </p:attrNameLst>
                                      </p:cBhvr>
                                      <p:to>
                                        <p:strVal val="visible"/>
                                      </p:to>
                                    </p:set>
                                    <p:anim calcmode="lin" valueType="num">
                                      <p:cBhvr additive="base">
                                        <p:cTn id="53" dur="500" fill="hold"/>
                                        <p:tgtEl>
                                          <p:spTgt spid="58"/>
                                        </p:tgtEl>
                                        <p:attrNameLst>
                                          <p:attrName>ppt_x</p:attrName>
                                        </p:attrNameLst>
                                      </p:cBhvr>
                                      <p:tavLst>
                                        <p:tav tm="0">
                                          <p:val>
                                            <p:strVal val="#ppt_x"/>
                                          </p:val>
                                        </p:tav>
                                        <p:tav tm="100000">
                                          <p:val>
                                            <p:strVal val="#ppt_x"/>
                                          </p:val>
                                        </p:tav>
                                      </p:tavLst>
                                    </p:anim>
                                    <p:anim calcmode="lin" valueType="num">
                                      <p:cBhvr additive="base">
                                        <p:cTn id="54"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fade">
                                      <p:cBhvr>
                                        <p:cTn id="59" dur="500"/>
                                        <p:tgtEl>
                                          <p:spTgt spid="3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fade">
                                      <p:cBhvr>
                                        <p:cTn id="62" dur="500"/>
                                        <p:tgtEl>
                                          <p:spTgt spid="38"/>
                                        </p:tgtEl>
                                      </p:cBhvr>
                                    </p:animEffect>
                                  </p:childTnLst>
                                </p:cTn>
                              </p:par>
                              <p:par>
                                <p:cTn id="63" presetID="10" presetClass="entr" presetSubtype="0" fill="hold" nodeType="with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fade">
                                      <p:cBhvr>
                                        <p:cTn id="65" dur="500"/>
                                        <p:tgtEl>
                                          <p:spTgt spid="41"/>
                                        </p:tgtEl>
                                      </p:cBhvr>
                                    </p:animEffect>
                                  </p:childTnLst>
                                </p:cTn>
                              </p:par>
                              <p:par>
                                <p:cTn id="66" presetID="10" presetClass="entr" presetSubtype="0" fill="hold" nodeType="withEffect">
                                  <p:stCondLst>
                                    <p:cond delay="0"/>
                                  </p:stCondLst>
                                  <p:childTnLst>
                                    <p:set>
                                      <p:cBhvr>
                                        <p:cTn id="67" dur="1" fill="hold">
                                          <p:stCondLst>
                                            <p:cond delay="0"/>
                                          </p:stCondLst>
                                        </p:cTn>
                                        <p:tgtEl>
                                          <p:spTgt spid="42"/>
                                        </p:tgtEl>
                                        <p:attrNameLst>
                                          <p:attrName>style.visibility</p:attrName>
                                        </p:attrNameLst>
                                      </p:cBhvr>
                                      <p:to>
                                        <p:strVal val="visible"/>
                                      </p:to>
                                    </p:set>
                                    <p:animEffect transition="in" filter="fade">
                                      <p:cBhvr>
                                        <p:cTn id="68" dur="500"/>
                                        <p:tgtEl>
                                          <p:spTgt spid="42"/>
                                        </p:tgtEl>
                                      </p:cBhvr>
                                    </p:animEffect>
                                  </p:childTnLst>
                                </p:cTn>
                              </p:par>
                              <p:par>
                                <p:cTn id="69" presetID="10" presetClass="entr" presetSubtype="0" fill="hold" nodeType="withEffect">
                                  <p:stCondLst>
                                    <p:cond delay="0"/>
                                  </p:stCondLst>
                                  <p:childTnLst>
                                    <p:set>
                                      <p:cBhvr>
                                        <p:cTn id="70" dur="1" fill="hold">
                                          <p:stCondLst>
                                            <p:cond delay="0"/>
                                          </p:stCondLst>
                                        </p:cTn>
                                        <p:tgtEl>
                                          <p:spTgt spid="47"/>
                                        </p:tgtEl>
                                        <p:attrNameLst>
                                          <p:attrName>style.visibility</p:attrName>
                                        </p:attrNameLst>
                                      </p:cBhvr>
                                      <p:to>
                                        <p:strVal val="visible"/>
                                      </p:to>
                                    </p:set>
                                    <p:animEffect transition="in" filter="fade">
                                      <p:cBhvr>
                                        <p:cTn id="71" dur="500"/>
                                        <p:tgtEl>
                                          <p:spTgt spid="47"/>
                                        </p:tgtEl>
                                      </p:cBhvr>
                                    </p:animEffect>
                                  </p:childTnLst>
                                </p:cTn>
                              </p:par>
                              <p:par>
                                <p:cTn id="72" presetID="10" presetClass="entr" presetSubtype="0" fill="hold" nodeType="withEffect">
                                  <p:stCondLst>
                                    <p:cond delay="0"/>
                                  </p:stCondLst>
                                  <p:childTnLst>
                                    <p:set>
                                      <p:cBhvr>
                                        <p:cTn id="73" dur="1" fill="hold">
                                          <p:stCondLst>
                                            <p:cond delay="0"/>
                                          </p:stCondLst>
                                        </p:cTn>
                                        <p:tgtEl>
                                          <p:spTgt spid="48"/>
                                        </p:tgtEl>
                                        <p:attrNameLst>
                                          <p:attrName>style.visibility</p:attrName>
                                        </p:attrNameLst>
                                      </p:cBhvr>
                                      <p:to>
                                        <p:strVal val="visible"/>
                                      </p:to>
                                    </p:set>
                                    <p:animEffect transition="in" filter="fade">
                                      <p:cBhvr>
                                        <p:cTn id="74" dur="500"/>
                                        <p:tgtEl>
                                          <p:spTgt spid="48"/>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9"/>
                                        </p:tgtEl>
                                        <p:attrNameLst>
                                          <p:attrName>style.visibility</p:attrName>
                                        </p:attrNameLst>
                                      </p:cBhvr>
                                      <p:to>
                                        <p:strVal val="visible"/>
                                      </p:to>
                                    </p:set>
                                    <p:animEffect transition="in" filter="fade">
                                      <p:cBhvr>
                                        <p:cTn id="77" dur="500"/>
                                        <p:tgtEl>
                                          <p:spTgt spid="49"/>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50"/>
                                        </p:tgtEl>
                                        <p:attrNameLst>
                                          <p:attrName>style.visibility</p:attrName>
                                        </p:attrNameLst>
                                      </p:cBhvr>
                                      <p:to>
                                        <p:strVal val="visible"/>
                                      </p:to>
                                    </p:set>
                                    <p:animEffect transition="in" filter="fade">
                                      <p:cBhvr>
                                        <p:cTn id="80" dur="500"/>
                                        <p:tgtEl>
                                          <p:spTgt spid="5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51"/>
                                        </p:tgtEl>
                                        <p:attrNameLst>
                                          <p:attrName>style.visibility</p:attrName>
                                        </p:attrNameLst>
                                      </p:cBhvr>
                                      <p:to>
                                        <p:strVal val="visible"/>
                                      </p:to>
                                    </p:set>
                                    <p:animEffect transition="in" filter="fade">
                                      <p:cBhvr>
                                        <p:cTn id="83" dur="500"/>
                                        <p:tgtEl>
                                          <p:spTgt spid="51"/>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52"/>
                                        </p:tgtEl>
                                        <p:attrNameLst>
                                          <p:attrName>style.visibility</p:attrName>
                                        </p:attrNameLst>
                                      </p:cBhvr>
                                      <p:to>
                                        <p:strVal val="visible"/>
                                      </p:to>
                                    </p:set>
                                    <p:animEffect transition="in" filter="fade">
                                      <p:cBhvr>
                                        <p:cTn id="86" dur="500"/>
                                        <p:tgtEl>
                                          <p:spTgt spid="52"/>
                                        </p:tgtEl>
                                      </p:cBhvr>
                                    </p:animEffect>
                                  </p:childTnLst>
                                </p:cTn>
                              </p:par>
                              <p:par>
                                <p:cTn id="87" presetID="10" presetClass="entr" presetSubtype="0" fill="hold" nodeType="withEffect">
                                  <p:stCondLst>
                                    <p:cond delay="0"/>
                                  </p:stCondLst>
                                  <p:childTnLst>
                                    <p:set>
                                      <p:cBhvr>
                                        <p:cTn id="88" dur="1" fill="hold">
                                          <p:stCondLst>
                                            <p:cond delay="0"/>
                                          </p:stCondLst>
                                        </p:cTn>
                                        <p:tgtEl>
                                          <p:spTgt spid="28"/>
                                        </p:tgtEl>
                                        <p:attrNameLst>
                                          <p:attrName>style.visibility</p:attrName>
                                        </p:attrNameLst>
                                      </p:cBhvr>
                                      <p:to>
                                        <p:strVal val="visible"/>
                                      </p:to>
                                    </p:set>
                                    <p:animEffect transition="in" filter="fade">
                                      <p:cBhvr>
                                        <p:cTn id="89" dur="500"/>
                                        <p:tgtEl>
                                          <p:spTgt spid="28"/>
                                        </p:tgtEl>
                                      </p:cBhvr>
                                    </p:animEffect>
                                  </p:childTnLst>
                                </p:cTn>
                              </p:par>
                              <p:par>
                                <p:cTn id="90" presetID="10" presetClass="entr" presetSubtype="0" fill="hold" nodeType="with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500"/>
                                        <p:tgtEl>
                                          <p:spTgt spid="2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53"/>
                                        </p:tgtEl>
                                        <p:attrNameLst>
                                          <p:attrName>style.visibility</p:attrName>
                                        </p:attrNameLst>
                                      </p:cBhvr>
                                      <p:to>
                                        <p:strVal val="visible"/>
                                      </p:to>
                                    </p:set>
                                    <p:animEffect transition="in" filter="fade">
                                      <p:cBhvr>
                                        <p:cTn id="9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 grpId="0"/>
      <p:bldP spid="37" grpId="0"/>
      <p:bldP spid="38" grpId="0"/>
      <p:bldP spid="49" grpId="0"/>
      <p:bldP spid="50" grpId="0"/>
      <p:bldP spid="51" grpId="0"/>
      <p:bldP spid="52" grpId="0"/>
      <p:bldP spid="53" grpId="0"/>
      <p:bldP spid="58" grpId="0"/>
      <p:bldP spid="16" grpId="0" animBg="1"/>
      <p:bldP spid="39" grpId="0" animBg="1"/>
      <p:bldP spid="40" grpId="0" animBg="1"/>
      <p:bldP spid="43" grpId="0" animBg="1"/>
      <p:bldP spid="4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58E8009-BFD2-4966-AC71-16B04167F35E}"/>
              </a:ext>
            </a:extLst>
          </p:cNvPr>
          <p:cNvPicPr>
            <a:picLocks noChangeAspect="1"/>
          </p:cNvPicPr>
          <p:nvPr/>
        </p:nvPicPr>
        <p:blipFill>
          <a:blip r:embed="rId2"/>
          <a:stretch>
            <a:fillRect/>
          </a:stretch>
        </p:blipFill>
        <p:spPr>
          <a:xfrm>
            <a:off x="-1" y="0"/>
            <a:ext cx="12192001" cy="572262"/>
          </a:xfrm>
          <a:prstGeom prst="rect">
            <a:avLst/>
          </a:prstGeom>
        </p:spPr>
      </p:pic>
      <p:pic>
        <p:nvPicPr>
          <p:cNvPr id="14" name="Picture 13">
            <a:extLst>
              <a:ext uri="{FF2B5EF4-FFF2-40B4-BE49-F238E27FC236}">
                <a16:creationId xmlns:a16="http://schemas.microsoft.com/office/drawing/2014/main" id="{77939D7F-C7B6-4CBE-9CB3-137BF699045D}"/>
              </a:ext>
            </a:extLst>
          </p:cNvPr>
          <p:cNvPicPr>
            <a:picLocks noChangeAspect="1"/>
          </p:cNvPicPr>
          <p:nvPr/>
        </p:nvPicPr>
        <p:blipFill>
          <a:blip r:embed="rId3"/>
          <a:stretch>
            <a:fillRect/>
          </a:stretch>
        </p:blipFill>
        <p:spPr>
          <a:xfrm>
            <a:off x="9774314" y="0"/>
            <a:ext cx="2417686" cy="558637"/>
          </a:xfrm>
          <a:prstGeom prst="rect">
            <a:avLst/>
          </a:prstGeom>
          <a:ln>
            <a:solidFill>
              <a:srgbClr val="FF0000"/>
            </a:solidFill>
          </a:ln>
        </p:spPr>
      </p:pic>
      <p:sp>
        <p:nvSpPr>
          <p:cNvPr id="15" name="TextBox 14">
            <a:extLst>
              <a:ext uri="{FF2B5EF4-FFF2-40B4-BE49-F238E27FC236}">
                <a16:creationId xmlns:a16="http://schemas.microsoft.com/office/drawing/2014/main" id="{E6258E2A-7C90-4EB3-8530-87997F0B3E20}"/>
              </a:ext>
            </a:extLst>
          </p:cNvPr>
          <p:cNvSpPr txBox="1"/>
          <p:nvPr/>
        </p:nvSpPr>
        <p:spPr>
          <a:xfrm>
            <a:off x="3840000" y="0"/>
            <a:ext cx="4460622" cy="553998"/>
          </a:xfrm>
          <a:prstGeom prst="rect">
            <a:avLst/>
          </a:prstGeom>
          <a:noFill/>
          <a:ln>
            <a:solidFill>
              <a:srgbClr val="FF0000"/>
            </a:solidFill>
          </a:ln>
        </p:spPr>
        <p:txBody>
          <a:bodyPr wrap="square" rtlCol="0">
            <a:spAutoFit/>
          </a:bodyPr>
          <a:lstStyle/>
          <a:p>
            <a:pPr algn="ctr"/>
            <a:r>
              <a:rPr lang="en-US" sz="3000" b="1" dirty="0">
                <a:solidFill>
                  <a:schemeClr val="bg1"/>
                </a:solidFill>
              </a:rPr>
              <a:t>ISE 589 : Python for ISE</a:t>
            </a:r>
          </a:p>
        </p:txBody>
      </p:sp>
      <p:sp>
        <p:nvSpPr>
          <p:cNvPr id="6" name="Shape 88">
            <a:extLst>
              <a:ext uri="{FF2B5EF4-FFF2-40B4-BE49-F238E27FC236}">
                <a16:creationId xmlns:a16="http://schemas.microsoft.com/office/drawing/2014/main" id="{4C6D16BB-D51E-429A-9EDB-8EC985BA975D}"/>
              </a:ext>
            </a:extLst>
          </p:cNvPr>
          <p:cNvSpPr txBox="1">
            <a:spLocks noGrp="1"/>
          </p:cNvSpPr>
          <p:nvPr>
            <p:ph type="ctrTitle"/>
          </p:nvPr>
        </p:nvSpPr>
        <p:spPr>
          <a:xfrm>
            <a:off x="-1" y="592816"/>
            <a:ext cx="7656946" cy="572263"/>
          </a:xfrm>
          <a:prstGeom prst="rect">
            <a:avLst/>
          </a:prstGeom>
        </p:spPr>
        <p:txBody>
          <a:bodyPr wrap="square" lIns="91425" tIns="91425" rIns="91425" bIns="91425" anchor="ctr" anchorCtr="0">
            <a:noAutofit/>
          </a:bodyPr>
          <a:lstStyle/>
          <a:p>
            <a:pPr lvl="0" rtl="0">
              <a:spcBef>
                <a:spcPts val="0"/>
              </a:spcBef>
              <a:buNone/>
            </a:pPr>
            <a:r>
              <a:rPr lang="en-US" sz="3600" b="1" dirty="0">
                <a:solidFill>
                  <a:schemeClr val="accent1">
                    <a:lumMod val="75000"/>
                  </a:schemeClr>
                </a:solidFill>
                <a:latin typeface="Calibri"/>
                <a:ea typeface="Calibri"/>
                <a:cs typeface="Calibri"/>
                <a:sym typeface="Calibri"/>
              </a:rPr>
              <a:t>A look back at Conditional Probability</a:t>
            </a:r>
          </a:p>
        </p:txBody>
      </p:sp>
      <p:sp>
        <p:nvSpPr>
          <p:cNvPr id="7" name="TextBox 6">
            <a:extLst>
              <a:ext uri="{FF2B5EF4-FFF2-40B4-BE49-F238E27FC236}">
                <a16:creationId xmlns:a16="http://schemas.microsoft.com/office/drawing/2014/main" id="{6E8B701A-C035-4172-995A-822797C231A9}"/>
              </a:ext>
            </a:extLst>
          </p:cNvPr>
          <p:cNvSpPr txBox="1"/>
          <p:nvPr/>
        </p:nvSpPr>
        <p:spPr>
          <a:xfrm>
            <a:off x="135081" y="1095106"/>
            <a:ext cx="6465460" cy="461665"/>
          </a:xfrm>
          <a:prstGeom prst="rect">
            <a:avLst/>
          </a:prstGeom>
          <a:noFill/>
        </p:spPr>
        <p:txBody>
          <a:bodyPr wrap="square" rtlCol="0">
            <a:spAutoFit/>
          </a:bodyPr>
          <a:lstStyle/>
          <a:p>
            <a:r>
              <a:rPr lang="en-US" sz="2400" b="1" dirty="0"/>
              <a:t>General multiplication rule for dependent events: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5DB8F28-DED6-4B54-99C3-AE347DF22A72}"/>
                  </a:ext>
                </a:extLst>
              </p:cNvPr>
              <p:cNvSpPr txBox="1"/>
              <p:nvPr/>
            </p:nvSpPr>
            <p:spPr>
              <a:xfrm>
                <a:off x="6600541" y="1108319"/>
                <a:ext cx="5054188"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accent1">
                              <a:lumMod val="75000"/>
                            </a:schemeClr>
                          </a:solidFill>
                          <a:latin typeface="Cambria Math" panose="02040503050406030204" pitchFamily="18" charset="0"/>
                        </a:rPr>
                        <m:t>𝑃</m:t>
                      </m:r>
                      <m:d>
                        <m:dPr>
                          <m:ctrlPr>
                            <a:rPr lang="en-US" sz="2800" b="0" i="1" smtClean="0">
                              <a:solidFill>
                                <a:schemeClr val="accent1">
                                  <a:lumMod val="75000"/>
                                </a:schemeClr>
                              </a:solidFill>
                              <a:latin typeface="Cambria Math" panose="02040503050406030204" pitchFamily="18" charset="0"/>
                            </a:rPr>
                          </m:ctrlPr>
                        </m:dPr>
                        <m:e>
                          <m:r>
                            <a:rPr lang="en-US" sz="2800" b="0" i="1" smtClean="0">
                              <a:solidFill>
                                <a:schemeClr val="accent1">
                                  <a:lumMod val="75000"/>
                                </a:schemeClr>
                              </a:solidFill>
                              <a:latin typeface="Cambria Math" panose="02040503050406030204" pitchFamily="18" charset="0"/>
                            </a:rPr>
                            <m:t>𝐴</m:t>
                          </m:r>
                          <m:r>
                            <a:rPr lang="en-US" sz="2800" b="0" i="1" smtClean="0">
                              <a:solidFill>
                                <a:schemeClr val="accent1">
                                  <a:lumMod val="75000"/>
                                </a:schemeClr>
                              </a:solidFill>
                              <a:latin typeface="Cambria Math" panose="02040503050406030204" pitchFamily="18" charset="0"/>
                            </a:rPr>
                            <m:t> ∩</m:t>
                          </m:r>
                          <m:r>
                            <a:rPr lang="en-US" sz="2800" b="0" i="1" smtClean="0">
                              <a:solidFill>
                                <a:schemeClr val="accent1">
                                  <a:lumMod val="75000"/>
                                </a:schemeClr>
                              </a:solidFill>
                              <a:latin typeface="Cambria Math" panose="02040503050406030204" pitchFamily="18" charset="0"/>
                              <a:ea typeface="Cambria Math" panose="02040503050406030204" pitchFamily="18" charset="0"/>
                            </a:rPr>
                            <m:t>𝐵</m:t>
                          </m:r>
                        </m:e>
                      </m:d>
                      <m:r>
                        <a:rPr lang="en-US" sz="2800" b="0" i="1" smtClean="0">
                          <a:solidFill>
                            <a:schemeClr val="accent1">
                              <a:lumMod val="75000"/>
                            </a:schemeClr>
                          </a:solidFill>
                          <a:latin typeface="Cambria Math" panose="02040503050406030204" pitchFamily="18" charset="0"/>
                          <a:ea typeface="Cambria Math" panose="02040503050406030204" pitchFamily="18" charset="0"/>
                        </a:rPr>
                        <m:t>=</m:t>
                      </m:r>
                      <m:r>
                        <a:rPr lang="en-US" sz="2800" b="0" i="1" smtClean="0">
                          <a:solidFill>
                            <a:schemeClr val="accent1">
                              <a:lumMod val="75000"/>
                            </a:schemeClr>
                          </a:solidFill>
                          <a:latin typeface="Cambria Math" panose="02040503050406030204" pitchFamily="18" charset="0"/>
                          <a:ea typeface="Cambria Math" panose="02040503050406030204" pitchFamily="18" charset="0"/>
                        </a:rPr>
                        <m:t>𝑃</m:t>
                      </m:r>
                      <m:d>
                        <m:dPr>
                          <m:ctrlPr>
                            <a:rPr lang="en-US" sz="2800" b="0" i="1" smtClean="0">
                              <a:solidFill>
                                <a:schemeClr val="accent1">
                                  <a:lumMod val="75000"/>
                                </a:schemeClr>
                              </a:solidFill>
                              <a:latin typeface="Cambria Math" panose="02040503050406030204" pitchFamily="18" charset="0"/>
                              <a:ea typeface="Cambria Math" panose="02040503050406030204" pitchFamily="18" charset="0"/>
                            </a:rPr>
                          </m:ctrlPr>
                        </m:dPr>
                        <m:e>
                          <m:r>
                            <a:rPr lang="en-US" sz="2800" b="0" i="1" smtClean="0">
                              <a:solidFill>
                                <a:schemeClr val="accent1">
                                  <a:lumMod val="75000"/>
                                </a:schemeClr>
                              </a:solidFill>
                              <a:latin typeface="Cambria Math" panose="02040503050406030204" pitchFamily="18" charset="0"/>
                              <a:ea typeface="Cambria Math" panose="02040503050406030204" pitchFamily="18" charset="0"/>
                            </a:rPr>
                            <m:t>𝐴</m:t>
                          </m:r>
                        </m:e>
                      </m:d>
                      <m:r>
                        <a:rPr lang="en-US" sz="2800" b="0" i="1" smtClean="0">
                          <a:solidFill>
                            <a:schemeClr val="accent1">
                              <a:lumMod val="75000"/>
                            </a:schemeClr>
                          </a:solidFill>
                          <a:latin typeface="Cambria Math" panose="02040503050406030204" pitchFamily="18" charset="0"/>
                          <a:ea typeface="Cambria Math" panose="02040503050406030204" pitchFamily="18" charset="0"/>
                        </a:rPr>
                        <m:t>  </m:t>
                      </m:r>
                      <m:r>
                        <a:rPr lang="en-US" sz="2800" b="0" i="1" smtClean="0">
                          <a:solidFill>
                            <a:schemeClr val="accent1">
                              <a:lumMod val="75000"/>
                            </a:schemeClr>
                          </a:solidFill>
                          <a:latin typeface="Cambria Math" panose="02040503050406030204" pitchFamily="18" charset="0"/>
                          <a:ea typeface="Cambria Math" panose="02040503050406030204" pitchFamily="18" charset="0"/>
                        </a:rPr>
                        <m:t>𝑋</m:t>
                      </m:r>
                      <m:r>
                        <a:rPr lang="en-US" sz="2800" b="0" i="1" smtClean="0">
                          <a:solidFill>
                            <a:schemeClr val="accent1">
                              <a:lumMod val="75000"/>
                            </a:schemeClr>
                          </a:solidFill>
                          <a:latin typeface="Cambria Math" panose="02040503050406030204" pitchFamily="18" charset="0"/>
                          <a:ea typeface="Cambria Math" panose="02040503050406030204" pitchFamily="18" charset="0"/>
                        </a:rPr>
                        <m:t> </m:t>
                      </m:r>
                      <m:r>
                        <a:rPr lang="en-US" sz="2800" b="0" i="1" smtClean="0">
                          <a:solidFill>
                            <a:schemeClr val="accent1">
                              <a:lumMod val="75000"/>
                            </a:schemeClr>
                          </a:solidFill>
                          <a:latin typeface="Cambria Math" panose="02040503050406030204" pitchFamily="18" charset="0"/>
                          <a:ea typeface="Cambria Math" panose="02040503050406030204" pitchFamily="18" charset="0"/>
                        </a:rPr>
                        <m:t>𝑃</m:t>
                      </m:r>
                      <m:r>
                        <a:rPr lang="en-US" sz="2800" b="0" i="1" smtClean="0">
                          <a:solidFill>
                            <a:schemeClr val="accent1">
                              <a:lumMod val="75000"/>
                            </a:schemeClr>
                          </a:solidFill>
                          <a:latin typeface="Cambria Math" panose="02040503050406030204" pitchFamily="18" charset="0"/>
                          <a:ea typeface="Cambria Math" panose="02040503050406030204" pitchFamily="18" charset="0"/>
                        </a:rPr>
                        <m:t>(</m:t>
                      </m:r>
                      <m:r>
                        <a:rPr lang="en-US" sz="2800" b="0" i="1" smtClean="0">
                          <a:solidFill>
                            <a:schemeClr val="accent1">
                              <a:lumMod val="75000"/>
                            </a:schemeClr>
                          </a:solidFill>
                          <a:latin typeface="Cambria Math" panose="02040503050406030204" pitchFamily="18" charset="0"/>
                          <a:ea typeface="Cambria Math" panose="02040503050406030204" pitchFamily="18" charset="0"/>
                        </a:rPr>
                        <m:t>𝐵</m:t>
                      </m:r>
                      <m:r>
                        <a:rPr lang="en-US" sz="2800" b="0" i="1" smtClean="0">
                          <a:solidFill>
                            <a:schemeClr val="accent1">
                              <a:lumMod val="75000"/>
                            </a:schemeClr>
                          </a:solidFill>
                          <a:latin typeface="Cambria Math" panose="02040503050406030204" pitchFamily="18" charset="0"/>
                          <a:ea typeface="Cambria Math" panose="02040503050406030204" pitchFamily="18" charset="0"/>
                        </a:rPr>
                        <m:t>|</m:t>
                      </m:r>
                      <m:r>
                        <a:rPr lang="en-US" sz="2800" b="0" i="1" smtClean="0">
                          <a:solidFill>
                            <a:schemeClr val="accent1">
                              <a:lumMod val="75000"/>
                            </a:schemeClr>
                          </a:solidFill>
                          <a:latin typeface="Cambria Math" panose="02040503050406030204" pitchFamily="18" charset="0"/>
                          <a:ea typeface="Cambria Math" panose="02040503050406030204" pitchFamily="18" charset="0"/>
                        </a:rPr>
                        <m:t>𝐴</m:t>
                      </m:r>
                      <m:r>
                        <a:rPr lang="en-US" sz="2800" b="0" i="1" smtClean="0">
                          <a:solidFill>
                            <a:schemeClr val="accent1">
                              <a:lumMod val="75000"/>
                            </a:schemeClr>
                          </a:solidFill>
                          <a:latin typeface="Cambria Math" panose="02040503050406030204" pitchFamily="18" charset="0"/>
                          <a:ea typeface="Cambria Math" panose="02040503050406030204" pitchFamily="18" charset="0"/>
                        </a:rPr>
                        <m:t>)</m:t>
                      </m:r>
                    </m:oMath>
                  </m:oMathPara>
                </a14:m>
                <a:endParaRPr lang="en-US" sz="2800" dirty="0">
                  <a:solidFill>
                    <a:schemeClr val="accent1">
                      <a:lumMod val="75000"/>
                    </a:schemeClr>
                  </a:solidFill>
                </a:endParaRPr>
              </a:p>
            </p:txBody>
          </p:sp>
        </mc:Choice>
        <mc:Fallback xmlns="">
          <p:sp>
            <p:nvSpPr>
              <p:cNvPr id="2" name="TextBox 1">
                <a:extLst>
                  <a:ext uri="{FF2B5EF4-FFF2-40B4-BE49-F238E27FC236}">
                    <a16:creationId xmlns:a16="http://schemas.microsoft.com/office/drawing/2014/main" id="{15DB8F28-DED6-4B54-99C3-AE347DF22A72}"/>
                  </a:ext>
                </a:extLst>
              </p:cNvPr>
              <p:cNvSpPr txBox="1">
                <a:spLocks noRot="1" noChangeAspect="1" noMove="1" noResize="1" noEditPoints="1" noAdjustHandles="1" noChangeArrowheads="1" noChangeShapeType="1" noTextEdit="1"/>
              </p:cNvSpPr>
              <p:nvPr/>
            </p:nvSpPr>
            <p:spPr>
              <a:xfrm>
                <a:off x="6600541" y="1108319"/>
                <a:ext cx="5054188" cy="430887"/>
              </a:xfrm>
              <a:prstGeom prst="rect">
                <a:avLst/>
              </a:prstGeom>
              <a:blipFill>
                <a:blip r:embed="rId4"/>
                <a:stretch>
                  <a:fillRect/>
                </a:stretch>
              </a:blipFill>
            </p:spPr>
            <p:txBody>
              <a:bodyPr/>
              <a:lstStyle/>
              <a:p>
                <a:r>
                  <a:rPr lang="en-US">
                    <a:noFill/>
                  </a:rPr>
                  <a:t> </a:t>
                </a:r>
              </a:p>
            </p:txBody>
          </p:sp>
        </mc:Fallback>
      </mc:AlternateContent>
      <p:cxnSp>
        <p:nvCxnSpPr>
          <p:cNvPr id="26" name="Connector: Elbow 25">
            <a:extLst>
              <a:ext uri="{FF2B5EF4-FFF2-40B4-BE49-F238E27FC236}">
                <a16:creationId xmlns:a16="http://schemas.microsoft.com/office/drawing/2014/main" id="{B3B2A5F6-01DB-4248-BECE-185AD76E1CED}"/>
              </a:ext>
            </a:extLst>
          </p:cNvPr>
          <p:cNvCxnSpPr>
            <a:cxnSpLocks/>
          </p:cNvCxnSpPr>
          <p:nvPr/>
        </p:nvCxnSpPr>
        <p:spPr>
          <a:xfrm flipV="1">
            <a:off x="208423" y="3426101"/>
            <a:ext cx="2392218" cy="1151291"/>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2FD55B5B-2F84-4505-9BE9-9788B7089944}"/>
              </a:ext>
            </a:extLst>
          </p:cNvPr>
          <p:cNvCxnSpPr>
            <a:cxnSpLocks/>
          </p:cNvCxnSpPr>
          <p:nvPr/>
        </p:nvCxnSpPr>
        <p:spPr>
          <a:xfrm>
            <a:off x="208423" y="4577391"/>
            <a:ext cx="2392218" cy="1185503"/>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DA32B74-04E9-42DC-8D5D-448D6DA10587}"/>
              </a:ext>
            </a:extLst>
          </p:cNvPr>
          <p:cNvSpPr txBox="1"/>
          <p:nvPr/>
        </p:nvSpPr>
        <p:spPr>
          <a:xfrm>
            <a:off x="1306672" y="3054964"/>
            <a:ext cx="1277914" cy="338554"/>
          </a:xfrm>
          <a:prstGeom prst="rect">
            <a:avLst/>
          </a:prstGeom>
          <a:noFill/>
        </p:spPr>
        <p:txBody>
          <a:bodyPr wrap="none" rtlCol="0">
            <a:spAutoFit/>
          </a:bodyPr>
          <a:lstStyle/>
          <a:p>
            <a:r>
              <a:rPr lang="en-US" sz="1600" dirty="0"/>
              <a:t>P(S) = 0.0001</a:t>
            </a:r>
          </a:p>
        </p:txBody>
      </p:sp>
      <p:sp>
        <p:nvSpPr>
          <p:cNvPr id="38" name="TextBox 37">
            <a:extLst>
              <a:ext uri="{FF2B5EF4-FFF2-40B4-BE49-F238E27FC236}">
                <a16:creationId xmlns:a16="http://schemas.microsoft.com/office/drawing/2014/main" id="{C91135D4-0A4A-4019-BDB8-EB68A4A7F3BD}"/>
              </a:ext>
            </a:extLst>
          </p:cNvPr>
          <p:cNvSpPr txBox="1"/>
          <p:nvPr/>
        </p:nvSpPr>
        <p:spPr>
          <a:xfrm>
            <a:off x="1306672" y="5794304"/>
            <a:ext cx="1311578" cy="338554"/>
          </a:xfrm>
          <a:prstGeom prst="rect">
            <a:avLst/>
          </a:prstGeom>
          <a:noFill/>
        </p:spPr>
        <p:txBody>
          <a:bodyPr wrap="none" rtlCol="0">
            <a:spAutoFit/>
          </a:bodyPr>
          <a:lstStyle/>
          <a:p>
            <a:r>
              <a:rPr lang="en-US" sz="1600" dirty="0"/>
              <a:t>P(H) = 0.9999</a:t>
            </a:r>
          </a:p>
        </p:txBody>
      </p:sp>
      <p:cxnSp>
        <p:nvCxnSpPr>
          <p:cNvPr id="41" name="Connector: Elbow 40">
            <a:extLst>
              <a:ext uri="{FF2B5EF4-FFF2-40B4-BE49-F238E27FC236}">
                <a16:creationId xmlns:a16="http://schemas.microsoft.com/office/drawing/2014/main" id="{F2A86FEC-FCCE-4FD1-87D5-39323FD011B6}"/>
              </a:ext>
            </a:extLst>
          </p:cNvPr>
          <p:cNvCxnSpPr>
            <a:cxnSpLocks/>
          </p:cNvCxnSpPr>
          <p:nvPr/>
        </p:nvCxnSpPr>
        <p:spPr>
          <a:xfrm flipV="1">
            <a:off x="1390678" y="2770321"/>
            <a:ext cx="2401454" cy="676400"/>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1AC4D74B-FFE5-4D20-A51E-7AB2B68A386D}"/>
              </a:ext>
            </a:extLst>
          </p:cNvPr>
          <p:cNvCxnSpPr>
            <a:cxnSpLocks/>
          </p:cNvCxnSpPr>
          <p:nvPr/>
        </p:nvCxnSpPr>
        <p:spPr>
          <a:xfrm>
            <a:off x="1390678" y="3446719"/>
            <a:ext cx="2401454" cy="547014"/>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9554ACEE-9385-444B-9804-5F138C5D8A70}"/>
              </a:ext>
            </a:extLst>
          </p:cNvPr>
          <p:cNvCxnSpPr>
            <a:cxnSpLocks/>
          </p:cNvCxnSpPr>
          <p:nvPr/>
        </p:nvCxnSpPr>
        <p:spPr>
          <a:xfrm flipV="1">
            <a:off x="1390678" y="5086494"/>
            <a:ext cx="2401454" cy="676400"/>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0CD3559E-6557-4806-96B4-932C642B442E}"/>
              </a:ext>
            </a:extLst>
          </p:cNvPr>
          <p:cNvCxnSpPr>
            <a:cxnSpLocks/>
          </p:cNvCxnSpPr>
          <p:nvPr/>
        </p:nvCxnSpPr>
        <p:spPr>
          <a:xfrm>
            <a:off x="1390678" y="5762892"/>
            <a:ext cx="2401454" cy="547014"/>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FA5C2FA-2C6E-4ACF-8643-9494EE6651BB}"/>
              </a:ext>
            </a:extLst>
          </p:cNvPr>
          <p:cNvSpPr txBox="1"/>
          <p:nvPr/>
        </p:nvSpPr>
        <p:spPr>
          <a:xfrm>
            <a:off x="2618250" y="2483430"/>
            <a:ext cx="1359668" cy="338554"/>
          </a:xfrm>
          <a:prstGeom prst="rect">
            <a:avLst/>
          </a:prstGeom>
          <a:noFill/>
        </p:spPr>
        <p:txBody>
          <a:bodyPr wrap="none" rtlCol="0">
            <a:spAutoFit/>
          </a:bodyPr>
          <a:lstStyle/>
          <a:p>
            <a:r>
              <a:rPr lang="en-US" sz="1600" dirty="0"/>
              <a:t>P(+ | S) = 0.99</a:t>
            </a:r>
          </a:p>
        </p:txBody>
      </p:sp>
      <p:sp>
        <p:nvSpPr>
          <p:cNvPr id="50" name="TextBox 49">
            <a:extLst>
              <a:ext uri="{FF2B5EF4-FFF2-40B4-BE49-F238E27FC236}">
                <a16:creationId xmlns:a16="http://schemas.microsoft.com/office/drawing/2014/main" id="{83201829-020D-43A9-888D-454DC0F39A72}"/>
              </a:ext>
            </a:extLst>
          </p:cNvPr>
          <p:cNvSpPr txBox="1"/>
          <p:nvPr/>
        </p:nvSpPr>
        <p:spPr>
          <a:xfrm>
            <a:off x="2570885" y="3623769"/>
            <a:ext cx="1366080" cy="338554"/>
          </a:xfrm>
          <a:prstGeom prst="rect">
            <a:avLst/>
          </a:prstGeom>
          <a:noFill/>
        </p:spPr>
        <p:txBody>
          <a:bodyPr wrap="none" rtlCol="0">
            <a:spAutoFit/>
          </a:bodyPr>
          <a:lstStyle/>
          <a:p>
            <a:r>
              <a:rPr lang="en-US" sz="1600" dirty="0"/>
              <a:t>P( - | S) = 0.01</a:t>
            </a:r>
          </a:p>
        </p:txBody>
      </p:sp>
      <p:sp>
        <p:nvSpPr>
          <p:cNvPr id="51" name="TextBox 50">
            <a:extLst>
              <a:ext uri="{FF2B5EF4-FFF2-40B4-BE49-F238E27FC236}">
                <a16:creationId xmlns:a16="http://schemas.microsoft.com/office/drawing/2014/main" id="{7EE5AC58-18D1-455B-9E5D-45A6E1B6BDEA}"/>
              </a:ext>
            </a:extLst>
          </p:cNvPr>
          <p:cNvSpPr txBox="1"/>
          <p:nvPr/>
        </p:nvSpPr>
        <p:spPr>
          <a:xfrm>
            <a:off x="2545542" y="4716530"/>
            <a:ext cx="1393330" cy="338554"/>
          </a:xfrm>
          <a:prstGeom prst="rect">
            <a:avLst/>
          </a:prstGeom>
          <a:noFill/>
        </p:spPr>
        <p:txBody>
          <a:bodyPr wrap="none" rtlCol="0">
            <a:spAutoFit/>
          </a:bodyPr>
          <a:lstStyle/>
          <a:p>
            <a:r>
              <a:rPr lang="en-US" sz="1600" dirty="0"/>
              <a:t>P(+ | H) = 0.01</a:t>
            </a:r>
          </a:p>
        </p:txBody>
      </p:sp>
      <p:sp>
        <p:nvSpPr>
          <p:cNvPr id="52" name="TextBox 51">
            <a:extLst>
              <a:ext uri="{FF2B5EF4-FFF2-40B4-BE49-F238E27FC236}">
                <a16:creationId xmlns:a16="http://schemas.microsoft.com/office/drawing/2014/main" id="{4BA5E593-EAEC-4B63-8A9D-B6257A4B44CD}"/>
              </a:ext>
            </a:extLst>
          </p:cNvPr>
          <p:cNvSpPr txBox="1"/>
          <p:nvPr/>
        </p:nvSpPr>
        <p:spPr>
          <a:xfrm>
            <a:off x="2600641" y="5953295"/>
            <a:ext cx="1353256" cy="338554"/>
          </a:xfrm>
          <a:prstGeom prst="rect">
            <a:avLst/>
          </a:prstGeom>
          <a:noFill/>
        </p:spPr>
        <p:txBody>
          <a:bodyPr wrap="none" rtlCol="0">
            <a:spAutoFit/>
          </a:bodyPr>
          <a:lstStyle/>
          <a:p>
            <a:r>
              <a:rPr lang="en-US" sz="1600" dirty="0"/>
              <a:t>P(- | H) = 0.99</a:t>
            </a: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BCC34700-F1AF-4303-AA1A-E22A568D2B42}"/>
                  </a:ext>
                </a:extLst>
              </p:cNvPr>
              <p:cNvSpPr txBox="1"/>
              <p:nvPr/>
            </p:nvSpPr>
            <p:spPr>
              <a:xfrm>
                <a:off x="5462585" y="3294933"/>
                <a:ext cx="6192144" cy="2246769"/>
              </a:xfrm>
              <a:prstGeom prst="rect">
                <a:avLst/>
              </a:prstGeom>
              <a:noFill/>
            </p:spPr>
            <p:txBody>
              <a:bodyPr wrap="none" rtlCol="0">
                <a:spAutoFit/>
              </a:bodyPr>
              <a:lstStyle/>
              <a:p>
                <a:r>
                  <a:rPr lang="en-US" sz="2000" dirty="0"/>
                  <a:t>Example:</a:t>
                </a:r>
              </a:p>
              <a:p>
                <a:endParaRPr lang="en-US" sz="2000" dirty="0"/>
              </a:p>
              <a:p>
                <a:pPr marL="285750" indent="-285750">
                  <a:buFontTx/>
                  <a:buChar char="-"/>
                </a:pPr>
                <a:r>
                  <a:rPr lang="en-US" sz="2000" dirty="0"/>
                  <a:t>Probability of being sick and tested + </a:t>
                </a:r>
                <a:r>
                  <a:rPr lang="en-US" sz="2000" dirty="0" err="1"/>
                  <a:t>ve</a:t>
                </a:r>
                <a:endParaRPr lang="en-US" sz="2000" dirty="0"/>
              </a:p>
              <a:p>
                <a:pPr marL="285750" indent="-285750">
                  <a:buFontTx/>
                  <a:buChar char="-"/>
                </a:pPr>
                <a:endParaRPr lang="en-US" sz="2000" dirty="0"/>
              </a:p>
              <a:p>
                <a14:m>
                  <m:oMath xmlns:m="http://schemas.openxmlformats.org/officeDocument/2006/math">
                    <m:r>
                      <a:rPr lang="en-US" sz="2000" i="1">
                        <a:solidFill>
                          <a:schemeClr val="accent1">
                            <a:lumMod val="75000"/>
                          </a:schemeClr>
                        </a:solidFill>
                        <a:latin typeface="Cambria Math" panose="02040503050406030204" pitchFamily="18" charset="0"/>
                      </a:rPr>
                      <m:t>𝑃</m:t>
                    </m:r>
                    <m:d>
                      <m:dPr>
                        <m:ctrlPr>
                          <a:rPr lang="en-US" sz="2000" i="1">
                            <a:solidFill>
                              <a:schemeClr val="accent1">
                                <a:lumMod val="75000"/>
                              </a:schemeClr>
                            </a:solidFill>
                            <a:latin typeface="Cambria Math" panose="02040503050406030204" pitchFamily="18" charset="0"/>
                          </a:rPr>
                        </m:ctrlPr>
                      </m:dPr>
                      <m:e>
                        <m:r>
                          <a:rPr lang="en-US" sz="2000" b="0" i="1" smtClean="0">
                            <a:solidFill>
                              <a:schemeClr val="accent1">
                                <a:lumMod val="75000"/>
                              </a:schemeClr>
                            </a:solidFill>
                            <a:latin typeface="Cambria Math" panose="02040503050406030204" pitchFamily="18" charset="0"/>
                          </a:rPr>
                          <m:t>𝑆</m:t>
                        </m:r>
                        <m:r>
                          <a:rPr lang="en-US" sz="2000" i="1">
                            <a:solidFill>
                              <a:schemeClr val="accent1">
                                <a:lumMod val="75000"/>
                              </a:schemeClr>
                            </a:solidFill>
                            <a:latin typeface="Cambria Math" panose="02040503050406030204" pitchFamily="18" charset="0"/>
                          </a:rPr>
                          <m:t> ∩</m:t>
                        </m:r>
                        <m:r>
                          <a:rPr lang="en-US" sz="2000" b="0" i="1" smtClean="0">
                            <a:solidFill>
                              <a:schemeClr val="accent1">
                                <a:lumMod val="75000"/>
                              </a:schemeClr>
                            </a:solidFill>
                            <a:latin typeface="Cambria Math" panose="02040503050406030204" pitchFamily="18" charset="0"/>
                          </a:rPr>
                          <m:t> +</m:t>
                        </m:r>
                      </m:e>
                    </m:d>
                    <m:r>
                      <a:rPr lang="en-US" sz="2000" b="0" i="1" smtClean="0">
                        <a:solidFill>
                          <a:schemeClr val="accent1">
                            <a:lumMod val="75000"/>
                          </a:schemeClr>
                        </a:solidFill>
                        <a:latin typeface="Cambria Math" panose="02040503050406030204" pitchFamily="18" charset="0"/>
                        <a:ea typeface="Cambria Math" panose="02040503050406030204" pitchFamily="18" charset="0"/>
                      </a:rPr>
                      <m:t>= </m:t>
                    </m:r>
                    <m:r>
                      <a:rPr lang="en-US" sz="2000" i="1">
                        <a:solidFill>
                          <a:schemeClr val="accent1">
                            <a:lumMod val="75000"/>
                          </a:schemeClr>
                        </a:solidFill>
                        <a:latin typeface="Cambria Math" panose="02040503050406030204" pitchFamily="18" charset="0"/>
                        <a:ea typeface="Cambria Math" panose="02040503050406030204" pitchFamily="18" charset="0"/>
                      </a:rPr>
                      <m:t>𝑃</m:t>
                    </m:r>
                    <m:d>
                      <m:dPr>
                        <m:ctrlPr>
                          <a:rPr lang="en-US" sz="2000" i="1">
                            <a:solidFill>
                              <a:schemeClr val="accent1">
                                <a:lumMod val="75000"/>
                              </a:schemeClr>
                            </a:solidFill>
                            <a:latin typeface="Cambria Math" panose="02040503050406030204" pitchFamily="18" charset="0"/>
                            <a:ea typeface="Cambria Math" panose="02040503050406030204" pitchFamily="18" charset="0"/>
                          </a:rPr>
                        </m:ctrlPr>
                      </m:dPr>
                      <m:e>
                        <m:r>
                          <a:rPr lang="en-US" sz="2000" b="0" i="1" smtClean="0">
                            <a:solidFill>
                              <a:schemeClr val="accent1">
                                <a:lumMod val="75000"/>
                              </a:schemeClr>
                            </a:solidFill>
                            <a:latin typeface="Cambria Math" panose="02040503050406030204" pitchFamily="18" charset="0"/>
                            <a:ea typeface="Cambria Math" panose="02040503050406030204" pitchFamily="18" charset="0"/>
                          </a:rPr>
                          <m:t>𝑆</m:t>
                        </m:r>
                      </m:e>
                    </m:d>
                    <m:r>
                      <a:rPr lang="en-US" sz="2000" i="1">
                        <a:solidFill>
                          <a:schemeClr val="accent1">
                            <a:lumMod val="75000"/>
                          </a:schemeClr>
                        </a:solidFill>
                        <a:latin typeface="Cambria Math" panose="02040503050406030204" pitchFamily="18" charset="0"/>
                        <a:ea typeface="Cambria Math" panose="02040503050406030204" pitchFamily="18" charset="0"/>
                      </a:rPr>
                      <m:t>  </m:t>
                    </m:r>
                    <m:r>
                      <a:rPr lang="en-US" sz="2000" i="1">
                        <a:solidFill>
                          <a:schemeClr val="accent1">
                            <a:lumMod val="75000"/>
                          </a:schemeClr>
                        </a:solidFill>
                        <a:latin typeface="Cambria Math" panose="02040503050406030204" pitchFamily="18" charset="0"/>
                        <a:ea typeface="Cambria Math" panose="02040503050406030204" pitchFamily="18" charset="0"/>
                      </a:rPr>
                      <m:t>𝑋</m:t>
                    </m:r>
                    <m:r>
                      <a:rPr lang="en-US" sz="2000" i="1">
                        <a:solidFill>
                          <a:schemeClr val="accent1">
                            <a:lumMod val="75000"/>
                          </a:schemeClr>
                        </a:solidFill>
                        <a:latin typeface="Cambria Math" panose="02040503050406030204" pitchFamily="18" charset="0"/>
                        <a:ea typeface="Cambria Math" panose="02040503050406030204" pitchFamily="18" charset="0"/>
                      </a:rPr>
                      <m:t> </m:t>
                    </m:r>
                    <m:r>
                      <a:rPr lang="en-US" sz="2000" i="1">
                        <a:solidFill>
                          <a:schemeClr val="accent1">
                            <a:lumMod val="75000"/>
                          </a:schemeClr>
                        </a:solidFill>
                        <a:latin typeface="Cambria Math" panose="02040503050406030204" pitchFamily="18" charset="0"/>
                        <a:ea typeface="Cambria Math" panose="02040503050406030204" pitchFamily="18" charset="0"/>
                      </a:rPr>
                      <m:t>𝑃</m:t>
                    </m:r>
                    <m:r>
                      <a:rPr lang="en-US" sz="2000" i="1">
                        <a:solidFill>
                          <a:schemeClr val="accent1">
                            <a:lumMod val="75000"/>
                          </a:schemeClr>
                        </a:solidFill>
                        <a:latin typeface="Cambria Math" panose="02040503050406030204" pitchFamily="18" charset="0"/>
                        <a:ea typeface="Cambria Math" panose="02040503050406030204" pitchFamily="18" charset="0"/>
                      </a:rPr>
                      <m:t>(+|</m:t>
                    </m:r>
                    <m:r>
                      <a:rPr lang="en-US" sz="2000" b="0" i="1" smtClean="0">
                        <a:solidFill>
                          <a:schemeClr val="accent1">
                            <a:lumMod val="75000"/>
                          </a:schemeClr>
                        </a:solidFill>
                        <a:latin typeface="Cambria Math" panose="02040503050406030204" pitchFamily="18" charset="0"/>
                        <a:ea typeface="Cambria Math" panose="02040503050406030204" pitchFamily="18" charset="0"/>
                      </a:rPr>
                      <m:t>𝑆</m:t>
                    </m:r>
                    <m:r>
                      <a:rPr lang="en-US" sz="2000" i="1">
                        <a:solidFill>
                          <a:schemeClr val="accent1">
                            <a:lumMod val="75000"/>
                          </a:schemeClr>
                        </a:solidFill>
                        <a:latin typeface="Cambria Math" panose="02040503050406030204" pitchFamily="18" charset="0"/>
                        <a:ea typeface="Cambria Math" panose="02040503050406030204" pitchFamily="18" charset="0"/>
                      </a:rPr>
                      <m:t>)</m:t>
                    </m:r>
                  </m:oMath>
                </a14:m>
                <a:r>
                  <a:rPr lang="en-US" sz="2000" dirty="0"/>
                  <a:t> = 0.0001 x 0.99 = 0.000099</a:t>
                </a:r>
              </a:p>
              <a:p>
                <a:endParaRPr lang="en-US" sz="2000" dirty="0"/>
              </a:p>
              <a:p>
                <a:endParaRPr lang="en-US" sz="2000" dirty="0"/>
              </a:p>
            </p:txBody>
          </p:sp>
        </mc:Choice>
        <mc:Fallback xmlns="">
          <p:sp>
            <p:nvSpPr>
              <p:cNvPr id="53" name="TextBox 52">
                <a:extLst>
                  <a:ext uri="{FF2B5EF4-FFF2-40B4-BE49-F238E27FC236}">
                    <a16:creationId xmlns:a16="http://schemas.microsoft.com/office/drawing/2014/main" id="{BCC34700-F1AF-4303-AA1A-E22A568D2B42}"/>
                  </a:ext>
                </a:extLst>
              </p:cNvPr>
              <p:cNvSpPr txBox="1">
                <a:spLocks noRot="1" noChangeAspect="1" noMove="1" noResize="1" noEditPoints="1" noAdjustHandles="1" noChangeArrowheads="1" noChangeShapeType="1" noTextEdit="1"/>
              </p:cNvSpPr>
              <p:nvPr/>
            </p:nvSpPr>
            <p:spPr>
              <a:xfrm>
                <a:off x="5462585" y="3294933"/>
                <a:ext cx="6192144" cy="2246769"/>
              </a:xfrm>
              <a:prstGeom prst="rect">
                <a:avLst/>
              </a:prstGeom>
              <a:blipFill>
                <a:blip r:embed="rId5"/>
                <a:stretch>
                  <a:fillRect l="-1083" t="-1630"/>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B7FF9217-01EB-49BE-9490-6DFC97E8BC35}"/>
              </a:ext>
            </a:extLst>
          </p:cNvPr>
          <p:cNvSpPr txBox="1"/>
          <p:nvPr/>
        </p:nvSpPr>
        <p:spPr>
          <a:xfrm>
            <a:off x="121318" y="1446838"/>
            <a:ext cx="9615619" cy="1015663"/>
          </a:xfrm>
          <a:prstGeom prst="rect">
            <a:avLst/>
          </a:prstGeom>
          <a:noFill/>
        </p:spPr>
        <p:txBody>
          <a:bodyPr wrap="square" rtlCol="0">
            <a:spAutoFit/>
          </a:bodyPr>
          <a:lstStyle/>
          <a:p>
            <a:r>
              <a:rPr lang="en-US" sz="2000" dirty="0"/>
              <a:t>Scenario:</a:t>
            </a:r>
          </a:p>
          <a:p>
            <a:r>
              <a:rPr lang="en-US" sz="2000" dirty="0"/>
              <a:t>On average 1 / 10,000 people suffer from a rare auto-immune disease.</a:t>
            </a:r>
          </a:p>
          <a:p>
            <a:r>
              <a:rPr lang="en-US" sz="2000" dirty="0"/>
              <a:t>There is a test that can detect this disease with 99% accuracy.</a:t>
            </a:r>
          </a:p>
        </p:txBody>
      </p:sp>
      <mc:AlternateContent xmlns:mc="http://schemas.openxmlformats.org/markup-compatibility/2006" xmlns:a14="http://schemas.microsoft.com/office/drawing/2010/main">
        <mc:Choice Requires="a14">
          <p:sp>
            <p:nvSpPr>
              <p:cNvPr id="60" name="Rectangle 59">
                <a:extLst>
                  <a:ext uri="{FF2B5EF4-FFF2-40B4-BE49-F238E27FC236}">
                    <a16:creationId xmlns:a16="http://schemas.microsoft.com/office/drawing/2014/main" id="{835998B0-EBAF-4505-B918-85109A199FBF}"/>
                  </a:ext>
                </a:extLst>
              </p:cNvPr>
              <p:cNvSpPr/>
              <p:nvPr/>
            </p:nvSpPr>
            <p:spPr>
              <a:xfrm>
                <a:off x="3862765" y="2563203"/>
                <a:ext cx="12391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solidFill>
                            <a:schemeClr val="accent1">
                              <a:lumMod val="75000"/>
                            </a:schemeClr>
                          </a:solidFill>
                          <a:latin typeface="Cambria Math" panose="02040503050406030204" pitchFamily="18" charset="0"/>
                        </a:rPr>
                        <m:t>𝑃</m:t>
                      </m:r>
                      <m:d>
                        <m:dPr>
                          <m:ctrlPr>
                            <a:rPr lang="en-US" i="1">
                              <a:solidFill>
                                <a:schemeClr val="accent1">
                                  <a:lumMod val="75000"/>
                                </a:schemeClr>
                              </a:solidFill>
                              <a:latin typeface="Cambria Math" panose="02040503050406030204" pitchFamily="18" charset="0"/>
                            </a:rPr>
                          </m:ctrlPr>
                        </m:dPr>
                        <m:e>
                          <m:r>
                            <a:rPr lang="en-US" i="1">
                              <a:solidFill>
                                <a:schemeClr val="accent1">
                                  <a:lumMod val="75000"/>
                                </a:schemeClr>
                              </a:solidFill>
                              <a:latin typeface="Cambria Math" panose="02040503050406030204" pitchFamily="18" charset="0"/>
                            </a:rPr>
                            <m:t>𝑆</m:t>
                          </m:r>
                          <m:r>
                            <a:rPr lang="en-US" i="1">
                              <a:solidFill>
                                <a:schemeClr val="accent1">
                                  <a:lumMod val="75000"/>
                                </a:schemeClr>
                              </a:solidFill>
                              <a:latin typeface="Cambria Math" panose="02040503050406030204" pitchFamily="18" charset="0"/>
                            </a:rPr>
                            <m:t> ∩ +</m:t>
                          </m:r>
                        </m:e>
                      </m:d>
                    </m:oMath>
                  </m:oMathPara>
                </a14:m>
                <a:endParaRPr lang="en-US" dirty="0"/>
              </a:p>
            </p:txBody>
          </p:sp>
        </mc:Choice>
        <mc:Fallback xmlns="">
          <p:sp>
            <p:nvSpPr>
              <p:cNvPr id="60" name="Rectangle 59">
                <a:extLst>
                  <a:ext uri="{FF2B5EF4-FFF2-40B4-BE49-F238E27FC236}">
                    <a16:creationId xmlns:a16="http://schemas.microsoft.com/office/drawing/2014/main" id="{835998B0-EBAF-4505-B918-85109A199FBF}"/>
                  </a:ext>
                </a:extLst>
              </p:cNvPr>
              <p:cNvSpPr>
                <a:spLocks noRot="1" noChangeAspect="1" noMove="1" noResize="1" noEditPoints="1" noAdjustHandles="1" noChangeArrowheads="1" noChangeShapeType="1" noTextEdit="1"/>
              </p:cNvSpPr>
              <p:nvPr/>
            </p:nvSpPr>
            <p:spPr>
              <a:xfrm>
                <a:off x="3862765" y="2563203"/>
                <a:ext cx="1239185"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a:extLst>
                  <a:ext uri="{FF2B5EF4-FFF2-40B4-BE49-F238E27FC236}">
                    <a16:creationId xmlns:a16="http://schemas.microsoft.com/office/drawing/2014/main" id="{35D4DECF-6B44-4EB5-A324-A9BBC680AA4F}"/>
                  </a:ext>
                </a:extLst>
              </p:cNvPr>
              <p:cNvSpPr/>
              <p:nvPr/>
            </p:nvSpPr>
            <p:spPr>
              <a:xfrm>
                <a:off x="3780848" y="3763461"/>
                <a:ext cx="11878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1">
                              <a:lumMod val="75000"/>
                            </a:schemeClr>
                          </a:solidFill>
                          <a:latin typeface="Cambria Math" panose="02040503050406030204" pitchFamily="18" charset="0"/>
                        </a:rPr>
                        <m:t>𝑃</m:t>
                      </m:r>
                      <m:d>
                        <m:dPr>
                          <m:ctrlPr>
                            <a:rPr lang="en-US" i="1">
                              <a:solidFill>
                                <a:schemeClr val="accent1">
                                  <a:lumMod val="75000"/>
                                </a:schemeClr>
                              </a:solidFill>
                              <a:latin typeface="Cambria Math" panose="02040503050406030204" pitchFamily="18" charset="0"/>
                            </a:rPr>
                          </m:ctrlPr>
                        </m:dPr>
                        <m:e>
                          <m:r>
                            <a:rPr lang="en-US" i="1">
                              <a:solidFill>
                                <a:schemeClr val="accent1">
                                  <a:lumMod val="75000"/>
                                </a:schemeClr>
                              </a:solidFill>
                              <a:latin typeface="Cambria Math" panose="02040503050406030204" pitchFamily="18" charset="0"/>
                            </a:rPr>
                            <m:t>𝑆</m:t>
                          </m:r>
                          <m:r>
                            <a:rPr lang="en-US" i="1">
                              <a:solidFill>
                                <a:schemeClr val="accent1">
                                  <a:lumMod val="75000"/>
                                </a:schemeClr>
                              </a:solidFill>
                              <a:latin typeface="Cambria Math" panose="02040503050406030204" pitchFamily="18" charset="0"/>
                            </a:rPr>
                            <m:t> ∩−</m:t>
                          </m:r>
                        </m:e>
                      </m:d>
                    </m:oMath>
                  </m:oMathPara>
                </a14:m>
                <a:endParaRPr lang="en-US" dirty="0"/>
              </a:p>
            </p:txBody>
          </p:sp>
        </mc:Choice>
        <mc:Fallback xmlns="">
          <p:sp>
            <p:nvSpPr>
              <p:cNvPr id="61" name="Rectangle 60">
                <a:extLst>
                  <a:ext uri="{FF2B5EF4-FFF2-40B4-BE49-F238E27FC236}">
                    <a16:creationId xmlns:a16="http://schemas.microsoft.com/office/drawing/2014/main" id="{35D4DECF-6B44-4EB5-A324-A9BBC680AA4F}"/>
                  </a:ext>
                </a:extLst>
              </p:cNvPr>
              <p:cNvSpPr>
                <a:spLocks noRot="1" noChangeAspect="1" noMove="1" noResize="1" noEditPoints="1" noAdjustHandles="1" noChangeArrowheads="1" noChangeShapeType="1" noTextEdit="1"/>
              </p:cNvSpPr>
              <p:nvPr/>
            </p:nvSpPr>
            <p:spPr>
              <a:xfrm>
                <a:off x="3780848" y="3763461"/>
                <a:ext cx="118788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a:extLst>
                  <a:ext uri="{FF2B5EF4-FFF2-40B4-BE49-F238E27FC236}">
                    <a16:creationId xmlns:a16="http://schemas.microsoft.com/office/drawing/2014/main" id="{8B71526D-73FB-40B6-8C1C-100CFD001091}"/>
                  </a:ext>
                </a:extLst>
              </p:cNvPr>
              <p:cNvSpPr/>
              <p:nvPr/>
            </p:nvSpPr>
            <p:spPr>
              <a:xfrm>
                <a:off x="3792132" y="4901828"/>
                <a:ext cx="12879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1">
                              <a:lumMod val="75000"/>
                            </a:schemeClr>
                          </a:solidFill>
                          <a:latin typeface="Cambria Math" panose="02040503050406030204" pitchFamily="18" charset="0"/>
                        </a:rPr>
                        <m:t>𝑃</m:t>
                      </m:r>
                      <m:d>
                        <m:dPr>
                          <m:ctrlPr>
                            <a:rPr lang="en-US" i="1">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𝐻</m:t>
                          </m:r>
                          <m:r>
                            <a:rPr lang="en-US" i="1">
                              <a:solidFill>
                                <a:schemeClr val="accent1">
                                  <a:lumMod val="75000"/>
                                </a:schemeClr>
                              </a:solidFill>
                              <a:latin typeface="Cambria Math" panose="02040503050406030204" pitchFamily="18" charset="0"/>
                            </a:rPr>
                            <m:t> ∩ +</m:t>
                          </m:r>
                        </m:e>
                      </m:d>
                    </m:oMath>
                  </m:oMathPara>
                </a14:m>
                <a:endParaRPr lang="en-US" dirty="0"/>
              </a:p>
            </p:txBody>
          </p:sp>
        </mc:Choice>
        <mc:Fallback xmlns="">
          <p:sp>
            <p:nvSpPr>
              <p:cNvPr id="62" name="Rectangle 61">
                <a:extLst>
                  <a:ext uri="{FF2B5EF4-FFF2-40B4-BE49-F238E27FC236}">
                    <a16:creationId xmlns:a16="http://schemas.microsoft.com/office/drawing/2014/main" id="{8B71526D-73FB-40B6-8C1C-100CFD001091}"/>
                  </a:ext>
                </a:extLst>
              </p:cNvPr>
              <p:cNvSpPr>
                <a:spLocks noRot="1" noChangeAspect="1" noMove="1" noResize="1" noEditPoints="1" noAdjustHandles="1" noChangeArrowheads="1" noChangeShapeType="1" noTextEdit="1"/>
              </p:cNvSpPr>
              <p:nvPr/>
            </p:nvSpPr>
            <p:spPr>
              <a:xfrm>
                <a:off x="3792132" y="4901828"/>
                <a:ext cx="1287917"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62">
                <a:extLst>
                  <a:ext uri="{FF2B5EF4-FFF2-40B4-BE49-F238E27FC236}">
                    <a16:creationId xmlns:a16="http://schemas.microsoft.com/office/drawing/2014/main" id="{23F48237-8A9B-4ED5-AB01-BEB791B5CE9A}"/>
                  </a:ext>
                </a:extLst>
              </p:cNvPr>
              <p:cNvSpPr/>
              <p:nvPr/>
            </p:nvSpPr>
            <p:spPr>
              <a:xfrm>
                <a:off x="3709050" y="6132858"/>
                <a:ext cx="123662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1">
                              <a:lumMod val="75000"/>
                            </a:schemeClr>
                          </a:solidFill>
                          <a:latin typeface="Cambria Math" panose="02040503050406030204" pitchFamily="18" charset="0"/>
                        </a:rPr>
                        <m:t>𝑃</m:t>
                      </m:r>
                      <m:d>
                        <m:dPr>
                          <m:ctrlPr>
                            <a:rPr lang="en-US" i="1">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𝐻</m:t>
                          </m:r>
                          <m:r>
                            <a:rPr lang="en-US" i="1">
                              <a:solidFill>
                                <a:schemeClr val="accent1">
                                  <a:lumMod val="75000"/>
                                </a:schemeClr>
                              </a:solidFill>
                              <a:latin typeface="Cambria Math" panose="02040503050406030204" pitchFamily="18" charset="0"/>
                            </a:rPr>
                            <m:t> ∩</m:t>
                          </m:r>
                          <m:r>
                            <a:rPr lang="en-US" b="0" i="1" smtClean="0">
                              <a:solidFill>
                                <a:schemeClr val="accent1">
                                  <a:lumMod val="75000"/>
                                </a:schemeClr>
                              </a:solidFill>
                              <a:latin typeface="Cambria Math" panose="02040503050406030204" pitchFamily="18" charset="0"/>
                            </a:rPr>
                            <m:t>−</m:t>
                          </m:r>
                        </m:e>
                      </m:d>
                    </m:oMath>
                  </m:oMathPara>
                </a14:m>
                <a:endParaRPr lang="en-US" dirty="0"/>
              </a:p>
            </p:txBody>
          </p:sp>
        </mc:Choice>
        <mc:Fallback xmlns="">
          <p:sp>
            <p:nvSpPr>
              <p:cNvPr id="63" name="Rectangle 62">
                <a:extLst>
                  <a:ext uri="{FF2B5EF4-FFF2-40B4-BE49-F238E27FC236}">
                    <a16:creationId xmlns:a16="http://schemas.microsoft.com/office/drawing/2014/main" id="{23F48237-8A9B-4ED5-AB01-BEB791B5CE9A}"/>
                  </a:ext>
                </a:extLst>
              </p:cNvPr>
              <p:cNvSpPr>
                <a:spLocks noRot="1" noChangeAspect="1" noMove="1" noResize="1" noEditPoints="1" noAdjustHandles="1" noChangeArrowheads="1" noChangeShapeType="1" noTextEdit="1"/>
              </p:cNvSpPr>
              <p:nvPr/>
            </p:nvSpPr>
            <p:spPr>
              <a:xfrm>
                <a:off x="3709050" y="6132858"/>
                <a:ext cx="1236621" cy="369332"/>
              </a:xfrm>
              <a:prstGeom prst="rect">
                <a:avLst/>
              </a:prstGeom>
              <a:blipFill>
                <a:blip r:embed="rId9"/>
                <a:stretch>
                  <a:fillRect/>
                </a:stretch>
              </a:blipFill>
            </p:spPr>
            <p:txBody>
              <a:bodyPr/>
              <a:lstStyle/>
              <a:p>
                <a:r>
                  <a:rPr lang="en-US">
                    <a:noFill/>
                  </a:rPr>
                  <a:t> </a:t>
                </a:r>
              </a:p>
            </p:txBody>
          </p:sp>
        </mc:Fallback>
      </mc:AlternateContent>
      <p:pic>
        <p:nvPicPr>
          <p:cNvPr id="64" name="Picture 63">
            <a:extLst>
              <a:ext uri="{FF2B5EF4-FFF2-40B4-BE49-F238E27FC236}">
                <a16:creationId xmlns:a16="http://schemas.microsoft.com/office/drawing/2014/main" id="{D91196C1-E21E-4FAC-BCD7-48B38B8F1F9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71888" y="57924"/>
            <a:ext cx="584200" cy="438150"/>
          </a:xfrm>
          <a:prstGeom prst="rect">
            <a:avLst/>
          </a:prstGeom>
        </p:spPr>
      </p:pic>
    </p:spTree>
    <p:extLst>
      <p:ext uri="{BB962C8B-B14F-4D97-AF65-F5344CB8AC3E}">
        <p14:creationId xmlns:p14="http://schemas.microsoft.com/office/powerpoint/2010/main" val="3637178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0-#ppt_w/2"/>
                                          </p:val>
                                        </p:tav>
                                        <p:tav tm="100000">
                                          <p:val>
                                            <p:strVal val="#ppt_x"/>
                                          </p:val>
                                        </p:tav>
                                      </p:tavLst>
                                    </p:anim>
                                    <p:anim calcmode="lin" valueType="num">
                                      <p:cBhvr additive="base">
                                        <p:cTn id="8"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ppt_x"/>
                                          </p:val>
                                        </p:tav>
                                        <p:tav tm="100000">
                                          <p:val>
                                            <p:strVal val="#ppt_x"/>
                                          </p:val>
                                        </p:tav>
                                      </p:tavLst>
                                    </p:anim>
                                    <p:anim calcmode="lin" valueType="num">
                                      <p:cBhvr additive="base">
                                        <p:cTn id="18" dur="500" fill="hold"/>
                                        <p:tgtEl>
                                          <p:spTgt spid="2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 calcmode="lin" valueType="num">
                                      <p:cBhvr additive="base">
                                        <p:cTn id="21" dur="500" fill="hold"/>
                                        <p:tgtEl>
                                          <p:spTgt spid="37"/>
                                        </p:tgtEl>
                                        <p:attrNameLst>
                                          <p:attrName>ppt_x</p:attrName>
                                        </p:attrNameLst>
                                      </p:cBhvr>
                                      <p:tavLst>
                                        <p:tav tm="0">
                                          <p:val>
                                            <p:strVal val="#ppt_x"/>
                                          </p:val>
                                        </p:tav>
                                        <p:tav tm="100000">
                                          <p:val>
                                            <p:strVal val="#ppt_x"/>
                                          </p:val>
                                        </p:tav>
                                      </p:tavLst>
                                    </p:anim>
                                    <p:anim calcmode="lin" valueType="num">
                                      <p:cBhvr additive="base">
                                        <p:cTn id="22" dur="500" fill="hold"/>
                                        <p:tgtEl>
                                          <p:spTgt spid="3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 calcmode="lin" valueType="num">
                                      <p:cBhvr additive="base">
                                        <p:cTn id="25" dur="500" fill="hold"/>
                                        <p:tgtEl>
                                          <p:spTgt spid="38"/>
                                        </p:tgtEl>
                                        <p:attrNameLst>
                                          <p:attrName>ppt_x</p:attrName>
                                        </p:attrNameLst>
                                      </p:cBhvr>
                                      <p:tavLst>
                                        <p:tav tm="0">
                                          <p:val>
                                            <p:strVal val="#ppt_x"/>
                                          </p:val>
                                        </p:tav>
                                        <p:tav tm="100000">
                                          <p:val>
                                            <p:strVal val="#ppt_x"/>
                                          </p:val>
                                        </p:tav>
                                      </p:tavLst>
                                    </p:anim>
                                    <p:anim calcmode="lin" valueType="num">
                                      <p:cBhvr additive="base">
                                        <p:cTn id="26" dur="500" fill="hold"/>
                                        <p:tgtEl>
                                          <p:spTgt spid="38"/>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fill="hold"/>
                                        <p:tgtEl>
                                          <p:spTgt spid="41"/>
                                        </p:tgtEl>
                                        <p:attrNameLst>
                                          <p:attrName>ppt_x</p:attrName>
                                        </p:attrNameLst>
                                      </p:cBhvr>
                                      <p:tavLst>
                                        <p:tav tm="0">
                                          <p:val>
                                            <p:strVal val="#ppt_x"/>
                                          </p:val>
                                        </p:tav>
                                        <p:tav tm="100000">
                                          <p:val>
                                            <p:strVal val="#ppt_x"/>
                                          </p:val>
                                        </p:tav>
                                      </p:tavLst>
                                    </p:anim>
                                    <p:anim calcmode="lin" valueType="num">
                                      <p:cBhvr additive="base">
                                        <p:cTn id="30" dur="500" fill="hold"/>
                                        <p:tgtEl>
                                          <p:spTgt spid="41"/>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anim calcmode="lin" valueType="num">
                                      <p:cBhvr additive="base">
                                        <p:cTn id="33" dur="500" fill="hold"/>
                                        <p:tgtEl>
                                          <p:spTgt spid="42"/>
                                        </p:tgtEl>
                                        <p:attrNameLst>
                                          <p:attrName>ppt_x</p:attrName>
                                        </p:attrNameLst>
                                      </p:cBhvr>
                                      <p:tavLst>
                                        <p:tav tm="0">
                                          <p:val>
                                            <p:strVal val="#ppt_x"/>
                                          </p:val>
                                        </p:tav>
                                        <p:tav tm="100000">
                                          <p:val>
                                            <p:strVal val="#ppt_x"/>
                                          </p:val>
                                        </p:tav>
                                      </p:tavLst>
                                    </p:anim>
                                    <p:anim calcmode="lin" valueType="num">
                                      <p:cBhvr additive="base">
                                        <p:cTn id="34" dur="500" fill="hold"/>
                                        <p:tgtEl>
                                          <p:spTgt spid="42"/>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7"/>
                                        </p:tgtEl>
                                        <p:attrNameLst>
                                          <p:attrName>style.visibility</p:attrName>
                                        </p:attrNameLst>
                                      </p:cBhvr>
                                      <p:to>
                                        <p:strVal val="visible"/>
                                      </p:to>
                                    </p:set>
                                    <p:anim calcmode="lin" valueType="num">
                                      <p:cBhvr additive="base">
                                        <p:cTn id="37" dur="500" fill="hold"/>
                                        <p:tgtEl>
                                          <p:spTgt spid="47"/>
                                        </p:tgtEl>
                                        <p:attrNameLst>
                                          <p:attrName>ppt_x</p:attrName>
                                        </p:attrNameLst>
                                      </p:cBhvr>
                                      <p:tavLst>
                                        <p:tav tm="0">
                                          <p:val>
                                            <p:strVal val="#ppt_x"/>
                                          </p:val>
                                        </p:tav>
                                        <p:tav tm="100000">
                                          <p:val>
                                            <p:strVal val="#ppt_x"/>
                                          </p:val>
                                        </p:tav>
                                      </p:tavLst>
                                    </p:anim>
                                    <p:anim calcmode="lin" valueType="num">
                                      <p:cBhvr additive="base">
                                        <p:cTn id="38" dur="500" fill="hold"/>
                                        <p:tgtEl>
                                          <p:spTgt spid="47"/>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8"/>
                                        </p:tgtEl>
                                        <p:attrNameLst>
                                          <p:attrName>style.visibility</p:attrName>
                                        </p:attrNameLst>
                                      </p:cBhvr>
                                      <p:to>
                                        <p:strVal val="visible"/>
                                      </p:to>
                                    </p:set>
                                    <p:anim calcmode="lin" valueType="num">
                                      <p:cBhvr additive="base">
                                        <p:cTn id="41" dur="500" fill="hold"/>
                                        <p:tgtEl>
                                          <p:spTgt spid="48"/>
                                        </p:tgtEl>
                                        <p:attrNameLst>
                                          <p:attrName>ppt_x</p:attrName>
                                        </p:attrNameLst>
                                      </p:cBhvr>
                                      <p:tavLst>
                                        <p:tav tm="0">
                                          <p:val>
                                            <p:strVal val="#ppt_x"/>
                                          </p:val>
                                        </p:tav>
                                        <p:tav tm="100000">
                                          <p:val>
                                            <p:strVal val="#ppt_x"/>
                                          </p:val>
                                        </p:tav>
                                      </p:tavLst>
                                    </p:anim>
                                    <p:anim calcmode="lin" valueType="num">
                                      <p:cBhvr additive="base">
                                        <p:cTn id="42" dur="500" fill="hold"/>
                                        <p:tgtEl>
                                          <p:spTgt spid="48"/>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9"/>
                                        </p:tgtEl>
                                        <p:attrNameLst>
                                          <p:attrName>style.visibility</p:attrName>
                                        </p:attrNameLst>
                                      </p:cBhvr>
                                      <p:to>
                                        <p:strVal val="visible"/>
                                      </p:to>
                                    </p:set>
                                    <p:anim calcmode="lin" valueType="num">
                                      <p:cBhvr additive="base">
                                        <p:cTn id="45" dur="500" fill="hold"/>
                                        <p:tgtEl>
                                          <p:spTgt spid="49"/>
                                        </p:tgtEl>
                                        <p:attrNameLst>
                                          <p:attrName>ppt_x</p:attrName>
                                        </p:attrNameLst>
                                      </p:cBhvr>
                                      <p:tavLst>
                                        <p:tav tm="0">
                                          <p:val>
                                            <p:strVal val="#ppt_x"/>
                                          </p:val>
                                        </p:tav>
                                        <p:tav tm="100000">
                                          <p:val>
                                            <p:strVal val="#ppt_x"/>
                                          </p:val>
                                        </p:tav>
                                      </p:tavLst>
                                    </p:anim>
                                    <p:anim calcmode="lin" valueType="num">
                                      <p:cBhvr additive="base">
                                        <p:cTn id="46" dur="500" fill="hold"/>
                                        <p:tgtEl>
                                          <p:spTgt spid="49"/>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50"/>
                                        </p:tgtEl>
                                        <p:attrNameLst>
                                          <p:attrName>style.visibility</p:attrName>
                                        </p:attrNameLst>
                                      </p:cBhvr>
                                      <p:to>
                                        <p:strVal val="visible"/>
                                      </p:to>
                                    </p:set>
                                    <p:anim calcmode="lin" valueType="num">
                                      <p:cBhvr additive="base">
                                        <p:cTn id="49" dur="500" fill="hold"/>
                                        <p:tgtEl>
                                          <p:spTgt spid="50"/>
                                        </p:tgtEl>
                                        <p:attrNameLst>
                                          <p:attrName>ppt_x</p:attrName>
                                        </p:attrNameLst>
                                      </p:cBhvr>
                                      <p:tavLst>
                                        <p:tav tm="0">
                                          <p:val>
                                            <p:strVal val="#ppt_x"/>
                                          </p:val>
                                        </p:tav>
                                        <p:tav tm="100000">
                                          <p:val>
                                            <p:strVal val="#ppt_x"/>
                                          </p:val>
                                        </p:tav>
                                      </p:tavLst>
                                    </p:anim>
                                    <p:anim calcmode="lin" valueType="num">
                                      <p:cBhvr additive="base">
                                        <p:cTn id="50" dur="500" fill="hold"/>
                                        <p:tgtEl>
                                          <p:spTgt spid="50"/>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51"/>
                                        </p:tgtEl>
                                        <p:attrNameLst>
                                          <p:attrName>style.visibility</p:attrName>
                                        </p:attrNameLst>
                                      </p:cBhvr>
                                      <p:to>
                                        <p:strVal val="visible"/>
                                      </p:to>
                                    </p:set>
                                    <p:anim calcmode="lin" valueType="num">
                                      <p:cBhvr additive="base">
                                        <p:cTn id="53" dur="500" fill="hold"/>
                                        <p:tgtEl>
                                          <p:spTgt spid="51"/>
                                        </p:tgtEl>
                                        <p:attrNameLst>
                                          <p:attrName>ppt_x</p:attrName>
                                        </p:attrNameLst>
                                      </p:cBhvr>
                                      <p:tavLst>
                                        <p:tav tm="0">
                                          <p:val>
                                            <p:strVal val="#ppt_x"/>
                                          </p:val>
                                        </p:tav>
                                        <p:tav tm="100000">
                                          <p:val>
                                            <p:strVal val="#ppt_x"/>
                                          </p:val>
                                        </p:tav>
                                      </p:tavLst>
                                    </p:anim>
                                    <p:anim calcmode="lin" valueType="num">
                                      <p:cBhvr additive="base">
                                        <p:cTn id="54" dur="500" fill="hold"/>
                                        <p:tgtEl>
                                          <p:spTgt spid="5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anim calcmode="lin" valueType="num">
                                      <p:cBhvr additive="base">
                                        <p:cTn id="57" dur="500" fill="hold"/>
                                        <p:tgtEl>
                                          <p:spTgt spid="52"/>
                                        </p:tgtEl>
                                        <p:attrNameLst>
                                          <p:attrName>ppt_x</p:attrName>
                                        </p:attrNameLst>
                                      </p:cBhvr>
                                      <p:tavLst>
                                        <p:tav tm="0">
                                          <p:val>
                                            <p:strVal val="#ppt_x"/>
                                          </p:val>
                                        </p:tav>
                                        <p:tav tm="100000">
                                          <p:val>
                                            <p:strVal val="#ppt_x"/>
                                          </p:val>
                                        </p:tav>
                                      </p:tavLst>
                                    </p:anim>
                                    <p:anim calcmode="lin" valueType="num">
                                      <p:cBhvr additive="base">
                                        <p:cTn id="58" dur="500" fill="hold"/>
                                        <p:tgtEl>
                                          <p:spTgt spid="52"/>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60"/>
                                        </p:tgtEl>
                                        <p:attrNameLst>
                                          <p:attrName>style.visibility</p:attrName>
                                        </p:attrNameLst>
                                      </p:cBhvr>
                                      <p:to>
                                        <p:strVal val="visible"/>
                                      </p:to>
                                    </p:set>
                                    <p:anim calcmode="lin" valueType="num">
                                      <p:cBhvr additive="base">
                                        <p:cTn id="61" dur="500" fill="hold"/>
                                        <p:tgtEl>
                                          <p:spTgt spid="60"/>
                                        </p:tgtEl>
                                        <p:attrNameLst>
                                          <p:attrName>ppt_x</p:attrName>
                                        </p:attrNameLst>
                                      </p:cBhvr>
                                      <p:tavLst>
                                        <p:tav tm="0">
                                          <p:val>
                                            <p:strVal val="#ppt_x"/>
                                          </p:val>
                                        </p:tav>
                                        <p:tav tm="100000">
                                          <p:val>
                                            <p:strVal val="#ppt_x"/>
                                          </p:val>
                                        </p:tav>
                                      </p:tavLst>
                                    </p:anim>
                                    <p:anim calcmode="lin" valueType="num">
                                      <p:cBhvr additive="base">
                                        <p:cTn id="62" dur="500" fill="hold"/>
                                        <p:tgtEl>
                                          <p:spTgt spid="60"/>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61"/>
                                        </p:tgtEl>
                                        <p:attrNameLst>
                                          <p:attrName>style.visibility</p:attrName>
                                        </p:attrNameLst>
                                      </p:cBhvr>
                                      <p:to>
                                        <p:strVal val="visible"/>
                                      </p:to>
                                    </p:set>
                                    <p:anim calcmode="lin" valueType="num">
                                      <p:cBhvr additive="base">
                                        <p:cTn id="65" dur="500" fill="hold"/>
                                        <p:tgtEl>
                                          <p:spTgt spid="61"/>
                                        </p:tgtEl>
                                        <p:attrNameLst>
                                          <p:attrName>ppt_x</p:attrName>
                                        </p:attrNameLst>
                                      </p:cBhvr>
                                      <p:tavLst>
                                        <p:tav tm="0">
                                          <p:val>
                                            <p:strVal val="#ppt_x"/>
                                          </p:val>
                                        </p:tav>
                                        <p:tav tm="100000">
                                          <p:val>
                                            <p:strVal val="#ppt_x"/>
                                          </p:val>
                                        </p:tav>
                                      </p:tavLst>
                                    </p:anim>
                                    <p:anim calcmode="lin" valueType="num">
                                      <p:cBhvr additive="base">
                                        <p:cTn id="66" dur="500" fill="hold"/>
                                        <p:tgtEl>
                                          <p:spTgt spid="61"/>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62"/>
                                        </p:tgtEl>
                                        <p:attrNameLst>
                                          <p:attrName>style.visibility</p:attrName>
                                        </p:attrNameLst>
                                      </p:cBhvr>
                                      <p:to>
                                        <p:strVal val="visible"/>
                                      </p:to>
                                    </p:set>
                                    <p:anim calcmode="lin" valueType="num">
                                      <p:cBhvr additive="base">
                                        <p:cTn id="69" dur="500" fill="hold"/>
                                        <p:tgtEl>
                                          <p:spTgt spid="62"/>
                                        </p:tgtEl>
                                        <p:attrNameLst>
                                          <p:attrName>ppt_x</p:attrName>
                                        </p:attrNameLst>
                                      </p:cBhvr>
                                      <p:tavLst>
                                        <p:tav tm="0">
                                          <p:val>
                                            <p:strVal val="#ppt_x"/>
                                          </p:val>
                                        </p:tav>
                                        <p:tav tm="100000">
                                          <p:val>
                                            <p:strVal val="#ppt_x"/>
                                          </p:val>
                                        </p:tav>
                                      </p:tavLst>
                                    </p:anim>
                                    <p:anim calcmode="lin" valueType="num">
                                      <p:cBhvr additive="base">
                                        <p:cTn id="70" dur="500" fill="hold"/>
                                        <p:tgtEl>
                                          <p:spTgt spid="62"/>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63"/>
                                        </p:tgtEl>
                                        <p:attrNameLst>
                                          <p:attrName>style.visibility</p:attrName>
                                        </p:attrNameLst>
                                      </p:cBhvr>
                                      <p:to>
                                        <p:strVal val="visible"/>
                                      </p:to>
                                    </p:set>
                                    <p:anim calcmode="lin" valueType="num">
                                      <p:cBhvr additive="base">
                                        <p:cTn id="73" dur="500" fill="hold"/>
                                        <p:tgtEl>
                                          <p:spTgt spid="63"/>
                                        </p:tgtEl>
                                        <p:attrNameLst>
                                          <p:attrName>ppt_x</p:attrName>
                                        </p:attrNameLst>
                                      </p:cBhvr>
                                      <p:tavLst>
                                        <p:tav tm="0">
                                          <p:val>
                                            <p:strVal val="#ppt_x"/>
                                          </p:val>
                                        </p:tav>
                                        <p:tav tm="100000">
                                          <p:val>
                                            <p:strVal val="#ppt_x"/>
                                          </p:val>
                                        </p:tav>
                                      </p:tavLst>
                                    </p:anim>
                                    <p:anim calcmode="lin" valueType="num">
                                      <p:cBhvr additive="base">
                                        <p:cTn id="74"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49" grpId="0"/>
      <p:bldP spid="50" grpId="0"/>
      <p:bldP spid="51" grpId="0"/>
      <p:bldP spid="52" grpId="0"/>
      <p:bldP spid="53" grpId="0"/>
      <p:bldP spid="58" grpId="0"/>
      <p:bldP spid="60" grpId="0"/>
      <p:bldP spid="61" grpId="0"/>
      <p:bldP spid="62" grpId="0"/>
      <p:bldP spid="6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58E8009-BFD2-4966-AC71-16B04167F35E}"/>
              </a:ext>
            </a:extLst>
          </p:cNvPr>
          <p:cNvPicPr>
            <a:picLocks noChangeAspect="1"/>
          </p:cNvPicPr>
          <p:nvPr/>
        </p:nvPicPr>
        <p:blipFill>
          <a:blip r:embed="rId2"/>
          <a:stretch>
            <a:fillRect/>
          </a:stretch>
        </p:blipFill>
        <p:spPr>
          <a:xfrm>
            <a:off x="-1" y="0"/>
            <a:ext cx="12192001" cy="572262"/>
          </a:xfrm>
          <a:prstGeom prst="rect">
            <a:avLst/>
          </a:prstGeom>
        </p:spPr>
      </p:pic>
      <p:pic>
        <p:nvPicPr>
          <p:cNvPr id="14" name="Picture 13">
            <a:extLst>
              <a:ext uri="{FF2B5EF4-FFF2-40B4-BE49-F238E27FC236}">
                <a16:creationId xmlns:a16="http://schemas.microsoft.com/office/drawing/2014/main" id="{77939D7F-C7B6-4CBE-9CB3-137BF699045D}"/>
              </a:ext>
            </a:extLst>
          </p:cNvPr>
          <p:cNvPicPr>
            <a:picLocks noChangeAspect="1"/>
          </p:cNvPicPr>
          <p:nvPr/>
        </p:nvPicPr>
        <p:blipFill>
          <a:blip r:embed="rId3"/>
          <a:stretch>
            <a:fillRect/>
          </a:stretch>
        </p:blipFill>
        <p:spPr>
          <a:xfrm>
            <a:off x="9774314" y="0"/>
            <a:ext cx="2417686" cy="558637"/>
          </a:xfrm>
          <a:prstGeom prst="rect">
            <a:avLst/>
          </a:prstGeom>
          <a:ln>
            <a:solidFill>
              <a:srgbClr val="FF0000"/>
            </a:solidFill>
          </a:ln>
        </p:spPr>
      </p:pic>
      <p:sp>
        <p:nvSpPr>
          <p:cNvPr id="15" name="TextBox 14">
            <a:extLst>
              <a:ext uri="{FF2B5EF4-FFF2-40B4-BE49-F238E27FC236}">
                <a16:creationId xmlns:a16="http://schemas.microsoft.com/office/drawing/2014/main" id="{E6258E2A-7C90-4EB3-8530-87997F0B3E20}"/>
              </a:ext>
            </a:extLst>
          </p:cNvPr>
          <p:cNvSpPr txBox="1"/>
          <p:nvPr/>
        </p:nvSpPr>
        <p:spPr>
          <a:xfrm>
            <a:off x="3840000" y="0"/>
            <a:ext cx="4460622" cy="553998"/>
          </a:xfrm>
          <a:prstGeom prst="rect">
            <a:avLst/>
          </a:prstGeom>
          <a:noFill/>
          <a:ln>
            <a:solidFill>
              <a:srgbClr val="FF0000"/>
            </a:solidFill>
          </a:ln>
        </p:spPr>
        <p:txBody>
          <a:bodyPr wrap="square" rtlCol="0">
            <a:spAutoFit/>
          </a:bodyPr>
          <a:lstStyle/>
          <a:p>
            <a:pPr algn="ctr"/>
            <a:r>
              <a:rPr lang="en-US" sz="3000" b="1" dirty="0">
                <a:solidFill>
                  <a:schemeClr val="bg1"/>
                </a:solidFill>
              </a:rPr>
              <a:t>ISE 589 : Python for ISE</a:t>
            </a:r>
          </a:p>
        </p:txBody>
      </p:sp>
      <p:sp>
        <p:nvSpPr>
          <p:cNvPr id="32" name="Shape 88">
            <a:extLst>
              <a:ext uri="{FF2B5EF4-FFF2-40B4-BE49-F238E27FC236}">
                <a16:creationId xmlns:a16="http://schemas.microsoft.com/office/drawing/2014/main" id="{EC2FC130-C3E3-4CE7-BDA0-0BBF2D93236F}"/>
              </a:ext>
            </a:extLst>
          </p:cNvPr>
          <p:cNvSpPr txBox="1">
            <a:spLocks noGrp="1"/>
          </p:cNvSpPr>
          <p:nvPr>
            <p:ph type="ctrTitle"/>
          </p:nvPr>
        </p:nvSpPr>
        <p:spPr>
          <a:xfrm>
            <a:off x="292099" y="637019"/>
            <a:ext cx="3499214" cy="572263"/>
          </a:xfrm>
          <a:prstGeom prst="rect">
            <a:avLst/>
          </a:prstGeom>
        </p:spPr>
        <p:txBody>
          <a:bodyPr wrap="square" lIns="91425" tIns="91425" rIns="91425" bIns="91425" anchor="ctr" anchorCtr="0">
            <a:noAutofit/>
          </a:bodyPr>
          <a:lstStyle/>
          <a:p>
            <a:pPr lvl="0" algn="l" rtl="0">
              <a:spcBef>
                <a:spcPts val="0"/>
              </a:spcBef>
              <a:buNone/>
            </a:pPr>
            <a:r>
              <a:rPr lang="en-US" sz="3600" b="1" dirty="0">
                <a:solidFill>
                  <a:schemeClr val="accent1">
                    <a:lumMod val="75000"/>
                  </a:schemeClr>
                </a:solidFill>
                <a:latin typeface="Calibri"/>
                <a:ea typeface="Calibri"/>
                <a:cs typeface="Calibri"/>
                <a:sym typeface="Calibri"/>
              </a:rPr>
              <a:t>Bayes Theorem</a:t>
            </a:r>
          </a:p>
        </p:txBody>
      </p:sp>
      <p:sp>
        <p:nvSpPr>
          <p:cNvPr id="33" name="TextBox 32">
            <a:extLst>
              <a:ext uri="{FF2B5EF4-FFF2-40B4-BE49-F238E27FC236}">
                <a16:creationId xmlns:a16="http://schemas.microsoft.com/office/drawing/2014/main" id="{CBB4558E-3AA9-49A9-A578-31A67329E519}"/>
              </a:ext>
            </a:extLst>
          </p:cNvPr>
          <p:cNvSpPr txBox="1"/>
          <p:nvPr/>
        </p:nvSpPr>
        <p:spPr>
          <a:xfrm>
            <a:off x="292099" y="1051632"/>
            <a:ext cx="9615619" cy="1015663"/>
          </a:xfrm>
          <a:prstGeom prst="rect">
            <a:avLst/>
          </a:prstGeom>
          <a:noFill/>
        </p:spPr>
        <p:txBody>
          <a:bodyPr wrap="square" rtlCol="0">
            <a:spAutoFit/>
          </a:bodyPr>
          <a:lstStyle/>
          <a:p>
            <a:pPr algn="just"/>
            <a:r>
              <a:rPr lang="en-US" sz="2000" dirty="0"/>
              <a:t>The probability of an event conditional on a new piece of evidence (the posterior probability) is a function of the probability of the evidence given the event has occurred and the prior probabilities of the event and the evidence.</a:t>
            </a:r>
          </a:p>
        </p:txBody>
      </p:sp>
      <p:cxnSp>
        <p:nvCxnSpPr>
          <p:cNvPr id="34" name="Connector: Elbow 33">
            <a:extLst>
              <a:ext uri="{FF2B5EF4-FFF2-40B4-BE49-F238E27FC236}">
                <a16:creationId xmlns:a16="http://schemas.microsoft.com/office/drawing/2014/main" id="{94A1177A-90B1-4220-9DE7-799FD7CCABA5}"/>
              </a:ext>
            </a:extLst>
          </p:cNvPr>
          <p:cNvCxnSpPr>
            <a:cxnSpLocks/>
          </p:cNvCxnSpPr>
          <p:nvPr/>
        </p:nvCxnSpPr>
        <p:spPr>
          <a:xfrm flipV="1">
            <a:off x="292099" y="3516313"/>
            <a:ext cx="2392218" cy="1151291"/>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A2A1D193-854B-4EFD-BABE-4A9F2D546D38}"/>
              </a:ext>
            </a:extLst>
          </p:cNvPr>
          <p:cNvCxnSpPr>
            <a:cxnSpLocks/>
          </p:cNvCxnSpPr>
          <p:nvPr/>
        </p:nvCxnSpPr>
        <p:spPr>
          <a:xfrm>
            <a:off x="292099" y="4667603"/>
            <a:ext cx="2392218" cy="1185503"/>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B54C42F4-C71E-4A95-AA56-963FDA8E6657}"/>
              </a:ext>
            </a:extLst>
          </p:cNvPr>
          <p:cNvSpPr txBox="1"/>
          <p:nvPr/>
        </p:nvSpPr>
        <p:spPr>
          <a:xfrm>
            <a:off x="1390348" y="3145176"/>
            <a:ext cx="1277914" cy="338554"/>
          </a:xfrm>
          <a:prstGeom prst="rect">
            <a:avLst/>
          </a:prstGeom>
          <a:noFill/>
        </p:spPr>
        <p:txBody>
          <a:bodyPr wrap="none" rtlCol="0">
            <a:spAutoFit/>
          </a:bodyPr>
          <a:lstStyle/>
          <a:p>
            <a:r>
              <a:rPr lang="en-US" sz="1600" dirty="0"/>
              <a:t>P(S) = 0.0001</a:t>
            </a:r>
          </a:p>
        </p:txBody>
      </p:sp>
      <p:sp>
        <p:nvSpPr>
          <p:cNvPr id="37" name="TextBox 36">
            <a:extLst>
              <a:ext uri="{FF2B5EF4-FFF2-40B4-BE49-F238E27FC236}">
                <a16:creationId xmlns:a16="http://schemas.microsoft.com/office/drawing/2014/main" id="{0442ADA0-2D79-40AB-9F91-0931944EDCAC}"/>
              </a:ext>
            </a:extLst>
          </p:cNvPr>
          <p:cNvSpPr txBox="1"/>
          <p:nvPr/>
        </p:nvSpPr>
        <p:spPr>
          <a:xfrm>
            <a:off x="1390348" y="5884516"/>
            <a:ext cx="1311578" cy="338554"/>
          </a:xfrm>
          <a:prstGeom prst="rect">
            <a:avLst/>
          </a:prstGeom>
          <a:noFill/>
        </p:spPr>
        <p:txBody>
          <a:bodyPr wrap="none" rtlCol="0">
            <a:spAutoFit/>
          </a:bodyPr>
          <a:lstStyle/>
          <a:p>
            <a:r>
              <a:rPr lang="en-US" sz="1600" dirty="0"/>
              <a:t>P(H) = 0.9999</a:t>
            </a:r>
          </a:p>
        </p:txBody>
      </p:sp>
      <p:cxnSp>
        <p:nvCxnSpPr>
          <p:cNvPr id="38" name="Connector: Elbow 37">
            <a:extLst>
              <a:ext uri="{FF2B5EF4-FFF2-40B4-BE49-F238E27FC236}">
                <a16:creationId xmlns:a16="http://schemas.microsoft.com/office/drawing/2014/main" id="{E6B367C9-DE42-4DA2-9EA9-671054D60550}"/>
              </a:ext>
            </a:extLst>
          </p:cNvPr>
          <p:cNvCxnSpPr>
            <a:cxnSpLocks/>
          </p:cNvCxnSpPr>
          <p:nvPr/>
        </p:nvCxnSpPr>
        <p:spPr>
          <a:xfrm flipV="1">
            <a:off x="1474354" y="2860533"/>
            <a:ext cx="2401454" cy="676400"/>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5D55D640-373C-41E3-880D-DF4C2345E64A}"/>
              </a:ext>
            </a:extLst>
          </p:cNvPr>
          <p:cNvCxnSpPr>
            <a:cxnSpLocks/>
          </p:cNvCxnSpPr>
          <p:nvPr/>
        </p:nvCxnSpPr>
        <p:spPr>
          <a:xfrm>
            <a:off x="1474354" y="3536931"/>
            <a:ext cx="2401454" cy="547014"/>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BB200398-0181-4B92-A4E1-3A151D0E409F}"/>
              </a:ext>
            </a:extLst>
          </p:cNvPr>
          <p:cNvCxnSpPr>
            <a:cxnSpLocks/>
          </p:cNvCxnSpPr>
          <p:nvPr/>
        </p:nvCxnSpPr>
        <p:spPr>
          <a:xfrm flipV="1">
            <a:off x="1474354" y="5176706"/>
            <a:ext cx="2401454" cy="676400"/>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4CA89E27-9C92-4354-B116-9E39066E62E3}"/>
              </a:ext>
            </a:extLst>
          </p:cNvPr>
          <p:cNvCxnSpPr>
            <a:cxnSpLocks/>
          </p:cNvCxnSpPr>
          <p:nvPr/>
        </p:nvCxnSpPr>
        <p:spPr>
          <a:xfrm>
            <a:off x="1474354" y="5853104"/>
            <a:ext cx="2401454" cy="547014"/>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36C56AE-C0EB-42CA-A71E-E9AE0B2E0ADA}"/>
              </a:ext>
            </a:extLst>
          </p:cNvPr>
          <p:cNvSpPr txBox="1"/>
          <p:nvPr/>
        </p:nvSpPr>
        <p:spPr>
          <a:xfrm>
            <a:off x="2701926" y="2573642"/>
            <a:ext cx="1359668" cy="338554"/>
          </a:xfrm>
          <a:prstGeom prst="rect">
            <a:avLst/>
          </a:prstGeom>
          <a:noFill/>
        </p:spPr>
        <p:txBody>
          <a:bodyPr wrap="none" rtlCol="0">
            <a:spAutoFit/>
          </a:bodyPr>
          <a:lstStyle/>
          <a:p>
            <a:r>
              <a:rPr lang="en-US" sz="1600" dirty="0"/>
              <a:t>P(+ | S) = 0.99</a:t>
            </a:r>
          </a:p>
        </p:txBody>
      </p:sp>
      <p:sp>
        <p:nvSpPr>
          <p:cNvPr id="43" name="TextBox 42">
            <a:extLst>
              <a:ext uri="{FF2B5EF4-FFF2-40B4-BE49-F238E27FC236}">
                <a16:creationId xmlns:a16="http://schemas.microsoft.com/office/drawing/2014/main" id="{3A62F175-90BD-4418-B917-9C42F6F6C385}"/>
              </a:ext>
            </a:extLst>
          </p:cNvPr>
          <p:cNvSpPr txBox="1"/>
          <p:nvPr/>
        </p:nvSpPr>
        <p:spPr>
          <a:xfrm>
            <a:off x="2654561" y="3713981"/>
            <a:ext cx="1366080" cy="338554"/>
          </a:xfrm>
          <a:prstGeom prst="rect">
            <a:avLst/>
          </a:prstGeom>
          <a:noFill/>
        </p:spPr>
        <p:txBody>
          <a:bodyPr wrap="none" rtlCol="0">
            <a:spAutoFit/>
          </a:bodyPr>
          <a:lstStyle/>
          <a:p>
            <a:r>
              <a:rPr lang="en-US" sz="1600" dirty="0"/>
              <a:t>P( - | S) = 0.01</a:t>
            </a:r>
          </a:p>
        </p:txBody>
      </p:sp>
      <p:sp>
        <p:nvSpPr>
          <p:cNvPr id="44" name="TextBox 43">
            <a:extLst>
              <a:ext uri="{FF2B5EF4-FFF2-40B4-BE49-F238E27FC236}">
                <a16:creationId xmlns:a16="http://schemas.microsoft.com/office/drawing/2014/main" id="{934E70DA-FC0B-469E-B1C2-C47BD412D670}"/>
              </a:ext>
            </a:extLst>
          </p:cNvPr>
          <p:cNvSpPr txBox="1"/>
          <p:nvPr/>
        </p:nvSpPr>
        <p:spPr>
          <a:xfrm>
            <a:off x="2629218" y="4806742"/>
            <a:ext cx="1393330" cy="338554"/>
          </a:xfrm>
          <a:prstGeom prst="rect">
            <a:avLst/>
          </a:prstGeom>
          <a:noFill/>
        </p:spPr>
        <p:txBody>
          <a:bodyPr wrap="none" rtlCol="0">
            <a:spAutoFit/>
          </a:bodyPr>
          <a:lstStyle/>
          <a:p>
            <a:r>
              <a:rPr lang="en-US" sz="1600" dirty="0"/>
              <a:t>P(+ | H) = 0.01</a:t>
            </a:r>
          </a:p>
        </p:txBody>
      </p:sp>
      <p:sp>
        <p:nvSpPr>
          <p:cNvPr id="45" name="TextBox 44">
            <a:extLst>
              <a:ext uri="{FF2B5EF4-FFF2-40B4-BE49-F238E27FC236}">
                <a16:creationId xmlns:a16="http://schemas.microsoft.com/office/drawing/2014/main" id="{79421177-C7C1-4E1B-B3F4-030647FDA11E}"/>
              </a:ext>
            </a:extLst>
          </p:cNvPr>
          <p:cNvSpPr txBox="1"/>
          <p:nvPr/>
        </p:nvSpPr>
        <p:spPr>
          <a:xfrm>
            <a:off x="2684317" y="6043507"/>
            <a:ext cx="1353256" cy="338554"/>
          </a:xfrm>
          <a:prstGeom prst="rect">
            <a:avLst/>
          </a:prstGeom>
          <a:noFill/>
        </p:spPr>
        <p:txBody>
          <a:bodyPr wrap="none" rtlCol="0">
            <a:spAutoFit/>
          </a:bodyPr>
          <a:lstStyle/>
          <a:p>
            <a:r>
              <a:rPr lang="en-US" sz="1600" dirty="0"/>
              <a:t>P(- | H) = 0.99</a:t>
            </a:r>
          </a:p>
        </p:txBody>
      </p:sp>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CE7CCB17-E0FB-453D-8C51-9E7CB2B4BE0F}"/>
                  </a:ext>
                </a:extLst>
              </p:cNvPr>
              <p:cNvSpPr/>
              <p:nvPr/>
            </p:nvSpPr>
            <p:spPr>
              <a:xfrm>
                <a:off x="3946441" y="2653415"/>
                <a:ext cx="12391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solidFill>
                            <a:schemeClr val="accent1">
                              <a:lumMod val="75000"/>
                            </a:schemeClr>
                          </a:solidFill>
                          <a:latin typeface="Cambria Math" panose="02040503050406030204" pitchFamily="18" charset="0"/>
                        </a:rPr>
                        <m:t>𝑃</m:t>
                      </m:r>
                      <m:d>
                        <m:dPr>
                          <m:ctrlPr>
                            <a:rPr lang="en-US" i="1">
                              <a:solidFill>
                                <a:schemeClr val="accent1">
                                  <a:lumMod val="75000"/>
                                </a:schemeClr>
                              </a:solidFill>
                              <a:latin typeface="Cambria Math" panose="02040503050406030204" pitchFamily="18" charset="0"/>
                            </a:rPr>
                          </m:ctrlPr>
                        </m:dPr>
                        <m:e>
                          <m:r>
                            <a:rPr lang="en-US" i="1">
                              <a:solidFill>
                                <a:schemeClr val="accent1">
                                  <a:lumMod val="75000"/>
                                </a:schemeClr>
                              </a:solidFill>
                              <a:latin typeface="Cambria Math" panose="02040503050406030204" pitchFamily="18" charset="0"/>
                            </a:rPr>
                            <m:t>𝑆</m:t>
                          </m:r>
                          <m:r>
                            <a:rPr lang="en-US" i="1">
                              <a:solidFill>
                                <a:schemeClr val="accent1">
                                  <a:lumMod val="75000"/>
                                </a:schemeClr>
                              </a:solidFill>
                              <a:latin typeface="Cambria Math" panose="02040503050406030204" pitchFamily="18" charset="0"/>
                            </a:rPr>
                            <m:t> ∩ +</m:t>
                          </m:r>
                        </m:e>
                      </m:d>
                    </m:oMath>
                  </m:oMathPara>
                </a14:m>
                <a:endParaRPr lang="en-US" dirty="0"/>
              </a:p>
            </p:txBody>
          </p:sp>
        </mc:Choice>
        <mc:Fallback xmlns="">
          <p:sp>
            <p:nvSpPr>
              <p:cNvPr id="46" name="Rectangle 45">
                <a:extLst>
                  <a:ext uri="{FF2B5EF4-FFF2-40B4-BE49-F238E27FC236}">
                    <a16:creationId xmlns:a16="http://schemas.microsoft.com/office/drawing/2014/main" id="{CE7CCB17-E0FB-453D-8C51-9E7CB2B4BE0F}"/>
                  </a:ext>
                </a:extLst>
              </p:cNvPr>
              <p:cNvSpPr>
                <a:spLocks noRot="1" noChangeAspect="1" noMove="1" noResize="1" noEditPoints="1" noAdjustHandles="1" noChangeArrowheads="1" noChangeShapeType="1" noTextEdit="1"/>
              </p:cNvSpPr>
              <p:nvPr/>
            </p:nvSpPr>
            <p:spPr>
              <a:xfrm>
                <a:off x="3946441" y="2653415"/>
                <a:ext cx="1239185"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5BEF1FA3-B508-4315-9AD3-0CA31663DDC0}"/>
                  </a:ext>
                </a:extLst>
              </p:cNvPr>
              <p:cNvSpPr/>
              <p:nvPr/>
            </p:nvSpPr>
            <p:spPr>
              <a:xfrm>
                <a:off x="3864524" y="3853673"/>
                <a:ext cx="11878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1">
                              <a:lumMod val="75000"/>
                            </a:schemeClr>
                          </a:solidFill>
                          <a:latin typeface="Cambria Math" panose="02040503050406030204" pitchFamily="18" charset="0"/>
                        </a:rPr>
                        <m:t>𝑃</m:t>
                      </m:r>
                      <m:d>
                        <m:dPr>
                          <m:ctrlPr>
                            <a:rPr lang="en-US" i="1">
                              <a:solidFill>
                                <a:schemeClr val="accent1">
                                  <a:lumMod val="75000"/>
                                </a:schemeClr>
                              </a:solidFill>
                              <a:latin typeface="Cambria Math" panose="02040503050406030204" pitchFamily="18" charset="0"/>
                            </a:rPr>
                          </m:ctrlPr>
                        </m:dPr>
                        <m:e>
                          <m:r>
                            <a:rPr lang="en-US" i="1">
                              <a:solidFill>
                                <a:schemeClr val="accent1">
                                  <a:lumMod val="75000"/>
                                </a:schemeClr>
                              </a:solidFill>
                              <a:latin typeface="Cambria Math" panose="02040503050406030204" pitchFamily="18" charset="0"/>
                            </a:rPr>
                            <m:t>𝑆</m:t>
                          </m:r>
                          <m:r>
                            <a:rPr lang="en-US" i="1">
                              <a:solidFill>
                                <a:schemeClr val="accent1">
                                  <a:lumMod val="75000"/>
                                </a:schemeClr>
                              </a:solidFill>
                              <a:latin typeface="Cambria Math" panose="02040503050406030204" pitchFamily="18" charset="0"/>
                            </a:rPr>
                            <m:t> ∩−</m:t>
                          </m:r>
                        </m:e>
                      </m:d>
                    </m:oMath>
                  </m:oMathPara>
                </a14:m>
                <a:endParaRPr lang="en-US" dirty="0"/>
              </a:p>
            </p:txBody>
          </p:sp>
        </mc:Choice>
        <mc:Fallback xmlns="">
          <p:sp>
            <p:nvSpPr>
              <p:cNvPr id="47" name="Rectangle 46">
                <a:extLst>
                  <a:ext uri="{FF2B5EF4-FFF2-40B4-BE49-F238E27FC236}">
                    <a16:creationId xmlns:a16="http://schemas.microsoft.com/office/drawing/2014/main" id="{5BEF1FA3-B508-4315-9AD3-0CA31663DDC0}"/>
                  </a:ext>
                </a:extLst>
              </p:cNvPr>
              <p:cNvSpPr>
                <a:spLocks noRot="1" noChangeAspect="1" noMove="1" noResize="1" noEditPoints="1" noAdjustHandles="1" noChangeArrowheads="1" noChangeShapeType="1" noTextEdit="1"/>
              </p:cNvSpPr>
              <p:nvPr/>
            </p:nvSpPr>
            <p:spPr>
              <a:xfrm>
                <a:off x="3864524" y="3853673"/>
                <a:ext cx="1187889"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AE75A253-D575-40D7-9A7B-877628ED2FF9}"/>
                  </a:ext>
                </a:extLst>
              </p:cNvPr>
              <p:cNvSpPr/>
              <p:nvPr/>
            </p:nvSpPr>
            <p:spPr>
              <a:xfrm>
                <a:off x="3875808" y="4992040"/>
                <a:ext cx="12879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1">
                              <a:lumMod val="75000"/>
                            </a:schemeClr>
                          </a:solidFill>
                          <a:latin typeface="Cambria Math" panose="02040503050406030204" pitchFamily="18" charset="0"/>
                        </a:rPr>
                        <m:t>𝑃</m:t>
                      </m:r>
                      <m:d>
                        <m:dPr>
                          <m:ctrlPr>
                            <a:rPr lang="en-US" i="1">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𝐻</m:t>
                          </m:r>
                          <m:r>
                            <a:rPr lang="en-US" i="1">
                              <a:solidFill>
                                <a:schemeClr val="accent1">
                                  <a:lumMod val="75000"/>
                                </a:schemeClr>
                              </a:solidFill>
                              <a:latin typeface="Cambria Math" panose="02040503050406030204" pitchFamily="18" charset="0"/>
                            </a:rPr>
                            <m:t> ∩ +</m:t>
                          </m:r>
                        </m:e>
                      </m:d>
                    </m:oMath>
                  </m:oMathPara>
                </a14:m>
                <a:endParaRPr lang="en-US" dirty="0"/>
              </a:p>
            </p:txBody>
          </p:sp>
        </mc:Choice>
        <mc:Fallback xmlns="">
          <p:sp>
            <p:nvSpPr>
              <p:cNvPr id="48" name="Rectangle 47">
                <a:extLst>
                  <a:ext uri="{FF2B5EF4-FFF2-40B4-BE49-F238E27FC236}">
                    <a16:creationId xmlns:a16="http://schemas.microsoft.com/office/drawing/2014/main" id="{AE75A253-D575-40D7-9A7B-877628ED2FF9}"/>
                  </a:ext>
                </a:extLst>
              </p:cNvPr>
              <p:cNvSpPr>
                <a:spLocks noRot="1" noChangeAspect="1" noMove="1" noResize="1" noEditPoints="1" noAdjustHandles="1" noChangeArrowheads="1" noChangeShapeType="1" noTextEdit="1"/>
              </p:cNvSpPr>
              <p:nvPr/>
            </p:nvSpPr>
            <p:spPr>
              <a:xfrm>
                <a:off x="3875808" y="4992040"/>
                <a:ext cx="1287917"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70DFC01B-177D-4F20-AEC9-90F35E1730A1}"/>
                  </a:ext>
                </a:extLst>
              </p:cNvPr>
              <p:cNvSpPr/>
              <p:nvPr/>
            </p:nvSpPr>
            <p:spPr>
              <a:xfrm>
                <a:off x="3792726" y="6223070"/>
                <a:ext cx="123662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1">
                              <a:lumMod val="75000"/>
                            </a:schemeClr>
                          </a:solidFill>
                          <a:latin typeface="Cambria Math" panose="02040503050406030204" pitchFamily="18" charset="0"/>
                        </a:rPr>
                        <m:t>𝑃</m:t>
                      </m:r>
                      <m:d>
                        <m:dPr>
                          <m:ctrlPr>
                            <a:rPr lang="en-US" i="1">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𝐻</m:t>
                          </m:r>
                          <m:r>
                            <a:rPr lang="en-US" i="1">
                              <a:solidFill>
                                <a:schemeClr val="accent1">
                                  <a:lumMod val="75000"/>
                                </a:schemeClr>
                              </a:solidFill>
                              <a:latin typeface="Cambria Math" panose="02040503050406030204" pitchFamily="18" charset="0"/>
                            </a:rPr>
                            <m:t> ∩</m:t>
                          </m:r>
                          <m:r>
                            <a:rPr lang="en-US" b="0" i="1" smtClean="0">
                              <a:solidFill>
                                <a:schemeClr val="accent1">
                                  <a:lumMod val="75000"/>
                                </a:schemeClr>
                              </a:solidFill>
                              <a:latin typeface="Cambria Math" panose="02040503050406030204" pitchFamily="18" charset="0"/>
                            </a:rPr>
                            <m:t>−</m:t>
                          </m:r>
                        </m:e>
                      </m:d>
                    </m:oMath>
                  </m:oMathPara>
                </a14:m>
                <a:endParaRPr lang="en-US" dirty="0"/>
              </a:p>
            </p:txBody>
          </p:sp>
        </mc:Choice>
        <mc:Fallback xmlns="">
          <p:sp>
            <p:nvSpPr>
              <p:cNvPr id="49" name="Rectangle 48">
                <a:extLst>
                  <a:ext uri="{FF2B5EF4-FFF2-40B4-BE49-F238E27FC236}">
                    <a16:creationId xmlns:a16="http://schemas.microsoft.com/office/drawing/2014/main" id="{70DFC01B-177D-4F20-AEC9-90F35E1730A1}"/>
                  </a:ext>
                </a:extLst>
              </p:cNvPr>
              <p:cNvSpPr>
                <a:spLocks noRot="1" noChangeAspect="1" noMove="1" noResize="1" noEditPoints="1" noAdjustHandles="1" noChangeArrowheads="1" noChangeShapeType="1" noTextEdit="1"/>
              </p:cNvSpPr>
              <p:nvPr/>
            </p:nvSpPr>
            <p:spPr>
              <a:xfrm>
                <a:off x="3792726" y="6223070"/>
                <a:ext cx="1236621" cy="369332"/>
              </a:xfrm>
              <a:prstGeom prst="rect">
                <a:avLst/>
              </a:prstGeom>
              <a:blipFill>
                <a:blip r:embed="rId7"/>
                <a:stretch>
                  <a:fillRect/>
                </a:stretch>
              </a:blipFill>
            </p:spPr>
            <p:txBody>
              <a:bodyPr/>
              <a:lstStyle/>
              <a:p>
                <a:r>
                  <a:rPr lang="en-US">
                    <a:noFill/>
                  </a:rPr>
                  <a:t> </a:t>
                </a:r>
              </a:p>
            </p:txBody>
          </p:sp>
        </mc:Fallback>
      </mc:AlternateContent>
      <p:pic>
        <p:nvPicPr>
          <p:cNvPr id="51" name="Picture 50">
            <a:extLst>
              <a:ext uri="{FF2B5EF4-FFF2-40B4-BE49-F238E27FC236}">
                <a16:creationId xmlns:a16="http://schemas.microsoft.com/office/drawing/2014/main" id="{BF552F81-5BFB-4501-89BC-1E9CD791BC6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71888" y="57924"/>
            <a:ext cx="584200" cy="438150"/>
          </a:xfrm>
          <a:prstGeom prst="rect">
            <a:avLst/>
          </a:prstGeom>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14428853-B3A8-431D-83F6-AE525A636F0D}"/>
                  </a:ext>
                </a:extLst>
              </p:cNvPr>
              <p:cNvSpPr/>
              <p:nvPr/>
            </p:nvSpPr>
            <p:spPr>
              <a:xfrm>
                <a:off x="5977631" y="2280967"/>
                <a:ext cx="6096000" cy="646331"/>
              </a:xfrm>
              <a:prstGeom prst="rect">
                <a:avLst/>
              </a:prstGeom>
            </p:spPr>
            <p:txBody>
              <a:bodyPr>
                <a:spAutoFit/>
              </a:bodyPr>
              <a:lstStyle/>
              <a:p>
                <a:r>
                  <a:rPr lang="en-US" dirty="0"/>
                  <a:t>We know, </a:t>
                </a:r>
              </a:p>
              <a:p>
                <a14:m>
                  <m:oMath xmlns:m="http://schemas.openxmlformats.org/officeDocument/2006/math">
                    <m:r>
                      <a:rPr lang="en-US" i="1">
                        <a:solidFill>
                          <a:schemeClr val="accent1">
                            <a:lumMod val="75000"/>
                          </a:schemeClr>
                        </a:solidFill>
                        <a:latin typeface="Cambria Math" panose="02040503050406030204" pitchFamily="18" charset="0"/>
                      </a:rPr>
                      <m:t>𝑃</m:t>
                    </m:r>
                    <m:d>
                      <m:dPr>
                        <m:ctrlPr>
                          <a:rPr lang="en-US" i="1">
                            <a:solidFill>
                              <a:schemeClr val="accent1">
                                <a:lumMod val="75000"/>
                              </a:schemeClr>
                            </a:solidFill>
                            <a:latin typeface="Cambria Math" panose="02040503050406030204" pitchFamily="18" charset="0"/>
                          </a:rPr>
                        </m:ctrlPr>
                      </m:dPr>
                      <m:e>
                        <m:r>
                          <a:rPr lang="en-US" i="1">
                            <a:solidFill>
                              <a:schemeClr val="accent1">
                                <a:lumMod val="75000"/>
                              </a:schemeClr>
                            </a:solidFill>
                            <a:latin typeface="Cambria Math" panose="02040503050406030204" pitchFamily="18" charset="0"/>
                          </a:rPr>
                          <m:t>𝑆</m:t>
                        </m:r>
                        <m:r>
                          <a:rPr lang="en-US" i="1">
                            <a:solidFill>
                              <a:schemeClr val="accent1">
                                <a:lumMod val="75000"/>
                              </a:schemeClr>
                            </a:solidFill>
                            <a:latin typeface="Cambria Math" panose="02040503050406030204" pitchFamily="18" charset="0"/>
                          </a:rPr>
                          <m:t> ∩ +</m:t>
                        </m:r>
                      </m:e>
                    </m:d>
                    <m:r>
                      <a:rPr lang="en-US" i="1">
                        <a:solidFill>
                          <a:schemeClr val="accent1">
                            <a:lumMod val="75000"/>
                          </a:schemeClr>
                        </a:solidFill>
                        <a:latin typeface="Cambria Math" panose="02040503050406030204" pitchFamily="18" charset="0"/>
                        <a:ea typeface="Cambria Math" panose="02040503050406030204" pitchFamily="18" charset="0"/>
                      </a:rPr>
                      <m:t>= </m:t>
                    </m:r>
                    <m:r>
                      <a:rPr lang="en-US" i="1">
                        <a:solidFill>
                          <a:schemeClr val="accent1">
                            <a:lumMod val="75000"/>
                          </a:schemeClr>
                        </a:solidFill>
                        <a:latin typeface="Cambria Math" panose="02040503050406030204" pitchFamily="18" charset="0"/>
                        <a:ea typeface="Cambria Math" panose="02040503050406030204" pitchFamily="18" charset="0"/>
                      </a:rPr>
                      <m:t>𝑃</m:t>
                    </m:r>
                    <m:d>
                      <m:dPr>
                        <m:ctrlPr>
                          <a:rPr lang="en-US" i="1">
                            <a:solidFill>
                              <a:schemeClr val="accent1">
                                <a:lumMod val="75000"/>
                              </a:schemeClr>
                            </a:solidFill>
                            <a:latin typeface="Cambria Math" panose="02040503050406030204" pitchFamily="18" charset="0"/>
                            <a:ea typeface="Cambria Math" panose="02040503050406030204" pitchFamily="18" charset="0"/>
                          </a:rPr>
                        </m:ctrlPr>
                      </m:dPr>
                      <m:e>
                        <m:r>
                          <a:rPr lang="en-US" i="1">
                            <a:solidFill>
                              <a:schemeClr val="accent1">
                                <a:lumMod val="75000"/>
                              </a:schemeClr>
                            </a:solidFill>
                            <a:latin typeface="Cambria Math" panose="02040503050406030204" pitchFamily="18" charset="0"/>
                            <a:ea typeface="Cambria Math" panose="02040503050406030204" pitchFamily="18" charset="0"/>
                          </a:rPr>
                          <m:t>𝑆</m:t>
                        </m:r>
                      </m:e>
                    </m:d>
                    <m:r>
                      <a:rPr lang="en-US" i="1">
                        <a:solidFill>
                          <a:schemeClr val="accent1">
                            <a:lumMod val="75000"/>
                          </a:schemeClr>
                        </a:solidFill>
                        <a:latin typeface="Cambria Math" panose="02040503050406030204" pitchFamily="18" charset="0"/>
                        <a:ea typeface="Cambria Math" panose="02040503050406030204" pitchFamily="18" charset="0"/>
                      </a:rPr>
                      <m:t>  </m:t>
                    </m:r>
                    <m:r>
                      <a:rPr lang="en-US" i="1">
                        <a:solidFill>
                          <a:schemeClr val="accent1">
                            <a:lumMod val="75000"/>
                          </a:schemeClr>
                        </a:solidFill>
                        <a:latin typeface="Cambria Math" panose="02040503050406030204" pitchFamily="18" charset="0"/>
                        <a:ea typeface="Cambria Math" panose="02040503050406030204" pitchFamily="18" charset="0"/>
                      </a:rPr>
                      <m:t>𝑋</m:t>
                    </m:r>
                    <m:r>
                      <a:rPr lang="en-US" i="1">
                        <a:solidFill>
                          <a:schemeClr val="accent1">
                            <a:lumMod val="75000"/>
                          </a:schemeClr>
                        </a:solidFill>
                        <a:latin typeface="Cambria Math" panose="02040503050406030204" pitchFamily="18" charset="0"/>
                        <a:ea typeface="Cambria Math" panose="02040503050406030204" pitchFamily="18" charset="0"/>
                      </a:rPr>
                      <m:t>  </m:t>
                    </m:r>
                    <m:r>
                      <a:rPr lang="en-US" i="1">
                        <a:solidFill>
                          <a:schemeClr val="accent1">
                            <a:lumMod val="75000"/>
                          </a:schemeClr>
                        </a:solidFill>
                        <a:latin typeface="Cambria Math" panose="02040503050406030204" pitchFamily="18" charset="0"/>
                        <a:ea typeface="Cambria Math" panose="02040503050406030204" pitchFamily="18" charset="0"/>
                      </a:rPr>
                      <m:t>𝑃</m:t>
                    </m:r>
                    <m:d>
                      <m:dPr>
                        <m:ctrlPr>
                          <a:rPr lang="en-US" i="1">
                            <a:solidFill>
                              <a:schemeClr val="accent1">
                                <a:lumMod val="75000"/>
                              </a:schemeClr>
                            </a:solidFill>
                            <a:latin typeface="Cambria Math" panose="02040503050406030204" pitchFamily="18" charset="0"/>
                            <a:ea typeface="Cambria Math" panose="02040503050406030204" pitchFamily="18" charset="0"/>
                          </a:rPr>
                        </m:ctrlPr>
                      </m:dPr>
                      <m:e>
                        <m:r>
                          <a:rPr lang="en-US" i="1">
                            <a:solidFill>
                              <a:schemeClr val="accent1">
                                <a:lumMod val="75000"/>
                              </a:schemeClr>
                            </a:solidFill>
                            <a:latin typeface="Cambria Math" panose="02040503050406030204" pitchFamily="18" charset="0"/>
                            <a:ea typeface="Cambria Math" panose="02040503050406030204" pitchFamily="18" charset="0"/>
                          </a:rPr>
                          <m:t>+</m:t>
                        </m:r>
                      </m:e>
                      <m:e>
                        <m:r>
                          <a:rPr lang="en-US" i="1">
                            <a:solidFill>
                              <a:schemeClr val="accent1">
                                <a:lumMod val="75000"/>
                              </a:schemeClr>
                            </a:solidFill>
                            <a:latin typeface="Cambria Math" panose="02040503050406030204" pitchFamily="18" charset="0"/>
                            <a:ea typeface="Cambria Math" panose="02040503050406030204" pitchFamily="18" charset="0"/>
                          </a:rPr>
                          <m:t> </m:t>
                        </m:r>
                        <m:r>
                          <a:rPr lang="en-US" i="1">
                            <a:solidFill>
                              <a:schemeClr val="accent1">
                                <a:lumMod val="75000"/>
                              </a:schemeClr>
                            </a:solidFill>
                            <a:latin typeface="Cambria Math" panose="02040503050406030204" pitchFamily="18" charset="0"/>
                            <a:ea typeface="Cambria Math" panose="02040503050406030204" pitchFamily="18" charset="0"/>
                          </a:rPr>
                          <m:t>𝑆</m:t>
                        </m:r>
                      </m:e>
                    </m:d>
                  </m:oMath>
                </a14:m>
                <a:r>
                  <a:rPr lang="en-US" dirty="0">
                    <a:solidFill>
                      <a:schemeClr val="accent1">
                        <a:lumMod val="75000"/>
                      </a:schemeClr>
                    </a:solidFill>
                    <a:ea typeface="Cambria Math" panose="02040503050406030204" pitchFamily="18" charset="0"/>
                  </a:rPr>
                  <a:t> ----------(I)</a:t>
                </a:r>
              </a:p>
            </p:txBody>
          </p:sp>
        </mc:Choice>
        <mc:Fallback xmlns="">
          <p:sp>
            <p:nvSpPr>
              <p:cNvPr id="2" name="Rectangle 1">
                <a:extLst>
                  <a:ext uri="{FF2B5EF4-FFF2-40B4-BE49-F238E27FC236}">
                    <a16:creationId xmlns:a16="http://schemas.microsoft.com/office/drawing/2014/main" id="{14428853-B3A8-431D-83F6-AE525A636F0D}"/>
                  </a:ext>
                </a:extLst>
              </p:cNvPr>
              <p:cNvSpPr>
                <a:spLocks noRot="1" noChangeAspect="1" noMove="1" noResize="1" noEditPoints="1" noAdjustHandles="1" noChangeArrowheads="1" noChangeShapeType="1" noTextEdit="1"/>
              </p:cNvSpPr>
              <p:nvPr/>
            </p:nvSpPr>
            <p:spPr>
              <a:xfrm>
                <a:off x="5977631" y="2280967"/>
                <a:ext cx="6096000" cy="646331"/>
              </a:xfrm>
              <a:prstGeom prst="rect">
                <a:avLst/>
              </a:prstGeom>
              <a:blipFill>
                <a:blip r:embed="rId9"/>
                <a:stretch>
                  <a:fillRect l="-900"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564285C7-9D57-44F7-B15D-449A5EB87FDA}"/>
                  </a:ext>
                </a:extLst>
              </p:cNvPr>
              <p:cNvSpPr/>
              <p:nvPr/>
            </p:nvSpPr>
            <p:spPr>
              <a:xfrm>
                <a:off x="5977631" y="3140970"/>
                <a:ext cx="6096000" cy="646331"/>
              </a:xfrm>
              <a:prstGeom prst="rect">
                <a:avLst/>
              </a:prstGeom>
            </p:spPr>
            <p:txBody>
              <a:bodyPr>
                <a:spAutoFit/>
              </a:bodyPr>
              <a:lstStyle/>
              <a:p>
                <a:r>
                  <a:rPr lang="en-US" dirty="0">
                    <a:ea typeface="Cambria Math" panose="02040503050406030204" pitchFamily="18" charset="0"/>
                  </a:rPr>
                  <a:t>Consequently,</a:t>
                </a:r>
              </a:p>
              <a:p>
                <a14:m>
                  <m:oMath xmlns:m="http://schemas.openxmlformats.org/officeDocument/2006/math">
                    <m:r>
                      <a:rPr lang="en-US" i="1">
                        <a:solidFill>
                          <a:schemeClr val="accent1">
                            <a:lumMod val="75000"/>
                          </a:schemeClr>
                        </a:solidFill>
                        <a:latin typeface="Cambria Math" panose="02040503050406030204" pitchFamily="18" charset="0"/>
                      </a:rPr>
                      <m:t>𝑃</m:t>
                    </m:r>
                    <m:d>
                      <m:dPr>
                        <m:ctrlPr>
                          <a:rPr lang="en-US" i="1">
                            <a:solidFill>
                              <a:schemeClr val="accent1">
                                <a:lumMod val="75000"/>
                              </a:schemeClr>
                            </a:solidFill>
                            <a:latin typeface="Cambria Math" panose="02040503050406030204" pitchFamily="18" charset="0"/>
                          </a:rPr>
                        </m:ctrlPr>
                      </m:dPr>
                      <m:e>
                        <m:r>
                          <a:rPr lang="en-US" i="1">
                            <a:solidFill>
                              <a:schemeClr val="accent1">
                                <a:lumMod val="75000"/>
                              </a:schemeClr>
                            </a:solidFill>
                            <a:latin typeface="Cambria Math" panose="02040503050406030204" pitchFamily="18" charset="0"/>
                          </a:rPr>
                          <m:t>+ ∩ </m:t>
                        </m:r>
                        <m:r>
                          <a:rPr lang="en-US" i="1">
                            <a:solidFill>
                              <a:schemeClr val="accent1">
                                <a:lumMod val="75000"/>
                              </a:schemeClr>
                            </a:solidFill>
                            <a:latin typeface="Cambria Math" panose="02040503050406030204" pitchFamily="18" charset="0"/>
                          </a:rPr>
                          <m:t>𝑆</m:t>
                        </m:r>
                      </m:e>
                    </m:d>
                    <m:r>
                      <a:rPr lang="en-US" i="1">
                        <a:solidFill>
                          <a:schemeClr val="accent1">
                            <a:lumMod val="75000"/>
                          </a:schemeClr>
                        </a:solidFill>
                        <a:latin typeface="Cambria Math" panose="02040503050406030204" pitchFamily="18" charset="0"/>
                        <a:ea typeface="Cambria Math" panose="02040503050406030204" pitchFamily="18" charset="0"/>
                      </a:rPr>
                      <m:t>= </m:t>
                    </m:r>
                    <m:r>
                      <a:rPr lang="en-US" i="1">
                        <a:solidFill>
                          <a:schemeClr val="accent1">
                            <a:lumMod val="75000"/>
                          </a:schemeClr>
                        </a:solidFill>
                        <a:latin typeface="Cambria Math" panose="02040503050406030204" pitchFamily="18" charset="0"/>
                        <a:ea typeface="Cambria Math" panose="02040503050406030204" pitchFamily="18" charset="0"/>
                      </a:rPr>
                      <m:t>𝑃</m:t>
                    </m:r>
                    <m:d>
                      <m:dPr>
                        <m:ctrlPr>
                          <a:rPr lang="en-US" i="1">
                            <a:solidFill>
                              <a:schemeClr val="accent1">
                                <a:lumMod val="75000"/>
                              </a:schemeClr>
                            </a:solidFill>
                            <a:latin typeface="Cambria Math" panose="02040503050406030204" pitchFamily="18" charset="0"/>
                            <a:ea typeface="Cambria Math" panose="02040503050406030204" pitchFamily="18" charset="0"/>
                          </a:rPr>
                        </m:ctrlPr>
                      </m:dPr>
                      <m:e>
                        <m:r>
                          <a:rPr lang="en-US" i="1">
                            <a:solidFill>
                              <a:schemeClr val="accent1">
                                <a:lumMod val="75000"/>
                              </a:schemeClr>
                            </a:solidFill>
                            <a:latin typeface="Cambria Math" panose="02040503050406030204" pitchFamily="18" charset="0"/>
                            <a:ea typeface="Cambria Math" panose="02040503050406030204" pitchFamily="18" charset="0"/>
                          </a:rPr>
                          <m:t>+</m:t>
                        </m:r>
                      </m:e>
                    </m:d>
                    <m:r>
                      <a:rPr lang="en-US" i="1">
                        <a:solidFill>
                          <a:schemeClr val="accent1">
                            <a:lumMod val="75000"/>
                          </a:schemeClr>
                        </a:solidFill>
                        <a:latin typeface="Cambria Math" panose="02040503050406030204" pitchFamily="18" charset="0"/>
                        <a:ea typeface="Cambria Math" panose="02040503050406030204" pitchFamily="18" charset="0"/>
                      </a:rPr>
                      <m:t>  </m:t>
                    </m:r>
                    <m:r>
                      <a:rPr lang="en-US" i="1">
                        <a:solidFill>
                          <a:schemeClr val="accent1">
                            <a:lumMod val="75000"/>
                          </a:schemeClr>
                        </a:solidFill>
                        <a:latin typeface="Cambria Math" panose="02040503050406030204" pitchFamily="18" charset="0"/>
                        <a:ea typeface="Cambria Math" panose="02040503050406030204" pitchFamily="18" charset="0"/>
                      </a:rPr>
                      <m:t>𝑋</m:t>
                    </m:r>
                    <m:r>
                      <a:rPr lang="en-US" i="1">
                        <a:solidFill>
                          <a:schemeClr val="accent1">
                            <a:lumMod val="75000"/>
                          </a:schemeClr>
                        </a:solidFill>
                        <a:latin typeface="Cambria Math" panose="02040503050406030204" pitchFamily="18" charset="0"/>
                        <a:ea typeface="Cambria Math" panose="02040503050406030204" pitchFamily="18" charset="0"/>
                      </a:rPr>
                      <m:t>  </m:t>
                    </m:r>
                    <m:r>
                      <a:rPr lang="en-US" i="1">
                        <a:solidFill>
                          <a:schemeClr val="accent1">
                            <a:lumMod val="75000"/>
                          </a:schemeClr>
                        </a:solidFill>
                        <a:latin typeface="Cambria Math" panose="02040503050406030204" pitchFamily="18" charset="0"/>
                        <a:ea typeface="Cambria Math" panose="02040503050406030204" pitchFamily="18" charset="0"/>
                      </a:rPr>
                      <m:t>𝑃</m:t>
                    </m:r>
                    <m:d>
                      <m:dPr>
                        <m:ctrlPr>
                          <a:rPr lang="en-US" i="1">
                            <a:solidFill>
                              <a:schemeClr val="accent1">
                                <a:lumMod val="75000"/>
                              </a:schemeClr>
                            </a:solidFill>
                            <a:latin typeface="Cambria Math" panose="02040503050406030204" pitchFamily="18" charset="0"/>
                            <a:ea typeface="Cambria Math" panose="02040503050406030204" pitchFamily="18" charset="0"/>
                          </a:rPr>
                        </m:ctrlPr>
                      </m:dPr>
                      <m:e>
                        <m:r>
                          <a:rPr lang="en-US" i="1">
                            <a:solidFill>
                              <a:schemeClr val="accent1">
                                <a:lumMod val="75000"/>
                              </a:schemeClr>
                            </a:solidFill>
                            <a:latin typeface="Cambria Math" panose="02040503050406030204" pitchFamily="18" charset="0"/>
                            <a:ea typeface="Cambria Math" panose="02040503050406030204" pitchFamily="18" charset="0"/>
                          </a:rPr>
                          <m:t>𝑆</m:t>
                        </m:r>
                      </m:e>
                      <m:e>
                        <m:r>
                          <a:rPr lang="en-US" i="1">
                            <a:solidFill>
                              <a:schemeClr val="accent1">
                                <a:lumMod val="75000"/>
                              </a:schemeClr>
                            </a:solidFill>
                            <a:latin typeface="Cambria Math" panose="02040503050406030204" pitchFamily="18" charset="0"/>
                            <a:ea typeface="Cambria Math" panose="02040503050406030204" pitchFamily="18" charset="0"/>
                          </a:rPr>
                          <m:t>+</m:t>
                        </m:r>
                      </m:e>
                    </m:d>
                  </m:oMath>
                </a14:m>
                <a:r>
                  <a:rPr lang="en-US" dirty="0">
                    <a:solidFill>
                      <a:schemeClr val="accent1">
                        <a:lumMod val="75000"/>
                      </a:schemeClr>
                    </a:solidFill>
                    <a:ea typeface="Cambria Math" panose="02040503050406030204" pitchFamily="18" charset="0"/>
                  </a:rPr>
                  <a:t> -----------(II)</a:t>
                </a:r>
              </a:p>
            </p:txBody>
          </p:sp>
        </mc:Choice>
        <mc:Fallback xmlns="">
          <p:sp>
            <p:nvSpPr>
              <p:cNvPr id="3" name="Rectangle 2">
                <a:extLst>
                  <a:ext uri="{FF2B5EF4-FFF2-40B4-BE49-F238E27FC236}">
                    <a16:creationId xmlns:a16="http://schemas.microsoft.com/office/drawing/2014/main" id="{564285C7-9D57-44F7-B15D-449A5EB87FDA}"/>
                  </a:ext>
                </a:extLst>
              </p:cNvPr>
              <p:cNvSpPr>
                <a:spLocks noRot="1" noChangeAspect="1" noMove="1" noResize="1" noEditPoints="1" noAdjustHandles="1" noChangeArrowheads="1" noChangeShapeType="1" noTextEdit="1"/>
              </p:cNvSpPr>
              <p:nvPr/>
            </p:nvSpPr>
            <p:spPr>
              <a:xfrm>
                <a:off x="5977631" y="3140970"/>
                <a:ext cx="6096000" cy="646331"/>
              </a:xfrm>
              <a:prstGeom prst="rect">
                <a:avLst/>
              </a:prstGeom>
              <a:blipFill>
                <a:blip r:embed="rId10"/>
                <a:stretch>
                  <a:fillRect l="-900"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6C79E10-1DCB-4337-A4EE-29195FED3BBB}"/>
                  </a:ext>
                </a:extLst>
              </p:cNvPr>
              <p:cNvSpPr/>
              <p:nvPr/>
            </p:nvSpPr>
            <p:spPr>
              <a:xfrm>
                <a:off x="5977631" y="4301990"/>
                <a:ext cx="6096000" cy="956031"/>
              </a:xfrm>
              <a:prstGeom prst="rect">
                <a:avLst/>
              </a:prstGeom>
            </p:spPr>
            <p:txBody>
              <a:bodyPr>
                <a:spAutoFit/>
              </a:bodyPr>
              <a:lstStyle/>
              <a:p>
                <a:r>
                  <a:rPr lang="en-US" dirty="0">
                    <a:ea typeface="Cambria Math" panose="02040503050406030204" pitchFamily="18" charset="0"/>
                  </a:rPr>
                  <a:t>Equating (I) and (II):</a:t>
                </a:r>
              </a:p>
              <a:p>
                <a:pPr/>
                <a14:m>
                  <m:oMathPara xmlns:m="http://schemas.openxmlformats.org/officeDocument/2006/math">
                    <m:oMathParaPr>
                      <m:jc m:val="left"/>
                    </m:oMathParaPr>
                    <m:oMath xmlns:m="http://schemas.openxmlformats.org/officeDocument/2006/math">
                      <m:r>
                        <a:rPr lang="en-US" i="1">
                          <a:solidFill>
                            <a:schemeClr val="accent1">
                              <a:lumMod val="75000"/>
                            </a:schemeClr>
                          </a:solidFill>
                          <a:latin typeface="Cambria Math" panose="02040503050406030204" pitchFamily="18" charset="0"/>
                          <a:ea typeface="Cambria Math" panose="02040503050406030204" pitchFamily="18" charset="0"/>
                        </a:rPr>
                        <m:t>𝑃</m:t>
                      </m:r>
                      <m:d>
                        <m:dPr>
                          <m:ctrlPr>
                            <a:rPr lang="en-US" i="1">
                              <a:solidFill>
                                <a:schemeClr val="accent1">
                                  <a:lumMod val="75000"/>
                                </a:schemeClr>
                              </a:solidFill>
                              <a:latin typeface="Cambria Math" panose="02040503050406030204" pitchFamily="18" charset="0"/>
                              <a:ea typeface="Cambria Math" panose="02040503050406030204" pitchFamily="18" charset="0"/>
                            </a:rPr>
                          </m:ctrlPr>
                        </m:dPr>
                        <m:e>
                          <m:r>
                            <a:rPr lang="en-US" i="1">
                              <a:solidFill>
                                <a:schemeClr val="accent1">
                                  <a:lumMod val="75000"/>
                                </a:schemeClr>
                              </a:solidFill>
                              <a:latin typeface="Cambria Math" panose="02040503050406030204" pitchFamily="18" charset="0"/>
                              <a:ea typeface="Cambria Math" panose="02040503050406030204" pitchFamily="18" charset="0"/>
                            </a:rPr>
                            <m:t>𝑆</m:t>
                          </m:r>
                        </m:e>
                        <m:e>
                          <m:r>
                            <a:rPr lang="en-US" i="1">
                              <a:solidFill>
                                <a:schemeClr val="accent1">
                                  <a:lumMod val="75000"/>
                                </a:schemeClr>
                              </a:solidFill>
                              <a:latin typeface="Cambria Math" panose="02040503050406030204" pitchFamily="18" charset="0"/>
                              <a:ea typeface="Cambria Math" panose="02040503050406030204" pitchFamily="18" charset="0"/>
                            </a:rPr>
                            <m:t>+</m:t>
                          </m:r>
                        </m:e>
                      </m:d>
                      <m:r>
                        <a:rPr lang="en-US">
                          <a:solidFill>
                            <a:schemeClr val="accent1">
                              <a:lumMod val="75000"/>
                            </a:schemeClr>
                          </a:solidFill>
                          <a:latin typeface="Cambria Math" panose="02040503050406030204" pitchFamily="18" charset="0"/>
                          <a:ea typeface="Cambria Math" panose="02040503050406030204" pitchFamily="18" charset="0"/>
                        </a:rPr>
                        <m:t>=</m:t>
                      </m:r>
                      <m:f>
                        <m:fPr>
                          <m:ctrlPr>
                            <a:rPr lang="en-US" i="1">
                              <a:solidFill>
                                <a:schemeClr val="accent1">
                                  <a:lumMod val="75000"/>
                                </a:schemeClr>
                              </a:solidFill>
                              <a:latin typeface="Cambria Math" panose="02040503050406030204" pitchFamily="18" charset="0"/>
                              <a:ea typeface="Cambria Math" panose="02040503050406030204" pitchFamily="18" charset="0"/>
                            </a:rPr>
                          </m:ctrlPr>
                        </m:fPr>
                        <m:num>
                          <m:r>
                            <a:rPr lang="en-US" i="1">
                              <a:solidFill>
                                <a:schemeClr val="accent1">
                                  <a:lumMod val="75000"/>
                                </a:schemeClr>
                              </a:solidFill>
                              <a:latin typeface="Cambria Math" panose="02040503050406030204" pitchFamily="18" charset="0"/>
                              <a:ea typeface="Cambria Math" panose="02040503050406030204" pitchFamily="18" charset="0"/>
                            </a:rPr>
                            <m:t>𝑃</m:t>
                          </m:r>
                          <m:d>
                            <m:dPr>
                              <m:endChr m:val="|"/>
                              <m:ctrlPr>
                                <a:rPr lang="en-US" i="1">
                                  <a:solidFill>
                                    <a:schemeClr val="accent1">
                                      <a:lumMod val="75000"/>
                                    </a:schemeClr>
                                  </a:solidFill>
                                  <a:latin typeface="Cambria Math" panose="02040503050406030204" pitchFamily="18" charset="0"/>
                                  <a:ea typeface="Cambria Math" panose="02040503050406030204" pitchFamily="18" charset="0"/>
                                </a:rPr>
                              </m:ctrlPr>
                            </m:dPr>
                            <m:e>
                              <m:r>
                                <a:rPr lang="en-US" i="1">
                                  <a:solidFill>
                                    <a:schemeClr val="accent1">
                                      <a:lumMod val="75000"/>
                                    </a:schemeClr>
                                  </a:solidFill>
                                  <a:latin typeface="Cambria Math" panose="02040503050406030204" pitchFamily="18" charset="0"/>
                                  <a:ea typeface="Cambria Math" panose="02040503050406030204" pitchFamily="18" charset="0"/>
                                </a:rPr>
                                <m:t>+</m:t>
                              </m:r>
                            </m:e>
                          </m:d>
                          <m:r>
                            <a:rPr lang="en-US" i="1">
                              <a:solidFill>
                                <a:schemeClr val="accent1">
                                  <a:lumMod val="75000"/>
                                </a:schemeClr>
                              </a:solidFill>
                              <a:latin typeface="Cambria Math" panose="02040503050406030204" pitchFamily="18" charset="0"/>
                              <a:ea typeface="Cambria Math" panose="02040503050406030204" pitchFamily="18" charset="0"/>
                            </a:rPr>
                            <m:t> </m:t>
                          </m:r>
                          <m:r>
                            <a:rPr lang="en-US" i="1">
                              <a:solidFill>
                                <a:schemeClr val="accent1">
                                  <a:lumMod val="75000"/>
                                </a:schemeClr>
                              </a:solidFill>
                              <a:latin typeface="Cambria Math" panose="02040503050406030204" pitchFamily="18" charset="0"/>
                              <a:ea typeface="Cambria Math" panose="02040503050406030204" pitchFamily="18" charset="0"/>
                            </a:rPr>
                            <m:t>𝑆</m:t>
                          </m:r>
                          <m:r>
                            <a:rPr lang="en-US" i="1">
                              <a:solidFill>
                                <a:schemeClr val="accent1">
                                  <a:lumMod val="75000"/>
                                </a:schemeClr>
                              </a:solidFill>
                              <a:latin typeface="Cambria Math" panose="02040503050406030204" pitchFamily="18" charset="0"/>
                              <a:ea typeface="Cambria Math" panose="02040503050406030204" pitchFamily="18" charset="0"/>
                            </a:rPr>
                            <m:t>) </m:t>
                          </m:r>
                          <m:r>
                            <a:rPr lang="en-US" i="1">
                              <a:solidFill>
                                <a:schemeClr val="accent1">
                                  <a:lumMod val="75000"/>
                                </a:schemeClr>
                              </a:solidFill>
                              <a:latin typeface="Cambria Math" panose="02040503050406030204" pitchFamily="18" charset="0"/>
                              <a:ea typeface="Cambria Math" panose="02040503050406030204" pitchFamily="18" charset="0"/>
                            </a:rPr>
                            <m:t>𝑋</m:t>
                          </m:r>
                          <m:r>
                            <a:rPr lang="en-US" i="1">
                              <a:solidFill>
                                <a:schemeClr val="accent1">
                                  <a:lumMod val="75000"/>
                                </a:schemeClr>
                              </a:solidFill>
                              <a:latin typeface="Cambria Math" panose="02040503050406030204" pitchFamily="18" charset="0"/>
                              <a:ea typeface="Cambria Math" panose="02040503050406030204" pitchFamily="18" charset="0"/>
                            </a:rPr>
                            <m:t>  </m:t>
                          </m:r>
                          <m:r>
                            <a:rPr lang="en-US" i="1">
                              <a:solidFill>
                                <a:schemeClr val="accent1">
                                  <a:lumMod val="75000"/>
                                </a:schemeClr>
                              </a:solidFill>
                              <a:latin typeface="Cambria Math" panose="02040503050406030204" pitchFamily="18" charset="0"/>
                              <a:ea typeface="Cambria Math" panose="02040503050406030204" pitchFamily="18" charset="0"/>
                            </a:rPr>
                            <m:t>𝑃</m:t>
                          </m:r>
                          <m:r>
                            <a:rPr lang="en-US" i="1">
                              <a:solidFill>
                                <a:schemeClr val="accent1">
                                  <a:lumMod val="75000"/>
                                </a:schemeClr>
                              </a:solidFill>
                              <a:latin typeface="Cambria Math" panose="02040503050406030204" pitchFamily="18" charset="0"/>
                              <a:ea typeface="Cambria Math" panose="02040503050406030204" pitchFamily="18" charset="0"/>
                            </a:rPr>
                            <m:t>(</m:t>
                          </m:r>
                          <m:r>
                            <a:rPr lang="en-US" i="1">
                              <a:solidFill>
                                <a:schemeClr val="accent1">
                                  <a:lumMod val="75000"/>
                                </a:schemeClr>
                              </a:solidFill>
                              <a:latin typeface="Cambria Math" panose="02040503050406030204" pitchFamily="18" charset="0"/>
                              <a:ea typeface="Cambria Math" panose="02040503050406030204" pitchFamily="18" charset="0"/>
                            </a:rPr>
                            <m:t>𝑆</m:t>
                          </m:r>
                          <m:r>
                            <a:rPr lang="en-US" i="1">
                              <a:solidFill>
                                <a:schemeClr val="accent1">
                                  <a:lumMod val="75000"/>
                                </a:schemeClr>
                              </a:solidFill>
                              <a:latin typeface="Cambria Math" panose="02040503050406030204" pitchFamily="18" charset="0"/>
                              <a:ea typeface="Cambria Math" panose="02040503050406030204" pitchFamily="18" charset="0"/>
                            </a:rPr>
                            <m:t>)</m:t>
                          </m:r>
                        </m:num>
                        <m:den>
                          <m:r>
                            <a:rPr lang="en-US" i="1">
                              <a:solidFill>
                                <a:schemeClr val="accent1">
                                  <a:lumMod val="75000"/>
                                </a:schemeClr>
                              </a:solidFill>
                              <a:latin typeface="Cambria Math" panose="02040503050406030204" pitchFamily="18" charset="0"/>
                              <a:ea typeface="Cambria Math" panose="02040503050406030204" pitchFamily="18" charset="0"/>
                            </a:rPr>
                            <m:t>𝑃</m:t>
                          </m:r>
                          <m:r>
                            <a:rPr lang="en-US" i="1">
                              <a:solidFill>
                                <a:schemeClr val="accent1">
                                  <a:lumMod val="75000"/>
                                </a:schemeClr>
                              </a:solidFill>
                              <a:latin typeface="Cambria Math" panose="02040503050406030204" pitchFamily="18" charset="0"/>
                              <a:ea typeface="Cambria Math" panose="02040503050406030204" pitchFamily="18" charset="0"/>
                            </a:rPr>
                            <m:t>(+)</m:t>
                          </m:r>
                        </m:den>
                      </m:f>
                    </m:oMath>
                  </m:oMathPara>
                </a14:m>
                <a:endParaRPr lang="en-US" dirty="0"/>
              </a:p>
            </p:txBody>
          </p:sp>
        </mc:Choice>
        <mc:Fallback xmlns="">
          <p:sp>
            <p:nvSpPr>
              <p:cNvPr id="4" name="Rectangle 3">
                <a:extLst>
                  <a:ext uri="{FF2B5EF4-FFF2-40B4-BE49-F238E27FC236}">
                    <a16:creationId xmlns:a16="http://schemas.microsoft.com/office/drawing/2014/main" id="{C6C79E10-1DCB-4337-A4EE-29195FED3BBB}"/>
                  </a:ext>
                </a:extLst>
              </p:cNvPr>
              <p:cNvSpPr>
                <a:spLocks noRot="1" noChangeAspect="1" noMove="1" noResize="1" noEditPoints="1" noAdjustHandles="1" noChangeArrowheads="1" noChangeShapeType="1" noTextEdit="1"/>
              </p:cNvSpPr>
              <p:nvPr/>
            </p:nvSpPr>
            <p:spPr>
              <a:xfrm>
                <a:off x="5977631" y="4301990"/>
                <a:ext cx="6096000" cy="956031"/>
              </a:xfrm>
              <a:prstGeom prst="rect">
                <a:avLst/>
              </a:prstGeom>
              <a:blipFill>
                <a:blip r:embed="rId11"/>
                <a:stretch>
                  <a:fillRect l="-900" t="-3822"/>
                </a:stretch>
              </a:blipFill>
            </p:spPr>
            <p:txBody>
              <a:bodyPr/>
              <a:lstStyle/>
              <a:p>
                <a:r>
                  <a:rPr lang="en-US">
                    <a:noFill/>
                  </a:rPr>
                  <a:t> </a:t>
                </a:r>
              </a:p>
            </p:txBody>
          </p:sp>
        </mc:Fallback>
      </mc:AlternateContent>
    </p:spTree>
    <p:extLst>
      <p:ext uri="{BB962C8B-B14F-4D97-AF65-F5344CB8AC3E}">
        <p14:creationId xmlns:p14="http://schemas.microsoft.com/office/powerpoint/2010/main" val="319490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58E8009-BFD2-4966-AC71-16B04167F35E}"/>
              </a:ext>
            </a:extLst>
          </p:cNvPr>
          <p:cNvPicPr>
            <a:picLocks noChangeAspect="1"/>
          </p:cNvPicPr>
          <p:nvPr/>
        </p:nvPicPr>
        <p:blipFill>
          <a:blip r:embed="rId2"/>
          <a:stretch>
            <a:fillRect/>
          </a:stretch>
        </p:blipFill>
        <p:spPr>
          <a:xfrm>
            <a:off x="-1" y="0"/>
            <a:ext cx="12192001" cy="572262"/>
          </a:xfrm>
          <a:prstGeom prst="rect">
            <a:avLst/>
          </a:prstGeom>
        </p:spPr>
      </p:pic>
      <p:pic>
        <p:nvPicPr>
          <p:cNvPr id="14" name="Picture 13">
            <a:extLst>
              <a:ext uri="{FF2B5EF4-FFF2-40B4-BE49-F238E27FC236}">
                <a16:creationId xmlns:a16="http://schemas.microsoft.com/office/drawing/2014/main" id="{77939D7F-C7B6-4CBE-9CB3-137BF699045D}"/>
              </a:ext>
            </a:extLst>
          </p:cNvPr>
          <p:cNvPicPr>
            <a:picLocks noChangeAspect="1"/>
          </p:cNvPicPr>
          <p:nvPr/>
        </p:nvPicPr>
        <p:blipFill>
          <a:blip r:embed="rId3"/>
          <a:stretch>
            <a:fillRect/>
          </a:stretch>
        </p:blipFill>
        <p:spPr>
          <a:xfrm>
            <a:off x="9774314" y="0"/>
            <a:ext cx="2417686" cy="558637"/>
          </a:xfrm>
          <a:prstGeom prst="rect">
            <a:avLst/>
          </a:prstGeom>
          <a:ln>
            <a:solidFill>
              <a:srgbClr val="FF0000"/>
            </a:solidFill>
          </a:ln>
        </p:spPr>
      </p:pic>
      <p:sp>
        <p:nvSpPr>
          <p:cNvPr id="15" name="TextBox 14">
            <a:extLst>
              <a:ext uri="{FF2B5EF4-FFF2-40B4-BE49-F238E27FC236}">
                <a16:creationId xmlns:a16="http://schemas.microsoft.com/office/drawing/2014/main" id="{E6258E2A-7C90-4EB3-8530-87997F0B3E20}"/>
              </a:ext>
            </a:extLst>
          </p:cNvPr>
          <p:cNvSpPr txBox="1"/>
          <p:nvPr/>
        </p:nvSpPr>
        <p:spPr>
          <a:xfrm>
            <a:off x="3840000" y="0"/>
            <a:ext cx="4460622" cy="553998"/>
          </a:xfrm>
          <a:prstGeom prst="rect">
            <a:avLst/>
          </a:prstGeom>
          <a:noFill/>
          <a:ln>
            <a:solidFill>
              <a:srgbClr val="FF0000"/>
            </a:solidFill>
          </a:ln>
        </p:spPr>
        <p:txBody>
          <a:bodyPr wrap="square" rtlCol="0">
            <a:spAutoFit/>
          </a:bodyPr>
          <a:lstStyle/>
          <a:p>
            <a:pPr algn="ctr"/>
            <a:r>
              <a:rPr lang="en-US" sz="3000" b="1" dirty="0">
                <a:solidFill>
                  <a:schemeClr val="bg1"/>
                </a:solidFill>
              </a:rPr>
              <a:t>ISE 589 : Python for ISE</a:t>
            </a:r>
          </a:p>
        </p:txBody>
      </p:sp>
      <p:sp>
        <p:nvSpPr>
          <p:cNvPr id="32" name="Shape 88">
            <a:extLst>
              <a:ext uri="{FF2B5EF4-FFF2-40B4-BE49-F238E27FC236}">
                <a16:creationId xmlns:a16="http://schemas.microsoft.com/office/drawing/2014/main" id="{EC2FC130-C3E3-4CE7-BDA0-0BBF2D93236F}"/>
              </a:ext>
            </a:extLst>
          </p:cNvPr>
          <p:cNvSpPr txBox="1">
            <a:spLocks noGrp="1"/>
          </p:cNvSpPr>
          <p:nvPr>
            <p:ph type="ctrTitle"/>
          </p:nvPr>
        </p:nvSpPr>
        <p:spPr>
          <a:xfrm>
            <a:off x="292098" y="637019"/>
            <a:ext cx="5341785" cy="572263"/>
          </a:xfrm>
          <a:prstGeom prst="rect">
            <a:avLst/>
          </a:prstGeom>
        </p:spPr>
        <p:txBody>
          <a:bodyPr wrap="square" lIns="91425" tIns="91425" rIns="91425" bIns="91425" anchor="ctr" anchorCtr="0">
            <a:noAutofit/>
          </a:bodyPr>
          <a:lstStyle/>
          <a:p>
            <a:pPr lvl="0" algn="l" rtl="0">
              <a:spcBef>
                <a:spcPts val="0"/>
              </a:spcBef>
              <a:buNone/>
            </a:pPr>
            <a:r>
              <a:rPr lang="en-US" sz="3600" b="1" dirty="0">
                <a:solidFill>
                  <a:schemeClr val="accent1">
                    <a:lumMod val="75000"/>
                  </a:schemeClr>
                </a:solidFill>
                <a:latin typeface="Calibri"/>
                <a:ea typeface="Calibri"/>
                <a:cs typeface="Calibri"/>
                <a:sym typeface="Calibri"/>
              </a:rPr>
              <a:t>Bayes Theorem Continued</a:t>
            </a:r>
          </a:p>
        </p:txBody>
      </p:sp>
      <p:sp>
        <p:nvSpPr>
          <p:cNvPr id="33" name="TextBox 32">
            <a:extLst>
              <a:ext uri="{FF2B5EF4-FFF2-40B4-BE49-F238E27FC236}">
                <a16:creationId xmlns:a16="http://schemas.microsoft.com/office/drawing/2014/main" id="{CBB4558E-3AA9-49A9-A578-31A67329E519}"/>
              </a:ext>
            </a:extLst>
          </p:cNvPr>
          <p:cNvSpPr txBox="1"/>
          <p:nvPr/>
        </p:nvSpPr>
        <p:spPr>
          <a:xfrm>
            <a:off x="292099" y="1051632"/>
            <a:ext cx="9615619" cy="1015663"/>
          </a:xfrm>
          <a:prstGeom prst="rect">
            <a:avLst/>
          </a:prstGeom>
          <a:noFill/>
        </p:spPr>
        <p:txBody>
          <a:bodyPr wrap="square" rtlCol="0">
            <a:spAutoFit/>
          </a:bodyPr>
          <a:lstStyle/>
          <a:p>
            <a:pPr algn="just"/>
            <a:r>
              <a:rPr lang="en-US" sz="2000" b="1" dirty="0">
                <a:solidFill>
                  <a:srgbClr val="FF0000"/>
                </a:solidFill>
              </a:rPr>
              <a:t>The probability of an event conditional on a new piece of evidence </a:t>
            </a:r>
            <a:r>
              <a:rPr lang="en-US" sz="2000" dirty="0"/>
              <a:t>(the posterior probability) is a function of the </a:t>
            </a:r>
            <a:r>
              <a:rPr lang="en-US" sz="2000" b="1" dirty="0">
                <a:solidFill>
                  <a:srgbClr val="92D050"/>
                </a:solidFill>
              </a:rPr>
              <a:t>probability of the evidence given the event has occurred </a:t>
            </a:r>
            <a:r>
              <a:rPr lang="en-US" sz="2000" dirty="0"/>
              <a:t>and the </a:t>
            </a:r>
            <a:r>
              <a:rPr lang="en-US" sz="2000" b="1" dirty="0">
                <a:solidFill>
                  <a:srgbClr val="0070C0"/>
                </a:solidFill>
              </a:rPr>
              <a:t>prior probabilities of the event and the evidence</a:t>
            </a:r>
            <a:r>
              <a:rPr lang="en-US" sz="2000" dirty="0"/>
              <a:t>.</a:t>
            </a:r>
          </a:p>
        </p:txBody>
      </p:sp>
      <p:cxnSp>
        <p:nvCxnSpPr>
          <p:cNvPr id="34" name="Connector: Elbow 33">
            <a:extLst>
              <a:ext uri="{FF2B5EF4-FFF2-40B4-BE49-F238E27FC236}">
                <a16:creationId xmlns:a16="http://schemas.microsoft.com/office/drawing/2014/main" id="{94A1177A-90B1-4220-9DE7-799FD7CCABA5}"/>
              </a:ext>
            </a:extLst>
          </p:cNvPr>
          <p:cNvCxnSpPr>
            <a:cxnSpLocks/>
          </p:cNvCxnSpPr>
          <p:nvPr/>
        </p:nvCxnSpPr>
        <p:spPr>
          <a:xfrm flipV="1">
            <a:off x="292099" y="3516313"/>
            <a:ext cx="2392218" cy="1151291"/>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A2A1D193-854B-4EFD-BABE-4A9F2D546D38}"/>
              </a:ext>
            </a:extLst>
          </p:cNvPr>
          <p:cNvCxnSpPr>
            <a:cxnSpLocks/>
          </p:cNvCxnSpPr>
          <p:nvPr/>
        </p:nvCxnSpPr>
        <p:spPr>
          <a:xfrm>
            <a:off x="292099" y="4667603"/>
            <a:ext cx="2392218" cy="1185503"/>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B54C42F4-C71E-4A95-AA56-963FDA8E6657}"/>
              </a:ext>
            </a:extLst>
          </p:cNvPr>
          <p:cNvSpPr txBox="1"/>
          <p:nvPr/>
        </p:nvSpPr>
        <p:spPr>
          <a:xfrm>
            <a:off x="1453726" y="3128808"/>
            <a:ext cx="1277914" cy="338554"/>
          </a:xfrm>
          <a:prstGeom prst="rect">
            <a:avLst/>
          </a:prstGeom>
          <a:noFill/>
        </p:spPr>
        <p:txBody>
          <a:bodyPr wrap="none" rtlCol="0">
            <a:spAutoFit/>
          </a:bodyPr>
          <a:lstStyle/>
          <a:p>
            <a:r>
              <a:rPr lang="en-US" sz="1600" dirty="0"/>
              <a:t>P(S) = 0.0001</a:t>
            </a:r>
          </a:p>
        </p:txBody>
      </p:sp>
      <p:sp>
        <p:nvSpPr>
          <p:cNvPr id="37" name="TextBox 36">
            <a:extLst>
              <a:ext uri="{FF2B5EF4-FFF2-40B4-BE49-F238E27FC236}">
                <a16:creationId xmlns:a16="http://schemas.microsoft.com/office/drawing/2014/main" id="{0442ADA0-2D79-40AB-9F91-0931944EDCAC}"/>
              </a:ext>
            </a:extLst>
          </p:cNvPr>
          <p:cNvSpPr txBox="1"/>
          <p:nvPr/>
        </p:nvSpPr>
        <p:spPr>
          <a:xfrm>
            <a:off x="1390348" y="5884516"/>
            <a:ext cx="1311578" cy="338554"/>
          </a:xfrm>
          <a:prstGeom prst="rect">
            <a:avLst/>
          </a:prstGeom>
          <a:noFill/>
        </p:spPr>
        <p:txBody>
          <a:bodyPr wrap="none" rtlCol="0">
            <a:spAutoFit/>
          </a:bodyPr>
          <a:lstStyle/>
          <a:p>
            <a:r>
              <a:rPr lang="en-US" sz="1600" dirty="0"/>
              <a:t>P(H) = 0.9999</a:t>
            </a:r>
          </a:p>
        </p:txBody>
      </p:sp>
      <p:cxnSp>
        <p:nvCxnSpPr>
          <p:cNvPr id="38" name="Connector: Elbow 37">
            <a:extLst>
              <a:ext uri="{FF2B5EF4-FFF2-40B4-BE49-F238E27FC236}">
                <a16:creationId xmlns:a16="http://schemas.microsoft.com/office/drawing/2014/main" id="{E6B367C9-DE42-4DA2-9EA9-671054D60550}"/>
              </a:ext>
            </a:extLst>
          </p:cNvPr>
          <p:cNvCxnSpPr>
            <a:cxnSpLocks/>
          </p:cNvCxnSpPr>
          <p:nvPr/>
        </p:nvCxnSpPr>
        <p:spPr>
          <a:xfrm flipV="1">
            <a:off x="1474354" y="2860533"/>
            <a:ext cx="2401454" cy="676400"/>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5D55D640-373C-41E3-880D-DF4C2345E64A}"/>
              </a:ext>
            </a:extLst>
          </p:cNvPr>
          <p:cNvCxnSpPr>
            <a:cxnSpLocks/>
          </p:cNvCxnSpPr>
          <p:nvPr/>
        </p:nvCxnSpPr>
        <p:spPr>
          <a:xfrm>
            <a:off x="1474354" y="3536931"/>
            <a:ext cx="2401454" cy="547014"/>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BB200398-0181-4B92-A4E1-3A151D0E409F}"/>
              </a:ext>
            </a:extLst>
          </p:cNvPr>
          <p:cNvCxnSpPr>
            <a:cxnSpLocks/>
          </p:cNvCxnSpPr>
          <p:nvPr/>
        </p:nvCxnSpPr>
        <p:spPr>
          <a:xfrm flipV="1">
            <a:off x="1474354" y="5176706"/>
            <a:ext cx="2401454" cy="676400"/>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4CA89E27-9C92-4354-B116-9E39066E62E3}"/>
              </a:ext>
            </a:extLst>
          </p:cNvPr>
          <p:cNvCxnSpPr>
            <a:cxnSpLocks/>
          </p:cNvCxnSpPr>
          <p:nvPr/>
        </p:nvCxnSpPr>
        <p:spPr>
          <a:xfrm>
            <a:off x="1474354" y="5853104"/>
            <a:ext cx="2401454" cy="547014"/>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36C56AE-C0EB-42CA-A71E-E9AE0B2E0ADA}"/>
              </a:ext>
            </a:extLst>
          </p:cNvPr>
          <p:cNvSpPr txBox="1"/>
          <p:nvPr/>
        </p:nvSpPr>
        <p:spPr>
          <a:xfrm>
            <a:off x="2701926" y="2573642"/>
            <a:ext cx="1359668" cy="338554"/>
          </a:xfrm>
          <a:prstGeom prst="rect">
            <a:avLst/>
          </a:prstGeom>
          <a:noFill/>
        </p:spPr>
        <p:txBody>
          <a:bodyPr wrap="none" rtlCol="0">
            <a:spAutoFit/>
          </a:bodyPr>
          <a:lstStyle/>
          <a:p>
            <a:r>
              <a:rPr lang="en-US" sz="1600" dirty="0"/>
              <a:t>P(+ | S) = 0.99</a:t>
            </a:r>
          </a:p>
        </p:txBody>
      </p:sp>
      <p:sp>
        <p:nvSpPr>
          <p:cNvPr id="43" name="TextBox 42">
            <a:extLst>
              <a:ext uri="{FF2B5EF4-FFF2-40B4-BE49-F238E27FC236}">
                <a16:creationId xmlns:a16="http://schemas.microsoft.com/office/drawing/2014/main" id="{3A62F175-90BD-4418-B917-9C42F6F6C385}"/>
              </a:ext>
            </a:extLst>
          </p:cNvPr>
          <p:cNvSpPr txBox="1"/>
          <p:nvPr/>
        </p:nvSpPr>
        <p:spPr>
          <a:xfrm>
            <a:off x="2654561" y="3713981"/>
            <a:ext cx="1366080" cy="338554"/>
          </a:xfrm>
          <a:prstGeom prst="rect">
            <a:avLst/>
          </a:prstGeom>
          <a:noFill/>
        </p:spPr>
        <p:txBody>
          <a:bodyPr wrap="none" rtlCol="0">
            <a:spAutoFit/>
          </a:bodyPr>
          <a:lstStyle/>
          <a:p>
            <a:r>
              <a:rPr lang="en-US" sz="1600" dirty="0"/>
              <a:t>P( - | S) = 0.01</a:t>
            </a:r>
          </a:p>
        </p:txBody>
      </p:sp>
      <p:sp>
        <p:nvSpPr>
          <p:cNvPr id="44" name="TextBox 43">
            <a:extLst>
              <a:ext uri="{FF2B5EF4-FFF2-40B4-BE49-F238E27FC236}">
                <a16:creationId xmlns:a16="http://schemas.microsoft.com/office/drawing/2014/main" id="{934E70DA-FC0B-469E-B1C2-C47BD412D670}"/>
              </a:ext>
            </a:extLst>
          </p:cNvPr>
          <p:cNvSpPr txBox="1"/>
          <p:nvPr/>
        </p:nvSpPr>
        <p:spPr>
          <a:xfrm>
            <a:off x="2629218" y="4806742"/>
            <a:ext cx="1393330" cy="338554"/>
          </a:xfrm>
          <a:prstGeom prst="rect">
            <a:avLst/>
          </a:prstGeom>
          <a:noFill/>
        </p:spPr>
        <p:txBody>
          <a:bodyPr wrap="none" rtlCol="0">
            <a:spAutoFit/>
          </a:bodyPr>
          <a:lstStyle/>
          <a:p>
            <a:r>
              <a:rPr lang="en-US" sz="1600" dirty="0"/>
              <a:t>P(+ | H) = 0.01</a:t>
            </a:r>
          </a:p>
        </p:txBody>
      </p:sp>
      <p:sp>
        <p:nvSpPr>
          <p:cNvPr id="45" name="TextBox 44">
            <a:extLst>
              <a:ext uri="{FF2B5EF4-FFF2-40B4-BE49-F238E27FC236}">
                <a16:creationId xmlns:a16="http://schemas.microsoft.com/office/drawing/2014/main" id="{79421177-C7C1-4E1B-B3F4-030647FDA11E}"/>
              </a:ext>
            </a:extLst>
          </p:cNvPr>
          <p:cNvSpPr txBox="1"/>
          <p:nvPr/>
        </p:nvSpPr>
        <p:spPr>
          <a:xfrm>
            <a:off x="2684317" y="6043507"/>
            <a:ext cx="1353256" cy="338554"/>
          </a:xfrm>
          <a:prstGeom prst="rect">
            <a:avLst/>
          </a:prstGeom>
          <a:noFill/>
        </p:spPr>
        <p:txBody>
          <a:bodyPr wrap="none" rtlCol="0">
            <a:spAutoFit/>
          </a:bodyPr>
          <a:lstStyle/>
          <a:p>
            <a:r>
              <a:rPr lang="en-US" sz="1600" dirty="0"/>
              <a:t>P(- | H) = 0.99</a:t>
            </a:r>
          </a:p>
        </p:txBody>
      </p:sp>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CE7CCB17-E0FB-453D-8C51-9E7CB2B4BE0F}"/>
                  </a:ext>
                </a:extLst>
              </p:cNvPr>
              <p:cNvSpPr/>
              <p:nvPr/>
            </p:nvSpPr>
            <p:spPr>
              <a:xfrm>
                <a:off x="3946441" y="2653415"/>
                <a:ext cx="12391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solidFill>
                            <a:schemeClr val="accent1">
                              <a:lumMod val="75000"/>
                            </a:schemeClr>
                          </a:solidFill>
                          <a:latin typeface="Cambria Math" panose="02040503050406030204" pitchFamily="18" charset="0"/>
                        </a:rPr>
                        <m:t>𝑃</m:t>
                      </m:r>
                      <m:d>
                        <m:dPr>
                          <m:ctrlPr>
                            <a:rPr lang="en-US" i="1">
                              <a:solidFill>
                                <a:schemeClr val="accent1">
                                  <a:lumMod val="75000"/>
                                </a:schemeClr>
                              </a:solidFill>
                              <a:latin typeface="Cambria Math" panose="02040503050406030204" pitchFamily="18" charset="0"/>
                            </a:rPr>
                          </m:ctrlPr>
                        </m:dPr>
                        <m:e>
                          <m:r>
                            <a:rPr lang="en-US" i="1">
                              <a:solidFill>
                                <a:schemeClr val="accent1">
                                  <a:lumMod val="75000"/>
                                </a:schemeClr>
                              </a:solidFill>
                              <a:latin typeface="Cambria Math" panose="02040503050406030204" pitchFamily="18" charset="0"/>
                            </a:rPr>
                            <m:t>𝑆</m:t>
                          </m:r>
                          <m:r>
                            <a:rPr lang="en-US" i="1">
                              <a:solidFill>
                                <a:schemeClr val="accent1">
                                  <a:lumMod val="75000"/>
                                </a:schemeClr>
                              </a:solidFill>
                              <a:latin typeface="Cambria Math" panose="02040503050406030204" pitchFamily="18" charset="0"/>
                            </a:rPr>
                            <m:t> ∩ +</m:t>
                          </m:r>
                        </m:e>
                      </m:d>
                    </m:oMath>
                  </m:oMathPara>
                </a14:m>
                <a:endParaRPr lang="en-US" dirty="0"/>
              </a:p>
            </p:txBody>
          </p:sp>
        </mc:Choice>
        <mc:Fallback xmlns="">
          <p:sp>
            <p:nvSpPr>
              <p:cNvPr id="46" name="Rectangle 45">
                <a:extLst>
                  <a:ext uri="{FF2B5EF4-FFF2-40B4-BE49-F238E27FC236}">
                    <a16:creationId xmlns:a16="http://schemas.microsoft.com/office/drawing/2014/main" id="{CE7CCB17-E0FB-453D-8C51-9E7CB2B4BE0F}"/>
                  </a:ext>
                </a:extLst>
              </p:cNvPr>
              <p:cNvSpPr>
                <a:spLocks noRot="1" noChangeAspect="1" noMove="1" noResize="1" noEditPoints="1" noAdjustHandles="1" noChangeArrowheads="1" noChangeShapeType="1" noTextEdit="1"/>
              </p:cNvSpPr>
              <p:nvPr/>
            </p:nvSpPr>
            <p:spPr>
              <a:xfrm>
                <a:off x="3946441" y="2653415"/>
                <a:ext cx="1239185"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5BEF1FA3-B508-4315-9AD3-0CA31663DDC0}"/>
                  </a:ext>
                </a:extLst>
              </p:cNvPr>
              <p:cNvSpPr/>
              <p:nvPr/>
            </p:nvSpPr>
            <p:spPr>
              <a:xfrm>
                <a:off x="3864524" y="3853673"/>
                <a:ext cx="11878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1">
                              <a:lumMod val="75000"/>
                            </a:schemeClr>
                          </a:solidFill>
                          <a:latin typeface="Cambria Math" panose="02040503050406030204" pitchFamily="18" charset="0"/>
                        </a:rPr>
                        <m:t>𝑃</m:t>
                      </m:r>
                      <m:d>
                        <m:dPr>
                          <m:ctrlPr>
                            <a:rPr lang="en-US" i="1">
                              <a:solidFill>
                                <a:schemeClr val="accent1">
                                  <a:lumMod val="75000"/>
                                </a:schemeClr>
                              </a:solidFill>
                              <a:latin typeface="Cambria Math" panose="02040503050406030204" pitchFamily="18" charset="0"/>
                            </a:rPr>
                          </m:ctrlPr>
                        </m:dPr>
                        <m:e>
                          <m:r>
                            <a:rPr lang="en-US" i="1">
                              <a:solidFill>
                                <a:schemeClr val="accent1">
                                  <a:lumMod val="75000"/>
                                </a:schemeClr>
                              </a:solidFill>
                              <a:latin typeface="Cambria Math" panose="02040503050406030204" pitchFamily="18" charset="0"/>
                            </a:rPr>
                            <m:t>𝑆</m:t>
                          </m:r>
                          <m:r>
                            <a:rPr lang="en-US" i="1">
                              <a:solidFill>
                                <a:schemeClr val="accent1">
                                  <a:lumMod val="75000"/>
                                </a:schemeClr>
                              </a:solidFill>
                              <a:latin typeface="Cambria Math" panose="02040503050406030204" pitchFamily="18" charset="0"/>
                            </a:rPr>
                            <m:t> ∩−</m:t>
                          </m:r>
                        </m:e>
                      </m:d>
                    </m:oMath>
                  </m:oMathPara>
                </a14:m>
                <a:endParaRPr lang="en-US" dirty="0"/>
              </a:p>
            </p:txBody>
          </p:sp>
        </mc:Choice>
        <mc:Fallback xmlns="">
          <p:sp>
            <p:nvSpPr>
              <p:cNvPr id="47" name="Rectangle 46">
                <a:extLst>
                  <a:ext uri="{FF2B5EF4-FFF2-40B4-BE49-F238E27FC236}">
                    <a16:creationId xmlns:a16="http://schemas.microsoft.com/office/drawing/2014/main" id="{5BEF1FA3-B508-4315-9AD3-0CA31663DDC0}"/>
                  </a:ext>
                </a:extLst>
              </p:cNvPr>
              <p:cNvSpPr>
                <a:spLocks noRot="1" noChangeAspect="1" noMove="1" noResize="1" noEditPoints="1" noAdjustHandles="1" noChangeArrowheads="1" noChangeShapeType="1" noTextEdit="1"/>
              </p:cNvSpPr>
              <p:nvPr/>
            </p:nvSpPr>
            <p:spPr>
              <a:xfrm>
                <a:off x="3864524" y="3853673"/>
                <a:ext cx="1187889"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AE75A253-D575-40D7-9A7B-877628ED2FF9}"/>
                  </a:ext>
                </a:extLst>
              </p:cNvPr>
              <p:cNvSpPr/>
              <p:nvPr/>
            </p:nvSpPr>
            <p:spPr>
              <a:xfrm>
                <a:off x="3875808" y="4992040"/>
                <a:ext cx="12879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1">
                              <a:lumMod val="75000"/>
                            </a:schemeClr>
                          </a:solidFill>
                          <a:latin typeface="Cambria Math" panose="02040503050406030204" pitchFamily="18" charset="0"/>
                        </a:rPr>
                        <m:t>𝑃</m:t>
                      </m:r>
                      <m:d>
                        <m:dPr>
                          <m:ctrlPr>
                            <a:rPr lang="en-US" i="1">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𝐻</m:t>
                          </m:r>
                          <m:r>
                            <a:rPr lang="en-US" i="1">
                              <a:solidFill>
                                <a:schemeClr val="accent1">
                                  <a:lumMod val="75000"/>
                                </a:schemeClr>
                              </a:solidFill>
                              <a:latin typeface="Cambria Math" panose="02040503050406030204" pitchFamily="18" charset="0"/>
                            </a:rPr>
                            <m:t> ∩ +</m:t>
                          </m:r>
                        </m:e>
                      </m:d>
                    </m:oMath>
                  </m:oMathPara>
                </a14:m>
                <a:endParaRPr lang="en-US" dirty="0"/>
              </a:p>
            </p:txBody>
          </p:sp>
        </mc:Choice>
        <mc:Fallback xmlns="">
          <p:sp>
            <p:nvSpPr>
              <p:cNvPr id="48" name="Rectangle 47">
                <a:extLst>
                  <a:ext uri="{FF2B5EF4-FFF2-40B4-BE49-F238E27FC236}">
                    <a16:creationId xmlns:a16="http://schemas.microsoft.com/office/drawing/2014/main" id="{AE75A253-D575-40D7-9A7B-877628ED2FF9}"/>
                  </a:ext>
                </a:extLst>
              </p:cNvPr>
              <p:cNvSpPr>
                <a:spLocks noRot="1" noChangeAspect="1" noMove="1" noResize="1" noEditPoints="1" noAdjustHandles="1" noChangeArrowheads="1" noChangeShapeType="1" noTextEdit="1"/>
              </p:cNvSpPr>
              <p:nvPr/>
            </p:nvSpPr>
            <p:spPr>
              <a:xfrm>
                <a:off x="3875808" y="4992040"/>
                <a:ext cx="1287917"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70DFC01B-177D-4F20-AEC9-90F35E1730A1}"/>
                  </a:ext>
                </a:extLst>
              </p:cNvPr>
              <p:cNvSpPr/>
              <p:nvPr/>
            </p:nvSpPr>
            <p:spPr>
              <a:xfrm>
                <a:off x="3792726" y="6223070"/>
                <a:ext cx="123662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1">
                              <a:lumMod val="75000"/>
                            </a:schemeClr>
                          </a:solidFill>
                          <a:latin typeface="Cambria Math" panose="02040503050406030204" pitchFamily="18" charset="0"/>
                        </a:rPr>
                        <m:t>𝑃</m:t>
                      </m:r>
                      <m:d>
                        <m:dPr>
                          <m:ctrlPr>
                            <a:rPr lang="en-US" i="1">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𝐻</m:t>
                          </m:r>
                          <m:r>
                            <a:rPr lang="en-US" i="1">
                              <a:solidFill>
                                <a:schemeClr val="accent1">
                                  <a:lumMod val="75000"/>
                                </a:schemeClr>
                              </a:solidFill>
                              <a:latin typeface="Cambria Math" panose="02040503050406030204" pitchFamily="18" charset="0"/>
                            </a:rPr>
                            <m:t> ∩</m:t>
                          </m:r>
                          <m:r>
                            <a:rPr lang="en-US" b="0" i="1" smtClean="0">
                              <a:solidFill>
                                <a:schemeClr val="accent1">
                                  <a:lumMod val="75000"/>
                                </a:schemeClr>
                              </a:solidFill>
                              <a:latin typeface="Cambria Math" panose="02040503050406030204" pitchFamily="18" charset="0"/>
                            </a:rPr>
                            <m:t>−</m:t>
                          </m:r>
                        </m:e>
                      </m:d>
                    </m:oMath>
                  </m:oMathPara>
                </a14:m>
                <a:endParaRPr lang="en-US" dirty="0"/>
              </a:p>
            </p:txBody>
          </p:sp>
        </mc:Choice>
        <mc:Fallback xmlns="">
          <p:sp>
            <p:nvSpPr>
              <p:cNvPr id="49" name="Rectangle 48">
                <a:extLst>
                  <a:ext uri="{FF2B5EF4-FFF2-40B4-BE49-F238E27FC236}">
                    <a16:creationId xmlns:a16="http://schemas.microsoft.com/office/drawing/2014/main" id="{70DFC01B-177D-4F20-AEC9-90F35E1730A1}"/>
                  </a:ext>
                </a:extLst>
              </p:cNvPr>
              <p:cNvSpPr>
                <a:spLocks noRot="1" noChangeAspect="1" noMove="1" noResize="1" noEditPoints="1" noAdjustHandles="1" noChangeArrowheads="1" noChangeShapeType="1" noTextEdit="1"/>
              </p:cNvSpPr>
              <p:nvPr/>
            </p:nvSpPr>
            <p:spPr>
              <a:xfrm>
                <a:off x="3792726" y="6223070"/>
                <a:ext cx="1236621"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C84A403C-BE69-41B4-85F6-80567B0D58A7}"/>
                  </a:ext>
                </a:extLst>
              </p:cNvPr>
              <p:cNvSpPr txBox="1"/>
              <p:nvPr/>
            </p:nvSpPr>
            <p:spPr>
              <a:xfrm>
                <a:off x="6617634" y="2448910"/>
                <a:ext cx="3107454" cy="1359796"/>
              </a:xfrm>
              <a:prstGeom prst="rect">
                <a:avLst/>
              </a:prstGeom>
              <a:noFill/>
            </p:spPr>
            <p:txBody>
              <a:bodyPr wrap="none" rtlCol="0">
                <a:spAutoFit/>
              </a:bodyPr>
              <a:lstStyle/>
              <a:p>
                <a:endParaRPr lang="en-US" sz="2000" dirty="0">
                  <a:solidFill>
                    <a:schemeClr val="accent1">
                      <a:lumMod val="75000"/>
                    </a:schemeClr>
                  </a:solidFill>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000" b="1" i="1" smtClean="0">
                          <a:solidFill>
                            <a:srgbClr val="FF0000"/>
                          </a:solidFill>
                          <a:latin typeface="Cambria Math" panose="02040503050406030204" pitchFamily="18" charset="0"/>
                          <a:ea typeface="Cambria Math" panose="02040503050406030204" pitchFamily="18" charset="0"/>
                        </a:rPr>
                        <m:t>𝑷</m:t>
                      </m:r>
                      <m:d>
                        <m:dPr>
                          <m:ctrlPr>
                            <a:rPr lang="en-US" sz="2000" b="1" i="1">
                              <a:solidFill>
                                <a:srgbClr val="FF0000"/>
                              </a:solidFill>
                              <a:latin typeface="Cambria Math" panose="02040503050406030204" pitchFamily="18" charset="0"/>
                              <a:ea typeface="Cambria Math" panose="02040503050406030204" pitchFamily="18" charset="0"/>
                            </a:rPr>
                          </m:ctrlPr>
                        </m:dPr>
                        <m:e>
                          <m:r>
                            <a:rPr lang="en-US" sz="2000" b="1" i="1" smtClean="0">
                              <a:solidFill>
                                <a:srgbClr val="FF0000"/>
                              </a:solidFill>
                              <a:latin typeface="Cambria Math" panose="02040503050406030204" pitchFamily="18" charset="0"/>
                              <a:ea typeface="Cambria Math" panose="02040503050406030204" pitchFamily="18" charset="0"/>
                            </a:rPr>
                            <m:t>𝑺</m:t>
                          </m:r>
                        </m:e>
                        <m:e>
                          <m:r>
                            <a:rPr lang="en-US" sz="2000" b="1" i="1" smtClean="0">
                              <a:solidFill>
                                <a:srgbClr val="FF0000"/>
                              </a:solidFill>
                              <a:latin typeface="Cambria Math" panose="02040503050406030204" pitchFamily="18" charset="0"/>
                              <a:ea typeface="Cambria Math" panose="02040503050406030204" pitchFamily="18" charset="0"/>
                            </a:rPr>
                            <m:t>+</m:t>
                          </m:r>
                        </m:e>
                      </m:d>
                      <m:r>
                        <a:rPr lang="en-US" sz="2000" b="0" i="0" smtClean="0">
                          <a:solidFill>
                            <a:schemeClr val="accent1">
                              <a:lumMod val="75000"/>
                            </a:schemeClr>
                          </a:solidFill>
                          <a:latin typeface="Cambria Math" panose="02040503050406030204" pitchFamily="18" charset="0"/>
                          <a:ea typeface="Cambria Math" panose="02040503050406030204" pitchFamily="18" charset="0"/>
                        </a:rPr>
                        <m:t>=</m:t>
                      </m:r>
                      <m:f>
                        <m:fPr>
                          <m:ctrlPr>
                            <a:rPr lang="en-US" sz="2000" b="0" i="1" smtClean="0">
                              <a:solidFill>
                                <a:schemeClr val="accent1">
                                  <a:lumMod val="75000"/>
                                </a:schemeClr>
                              </a:solidFill>
                              <a:latin typeface="Cambria Math" panose="02040503050406030204" pitchFamily="18" charset="0"/>
                              <a:ea typeface="Cambria Math" panose="02040503050406030204" pitchFamily="18" charset="0"/>
                            </a:rPr>
                          </m:ctrlPr>
                        </m:fPr>
                        <m:num>
                          <m:r>
                            <a:rPr lang="en-US" sz="2000" b="1" i="1" smtClean="0">
                              <a:solidFill>
                                <a:srgbClr val="92D050"/>
                              </a:solidFill>
                              <a:latin typeface="Cambria Math" panose="02040503050406030204" pitchFamily="18" charset="0"/>
                              <a:ea typeface="Cambria Math" panose="02040503050406030204" pitchFamily="18" charset="0"/>
                            </a:rPr>
                            <m:t>𝑷</m:t>
                          </m:r>
                          <m:d>
                            <m:dPr>
                              <m:endChr m:val="|"/>
                              <m:ctrlPr>
                                <a:rPr lang="en-US" sz="2000" b="1" i="1" smtClean="0">
                                  <a:solidFill>
                                    <a:srgbClr val="92D050"/>
                                  </a:solidFill>
                                  <a:latin typeface="Cambria Math" panose="02040503050406030204" pitchFamily="18" charset="0"/>
                                  <a:ea typeface="Cambria Math" panose="02040503050406030204" pitchFamily="18" charset="0"/>
                                </a:rPr>
                              </m:ctrlPr>
                            </m:dPr>
                            <m:e>
                              <m:r>
                                <a:rPr lang="en-US" sz="2000" b="1" i="1" smtClean="0">
                                  <a:solidFill>
                                    <a:srgbClr val="92D050"/>
                                  </a:solidFill>
                                  <a:latin typeface="Cambria Math" panose="02040503050406030204" pitchFamily="18" charset="0"/>
                                  <a:ea typeface="Cambria Math" panose="02040503050406030204" pitchFamily="18" charset="0"/>
                                </a:rPr>
                                <m:t>+</m:t>
                              </m:r>
                            </m:e>
                          </m:d>
                          <m:r>
                            <a:rPr lang="en-US" sz="2000" b="1" i="1" smtClean="0">
                              <a:solidFill>
                                <a:srgbClr val="92D050"/>
                              </a:solidFill>
                              <a:latin typeface="Cambria Math" panose="02040503050406030204" pitchFamily="18" charset="0"/>
                              <a:ea typeface="Cambria Math" panose="02040503050406030204" pitchFamily="18" charset="0"/>
                            </a:rPr>
                            <m:t> </m:t>
                          </m:r>
                          <m:r>
                            <a:rPr lang="en-US" sz="2000" b="1" i="1" smtClean="0">
                              <a:solidFill>
                                <a:srgbClr val="92D050"/>
                              </a:solidFill>
                              <a:latin typeface="Cambria Math" panose="02040503050406030204" pitchFamily="18" charset="0"/>
                              <a:ea typeface="Cambria Math" panose="02040503050406030204" pitchFamily="18" charset="0"/>
                            </a:rPr>
                            <m:t>𝑺</m:t>
                          </m:r>
                          <m:r>
                            <a:rPr lang="en-US" sz="2000" b="1" i="1" smtClean="0">
                              <a:solidFill>
                                <a:srgbClr val="92D050"/>
                              </a:solidFill>
                              <a:latin typeface="Cambria Math" panose="02040503050406030204" pitchFamily="18" charset="0"/>
                              <a:ea typeface="Cambria Math" panose="02040503050406030204" pitchFamily="18" charset="0"/>
                            </a:rPr>
                            <m:t>) </m:t>
                          </m:r>
                          <m:r>
                            <a:rPr lang="en-US" sz="2000" b="0" i="1" smtClean="0">
                              <a:solidFill>
                                <a:schemeClr val="tx1">
                                  <a:lumMod val="85000"/>
                                  <a:lumOff val="15000"/>
                                </a:schemeClr>
                              </a:solidFill>
                              <a:latin typeface="Cambria Math" panose="02040503050406030204" pitchFamily="18" charset="0"/>
                              <a:ea typeface="Cambria Math" panose="02040503050406030204" pitchFamily="18" charset="0"/>
                            </a:rPr>
                            <m:t>𝑋</m:t>
                          </m:r>
                          <m:r>
                            <a:rPr lang="en-US" sz="2000" b="0" i="1" smtClean="0">
                              <a:solidFill>
                                <a:schemeClr val="accent1">
                                  <a:lumMod val="75000"/>
                                </a:schemeClr>
                              </a:solidFill>
                              <a:latin typeface="Cambria Math" panose="02040503050406030204" pitchFamily="18" charset="0"/>
                              <a:ea typeface="Cambria Math" panose="02040503050406030204" pitchFamily="18" charset="0"/>
                            </a:rPr>
                            <m:t>  </m:t>
                          </m:r>
                          <m:r>
                            <a:rPr lang="en-US" sz="2000" b="0" i="1" smtClean="0">
                              <a:solidFill>
                                <a:schemeClr val="accent1">
                                  <a:lumMod val="75000"/>
                                </a:schemeClr>
                              </a:solidFill>
                              <a:latin typeface="Cambria Math" panose="02040503050406030204" pitchFamily="18" charset="0"/>
                              <a:ea typeface="Cambria Math" panose="02040503050406030204" pitchFamily="18" charset="0"/>
                            </a:rPr>
                            <m:t>𝑃</m:t>
                          </m:r>
                          <m:r>
                            <a:rPr lang="en-US" sz="2000" b="0" i="1" smtClean="0">
                              <a:solidFill>
                                <a:schemeClr val="accent1">
                                  <a:lumMod val="75000"/>
                                </a:schemeClr>
                              </a:solidFill>
                              <a:latin typeface="Cambria Math" panose="02040503050406030204" pitchFamily="18" charset="0"/>
                              <a:ea typeface="Cambria Math" panose="02040503050406030204" pitchFamily="18" charset="0"/>
                            </a:rPr>
                            <m:t>(</m:t>
                          </m:r>
                          <m:r>
                            <a:rPr lang="en-US" sz="2000" b="0" i="1" smtClean="0">
                              <a:solidFill>
                                <a:schemeClr val="accent1">
                                  <a:lumMod val="75000"/>
                                </a:schemeClr>
                              </a:solidFill>
                              <a:latin typeface="Cambria Math" panose="02040503050406030204" pitchFamily="18" charset="0"/>
                              <a:ea typeface="Cambria Math" panose="02040503050406030204" pitchFamily="18" charset="0"/>
                            </a:rPr>
                            <m:t>𝑆</m:t>
                          </m:r>
                          <m:r>
                            <a:rPr lang="en-US" sz="2000" b="0" i="1" smtClean="0">
                              <a:solidFill>
                                <a:schemeClr val="accent1">
                                  <a:lumMod val="75000"/>
                                </a:schemeClr>
                              </a:solidFill>
                              <a:latin typeface="Cambria Math" panose="02040503050406030204" pitchFamily="18" charset="0"/>
                              <a:ea typeface="Cambria Math" panose="02040503050406030204" pitchFamily="18" charset="0"/>
                            </a:rPr>
                            <m:t>)</m:t>
                          </m:r>
                        </m:num>
                        <m:den>
                          <m:r>
                            <a:rPr lang="en-US" sz="2000" b="0" i="1" smtClean="0">
                              <a:solidFill>
                                <a:schemeClr val="accent1">
                                  <a:lumMod val="75000"/>
                                </a:schemeClr>
                              </a:solidFill>
                              <a:latin typeface="Cambria Math" panose="02040503050406030204" pitchFamily="18" charset="0"/>
                              <a:ea typeface="Cambria Math" panose="02040503050406030204" pitchFamily="18" charset="0"/>
                            </a:rPr>
                            <m:t>𝑃</m:t>
                          </m:r>
                          <m:r>
                            <a:rPr lang="en-US" sz="2000" b="0" i="1" smtClean="0">
                              <a:solidFill>
                                <a:schemeClr val="accent1">
                                  <a:lumMod val="75000"/>
                                </a:schemeClr>
                              </a:solidFill>
                              <a:latin typeface="Cambria Math" panose="02040503050406030204" pitchFamily="18" charset="0"/>
                              <a:ea typeface="Cambria Math" panose="02040503050406030204" pitchFamily="18" charset="0"/>
                            </a:rPr>
                            <m:t>(+)</m:t>
                          </m:r>
                        </m:den>
                      </m:f>
                    </m:oMath>
                  </m:oMathPara>
                </a14:m>
                <a:endParaRPr lang="en-US" sz="2000" dirty="0"/>
              </a:p>
              <a:p>
                <a:endParaRPr lang="en-US" sz="2000" dirty="0"/>
              </a:p>
            </p:txBody>
          </p:sp>
        </mc:Choice>
        <mc:Fallback xmlns="">
          <p:sp>
            <p:nvSpPr>
              <p:cNvPr id="50" name="TextBox 49">
                <a:extLst>
                  <a:ext uri="{FF2B5EF4-FFF2-40B4-BE49-F238E27FC236}">
                    <a16:creationId xmlns:a16="http://schemas.microsoft.com/office/drawing/2014/main" id="{C84A403C-BE69-41B4-85F6-80567B0D58A7}"/>
                  </a:ext>
                </a:extLst>
              </p:cNvPr>
              <p:cNvSpPr txBox="1">
                <a:spLocks noRot="1" noChangeAspect="1" noMove="1" noResize="1" noEditPoints="1" noAdjustHandles="1" noChangeArrowheads="1" noChangeShapeType="1" noTextEdit="1"/>
              </p:cNvSpPr>
              <p:nvPr/>
            </p:nvSpPr>
            <p:spPr>
              <a:xfrm>
                <a:off x="6617634" y="2448910"/>
                <a:ext cx="3107454" cy="1359796"/>
              </a:xfrm>
              <a:prstGeom prst="rect">
                <a:avLst/>
              </a:prstGeom>
              <a:blipFill>
                <a:blip r:embed="rId8"/>
                <a:stretch>
                  <a:fillRect/>
                </a:stretch>
              </a:blipFill>
            </p:spPr>
            <p:txBody>
              <a:bodyPr/>
              <a:lstStyle/>
              <a:p>
                <a:r>
                  <a:rPr lang="en-US">
                    <a:noFill/>
                  </a:rPr>
                  <a:t> </a:t>
                </a:r>
              </a:p>
            </p:txBody>
          </p:sp>
        </mc:Fallback>
      </mc:AlternateContent>
      <p:pic>
        <p:nvPicPr>
          <p:cNvPr id="25" name="Picture 24">
            <a:extLst>
              <a:ext uri="{FF2B5EF4-FFF2-40B4-BE49-F238E27FC236}">
                <a16:creationId xmlns:a16="http://schemas.microsoft.com/office/drawing/2014/main" id="{05AEBEC5-2BB4-4583-8E4A-C9C2CBADB79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71888" y="57924"/>
            <a:ext cx="584200" cy="438150"/>
          </a:xfrm>
          <a:prstGeom prst="rect">
            <a:avLst/>
          </a:prstGeom>
        </p:spPr>
      </p:pic>
      <p:cxnSp>
        <p:nvCxnSpPr>
          <p:cNvPr id="27" name="Straight Connector 26">
            <a:extLst>
              <a:ext uri="{FF2B5EF4-FFF2-40B4-BE49-F238E27FC236}">
                <a16:creationId xmlns:a16="http://schemas.microsoft.com/office/drawing/2014/main" id="{58F431E6-78AF-4F08-A67D-CD9FC45B4B03}"/>
              </a:ext>
            </a:extLst>
          </p:cNvPr>
          <p:cNvCxnSpPr/>
          <p:nvPr/>
        </p:nvCxnSpPr>
        <p:spPr>
          <a:xfrm flipH="1">
            <a:off x="114300" y="1209282"/>
            <a:ext cx="177798"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DA060AD-6F5B-47BE-A3BF-8C6DB5A7E7A8}"/>
              </a:ext>
            </a:extLst>
          </p:cNvPr>
          <p:cNvCxnSpPr/>
          <p:nvPr/>
        </p:nvCxnSpPr>
        <p:spPr>
          <a:xfrm>
            <a:off x="114300" y="1209282"/>
            <a:ext cx="0" cy="858013"/>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241F1B4-CE97-4B2F-9BB4-C5CFBC176BCC}"/>
              </a:ext>
            </a:extLst>
          </p:cNvPr>
          <p:cNvCxnSpPr>
            <a:cxnSpLocks/>
          </p:cNvCxnSpPr>
          <p:nvPr/>
        </p:nvCxnSpPr>
        <p:spPr>
          <a:xfrm>
            <a:off x="114300" y="2067295"/>
            <a:ext cx="6889346"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6A04F529-5121-4BB5-8B63-2D845D50D3B7}"/>
              </a:ext>
            </a:extLst>
          </p:cNvPr>
          <p:cNvCxnSpPr>
            <a:cxnSpLocks/>
          </p:cNvCxnSpPr>
          <p:nvPr/>
        </p:nvCxnSpPr>
        <p:spPr>
          <a:xfrm>
            <a:off x="6995934" y="2066401"/>
            <a:ext cx="0" cy="67651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487551B0-3E72-4F6A-B990-E590660F52EB}"/>
              </a:ext>
            </a:extLst>
          </p:cNvPr>
          <p:cNvCxnSpPr>
            <a:cxnSpLocks/>
          </p:cNvCxnSpPr>
          <p:nvPr/>
        </p:nvCxnSpPr>
        <p:spPr>
          <a:xfrm>
            <a:off x="8300622" y="1725601"/>
            <a:ext cx="0" cy="1017318"/>
          </a:xfrm>
          <a:prstGeom prst="straightConnector1">
            <a:avLst/>
          </a:prstGeom>
          <a:ln w="31750">
            <a:solidFill>
              <a:srgbClr val="92D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860936AB-A009-4C74-9C8C-BA8D3934E3C3}"/>
                  </a:ext>
                </a:extLst>
              </p:cNvPr>
              <p:cNvSpPr txBox="1"/>
              <p:nvPr/>
            </p:nvSpPr>
            <p:spPr>
              <a:xfrm>
                <a:off x="5574367" y="3316456"/>
                <a:ext cx="6445047" cy="3170099"/>
              </a:xfrm>
              <a:prstGeom prst="rect">
                <a:avLst/>
              </a:prstGeom>
              <a:noFill/>
            </p:spPr>
            <p:txBody>
              <a:bodyPr wrap="square" rtlCol="0">
                <a:spAutoFit/>
              </a:bodyPr>
              <a:lstStyle/>
              <a:p>
                <a:endParaRPr lang="en-US" sz="2000" dirty="0"/>
              </a:p>
              <a:p>
                <a:r>
                  <a:rPr lang="en-US" sz="2000" b="1" dirty="0">
                    <a:solidFill>
                      <a:srgbClr val="0070C0"/>
                    </a:solidFill>
                  </a:rPr>
                  <a:t> -     We know the prior probability of someone suffering </a:t>
                </a:r>
              </a:p>
              <a:p>
                <a:r>
                  <a:rPr lang="en-US" sz="2000" b="1" dirty="0">
                    <a:solidFill>
                      <a:srgbClr val="0070C0"/>
                    </a:solidFill>
                  </a:rPr>
                  <a:t>       from the rare autoimmune disease. </a:t>
                </a:r>
                <a14:m>
                  <m:oMath xmlns:m="http://schemas.openxmlformats.org/officeDocument/2006/math">
                    <m:r>
                      <a:rPr lang="en-US" sz="2000" b="0" i="1" smtClean="0">
                        <a:solidFill>
                          <a:schemeClr val="accent1">
                            <a:lumMod val="75000"/>
                          </a:schemeClr>
                        </a:solidFill>
                        <a:latin typeface="Cambria Math" panose="02040503050406030204" pitchFamily="18" charset="0"/>
                        <a:ea typeface="Cambria Math" panose="02040503050406030204" pitchFamily="18" charset="0"/>
                      </a:rPr>
                      <m:t>𝑃</m:t>
                    </m:r>
                    <m:r>
                      <a:rPr lang="en-US" sz="2000" b="0" i="1" smtClean="0">
                        <a:solidFill>
                          <a:schemeClr val="accent1">
                            <a:lumMod val="75000"/>
                          </a:schemeClr>
                        </a:solidFill>
                        <a:latin typeface="Cambria Math" panose="02040503050406030204" pitchFamily="18" charset="0"/>
                        <a:ea typeface="Cambria Math" panose="02040503050406030204" pitchFamily="18" charset="0"/>
                      </a:rPr>
                      <m:t>(</m:t>
                    </m:r>
                    <m:r>
                      <a:rPr lang="en-US" sz="2000" b="0" i="1" smtClean="0">
                        <a:solidFill>
                          <a:schemeClr val="accent1">
                            <a:lumMod val="75000"/>
                          </a:schemeClr>
                        </a:solidFill>
                        <a:latin typeface="Cambria Math" panose="02040503050406030204" pitchFamily="18" charset="0"/>
                        <a:ea typeface="Cambria Math" panose="02040503050406030204" pitchFamily="18" charset="0"/>
                      </a:rPr>
                      <m:t>𝑆</m:t>
                    </m:r>
                    <m:r>
                      <a:rPr lang="en-US" sz="2000" b="0" i="1" smtClean="0">
                        <a:solidFill>
                          <a:schemeClr val="accent1">
                            <a:lumMod val="75000"/>
                          </a:schemeClr>
                        </a:solidFill>
                        <a:latin typeface="Cambria Math" panose="02040503050406030204" pitchFamily="18" charset="0"/>
                        <a:ea typeface="Cambria Math" panose="02040503050406030204" pitchFamily="18" charset="0"/>
                      </a:rPr>
                      <m:t>)</m:t>
                    </m:r>
                  </m:oMath>
                </a14:m>
                <a:endParaRPr lang="en-US" sz="2000" dirty="0"/>
              </a:p>
              <a:p>
                <a:pPr marL="342900" indent="-342900" algn="just">
                  <a:buFontTx/>
                  <a:buChar char="-"/>
                </a:pPr>
                <a:r>
                  <a:rPr lang="en-US" sz="2000" b="1" dirty="0">
                    <a:solidFill>
                      <a:srgbClr val="92D050"/>
                    </a:solidFill>
                  </a:rPr>
                  <a:t>The probability of a diagnosis test coming out positive given that someone is sick. </a:t>
                </a:r>
                <a14:m>
                  <m:oMath xmlns:m="http://schemas.openxmlformats.org/officeDocument/2006/math">
                    <m:r>
                      <a:rPr lang="en-US" sz="2000" b="1" i="1" smtClean="0">
                        <a:solidFill>
                          <a:srgbClr val="92D050"/>
                        </a:solidFill>
                        <a:latin typeface="Cambria Math" panose="02040503050406030204" pitchFamily="18" charset="0"/>
                        <a:ea typeface="Cambria Math" panose="02040503050406030204" pitchFamily="18" charset="0"/>
                      </a:rPr>
                      <m:t>𝑷</m:t>
                    </m:r>
                    <m:d>
                      <m:dPr>
                        <m:endChr m:val="|"/>
                        <m:ctrlPr>
                          <a:rPr lang="en-US" sz="2000" b="1" i="1" smtClean="0">
                            <a:solidFill>
                              <a:srgbClr val="92D050"/>
                            </a:solidFill>
                            <a:latin typeface="Cambria Math" panose="02040503050406030204" pitchFamily="18" charset="0"/>
                            <a:ea typeface="Cambria Math" panose="02040503050406030204" pitchFamily="18" charset="0"/>
                          </a:rPr>
                        </m:ctrlPr>
                      </m:dPr>
                      <m:e>
                        <m:r>
                          <a:rPr lang="en-US" sz="2000" b="1" i="1" smtClean="0">
                            <a:solidFill>
                              <a:srgbClr val="92D050"/>
                            </a:solidFill>
                            <a:latin typeface="Cambria Math" panose="02040503050406030204" pitchFamily="18" charset="0"/>
                            <a:ea typeface="Cambria Math" panose="02040503050406030204" pitchFamily="18" charset="0"/>
                          </a:rPr>
                          <m:t>+</m:t>
                        </m:r>
                      </m:e>
                    </m:d>
                    <m:r>
                      <a:rPr lang="en-US" sz="2000" b="1" i="1" smtClean="0">
                        <a:solidFill>
                          <a:srgbClr val="92D050"/>
                        </a:solidFill>
                        <a:latin typeface="Cambria Math" panose="02040503050406030204" pitchFamily="18" charset="0"/>
                        <a:ea typeface="Cambria Math" panose="02040503050406030204" pitchFamily="18" charset="0"/>
                      </a:rPr>
                      <m:t> </m:t>
                    </m:r>
                    <m:r>
                      <a:rPr lang="en-US" sz="2000" b="1" i="1" smtClean="0">
                        <a:solidFill>
                          <a:srgbClr val="92D050"/>
                        </a:solidFill>
                        <a:latin typeface="Cambria Math" panose="02040503050406030204" pitchFamily="18" charset="0"/>
                        <a:ea typeface="Cambria Math" panose="02040503050406030204" pitchFamily="18" charset="0"/>
                      </a:rPr>
                      <m:t>𝑺</m:t>
                    </m:r>
                    <m:r>
                      <a:rPr lang="en-US" sz="2000" b="1" i="1" smtClean="0">
                        <a:solidFill>
                          <a:srgbClr val="92D050"/>
                        </a:solidFill>
                        <a:latin typeface="Cambria Math" panose="02040503050406030204" pitchFamily="18" charset="0"/>
                        <a:ea typeface="Cambria Math" panose="02040503050406030204" pitchFamily="18" charset="0"/>
                      </a:rPr>
                      <m:t>) </m:t>
                    </m:r>
                  </m:oMath>
                </a14:m>
                <a:endParaRPr lang="en-US" sz="2000" dirty="0"/>
              </a:p>
              <a:p>
                <a:pPr marL="342900" indent="-342900" algn="just">
                  <a:buFontTx/>
                  <a:buChar char="-"/>
                </a:pPr>
                <a:r>
                  <a:rPr lang="en-US" sz="2000" b="1" dirty="0">
                    <a:solidFill>
                      <a:srgbClr val="0070C0"/>
                    </a:solidFill>
                  </a:rPr>
                  <a:t>We can calculate the probability that someone tested positive. </a:t>
                </a:r>
                <a14:m>
                  <m:oMath xmlns:m="http://schemas.openxmlformats.org/officeDocument/2006/math">
                    <m:r>
                      <a:rPr lang="en-US" sz="2000" b="1">
                        <a:solidFill>
                          <a:srgbClr val="0070C0"/>
                        </a:solidFill>
                        <a:latin typeface="Cambria Math" panose="02040503050406030204" pitchFamily="18" charset="0"/>
                      </a:rPr>
                      <m:t>𝑃</m:t>
                    </m:r>
                    <m:r>
                      <a:rPr lang="en-US" sz="2000" b="1">
                        <a:solidFill>
                          <a:srgbClr val="0070C0"/>
                        </a:solidFill>
                        <a:latin typeface="Cambria Math" panose="02040503050406030204" pitchFamily="18" charset="0"/>
                      </a:rPr>
                      <m:t>(+)</m:t>
                    </m:r>
                  </m:oMath>
                </a14:m>
                <a:endParaRPr lang="en-US" sz="2000" b="1" dirty="0">
                  <a:solidFill>
                    <a:srgbClr val="0070C0"/>
                  </a:solidFill>
                </a:endParaRPr>
              </a:p>
              <a:p>
                <a:pPr marL="342900" indent="-342900" algn="just">
                  <a:buFontTx/>
                  <a:buChar char="-"/>
                </a:pPr>
                <a:r>
                  <a:rPr lang="en-US" sz="2000" b="1" dirty="0">
                    <a:solidFill>
                      <a:srgbClr val="FF0000"/>
                    </a:solidFill>
                  </a:rPr>
                  <a:t>Now we can answer, the question of what is the   (posterior) probability of someone really being sick if tested positive. </a:t>
                </a:r>
                <a14:m>
                  <m:oMath xmlns:m="http://schemas.openxmlformats.org/officeDocument/2006/math">
                    <m:r>
                      <a:rPr lang="en-US" sz="2000" b="1" i="1" smtClean="0">
                        <a:solidFill>
                          <a:srgbClr val="FF0000"/>
                        </a:solidFill>
                        <a:latin typeface="Cambria Math" panose="02040503050406030204" pitchFamily="18" charset="0"/>
                        <a:ea typeface="Cambria Math" panose="02040503050406030204" pitchFamily="18" charset="0"/>
                      </a:rPr>
                      <m:t>𝑷</m:t>
                    </m:r>
                    <m:d>
                      <m:dPr>
                        <m:ctrlPr>
                          <a:rPr lang="en-US" sz="2000" b="1" i="1">
                            <a:solidFill>
                              <a:srgbClr val="FF0000"/>
                            </a:solidFill>
                            <a:latin typeface="Cambria Math" panose="02040503050406030204" pitchFamily="18" charset="0"/>
                            <a:ea typeface="Cambria Math" panose="02040503050406030204" pitchFamily="18" charset="0"/>
                          </a:rPr>
                        </m:ctrlPr>
                      </m:dPr>
                      <m:e>
                        <m:r>
                          <a:rPr lang="en-US" sz="2000" b="1" i="1" smtClean="0">
                            <a:solidFill>
                              <a:srgbClr val="FF0000"/>
                            </a:solidFill>
                            <a:latin typeface="Cambria Math" panose="02040503050406030204" pitchFamily="18" charset="0"/>
                            <a:ea typeface="Cambria Math" panose="02040503050406030204" pitchFamily="18" charset="0"/>
                          </a:rPr>
                          <m:t>𝑺</m:t>
                        </m:r>
                      </m:e>
                      <m:e>
                        <m:r>
                          <a:rPr lang="en-US" sz="2000" b="1" i="1" smtClean="0">
                            <a:solidFill>
                              <a:srgbClr val="FF0000"/>
                            </a:solidFill>
                            <a:latin typeface="Cambria Math" panose="02040503050406030204" pitchFamily="18" charset="0"/>
                            <a:ea typeface="Cambria Math" panose="02040503050406030204" pitchFamily="18" charset="0"/>
                          </a:rPr>
                          <m:t>+</m:t>
                        </m:r>
                      </m:e>
                    </m:d>
                  </m:oMath>
                </a14:m>
                <a:endParaRPr lang="en-US" sz="2000" b="1" dirty="0">
                  <a:solidFill>
                    <a:srgbClr val="FF0000"/>
                  </a:solidFill>
                </a:endParaRPr>
              </a:p>
            </p:txBody>
          </p:sp>
        </mc:Choice>
        <mc:Fallback xmlns="">
          <p:sp>
            <p:nvSpPr>
              <p:cNvPr id="59" name="TextBox 58">
                <a:extLst>
                  <a:ext uri="{FF2B5EF4-FFF2-40B4-BE49-F238E27FC236}">
                    <a16:creationId xmlns:a16="http://schemas.microsoft.com/office/drawing/2014/main" id="{860936AB-A009-4C74-9C8C-BA8D3934E3C3}"/>
                  </a:ext>
                </a:extLst>
              </p:cNvPr>
              <p:cNvSpPr txBox="1">
                <a:spLocks noRot="1" noChangeAspect="1" noMove="1" noResize="1" noEditPoints="1" noAdjustHandles="1" noChangeArrowheads="1" noChangeShapeType="1" noTextEdit="1"/>
              </p:cNvSpPr>
              <p:nvPr/>
            </p:nvSpPr>
            <p:spPr>
              <a:xfrm>
                <a:off x="5574367" y="3316456"/>
                <a:ext cx="6445047" cy="3170099"/>
              </a:xfrm>
              <a:prstGeom prst="rect">
                <a:avLst/>
              </a:prstGeom>
              <a:blipFill>
                <a:blip r:embed="rId10"/>
                <a:stretch>
                  <a:fillRect l="-1040" r="-945" b="-2500"/>
                </a:stretch>
              </a:blipFill>
            </p:spPr>
            <p:txBody>
              <a:bodyPr/>
              <a:lstStyle/>
              <a:p>
                <a:r>
                  <a:rPr lang="en-US">
                    <a:noFill/>
                  </a:rPr>
                  <a:t> </a:t>
                </a:r>
              </a:p>
            </p:txBody>
          </p:sp>
        </mc:Fallback>
      </mc:AlternateContent>
    </p:spTree>
    <p:extLst>
      <p:ext uri="{BB962C8B-B14F-4D97-AF65-F5344CB8AC3E}">
        <p14:creationId xmlns:p14="http://schemas.microsoft.com/office/powerpoint/2010/main" val="1772354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ppt_x"/>
                                          </p:val>
                                        </p:tav>
                                        <p:tav tm="100000">
                                          <p:val>
                                            <p:strVal val="#ppt_x"/>
                                          </p:val>
                                        </p:tav>
                                      </p:tavLst>
                                    </p:anim>
                                    <p:anim calcmode="lin" valueType="num">
                                      <p:cBhvr additive="base">
                                        <p:cTn id="8"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58E8009-BFD2-4966-AC71-16B04167F35E}"/>
              </a:ext>
            </a:extLst>
          </p:cNvPr>
          <p:cNvPicPr>
            <a:picLocks noChangeAspect="1"/>
          </p:cNvPicPr>
          <p:nvPr/>
        </p:nvPicPr>
        <p:blipFill>
          <a:blip r:embed="rId2"/>
          <a:stretch>
            <a:fillRect/>
          </a:stretch>
        </p:blipFill>
        <p:spPr>
          <a:xfrm>
            <a:off x="-1" y="0"/>
            <a:ext cx="12192001" cy="572262"/>
          </a:xfrm>
          <a:prstGeom prst="rect">
            <a:avLst/>
          </a:prstGeom>
        </p:spPr>
      </p:pic>
      <p:pic>
        <p:nvPicPr>
          <p:cNvPr id="14" name="Picture 13">
            <a:extLst>
              <a:ext uri="{FF2B5EF4-FFF2-40B4-BE49-F238E27FC236}">
                <a16:creationId xmlns:a16="http://schemas.microsoft.com/office/drawing/2014/main" id="{77939D7F-C7B6-4CBE-9CB3-137BF699045D}"/>
              </a:ext>
            </a:extLst>
          </p:cNvPr>
          <p:cNvPicPr>
            <a:picLocks noChangeAspect="1"/>
          </p:cNvPicPr>
          <p:nvPr/>
        </p:nvPicPr>
        <p:blipFill>
          <a:blip r:embed="rId3"/>
          <a:stretch>
            <a:fillRect/>
          </a:stretch>
        </p:blipFill>
        <p:spPr>
          <a:xfrm>
            <a:off x="9774314" y="0"/>
            <a:ext cx="2417686" cy="558637"/>
          </a:xfrm>
          <a:prstGeom prst="rect">
            <a:avLst/>
          </a:prstGeom>
          <a:ln>
            <a:solidFill>
              <a:srgbClr val="FF0000"/>
            </a:solidFill>
          </a:ln>
        </p:spPr>
      </p:pic>
      <p:sp>
        <p:nvSpPr>
          <p:cNvPr id="15" name="TextBox 14">
            <a:extLst>
              <a:ext uri="{FF2B5EF4-FFF2-40B4-BE49-F238E27FC236}">
                <a16:creationId xmlns:a16="http://schemas.microsoft.com/office/drawing/2014/main" id="{E6258E2A-7C90-4EB3-8530-87997F0B3E20}"/>
              </a:ext>
            </a:extLst>
          </p:cNvPr>
          <p:cNvSpPr txBox="1"/>
          <p:nvPr/>
        </p:nvSpPr>
        <p:spPr>
          <a:xfrm>
            <a:off x="3840000" y="0"/>
            <a:ext cx="4460622" cy="553998"/>
          </a:xfrm>
          <a:prstGeom prst="rect">
            <a:avLst/>
          </a:prstGeom>
          <a:noFill/>
          <a:ln>
            <a:solidFill>
              <a:srgbClr val="FF0000"/>
            </a:solidFill>
          </a:ln>
        </p:spPr>
        <p:txBody>
          <a:bodyPr wrap="square" rtlCol="0">
            <a:spAutoFit/>
          </a:bodyPr>
          <a:lstStyle/>
          <a:p>
            <a:pPr algn="ctr"/>
            <a:r>
              <a:rPr lang="en-US" sz="3000" b="1" dirty="0">
                <a:solidFill>
                  <a:schemeClr val="bg1"/>
                </a:solidFill>
              </a:rPr>
              <a:t>ISE 589 : Python for ISE</a:t>
            </a:r>
          </a:p>
        </p:txBody>
      </p:sp>
      <p:sp>
        <p:nvSpPr>
          <p:cNvPr id="32" name="Shape 88">
            <a:extLst>
              <a:ext uri="{FF2B5EF4-FFF2-40B4-BE49-F238E27FC236}">
                <a16:creationId xmlns:a16="http://schemas.microsoft.com/office/drawing/2014/main" id="{EC2FC130-C3E3-4CE7-BDA0-0BBF2D93236F}"/>
              </a:ext>
            </a:extLst>
          </p:cNvPr>
          <p:cNvSpPr txBox="1">
            <a:spLocks noGrp="1"/>
          </p:cNvSpPr>
          <p:nvPr>
            <p:ph type="ctrTitle"/>
          </p:nvPr>
        </p:nvSpPr>
        <p:spPr>
          <a:xfrm>
            <a:off x="292098" y="637019"/>
            <a:ext cx="5341785" cy="572263"/>
          </a:xfrm>
          <a:prstGeom prst="rect">
            <a:avLst/>
          </a:prstGeom>
        </p:spPr>
        <p:txBody>
          <a:bodyPr wrap="square" lIns="91425" tIns="91425" rIns="91425" bIns="91425" anchor="ctr" anchorCtr="0">
            <a:noAutofit/>
          </a:bodyPr>
          <a:lstStyle/>
          <a:p>
            <a:pPr lvl="0" algn="l" rtl="0">
              <a:spcBef>
                <a:spcPts val="0"/>
              </a:spcBef>
              <a:buNone/>
            </a:pPr>
            <a:r>
              <a:rPr lang="en-US" sz="3600" b="1" dirty="0">
                <a:solidFill>
                  <a:schemeClr val="accent1">
                    <a:lumMod val="75000"/>
                  </a:schemeClr>
                </a:solidFill>
                <a:latin typeface="Calibri"/>
                <a:ea typeface="Calibri"/>
                <a:cs typeface="Calibri"/>
                <a:sym typeface="Calibri"/>
              </a:rPr>
              <a:t>Bayes Theorem Continued</a:t>
            </a:r>
          </a:p>
        </p:txBody>
      </p:sp>
      <p:sp>
        <p:nvSpPr>
          <p:cNvPr id="33" name="TextBox 32">
            <a:extLst>
              <a:ext uri="{FF2B5EF4-FFF2-40B4-BE49-F238E27FC236}">
                <a16:creationId xmlns:a16="http://schemas.microsoft.com/office/drawing/2014/main" id="{CBB4558E-3AA9-49A9-A578-31A67329E519}"/>
              </a:ext>
            </a:extLst>
          </p:cNvPr>
          <p:cNvSpPr txBox="1"/>
          <p:nvPr/>
        </p:nvSpPr>
        <p:spPr>
          <a:xfrm>
            <a:off x="292099" y="1051632"/>
            <a:ext cx="9615619" cy="1015663"/>
          </a:xfrm>
          <a:prstGeom prst="rect">
            <a:avLst/>
          </a:prstGeom>
          <a:noFill/>
        </p:spPr>
        <p:txBody>
          <a:bodyPr wrap="square" rtlCol="0">
            <a:spAutoFit/>
          </a:bodyPr>
          <a:lstStyle/>
          <a:p>
            <a:pPr algn="just"/>
            <a:r>
              <a:rPr lang="en-US" sz="2000" b="1" dirty="0">
                <a:solidFill>
                  <a:srgbClr val="FF0000"/>
                </a:solidFill>
              </a:rPr>
              <a:t>The probability of an event conditional on a new piece of evidence </a:t>
            </a:r>
            <a:r>
              <a:rPr lang="en-US" sz="2000" dirty="0"/>
              <a:t>(the posterior probability) is a function of the </a:t>
            </a:r>
            <a:r>
              <a:rPr lang="en-US" sz="2000" b="1" dirty="0">
                <a:solidFill>
                  <a:srgbClr val="92D050"/>
                </a:solidFill>
              </a:rPr>
              <a:t>probability of the evidence given the event has occurred </a:t>
            </a:r>
            <a:r>
              <a:rPr lang="en-US" sz="2000" dirty="0"/>
              <a:t>and the </a:t>
            </a:r>
            <a:r>
              <a:rPr lang="en-US" sz="2000" b="1" dirty="0">
                <a:solidFill>
                  <a:srgbClr val="0070C0"/>
                </a:solidFill>
              </a:rPr>
              <a:t>prior probabilities of the event and the evidence</a:t>
            </a:r>
            <a:r>
              <a:rPr lang="en-US" sz="2000" dirty="0"/>
              <a:t>.</a:t>
            </a:r>
          </a:p>
        </p:txBody>
      </p:sp>
      <p:cxnSp>
        <p:nvCxnSpPr>
          <p:cNvPr id="34" name="Connector: Elbow 33">
            <a:extLst>
              <a:ext uri="{FF2B5EF4-FFF2-40B4-BE49-F238E27FC236}">
                <a16:creationId xmlns:a16="http://schemas.microsoft.com/office/drawing/2014/main" id="{94A1177A-90B1-4220-9DE7-799FD7CCABA5}"/>
              </a:ext>
            </a:extLst>
          </p:cNvPr>
          <p:cNvCxnSpPr>
            <a:cxnSpLocks/>
          </p:cNvCxnSpPr>
          <p:nvPr/>
        </p:nvCxnSpPr>
        <p:spPr>
          <a:xfrm flipV="1">
            <a:off x="292099" y="3516313"/>
            <a:ext cx="2392218" cy="1151291"/>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A2A1D193-854B-4EFD-BABE-4A9F2D546D38}"/>
              </a:ext>
            </a:extLst>
          </p:cNvPr>
          <p:cNvCxnSpPr>
            <a:cxnSpLocks/>
          </p:cNvCxnSpPr>
          <p:nvPr/>
        </p:nvCxnSpPr>
        <p:spPr>
          <a:xfrm>
            <a:off x="292099" y="4667603"/>
            <a:ext cx="2392218" cy="1185503"/>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B54C42F4-C71E-4A95-AA56-963FDA8E6657}"/>
              </a:ext>
            </a:extLst>
          </p:cNvPr>
          <p:cNvSpPr txBox="1"/>
          <p:nvPr/>
        </p:nvSpPr>
        <p:spPr>
          <a:xfrm>
            <a:off x="1453726" y="3128808"/>
            <a:ext cx="1277914" cy="338554"/>
          </a:xfrm>
          <a:prstGeom prst="rect">
            <a:avLst/>
          </a:prstGeom>
          <a:noFill/>
        </p:spPr>
        <p:txBody>
          <a:bodyPr wrap="none" rtlCol="0">
            <a:spAutoFit/>
          </a:bodyPr>
          <a:lstStyle/>
          <a:p>
            <a:r>
              <a:rPr lang="en-US" sz="1600" dirty="0"/>
              <a:t>P(S) = 0.0001</a:t>
            </a:r>
          </a:p>
        </p:txBody>
      </p:sp>
      <p:sp>
        <p:nvSpPr>
          <p:cNvPr id="37" name="TextBox 36">
            <a:extLst>
              <a:ext uri="{FF2B5EF4-FFF2-40B4-BE49-F238E27FC236}">
                <a16:creationId xmlns:a16="http://schemas.microsoft.com/office/drawing/2014/main" id="{0442ADA0-2D79-40AB-9F91-0931944EDCAC}"/>
              </a:ext>
            </a:extLst>
          </p:cNvPr>
          <p:cNvSpPr txBox="1"/>
          <p:nvPr/>
        </p:nvSpPr>
        <p:spPr>
          <a:xfrm>
            <a:off x="1390348" y="5884516"/>
            <a:ext cx="1311578" cy="338554"/>
          </a:xfrm>
          <a:prstGeom prst="rect">
            <a:avLst/>
          </a:prstGeom>
          <a:noFill/>
        </p:spPr>
        <p:txBody>
          <a:bodyPr wrap="none" rtlCol="0">
            <a:spAutoFit/>
          </a:bodyPr>
          <a:lstStyle/>
          <a:p>
            <a:r>
              <a:rPr lang="en-US" sz="1600" dirty="0"/>
              <a:t>P(H) = 0.9999</a:t>
            </a:r>
          </a:p>
        </p:txBody>
      </p:sp>
      <p:cxnSp>
        <p:nvCxnSpPr>
          <p:cNvPr id="38" name="Connector: Elbow 37">
            <a:extLst>
              <a:ext uri="{FF2B5EF4-FFF2-40B4-BE49-F238E27FC236}">
                <a16:creationId xmlns:a16="http://schemas.microsoft.com/office/drawing/2014/main" id="{E6B367C9-DE42-4DA2-9EA9-671054D60550}"/>
              </a:ext>
            </a:extLst>
          </p:cNvPr>
          <p:cNvCxnSpPr>
            <a:cxnSpLocks/>
          </p:cNvCxnSpPr>
          <p:nvPr/>
        </p:nvCxnSpPr>
        <p:spPr>
          <a:xfrm flipV="1">
            <a:off x="1474354" y="2860533"/>
            <a:ext cx="2401454" cy="676400"/>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5D55D640-373C-41E3-880D-DF4C2345E64A}"/>
              </a:ext>
            </a:extLst>
          </p:cNvPr>
          <p:cNvCxnSpPr>
            <a:cxnSpLocks/>
          </p:cNvCxnSpPr>
          <p:nvPr/>
        </p:nvCxnSpPr>
        <p:spPr>
          <a:xfrm>
            <a:off x="1474354" y="3536931"/>
            <a:ext cx="2401454" cy="547014"/>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BB200398-0181-4B92-A4E1-3A151D0E409F}"/>
              </a:ext>
            </a:extLst>
          </p:cNvPr>
          <p:cNvCxnSpPr>
            <a:cxnSpLocks/>
          </p:cNvCxnSpPr>
          <p:nvPr/>
        </p:nvCxnSpPr>
        <p:spPr>
          <a:xfrm flipV="1">
            <a:off x="1474354" y="5176706"/>
            <a:ext cx="2401454" cy="676400"/>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4CA89E27-9C92-4354-B116-9E39066E62E3}"/>
              </a:ext>
            </a:extLst>
          </p:cNvPr>
          <p:cNvCxnSpPr>
            <a:cxnSpLocks/>
          </p:cNvCxnSpPr>
          <p:nvPr/>
        </p:nvCxnSpPr>
        <p:spPr>
          <a:xfrm>
            <a:off x="1474354" y="5853104"/>
            <a:ext cx="2401454" cy="547014"/>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36C56AE-C0EB-42CA-A71E-E9AE0B2E0ADA}"/>
              </a:ext>
            </a:extLst>
          </p:cNvPr>
          <p:cNvSpPr txBox="1"/>
          <p:nvPr/>
        </p:nvSpPr>
        <p:spPr>
          <a:xfrm>
            <a:off x="2701926" y="2573642"/>
            <a:ext cx="1359668" cy="338554"/>
          </a:xfrm>
          <a:prstGeom prst="rect">
            <a:avLst/>
          </a:prstGeom>
          <a:noFill/>
        </p:spPr>
        <p:txBody>
          <a:bodyPr wrap="none" rtlCol="0">
            <a:spAutoFit/>
          </a:bodyPr>
          <a:lstStyle/>
          <a:p>
            <a:r>
              <a:rPr lang="en-US" sz="1600" dirty="0"/>
              <a:t>P(+ | S) = 0.99</a:t>
            </a:r>
          </a:p>
        </p:txBody>
      </p:sp>
      <p:sp>
        <p:nvSpPr>
          <p:cNvPr id="43" name="TextBox 42">
            <a:extLst>
              <a:ext uri="{FF2B5EF4-FFF2-40B4-BE49-F238E27FC236}">
                <a16:creationId xmlns:a16="http://schemas.microsoft.com/office/drawing/2014/main" id="{3A62F175-90BD-4418-B917-9C42F6F6C385}"/>
              </a:ext>
            </a:extLst>
          </p:cNvPr>
          <p:cNvSpPr txBox="1"/>
          <p:nvPr/>
        </p:nvSpPr>
        <p:spPr>
          <a:xfrm>
            <a:off x="2654561" y="3713981"/>
            <a:ext cx="1366080" cy="338554"/>
          </a:xfrm>
          <a:prstGeom prst="rect">
            <a:avLst/>
          </a:prstGeom>
          <a:noFill/>
        </p:spPr>
        <p:txBody>
          <a:bodyPr wrap="none" rtlCol="0">
            <a:spAutoFit/>
          </a:bodyPr>
          <a:lstStyle/>
          <a:p>
            <a:r>
              <a:rPr lang="en-US" sz="1600" dirty="0"/>
              <a:t>P( - | S) = 0.01</a:t>
            </a:r>
          </a:p>
        </p:txBody>
      </p:sp>
      <p:sp>
        <p:nvSpPr>
          <p:cNvPr id="44" name="TextBox 43">
            <a:extLst>
              <a:ext uri="{FF2B5EF4-FFF2-40B4-BE49-F238E27FC236}">
                <a16:creationId xmlns:a16="http://schemas.microsoft.com/office/drawing/2014/main" id="{934E70DA-FC0B-469E-B1C2-C47BD412D670}"/>
              </a:ext>
            </a:extLst>
          </p:cNvPr>
          <p:cNvSpPr txBox="1"/>
          <p:nvPr/>
        </p:nvSpPr>
        <p:spPr>
          <a:xfrm>
            <a:off x="2629218" y="4806742"/>
            <a:ext cx="1393330" cy="338554"/>
          </a:xfrm>
          <a:prstGeom prst="rect">
            <a:avLst/>
          </a:prstGeom>
          <a:noFill/>
        </p:spPr>
        <p:txBody>
          <a:bodyPr wrap="none" rtlCol="0">
            <a:spAutoFit/>
          </a:bodyPr>
          <a:lstStyle/>
          <a:p>
            <a:r>
              <a:rPr lang="en-US" sz="1600" dirty="0"/>
              <a:t>P(+ | H) = 0.01</a:t>
            </a:r>
          </a:p>
        </p:txBody>
      </p:sp>
      <p:sp>
        <p:nvSpPr>
          <p:cNvPr id="45" name="TextBox 44">
            <a:extLst>
              <a:ext uri="{FF2B5EF4-FFF2-40B4-BE49-F238E27FC236}">
                <a16:creationId xmlns:a16="http://schemas.microsoft.com/office/drawing/2014/main" id="{79421177-C7C1-4E1B-B3F4-030647FDA11E}"/>
              </a:ext>
            </a:extLst>
          </p:cNvPr>
          <p:cNvSpPr txBox="1"/>
          <p:nvPr/>
        </p:nvSpPr>
        <p:spPr>
          <a:xfrm>
            <a:off x="2684317" y="6043507"/>
            <a:ext cx="1353256" cy="338554"/>
          </a:xfrm>
          <a:prstGeom prst="rect">
            <a:avLst/>
          </a:prstGeom>
          <a:noFill/>
        </p:spPr>
        <p:txBody>
          <a:bodyPr wrap="none" rtlCol="0">
            <a:spAutoFit/>
          </a:bodyPr>
          <a:lstStyle/>
          <a:p>
            <a:r>
              <a:rPr lang="en-US" sz="1600" dirty="0"/>
              <a:t>P(- | H) = 0.99</a:t>
            </a:r>
          </a:p>
        </p:txBody>
      </p:sp>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CE7CCB17-E0FB-453D-8C51-9E7CB2B4BE0F}"/>
                  </a:ext>
                </a:extLst>
              </p:cNvPr>
              <p:cNvSpPr/>
              <p:nvPr/>
            </p:nvSpPr>
            <p:spPr>
              <a:xfrm>
                <a:off x="3946441" y="2653415"/>
                <a:ext cx="12391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solidFill>
                            <a:schemeClr val="accent1">
                              <a:lumMod val="75000"/>
                            </a:schemeClr>
                          </a:solidFill>
                          <a:latin typeface="Cambria Math" panose="02040503050406030204" pitchFamily="18" charset="0"/>
                        </a:rPr>
                        <m:t>𝑃</m:t>
                      </m:r>
                      <m:d>
                        <m:dPr>
                          <m:ctrlPr>
                            <a:rPr lang="en-US" i="1">
                              <a:solidFill>
                                <a:schemeClr val="accent1">
                                  <a:lumMod val="75000"/>
                                </a:schemeClr>
                              </a:solidFill>
                              <a:latin typeface="Cambria Math" panose="02040503050406030204" pitchFamily="18" charset="0"/>
                            </a:rPr>
                          </m:ctrlPr>
                        </m:dPr>
                        <m:e>
                          <m:r>
                            <a:rPr lang="en-US" i="1">
                              <a:solidFill>
                                <a:schemeClr val="accent1">
                                  <a:lumMod val="75000"/>
                                </a:schemeClr>
                              </a:solidFill>
                              <a:latin typeface="Cambria Math" panose="02040503050406030204" pitchFamily="18" charset="0"/>
                            </a:rPr>
                            <m:t>𝑆</m:t>
                          </m:r>
                          <m:r>
                            <a:rPr lang="en-US" i="1">
                              <a:solidFill>
                                <a:schemeClr val="accent1">
                                  <a:lumMod val="75000"/>
                                </a:schemeClr>
                              </a:solidFill>
                              <a:latin typeface="Cambria Math" panose="02040503050406030204" pitchFamily="18" charset="0"/>
                            </a:rPr>
                            <m:t> ∩ +</m:t>
                          </m:r>
                        </m:e>
                      </m:d>
                    </m:oMath>
                  </m:oMathPara>
                </a14:m>
                <a:endParaRPr lang="en-US" dirty="0"/>
              </a:p>
            </p:txBody>
          </p:sp>
        </mc:Choice>
        <mc:Fallback xmlns="">
          <p:sp>
            <p:nvSpPr>
              <p:cNvPr id="46" name="Rectangle 45">
                <a:extLst>
                  <a:ext uri="{FF2B5EF4-FFF2-40B4-BE49-F238E27FC236}">
                    <a16:creationId xmlns:a16="http://schemas.microsoft.com/office/drawing/2014/main" id="{CE7CCB17-E0FB-453D-8C51-9E7CB2B4BE0F}"/>
                  </a:ext>
                </a:extLst>
              </p:cNvPr>
              <p:cNvSpPr>
                <a:spLocks noRot="1" noChangeAspect="1" noMove="1" noResize="1" noEditPoints="1" noAdjustHandles="1" noChangeArrowheads="1" noChangeShapeType="1" noTextEdit="1"/>
              </p:cNvSpPr>
              <p:nvPr/>
            </p:nvSpPr>
            <p:spPr>
              <a:xfrm>
                <a:off x="3946441" y="2653415"/>
                <a:ext cx="1239185"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5BEF1FA3-B508-4315-9AD3-0CA31663DDC0}"/>
                  </a:ext>
                </a:extLst>
              </p:cNvPr>
              <p:cNvSpPr/>
              <p:nvPr/>
            </p:nvSpPr>
            <p:spPr>
              <a:xfrm>
                <a:off x="3864524" y="3853673"/>
                <a:ext cx="11878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1">
                              <a:lumMod val="75000"/>
                            </a:schemeClr>
                          </a:solidFill>
                          <a:latin typeface="Cambria Math" panose="02040503050406030204" pitchFamily="18" charset="0"/>
                        </a:rPr>
                        <m:t>𝑃</m:t>
                      </m:r>
                      <m:d>
                        <m:dPr>
                          <m:ctrlPr>
                            <a:rPr lang="en-US" i="1">
                              <a:solidFill>
                                <a:schemeClr val="accent1">
                                  <a:lumMod val="75000"/>
                                </a:schemeClr>
                              </a:solidFill>
                              <a:latin typeface="Cambria Math" panose="02040503050406030204" pitchFamily="18" charset="0"/>
                            </a:rPr>
                          </m:ctrlPr>
                        </m:dPr>
                        <m:e>
                          <m:r>
                            <a:rPr lang="en-US" i="1">
                              <a:solidFill>
                                <a:schemeClr val="accent1">
                                  <a:lumMod val="75000"/>
                                </a:schemeClr>
                              </a:solidFill>
                              <a:latin typeface="Cambria Math" panose="02040503050406030204" pitchFamily="18" charset="0"/>
                            </a:rPr>
                            <m:t>𝑆</m:t>
                          </m:r>
                          <m:r>
                            <a:rPr lang="en-US" i="1">
                              <a:solidFill>
                                <a:schemeClr val="accent1">
                                  <a:lumMod val="75000"/>
                                </a:schemeClr>
                              </a:solidFill>
                              <a:latin typeface="Cambria Math" panose="02040503050406030204" pitchFamily="18" charset="0"/>
                            </a:rPr>
                            <m:t> ∩−</m:t>
                          </m:r>
                        </m:e>
                      </m:d>
                    </m:oMath>
                  </m:oMathPara>
                </a14:m>
                <a:endParaRPr lang="en-US" dirty="0"/>
              </a:p>
            </p:txBody>
          </p:sp>
        </mc:Choice>
        <mc:Fallback xmlns="">
          <p:sp>
            <p:nvSpPr>
              <p:cNvPr id="47" name="Rectangle 46">
                <a:extLst>
                  <a:ext uri="{FF2B5EF4-FFF2-40B4-BE49-F238E27FC236}">
                    <a16:creationId xmlns:a16="http://schemas.microsoft.com/office/drawing/2014/main" id="{5BEF1FA3-B508-4315-9AD3-0CA31663DDC0}"/>
                  </a:ext>
                </a:extLst>
              </p:cNvPr>
              <p:cNvSpPr>
                <a:spLocks noRot="1" noChangeAspect="1" noMove="1" noResize="1" noEditPoints="1" noAdjustHandles="1" noChangeArrowheads="1" noChangeShapeType="1" noTextEdit="1"/>
              </p:cNvSpPr>
              <p:nvPr/>
            </p:nvSpPr>
            <p:spPr>
              <a:xfrm>
                <a:off x="3864524" y="3853673"/>
                <a:ext cx="1187889"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AE75A253-D575-40D7-9A7B-877628ED2FF9}"/>
                  </a:ext>
                </a:extLst>
              </p:cNvPr>
              <p:cNvSpPr/>
              <p:nvPr/>
            </p:nvSpPr>
            <p:spPr>
              <a:xfrm>
                <a:off x="3875808" y="4992040"/>
                <a:ext cx="12879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1">
                              <a:lumMod val="75000"/>
                            </a:schemeClr>
                          </a:solidFill>
                          <a:latin typeface="Cambria Math" panose="02040503050406030204" pitchFamily="18" charset="0"/>
                        </a:rPr>
                        <m:t>𝑃</m:t>
                      </m:r>
                      <m:d>
                        <m:dPr>
                          <m:ctrlPr>
                            <a:rPr lang="en-US" i="1">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𝐻</m:t>
                          </m:r>
                          <m:r>
                            <a:rPr lang="en-US" i="1">
                              <a:solidFill>
                                <a:schemeClr val="accent1">
                                  <a:lumMod val="75000"/>
                                </a:schemeClr>
                              </a:solidFill>
                              <a:latin typeface="Cambria Math" panose="02040503050406030204" pitchFamily="18" charset="0"/>
                            </a:rPr>
                            <m:t> ∩ +</m:t>
                          </m:r>
                        </m:e>
                      </m:d>
                    </m:oMath>
                  </m:oMathPara>
                </a14:m>
                <a:endParaRPr lang="en-US" dirty="0"/>
              </a:p>
            </p:txBody>
          </p:sp>
        </mc:Choice>
        <mc:Fallback xmlns="">
          <p:sp>
            <p:nvSpPr>
              <p:cNvPr id="48" name="Rectangle 47">
                <a:extLst>
                  <a:ext uri="{FF2B5EF4-FFF2-40B4-BE49-F238E27FC236}">
                    <a16:creationId xmlns:a16="http://schemas.microsoft.com/office/drawing/2014/main" id="{AE75A253-D575-40D7-9A7B-877628ED2FF9}"/>
                  </a:ext>
                </a:extLst>
              </p:cNvPr>
              <p:cNvSpPr>
                <a:spLocks noRot="1" noChangeAspect="1" noMove="1" noResize="1" noEditPoints="1" noAdjustHandles="1" noChangeArrowheads="1" noChangeShapeType="1" noTextEdit="1"/>
              </p:cNvSpPr>
              <p:nvPr/>
            </p:nvSpPr>
            <p:spPr>
              <a:xfrm>
                <a:off x="3875808" y="4992040"/>
                <a:ext cx="1287917"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70DFC01B-177D-4F20-AEC9-90F35E1730A1}"/>
                  </a:ext>
                </a:extLst>
              </p:cNvPr>
              <p:cNvSpPr/>
              <p:nvPr/>
            </p:nvSpPr>
            <p:spPr>
              <a:xfrm>
                <a:off x="3792726" y="6223070"/>
                <a:ext cx="123662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1">
                              <a:lumMod val="75000"/>
                            </a:schemeClr>
                          </a:solidFill>
                          <a:latin typeface="Cambria Math" panose="02040503050406030204" pitchFamily="18" charset="0"/>
                        </a:rPr>
                        <m:t>𝑃</m:t>
                      </m:r>
                      <m:d>
                        <m:dPr>
                          <m:ctrlPr>
                            <a:rPr lang="en-US" i="1">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𝐻</m:t>
                          </m:r>
                          <m:r>
                            <a:rPr lang="en-US" i="1">
                              <a:solidFill>
                                <a:schemeClr val="accent1">
                                  <a:lumMod val="75000"/>
                                </a:schemeClr>
                              </a:solidFill>
                              <a:latin typeface="Cambria Math" panose="02040503050406030204" pitchFamily="18" charset="0"/>
                            </a:rPr>
                            <m:t> ∩</m:t>
                          </m:r>
                          <m:r>
                            <a:rPr lang="en-US" b="0" i="1" smtClean="0">
                              <a:solidFill>
                                <a:schemeClr val="accent1">
                                  <a:lumMod val="75000"/>
                                </a:schemeClr>
                              </a:solidFill>
                              <a:latin typeface="Cambria Math" panose="02040503050406030204" pitchFamily="18" charset="0"/>
                            </a:rPr>
                            <m:t>−</m:t>
                          </m:r>
                        </m:e>
                      </m:d>
                    </m:oMath>
                  </m:oMathPara>
                </a14:m>
                <a:endParaRPr lang="en-US" dirty="0"/>
              </a:p>
            </p:txBody>
          </p:sp>
        </mc:Choice>
        <mc:Fallback xmlns="">
          <p:sp>
            <p:nvSpPr>
              <p:cNvPr id="49" name="Rectangle 48">
                <a:extLst>
                  <a:ext uri="{FF2B5EF4-FFF2-40B4-BE49-F238E27FC236}">
                    <a16:creationId xmlns:a16="http://schemas.microsoft.com/office/drawing/2014/main" id="{70DFC01B-177D-4F20-AEC9-90F35E1730A1}"/>
                  </a:ext>
                </a:extLst>
              </p:cNvPr>
              <p:cNvSpPr>
                <a:spLocks noRot="1" noChangeAspect="1" noMove="1" noResize="1" noEditPoints="1" noAdjustHandles="1" noChangeArrowheads="1" noChangeShapeType="1" noTextEdit="1"/>
              </p:cNvSpPr>
              <p:nvPr/>
            </p:nvSpPr>
            <p:spPr>
              <a:xfrm>
                <a:off x="3792726" y="6223070"/>
                <a:ext cx="1236621"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C84A403C-BE69-41B4-85F6-80567B0D58A7}"/>
                  </a:ext>
                </a:extLst>
              </p:cNvPr>
              <p:cNvSpPr txBox="1"/>
              <p:nvPr/>
            </p:nvSpPr>
            <p:spPr>
              <a:xfrm>
                <a:off x="6617634" y="2448910"/>
                <a:ext cx="3107454" cy="1359796"/>
              </a:xfrm>
              <a:prstGeom prst="rect">
                <a:avLst/>
              </a:prstGeom>
              <a:noFill/>
            </p:spPr>
            <p:txBody>
              <a:bodyPr wrap="none" rtlCol="0">
                <a:spAutoFit/>
              </a:bodyPr>
              <a:lstStyle/>
              <a:p>
                <a:endParaRPr lang="en-US" sz="2000" dirty="0">
                  <a:solidFill>
                    <a:schemeClr val="accent1">
                      <a:lumMod val="75000"/>
                    </a:schemeClr>
                  </a:solidFill>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000" b="1" i="1" smtClean="0">
                          <a:solidFill>
                            <a:srgbClr val="FF0000"/>
                          </a:solidFill>
                          <a:latin typeface="Cambria Math" panose="02040503050406030204" pitchFamily="18" charset="0"/>
                          <a:ea typeface="Cambria Math" panose="02040503050406030204" pitchFamily="18" charset="0"/>
                        </a:rPr>
                        <m:t>𝑷</m:t>
                      </m:r>
                      <m:d>
                        <m:dPr>
                          <m:ctrlPr>
                            <a:rPr lang="en-US" sz="2000" b="1" i="1">
                              <a:solidFill>
                                <a:srgbClr val="FF0000"/>
                              </a:solidFill>
                              <a:latin typeface="Cambria Math" panose="02040503050406030204" pitchFamily="18" charset="0"/>
                              <a:ea typeface="Cambria Math" panose="02040503050406030204" pitchFamily="18" charset="0"/>
                            </a:rPr>
                          </m:ctrlPr>
                        </m:dPr>
                        <m:e>
                          <m:r>
                            <a:rPr lang="en-US" sz="2000" b="1" i="1" smtClean="0">
                              <a:solidFill>
                                <a:srgbClr val="FF0000"/>
                              </a:solidFill>
                              <a:latin typeface="Cambria Math" panose="02040503050406030204" pitchFamily="18" charset="0"/>
                              <a:ea typeface="Cambria Math" panose="02040503050406030204" pitchFamily="18" charset="0"/>
                            </a:rPr>
                            <m:t>𝑺</m:t>
                          </m:r>
                        </m:e>
                        <m:e>
                          <m:r>
                            <a:rPr lang="en-US" sz="2000" b="1" i="1" smtClean="0">
                              <a:solidFill>
                                <a:srgbClr val="FF0000"/>
                              </a:solidFill>
                              <a:latin typeface="Cambria Math" panose="02040503050406030204" pitchFamily="18" charset="0"/>
                              <a:ea typeface="Cambria Math" panose="02040503050406030204" pitchFamily="18" charset="0"/>
                            </a:rPr>
                            <m:t>+</m:t>
                          </m:r>
                        </m:e>
                      </m:d>
                      <m:r>
                        <a:rPr lang="en-US" sz="2000" b="0" i="0" smtClean="0">
                          <a:solidFill>
                            <a:schemeClr val="accent1">
                              <a:lumMod val="75000"/>
                            </a:schemeClr>
                          </a:solidFill>
                          <a:latin typeface="Cambria Math" panose="02040503050406030204" pitchFamily="18" charset="0"/>
                          <a:ea typeface="Cambria Math" panose="02040503050406030204" pitchFamily="18" charset="0"/>
                        </a:rPr>
                        <m:t>=</m:t>
                      </m:r>
                      <m:f>
                        <m:fPr>
                          <m:ctrlPr>
                            <a:rPr lang="en-US" sz="2000" b="0" i="1" smtClean="0">
                              <a:solidFill>
                                <a:schemeClr val="accent1">
                                  <a:lumMod val="75000"/>
                                </a:schemeClr>
                              </a:solidFill>
                              <a:latin typeface="Cambria Math" panose="02040503050406030204" pitchFamily="18" charset="0"/>
                              <a:ea typeface="Cambria Math" panose="02040503050406030204" pitchFamily="18" charset="0"/>
                            </a:rPr>
                          </m:ctrlPr>
                        </m:fPr>
                        <m:num>
                          <m:r>
                            <a:rPr lang="en-US" sz="2000" b="1" i="1" smtClean="0">
                              <a:solidFill>
                                <a:srgbClr val="92D050"/>
                              </a:solidFill>
                              <a:latin typeface="Cambria Math" panose="02040503050406030204" pitchFamily="18" charset="0"/>
                              <a:ea typeface="Cambria Math" panose="02040503050406030204" pitchFamily="18" charset="0"/>
                            </a:rPr>
                            <m:t>𝑷</m:t>
                          </m:r>
                          <m:d>
                            <m:dPr>
                              <m:endChr m:val="|"/>
                              <m:ctrlPr>
                                <a:rPr lang="en-US" sz="2000" b="1" i="1" smtClean="0">
                                  <a:solidFill>
                                    <a:srgbClr val="92D050"/>
                                  </a:solidFill>
                                  <a:latin typeface="Cambria Math" panose="02040503050406030204" pitchFamily="18" charset="0"/>
                                  <a:ea typeface="Cambria Math" panose="02040503050406030204" pitchFamily="18" charset="0"/>
                                </a:rPr>
                              </m:ctrlPr>
                            </m:dPr>
                            <m:e>
                              <m:r>
                                <a:rPr lang="en-US" sz="2000" b="1" i="1" smtClean="0">
                                  <a:solidFill>
                                    <a:srgbClr val="92D050"/>
                                  </a:solidFill>
                                  <a:latin typeface="Cambria Math" panose="02040503050406030204" pitchFamily="18" charset="0"/>
                                  <a:ea typeface="Cambria Math" panose="02040503050406030204" pitchFamily="18" charset="0"/>
                                </a:rPr>
                                <m:t>+</m:t>
                              </m:r>
                            </m:e>
                          </m:d>
                          <m:r>
                            <a:rPr lang="en-US" sz="2000" b="1" i="1" smtClean="0">
                              <a:solidFill>
                                <a:srgbClr val="92D050"/>
                              </a:solidFill>
                              <a:latin typeface="Cambria Math" panose="02040503050406030204" pitchFamily="18" charset="0"/>
                              <a:ea typeface="Cambria Math" panose="02040503050406030204" pitchFamily="18" charset="0"/>
                            </a:rPr>
                            <m:t> </m:t>
                          </m:r>
                          <m:r>
                            <a:rPr lang="en-US" sz="2000" b="1" i="1" smtClean="0">
                              <a:solidFill>
                                <a:srgbClr val="92D050"/>
                              </a:solidFill>
                              <a:latin typeface="Cambria Math" panose="02040503050406030204" pitchFamily="18" charset="0"/>
                              <a:ea typeface="Cambria Math" panose="02040503050406030204" pitchFamily="18" charset="0"/>
                            </a:rPr>
                            <m:t>𝑺</m:t>
                          </m:r>
                          <m:r>
                            <a:rPr lang="en-US" sz="2000" b="1" i="1" smtClean="0">
                              <a:solidFill>
                                <a:srgbClr val="92D050"/>
                              </a:solidFill>
                              <a:latin typeface="Cambria Math" panose="02040503050406030204" pitchFamily="18" charset="0"/>
                              <a:ea typeface="Cambria Math" panose="02040503050406030204" pitchFamily="18" charset="0"/>
                            </a:rPr>
                            <m:t>) </m:t>
                          </m:r>
                          <m:r>
                            <a:rPr lang="en-US" sz="2000" b="0" i="1" smtClean="0">
                              <a:solidFill>
                                <a:schemeClr val="tx1">
                                  <a:lumMod val="85000"/>
                                  <a:lumOff val="15000"/>
                                </a:schemeClr>
                              </a:solidFill>
                              <a:latin typeface="Cambria Math" panose="02040503050406030204" pitchFamily="18" charset="0"/>
                              <a:ea typeface="Cambria Math" panose="02040503050406030204" pitchFamily="18" charset="0"/>
                            </a:rPr>
                            <m:t>𝑋</m:t>
                          </m:r>
                          <m:r>
                            <a:rPr lang="en-US" sz="2000" b="0" i="1" smtClean="0">
                              <a:solidFill>
                                <a:schemeClr val="accent1">
                                  <a:lumMod val="75000"/>
                                </a:schemeClr>
                              </a:solidFill>
                              <a:latin typeface="Cambria Math" panose="02040503050406030204" pitchFamily="18" charset="0"/>
                              <a:ea typeface="Cambria Math" panose="02040503050406030204" pitchFamily="18" charset="0"/>
                            </a:rPr>
                            <m:t>  </m:t>
                          </m:r>
                          <m:r>
                            <a:rPr lang="en-US" sz="2000" b="0" i="1" smtClean="0">
                              <a:solidFill>
                                <a:schemeClr val="accent1">
                                  <a:lumMod val="75000"/>
                                </a:schemeClr>
                              </a:solidFill>
                              <a:latin typeface="Cambria Math" panose="02040503050406030204" pitchFamily="18" charset="0"/>
                              <a:ea typeface="Cambria Math" panose="02040503050406030204" pitchFamily="18" charset="0"/>
                            </a:rPr>
                            <m:t>𝑃</m:t>
                          </m:r>
                          <m:r>
                            <a:rPr lang="en-US" sz="2000" b="0" i="1" smtClean="0">
                              <a:solidFill>
                                <a:schemeClr val="accent1">
                                  <a:lumMod val="75000"/>
                                </a:schemeClr>
                              </a:solidFill>
                              <a:latin typeface="Cambria Math" panose="02040503050406030204" pitchFamily="18" charset="0"/>
                              <a:ea typeface="Cambria Math" panose="02040503050406030204" pitchFamily="18" charset="0"/>
                            </a:rPr>
                            <m:t>(</m:t>
                          </m:r>
                          <m:r>
                            <a:rPr lang="en-US" sz="2000" b="0" i="1" smtClean="0">
                              <a:solidFill>
                                <a:schemeClr val="accent1">
                                  <a:lumMod val="75000"/>
                                </a:schemeClr>
                              </a:solidFill>
                              <a:latin typeface="Cambria Math" panose="02040503050406030204" pitchFamily="18" charset="0"/>
                              <a:ea typeface="Cambria Math" panose="02040503050406030204" pitchFamily="18" charset="0"/>
                            </a:rPr>
                            <m:t>𝑆</m:t>
                          </m:r>
                          <m:r>
                            <a:rPr lang="en-US" sz="2000" b="0" i="1" smtClean="0">
                              <a:solidFill>
                                <a:schemeClr val="accent1">
                                  <a:lumMod val="75000"/>
                                </a:schemeClr>
                              </a:solidFill>
                              <a:latin typeface="Cambria Math" panose="02040503050406030204" pitchFamily="18" charset="0"/>
                              <a:ea typeface="Cambria Math" panose="02040503050406030204" pitchFamily="18" charset="0"/>
                            </a:rPr>
                            <m:t>)</m:t>
                          </m:r>
                        </m:num>
                        <m:den>
                          <m:r>
                            <a:rPr lang="en-US" sz="2000" b="0" i="1" smtClean="0">
                              <a:solidFill>
                                <a:schemeClr val="accent1">
                                  <a:lumMod val="75000"/>
                                </a:schemeClr>
                              </a:solidFill>
                              <a:latin typeface="Cambria Math" panose="02040503050406030204" pitchFamily="18" charset="0"/>
                              <a:ea typeface="Cambria Math" panose="02040503050406030204" pitchFamily="18" charset="0"/>
                            </a:rPr>
                            <m:t>𝑃</m:t>
                          </m:r>
                          <m:r>
                            <a:rPr lang="en-US" sz="2000" b="0" i="1" smtClean="0">
                              <a:solidFill>
                                <a:schemeClr val="accent1">
                                  <a:lumMod val="75000"/>
                                </a:schemeClr>
                              </a:solidFill>
                              <a:latin typeface="Cambria Math" panose="02040503050406030204" pitchFamily="18" charset="0"/>
                              <a:ea typeface="Cambria Math" panose="02040503050406030204" pitchFamily="18" charset="0"/>
                            </a:rPr>
                            <m:t>(+)</m:t>
                          </m:r>
                        </m:den>
                      </m:f>
                    </m:oMath>
                  </m:oMathPara>
                </a14:m>
                <a:endParaRPr lang="en-US" sz="2000" dirty="0"/>
              </a:p>
              <a:p>
                <a:endParaRPr lang="en-US" sz="2000" dirty="0"/>
              </a:p>
            </p:txBody>
          </p:sp>
        </mc:Choice>
        <mc:Fallback xmlns="">
          <p:sp>
            <p:nvSpPr>
              <p:cNvPr id="50" name="TextBox 49">
                <a:extLst>
                  <a:ext uri="{FF2B5EF4-FFF2-40B4-BE49-F238E27FC236}">
                    <a16:creationId xmlns:a16="http://schemas.microsoft.com/office/drawing/2014/main" id="{C84A403C-BE69-41B4-85F6-80567B0D58A7}"/>
                  </a:ext>
                </a:extLst>
              </p:cNvPr>
              <p:cNvSpPr txBox="1">
                <a:spLocks noRot="1" noChangeAspect="1" noMove="1" noResize="1" noEditPoints="1" noAdjustHandles="1" noChangeArrowheads="1" noChangeShapeType="1" noTextEdit="1"/>
              </p:cNvSpPr>
              <p:nvPr/>
            </p:nvSpPr>
            <p:spPr>
              <a:xfrm>
                <a:off x="6617634" y="2448910"/>
                <a:ext cx="3107454" cy="1359796"/>
              </a:xfrm>
              <a:prstGeom prst="rect">
                <a:avLst/>
              </a:prstGeom>
              <a:blipFill>
                <a:blip r:embed="rId8"/>
                <a:stretch>
                  <a:fillRect/>
                </a:stretch>
              </a:blipFill>
            </p:spPr>
            <p:txBody>
              <a:bodyPr/>
              <a:lstStyle/>
              <a:p>
                <a:r>
                  <a:rPr lang="en-US">
                    <a:noFill/>
                  </a:rPr>
                  <a:t> </a:t>
                </a:r>
              </a:p>
            </p:txBody>
          </p:sp>
        </mc:Fallback>
      </mc:AlternateContent>
      <p:pic>
        <p:nvPicPr>
          <p:cNvPr id="25" name="Picture 24">
            <a:extLst>
              <a:ext uri="{FF2B5EF4-FFF2-40B4-BE49-F238E27FC236}">
                <a16:creationId xmlns:a16="http://schemas.microsoft.com/office/drawing/2014/main" id="{05AEBEC5-2BB4-4583-8E4A-C9C2CBADB79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71888" y="57924"/>
            <a:ext cx="584200" cy="438150"/>
          </a:xfrm>
          <a:prstGeom prst="rect">
            <a:avLst/>
          </a:prstGeom>
        </p:spPr>
      </p:pic>
      <p:cxnSp>
        <p:nvCxnSpPr>
          <p:cNvPr id="27" name="Straight Connector 26">
            <a:extLst>
              <a:ext uri="{FF2B5EF4-FFF2-40B4-BE49-F238E27FC236}">
                <a16:creationId xmlns:a16="http://schemas.microsoft.com/office/drawing/2014/main" id="{58F431E6-78AF-4F08-A67D-CD9FC45B4B03}"/>
              </a:ext>
            </a:extLst>
          </p:cNvPr>
          <p:cNvCxnSpPr/>
          <p:nvPr/>
        </p:nvCxnSpPr>
        <p:spPr>
          <a:xfrm flipH="1">
            <a:off x="114300" y="1209282"/>
            <a:ext cx="177798"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DA060AD-6F5B-47BE-A3BF-8C6DB5A7E7A8}"/>
              </a:ext>
            </a:extLst>
          </p:cNvPr>
          <p:cNvCxnSpPr/>
          <p:nvPr/>
        </p:nvCxnSpPr>
        <p:spPr>
          <a:xfrm>
            <a:off x="114300" y="1209282"/>
            <a:ext cx="0" cy="858013"/>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241F1B4-CE97-4B2F-9BB4-C5CFBC176BCC}"/>
              </a:ext>
            </a:extLst>
          </p:cNvPr>
          <p:cNvCxnSpPr>
            <a:cxnSpLocks/>
          </p:cNvCxnSpPr>
          <p:nvPr/>
        </p:nvCxnSpPr>
        <p:spPr>
          <a:xfrm>
            <a:off x="114300" y="2067295"/>
            <a:ext cx="6889346"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6A04F529-5121-4BB5-8B63-2D845D50D3B7}"/>
              </a:ext>
            </a:extLst>
          </p:cNvPr>
          <p:cNvCxnSpPr>
            <a:cxnSpLocks/>
          </p:cNvCxnSpPr>
          <p:nvPr/>
        </p:nvCxnSpPr>
        <p:spPr>
          <a:xfrm>
            <a:off x="6995934" y="2066401"/>
            <a:ext cx="0" cy="67651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487551B0-3E72-4F6A-B990-E590660F52EB}"/>
              </a:ext>
            </a:extLst>
          </p:cNvPr>
          <p:cNvCxnSpPr>
            <a:cxnSpLocks/>
          </p:cNvCxnSpPr>
          <p:nvPr/>
        </p:nvCxnSpPr>
        <p:spPr>
          <a:xfrm>
            <a:off x="8300622" y="1725601"/>
            <a:ext cx="0" cy="1017318"/>
          </a:xfrm>
          <a:prstGeom prst="straightConnector1">
            <a:avLst/>
          </a:prstGeom>
          <a:ln w="31750">
            <a:solidFill>
              <a:srgbClr val="92D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705CC06C-09E6-40E4-A780-B898C34BA4DF}"/>
                  </a:ext>
                </a:extLst>
              </p:cNvPr>
              <p:cNvSpPr txBox="1"/>
              <p:nvPr/>
            </p:nvSpPr>
            <p:spPr>
              <a:xfrm>
                <a:off x="7497491" y="3740916"/>
                <a:ext cx="4298293" cy="1032911"/>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sz="2000" i="1" smtClean="0">
                          <a:solidFill>
                            <a:srgbClr val="FF0000"/>
                          </a:solidFill>
                          <a:latin typeface="Cambria Math" panose="02040503050406030204" pitchFamily="18" charset="0"/>
                          <a:ea typeface="Cambria Math" panose="02040503050406030204" pitchFamily="18" charset="0"/>
                        </a:rPr>
                        <m:t>=</m:t>
                      </m:r>
                      <m:f>
                        <m:fPr>
                          <m:ctrlPr>
                            <a:rPr lang="en-US" sz="2000" i="1">
                              <a:solidFill>
                                <a:srgbClr val="FF0000"/>
                              </a:solidFill>
                              <a:latin typeface="Cambria Math" panose="02040503050406030204" pitchFamily="18" charset="0"/>
                              <a:ea typeface="Cambria Math" panose="02040503050406030204" pitchFamily="18" charset="0"/>
                            </a:rPr>
                          </m:ctrlPr>
                        </m:fPr>
                        <m:num>
                          <m:r>
                            <a:rPr lang="en-US" sz="2000" i="1">
                              <a:solidFill>
                                <a:srgbClr val="FF0000"/>
                              </a:solidFill>
                              <a:latin typeface="Cambria Math" panose="02040503050406030204" pitchFamily="18" charset="0"/>
                              <a:ea typeface="Cambria Math" panose="02040503050406030204" pitchFamily="18" charset="0"/>
                            </a:rPr>
                            <m:t>𝟎</m:t>
                          </m:r>
                          <m:r>
                            <a:rPr lang="en-US" sz="2000" i="1">
                              <a:solidFill>
                                <a:srgbClr val="FF0000"/>
                              </a:solidFill>
                              <a:latin typeface="Cambria Math" panose="02040503050406030204" pitchFamily="18" charset="0"/>
                              <a:ea typeface="Cambria Math" panose="02040503050406030204" pitchFamily="18" charset="0"/>
                            </a:rPr>
                            <m:t>.</m:t>
                          </m:r>
                          <m:r>
                            <a:rPr lang="en-US" sz="2000" i="1">
                              <a:solidFill>
                                <a:srgbClr val="FF0000"/>
                              </a:solidFill>
                              <a:latin typeface="Cambria Math" panose="02040503050406030204" pitchFamily="18" charset="0"/>
                              <a:ea typeface="Cambria Math" panose="02040503050406030204" pitchFamily="18" charset="0"/>
                            </a:rPr>
                            <m:t>𝟗𝟗</m:t>
                          </m:r>
                          <m:r>
                            <a:rPr lang="en-US" sz="2000" i="1">
                              <a:solidFill>
                                <a:srgbClr val="FF0000"/>
                              </a:solidFill>
                              <a:latin typeface="Cambria Math" panose="02040503050406030204" pitchFamily="18" charset="0"/>
                              <a:ea typeface="Cambria Math" panose="02040503050406030204" pitchFamily="18" charset="0"/>
                            </a:rPr>
                            <m:t> </m:t>
                          </m:r>
                          <m:r>
                            <a:rPr lang="en-US" sz="2000" i="1">
                              <a:solidFill>
                                <a:srgbClr val="FF0000"/>
                              </a:solidFill>
                              <a:latin typeface="Cambria Math" panose="02040503050406030204" pitchFamily="18" charset="0"/>
                              <a:ea typeface="Cambria Math" panose="02040503050406030204" pitchFamily="18" charset="0"/>
                            </a:rPr>
                            <m:t>𝑋</m:t>
                          </m:r>
                          <m:r>
                            <a:rPr lang="en-US" sz="2000" i="1">
                              <a:solidFill>
                                <a:srgbClr val="FF0000"/>
                              </a:solidFill>
                              <a:latin typeface="Cambria Math" panose="02040503050406030204" pitchFamily="18" charset="0"/>
                              <a:ea typeface="Cambria Math" panose="02040503050406030204" pitchFamily="18" charset="0"/>
                            </a:rPr>
                            <m:t>  0.0001</m:t>
                          </m:r>
                        </m:num>
                        <m:den>
                          <m:d>
                            <m:dPr>
                              <m:ctrlPr>
                                <a:rPr lang="en-US" sz="2000" i="1">
                                  <a:solidFill>
                                    <a:srgbClr val="FF0000"/>
                                  </a:solidFill>
                                  <a:latin typeface="Cambria Math" panose="02040503050406030204" pitchFamily="18" charset="0"/>
                                  <a:ea typeface="Cambria Math" panose="02040503050406030204" pitchFamily="18" charset="0"/>
                                </a:rPr>
                              </m:ctrlPr>
                            </m:dPr>
                            <m:e>
                              <m:r>
                                <a:rPr lang="en-US" sz="2000" i="1">
                                  <a:solidFill>
                                    <a:srgbClr val="FF0000"/>
                                  </a:solidFill>
                                  <a:latin typeface="Cambria Math" panose="02040503050406030204" pitchFamily="18" charset="0"/>
                                  <a:ea typeface="Cambria Math" panose="02040503050406030204" pitchFamily="18" charset="0"/>
                                </a:rPr>
                                <m:t>0.0001 </m:t>
                              </m:r>
                              <m:r>
                                <a:rPr lang="en-US" sz="2000" i="1">
                                  <a:solidFill>
                                    <a:srgbClr val="FF0000"/>
                                  </a:solidFill>
                                  <a:latin typeface="Cambria Math" panose="02040503050406030204" pitchFamily="18" charset="0"/>
                                  <a:ea typeface="Cambria Math" panose="02040503050406030204" pitchFamily="18" charset="0"/>
                                </a:rPr>
                                <m:t>𝑋</m:t>
                              </m:r>
                              <m:r>
                                <a:rPr lang="en-US" sz="2000" i="1">
                                  <a:solidFill>
                                    <a:srgbClr val="FF0000"/>
                                  </a:solidFill>
                                  <a:latin typeface="Cambria Math" panose="02040503050406030204" pitchFamily="18" charset="0"/>
                                  <a:ea typeface="Cambria Math" panose="02040503050406030204" pitchFamily="18" charset="0"/>
                                </a:rPr>
                                <m:t> 0.99</m:t>
                              </m:r>
                            </m:e>
                          </m:d>
                          <m:r>
                            <a:rPr lang="en-US" sz="2000" i="1">
                              <a:solidFill>
                                <a:srgbClr val="FF0000"/>
                              </a:solidFill>
                              <a:latin typeface="Cambria Math" panose="02040503050406030204" pitchFamily="18" charset="0"/>
                              <a:ea typeface="Cambria Math" panose="02040503050406030204" pitchFamily="18" charset="0"/>
                            </a:rPr>
                            <m:t>+(0.9999 </m:t>
                          </m:r>
                          <m:r>
                            <a:rPr lang="en-US" sz="2000" i="1">
                              <a:solidFill>
                                <a:srgbClr val="FF0000"/>
                              </a:solidFill>
                              <a:latin typeface="Cambria Math" panose="02040503050406030204" pitchFamily="18" charset="0"/>
                              <a:ea typeface="Cambria Math" panose="02040503050406030204" pitchFamily="18" charset="0"/>
                            </a:rPr>
                            <m:t>𝑋</m:t>
                          </m:r>
                          <m:r>
                            <a:rPr lang="en-US" sz="2000" i="1">
                              <a:solidFill>
                                <a:srgbClr val="FF0000"/>
                              </a:solidFill>
                              <a:latin typeface="Cambria Math" panose="02040503050406030204" pitchFamily="18" charset="0"/>
                              <a:ea typeface="Cambria Math" panose="02040503050406030204" pitchFamily="18" charset="0"/>
                            </a:rPr>
                            <m:t> 0.01)</m:t>
                          </m:r>
                        </m:den>
                      </m:f>
                    </m:oMath>
                  </m:oMathPara>
                </a14:m>
                <a:endParaRPr lang="en-US" sz="2000" i="1" dirty="0">
                  <a:solidFill>
                    <a:srgbClr val="FF0000"/>
                  </a:solidFill>
                  <a:latin typeface="Cambria Math" panose="02040503050406030204" pitchFamily="18" charset="0"/>
                  <a:ea typeface="Cambria Math" panose="02040503050406030204" pitchFamily="18" charset="0"/>
                </a:endParaRPr>
              </a:p>
              <a:p>
                <a:endParaRPr lang="en-US" sz="2000" dirty="0">
                  <a:solidFill>
                    <a:srgbClr val="FF0000"/>
                  </a:solidFill>
                </a:endParaRPr>
              </a:p>
            </p:txBody>
          </p:sp>
        </mc:Choice>
        <mc:Fallback xmlns="">
          <p:sp>
            <p:nvSpPr>
              <p:cNvPr id="31" name="TextBox 30">
                <a:extLst>
                  <a:ext uri="{FF2B5EF4-FFF2-40B4-BE49-F238E27FC236}">
                    <a16:creationId xmlns:a16="http://schemas.microsoft.com/office/drawing/2014/main" id="{705CC06C-09E6-40E4-A780-B898C34BA4DF}"/>
                  </a:ext>
                </a:extLst>
              </p:cNvPr>
              <p:cNvSpPr txBox="1">
                <a:spLocks noRot="1" noChangeAspect="1" noMove="1" noResize="1" noEditPoints="1" noAdjustHandles="1" noChangeArrowheads="1" noChangeShapeType="1" noTextEdit="1"/>
              </p:cNvSpPr>
              <p:nvPr/>
            </p:nvSpPr>
            <p:spPr>
              <a:xfrm>
                <a:off x="7497491" y="3740916"/>
                <a:ext cx="4298293" cy="103291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DD82A618-4611-4E79-B617-E207C93C0AC4}"/>
                  </a:ext>
                </a:extLst>
              </p:cNvPr>
              <p:cNvSpPr txBox="1"/>
              <p:nvPr/>
            </p:nvSpPr>
            <p:spPr>
              <a:xfrm>
                <a:off x="7497490" y="4743898"/>
                <a:ext cx="4298293" cy="1032911"/>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sz="2000" i="1" smtClean="0">
                          <a:solidFill>
                            <a:srgbClr val="FF0000"/>
                          </a:solidFill>
                          <a:latin typeface="Cambria Math" panose="02040503050406030204" pitchFamily="18" charset="0"/>
                          <a:ea typeface="Cambria Math" panose="02040503050406030204" pitchFamily="18" charset="0"/>
                        </a:rPr>
                        <m:t>=</m:t>
                      </m:r>
                      <m:f>
                        <m:fPr>
                          <m:ctrlPr>
                            <a:rPr lang="en-US" sz="2000" i="1">
                              <a:solidFill>
                                <a:srgbClr val="FF0000"/>
                              </a:solidFill>
                              <a:latin typeface="Cambria Math" panose="02040503050406030204" pitchFamily="18" charset="0"/>
                              <a:ea typeface="Cambria Math" panose="02040503050406030204" pitchFamily="18" charset="0"/>
                            </a:rPr>
                          </m:ctrlPr>
                        </m:fPr>
                        <m:num>
                          <m:r>
                            <a:rPr lang="en-US" sz="2000" i="1">
                              <a:solidFill>
                                <a:srgbClr val="FF0000"/>
                              </a:solidFill>
                              <a:latin typeface="Cambria Math" panose="02040503050406030204" pitchFamily="18" charset="0"/>
                              <a:ea typeface="Cambria Math" panose="02040503050406030204" pitchFamily="18" charset="0"/>
                            </a:rPr>
                            <m:t>𝟎</m:t>
                          </m:r>
                          <m:r>
                            <a:rPr lang="en-US" sz="2000" i="1">
                              <a:solidFill>
                                <a:srgbClr val="FF0000"/>
                              </a:solidFill>
                              <a:latin typeface="Cambria Math" panose="02040503050406030204" pitchFamily="18" charset="0"/>
                              <a:ea typeface="Cambria Math" panose="02040503050406030204" pitchFamily="18" charset="0"/>
                            </a:rPr>
                            <m:t>.</m:t>
                          </m:r>
                          <m:r>
                            <a:rPr lang="en-US" sz="2000" i="1">
                              <a:solidFill>
                                <a:srgbClr val="FF0000"/>
                              </a:solidFill>
                              <a:latin typeface="Cambria Math" panose="02040503050406030204" pitchFamily="18" charset="0"/>
                              <a:ea typeface="Cambria Math" panose="02040503050406030204" pitchFamily="18" charset="0"/>
                            </a:rPr>
                            <m:t>𝟗𝟗</m:t>
                          </m:r>
                          <m:r>
                            <a:rPr lang="en-US" sz="2000" i="1">
                              <a:solidFill>
                                <a:srgbClr val="FF0000"/>
                              </a:solidFill>
                              <a:latin typeface="Cambria Math" panose="02040503050406030204" pitchFamily="18" charset="0"/>
                              <a:ea typeface="Cambria Math" panose="02040503050406030204" pitchFamily="18" charset="0"/>
                            </a:rPr>
                            <m:t> </m:t>
                          </m:r>
                          <m:r>
                            <a:rPr lang="en-US" sz="2000" i="1">
                              <a:solidFill>
                                <a:srgbClr val="FF0000"/>
                              </a:solidFill>
                              <a:latin typeface="Cambria Math" panose="02040503050406030204" pitchFamily="18" charset="0"/>
                              <a:ea typeface="Cambria Math" panose="02040503050406030204" pitchFamily="18" charset="0"/>
                            </a:rPr>
                            <m:t>𝑋</m:t>
                          </m:r>
                          <m:r>
                            <a:rPr lang="en-US" sz="2000" i="1">
                              <a:solidFill>
                                <a:srgbClr val="FF0000"/>
                              </a:solidFill>
                              <a:latin typeface="Cambria Math" panose="02040503050406030204" pitchFamily="18" charset="0"/>
                              <a:ea typeface="Cambria Math" panose="02040503050406030204" pitchFamily="18" charset="0"/>
                            </a:rPr>
                            <m:t>  0.0001</m:t>
                          </m:r>
                        </m:num>
                        <m:den>
                          <m:d>
                            <m:dPr>
                              <m:ctrlPr>
                                <a:rPr lang="en-US" sz="2000" i="1">
                                  <a:solidFill>
                                    <a:srgbClr val="FF0000"/>
                                  </a:solidFill>
                                  <a:latin typeface="Cambria Math" panose="02040503050406030204" pitchFamily="18" charset="0"/>
                                  <a:ea typeface="Cambria Math" panose="02040503050406030204" pitchFamily="18" charset="0"/>
                                </a:rPr>
                              </m:ctrlPr>
                            </m:dPr>
                            <m:e>
                              <m:r>
                                <a:rPr lang="en-US" sz="2000" i="1">
                                  <a:solidFill>
                                    <a:srgbClr val="FF0000"/>
                                  </a:solidFill>
                                  <a:latin typeface="Cambria Math" panose="02040503050406030204" pitchFamily="18" charset="0"/>
                                  <a:ea typeface="Cambria Math" panose="02040503050406030204" pitchFamily="18" charset="0"/>
                                </a:rPr>
                                <m:t>0.0001 </m:t>
                              </m:r>
                              <m:r>
                                <a:rPr lang="en-US" sz="2000" i="1">
                                  <a:solidFill>
                                    <a:srgbClr val="FF0000"/>
                                  </a:solidFill>
                                  <a:latin typeface="Cambria Math" panose="02040503050406030204" pitchFamily="18" charset="0"/>
                                  <a:ea typeface="Cambria Math" panose="02040503050406030204" pitchFamily="18" charset="0"/>
                                </a:rPr>
                                <m:t>𝑋</m:t>
                              </m:r>
                              <m:r>
                                <a:rPr lang="en-US" sz="2000" i="1">
                                  <a:solidFill>
                                    <a:srgbClr val="FF0000"/>
                                  </a:solidFill>
                                  <a:latin typeface="Cambria Math" panose="02040503050406030204" pitchFamily="18" charset="0"/>
                                  <a:ea typeface="Cambria Math" panose="02040503050406030204" pitchFamily="18" charset="0"/>
                                </a:rPr>
                                <m:t> 0.99</m:t>
                              </m:r>
                            </m:e>
                          </m:d>
                          <m:r>
                            <a:rPr lang="en-US" sz="2000" i="1">
                              <a:solidFill>
                                <a:srgbClr val="FF0000"/>
                              </a:solidFill>
                              <a:latin typeface="Cambria Math" panose="02040503050406030204" pitchFamily="18" charset="0"/>
                              <a:ea typeface="Cambria Math" panose="02040503050406030204" pitchFamily="18" charset="0"/>
                            </a:rPr>
                            <m:t>+(0.9999 </m:t>
                          </m:r>
                          <m:r>
                            <a:rPr lang="en-US" sz="2000" i="1">
                              <a:solidFill>
                                <a:srgbClr val="FF0000"/>
                              </a:solidFill>
                              <a:latin typeface="Cambria Math" panose="02040503050406030204" pitchFamily="18" charset="0"/>
                              <a:ea typeface="Cambria Math" panose="02040503050406030204" pitchFamily="18" charset="0"/>
                            </a:rPr>
                            <m:t>𝑋</m:t>
                          </m:r>
                          <m:r>
                            <a:rPr lang="en-US" sz="2000" i="1">
                              <a:solidFill>
                                <a:srgbClr val="FF0000"/>
                              </a:solidFill>
                              <a:latin typeface="Cambria Math" panose="02040503050406030204" pitchFamily="18" charset="0"/>
                              <a:ea typeface="Cambria Math" panose="02040503050406030204" pitchFamily="18" charset="0"/>
                            </a:rPr>
                            <m:t> 0.01)</m:t>
                          </m:r>
                        </m:den>
                      </m:f>
                    </m:oMath>
                  </m:oMathPara>
                </a14:m>
                <a:endParaRPr lang="en-US" sz="2000" i="1" dirty="0">
                  <a:solidFill>
                    <a:srgbClr val="FF0000"/>
                  </a:solidFill>
                  <a:latin typeface="Cambria Math" panose="02040503050406030204" pitchFamily="18" charset="0"/>
                  <a:ea typeface="Cambria Math" panose="02040503050406030204" pitchFamily="18" charset="0"/>
                </a:endParaRPr>
              </a:p>
              <a:p>
                <a:endParaRPr lang="en-US" sz="2000" dirty="0">
                  <a:solidFill>
                    <a:srgbClr val="FF0000"/>
                  </a:solidFill>
                </a:endParaRPr>
              </a:p>
            </p:txBody>
          </p:sp>
        </mc:Choice>
        <mc:Fallback xmlns="">
          <p:sp>
            <p:nvSpPr>
              <p:cNvPr id="52" name="TextBox 51">
                <a:extLst>
                  <a:ext uri="{FF2B5EF4-FFF2-40B4-BE49-F238E27FC236}">
                    <a16:creationId xmlns:a16="http://schemas.microsoft.com/office/drawing/2014/main" id="{DD82A618-4611-4E79-B617-E207C93C0AC4}"/>
                  </a:ext>
                </a:extLst>
              </p:cNvPr>
              <p:cNvSpPr txBox="1">
                <a:spLocks noRot="1" noChangeAspect="1" noMove="1" noResize="1" noEditPoints="1" noAdjustHandles="1" noChangeArrowheads="1" noChangeShapeType="1" noTextEdit="1"/>
              </p:cNvSpPr>
              <p:nvPr/>
            </p:nvSpPr>
            <p:spPr>
              <a:xfrm>
                <a:off x="7497490" y="4743898"/>
                <a:ext cx="4298293" cy="1032911"/>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65A9265-755F-4C91-86D9-4920D0C2E49F}"/>
                  </a:ext>
                </a:extLst>
              </p:cNvPr>
              <p:cNvSpPr txBox="1"/>
              <p:nvPr/>
            </p:nvSpPr>
            <p:spPr>
              <a:xfrm>
                <a:off x="7419846" y="5620610"/>
                <a:ext cx="2031838" cy="707886"/>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sz="2000" i="1" smtClean="0">
                          <a:solidFill>
                            <a:srgbClr val="FF0000"/>
                          </a:solidFill>
                          <a:latin typeface="Cambria Math" panose="02040503050406030204" pitchFamily="18" charset="0"/>
                          <a:ea typeface="Cambria Math" panose="02040503050406030204" pitchFamily="18" charset="0"/>
                        </a:rPr>
                        <m:t>=</m:t>
                      </m:r>
                      <m:r>
                        <a:rPr lang="en-US" sz="2000" b="0" i="1" smtClean="0">
                          <a:solidFill>
                            <a:srgbClr val="FF0000"/>
                          </a:solidFill>
                          <a:latin typeface="Cambria Math" panose="02040503050406030204" pitchFamily="18" charset="0"/>
                          <a:ea typeface="Cambria Math" panose="02040503050406030204" pitchFamily="18" charset="0"/>
                        </a:rPr>
                        <m:t>0.0098 &lt;1%</m:t>
                      </m:r>
                    </m:oMath>
                  </m:oMathPara>
                </a14:m>
                <a:endParaRPr lang="en-US" sz="2000" i="1" dirty="0">
                  <a:solidFill>
                    <a:srgbClr val="FF0000"/>
                  </a:solidFill>
                  <a:latin typeface="Cambria Math" panose="02040503050406030204" pitchFamily="18" charset="0"/>
                  <a:ea typeface="Cambria Math" panose="02040503050406030204" pitchFamily="18" charset="0"/>
                </a:endParaRPr>
              </a:p>
              <a:p>
                <a:endParaRPr lang="en-US" sz="2000" dirty="0">
                  <a:solidFill>
                    <a:srgbClr val="FF0000"/>
                  </a:solidFill>
                </a:endParaRPr>
              </a:p>
            </p:txBody>
          </p:sp>
        </mc:Choice>
        <mc:Fallback xmlns="">
          <p:sp>
            <p:nvSpPr>
              <p:cNvPr id="53" name="TextBox 52">
                <a:extLst>
                  <a:ext uri="{FF2B5EF4-FFF2-40B4-BE49-F238E27FC236}">
                    <a16:creationId xmlns:a16="http://schemas.microsoft.com/office/drawing/2014/main" id="{565A9265-755F-4C91-86D9-4920D0C2E49F}"/>
                  </a:ext>
                </a:extLst>
              </p:cNvPr>
              <p:cNvSpPr txBox="1">
                <a:spLocks noRot="1" noChangeAspect="1" noMove="1" noResize="1" noEditPoints="1" noAdjustHandles="1" noChangeArrowheads="1" noChangeShapeType="1" noTextEdit="1"/>
              </p:cNvSpPr>
              <p:nvPr/>
            </p:nvSpPr>
            <p:spPr>
              <a:xfrm>
                <a:off x="7419846" y="5620610"/>
                <a:ext cx="2031838" cy="707886"/>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31900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58E8009-BFD2-4966-AC71-16B04167F35E}"/>
              </a:ext>
            </a:extLst>
          </p:cNvPr>
          <p:cNvPicPr>
            <a:picLocks noChangeAspect="1"/>
          </p:cNvPicPr>
          <p:nvPr/>
        </p:nvPicPr>
        <p:blipFill>
          <a:blip r:embed="rId3"/>
          <a:stretch>
            <a:fillRect/>
          </a:stretch>
        </p:blipFill>
        <p:spPr>
          <a:xfrm>
            <a:off x="-1" y="0"/>
            <a:ext cx="12192001" cy="572262"/>
          </a:xfrm>
          <a:prstGeom prst="rect">
            <a:avLst/>
          </a:prstGeom>
        </p:spPr>
      </p:pic>
      <p:pic>
        <p:nvPicPr>
          <p:cNvPr id="14" name="Picture 13">
            <a:extLst>
              <a:ext uri="{FF2B5EF4-FFF2-40B4-BE49-F238E27FC236}">
                <a16:creationId xmlns:a16="http://schemas.microsoft.com/office/drawing/2014/main" id="{77939D7F-C7B6-4CBE-9CB3-137BF699045D}"/>
              </a:ext>
            </a:extLst>
          </p:cNvPr>
          <p:cNvPicPr>
            <a:picLocks noChangeAspect="1"/>
          </p:cNvPicPr>
          <p:nvPr/>
        </p:nvPicPr>
        <p:blipFill>
          <a:blip r:embed="rId4"/>
          <a:stretch>
            <a:fillRect/>
          </a:stretch>
        </p:blipFill>
        <p:spPr>
          <a:xfrm>
            <a:off x="9774314" y="0"/>
            <a:ext cx="2417686" cy="558637"/>
          </a:xfrm>
          <a:prstGeom prst="rect">
            <a:avLst/>
          </a:prstGeom>
          <a:ln>
            <a:solidFill>
              <a:srgbClr val="FF0000"/>
            </a:solidFill>
          </a:ln>
        </p:spPr>
      </p:pic>
      <p:sp>
        <p:nvSpPr>
          <p:cNvPr id="15" name="TextBox 14">
            <a:extLst>
              <a:ext uri="{FF2B5EF4-FFF2-40B4-BE49-F238E27FC236}">
                <a16:creationId xmlns:a16="http://schemas.microsoft.com/office/drawing/2014/main" id="{E6258E2A-7C90-4EB3-8530-87997F0B3E20}"/>
              </a:ext>
            </a:extLst>
          </p:cNvPr>
          <p:cNvSpPr txBox="1"/>
          <p:nvPr/>
        </p:nvSpPr>
        <p:spPr>
          <a:xfrm>
            <a:off x="3840000" y="0"/>
            <a:ext cx="4460622" cy="553998"/>
          </a:xfrm>
          <a:prstGeom prst="rect">
            <a:avLst/>
          </a:prstGeom>
          <a:noFill/>
          <a:ln>
            <a:solidFill>
              <a:srgbClr val="FF0000"/>
            </a:solidFill>
          </a:ln>
        </p:spPr>
        <p:txBody>
          <a:bodyPr wrap="square" rtlCol="0">
            <a:spAutoFit/>
          </a:bodyPr>
          <a:lstStyle/>
          <a:p>
            <a:pPr algn="ctr"/>
            <a:r>
              <a:rPr lang="en-US" sz="3000" b="1" dirty="0">
                <a:solidFill>
                  <a:schemeClr val="bg1"/>
                </a:solidFill>
              </a:rPr>
              <a:t>ISE 589 : Python for ISE</a:t>
            </a:r>
          </a:p>
        </p:txBody>
      </p:sp>
      <p:sp>
        <p:nvSpPr>
          <p:cNvPr id="32" name="Shape 88">
            <a:extLst>
              <a:ext uri="{FF2B5EF4-FFF2-40B4-BE49-F238E27FC236}">
                <a16:creationId xmlns:a16="http://schemas.microsoft.com/office/drawing/2014/main" id="{EC2FC130-C3E3-4CE7-BDA0-0BBF2D93236F}"/>
              </a:ext>
            </a:extLst>
          </p:cNvPr>
          <p:cNvSpPr txBox="1">
            <a:spLocks noGrp="1"/>
          </p:cNvSpPr>
          <p:nvPr>
            <p:ph type="ctrTitle"/>
          </p:nvPr>
        </p:nvSpPr>
        <p:spPr>
          <a:xfrm>
            <a:off x="292098" y="637019"/>
            <a:ext cx="7820597" cy="572263"/>
          </a:xfrm>
          <a:prstGeom prst="rect">
            <a:avLst/>
          </a:prstGeom>
        </p:spPr>
        <p:txBody>
          <a:bodyPr wrap="square" lIns="91425" tIns="91425" rIns="91425" bIns="91425" anchor="ctr" anchorCtr="0">
            <a:noAutofit/>
          </a:bodyPr>
          <a:lstStyle/>
          <a:p>
            <a:pPr lvl="0" algn="l" rtl="0">
              <a:spcBef>
                <a:spcPts val="0"/>
              </a:spcBef>
              <a:buNone/>
            </a:pPr>
            <a:r>
              <a:rPr lang="en-US" sz="3600" b="1" dirty="0">
                <a:solidFill>
                  <a:schemeClr val="accent1">
                    <a:lumMod val="75000"/>
                  </a:schemeClr>
                </a:solidFill>
                <a:latin typeface="Calibri"/>
                <a:ea typeface="Calibri"/>
                <a:cs typeface="Calibri"/>
                <a:sym typeface="Calibri"/>
              </a:rPr>
              <a:t>Bayes Theorem and Spam Classification</a:t>
            </a:r>
          </a:p>
        </p:txBody>
      </p:sp>
      <p:pic>
        <p:nvPicPr>
          <p:cNvPr id="25" name="Picture 24">
            <a:extLst>
              <a:ext uri="{FF2B5EF4-FFF2-40B4-BE49-F238E27FC236}">
                <a16:creationId xmlns:a16="http://schemas.microsoft.com/office/drawing/2014/main" id="{05AEBEC5-2BB4-4583-8E4A-C9C2CBADB7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1888" y="57924"/>
            <a:ext cx="584200" cy="438150"/>
          </a:xfrm>
          <a:prstGeom prst="rect">
            <a:avLst/>
          </a:prstGeom>
        </p:spPr>
      </p:pic>
      <p:sp>
        <p:nvSpPr>
          <p:cNvPr id="2" name="TextBox 1">
            <a:extLst>
              <a:ext uri="{FF2B5EF4-FFF2-40B4-BE49-F238E27FC236}">
                <a16:creationId xmlns:a16="http://schemas.microsoft.com/office/drawing/2014/main" id="{5C59D33F-FCAD-4A6A-BBDC-44420ED2B674}"/>
              </a:ext>
            </a:extLst>
          </p:cNvPr>
          <p:cNvSpPr txBox="1"/>
          <p:nvPr/>
        </p:nvSpPr>
        <p:spPr>
          <a:xfrm>
            <a:off x="91912" y="2531643"/>
            <a:ext cx="3748088" cy="1200329"/>
          </a:xfrm>
          <a:prstGeom prst="rect">
            <a:avLst/>
          </a:prstGeom>
          <a:solidFill>
            <a:schemeClr val="bg1"/>
          </a:solidFill>
          <a:ln>
            <a:solidFill>
              <a:schemeClr val="accent1"/>
            </a:solidFill>
          </a:ln>
        </p:spPr>
        <p:txBody>
          <a:bodyPr wrap="square" rtlCol="0">
            <a:spAutoFit/>
          </a:bodyPr>
          <a:lstStyle/>
          <a:p>
            <a:r>
              <a:rPr lang="en-US" b="1" dirty="0">
                <a:solidFill>
                  <a:srgbClr val="FF0000"/>
                </a:solidFill>
              </a:rPr>
              <a:t>SPAM</a:t>
            </a:r>
          </a:p>
          <a:p>
            <a:pPr marL="285750" indent="-285750">
              <a:buFontTx/>
              <a:buChar char="-"/>
            </a:pPr>
            <a:r>
              <a:rPr lang="en-US" dirty="0"/>
              <a:t>Win </a:t>
            </a:r>
            <a:r>
              <a:rPr lang="en-US" b="1" dirty="0">
                <a:solidFill>
                  <a:srgbClr val="FF0000"/>
                </a:solidFill>
              </a:rPr>
              <a:t>Money</a:t>
            </a:r>
            <a:r>
              <a:rPr lang="en-US" dirty="0"/>
              <a:t> Now!!!</a:t>
            </a:r>
          </a:p>
          <a:p>
            <a:pPr marL="285750" indent="-285750">
              <a:buFontTx/>
              <a:buChar char="-"/>
            </a:pPr>
            <a:r>
              <a:rPr lang="en-US" dirty="0" err="1"/>
              <a:t>Dallaz</a:t>
            </a:r>
            <a:r>
              <a:rPr lang="en-US" dirty="0"/>
              <a:t> and </a:t>
            </a:r>
            <a:r>
              <a:rPr lang="en-US" b="1" dirty="0">
                <a:solidFill>
                  <a:srgbClr val="FF0000"/>
                </a:solidFill>
              </a:rPr>
              <a:t>money</a:t>
            </a:r>
            <a:r>
              <a:rPr lang="en-US" dirty="0"/>
              <a:t> coming </a:t>
            </a:r>
            <a:r>
              <a:rPr lang="en-US" dirty="0" err="1"/>
              <a:t>yo</a:t>
            </a:r>
            <a:r>
              <a:rPr lang="en-US" dirty="0"/>
              <a:t> way!</a:t>
            </a:r>
          </a:p>
          <a:p>
            <a:pPr marL="285750" indent="-285750">
              <a:buFontTx/>
              <a:buChar char="-"/>
            </a:pPr>
            <a:r>
              <a:rPr lang="en-US" dirty="0"/>
              <a:t>Make cash </a:t>
            </a:r>
            <a:r>
              <a:rPr lang="en-US" b="1" dirty="0">
                <a:solidFill>
                  <a:srgbClr val="92D050"/>
                </a:solidFill>
              </a:rPr>
              <a:t>easy!</a:t>
            </a:r>
          </a:p>
        </p:txBody>
      </p:sp>
      <p:sp>
        <p:nvSpPr>
          <p:cNvPr id="28" name="TextBox 27">
            <a:extLst>
              <a:ext uri="{FF2B5EF4-FFF2-40B4-BE49-F238E27FC236}">
                <a16:creationId xmlns:a16="http://schemas.microsoft.com/office/drawing/2014/main" id="{ADE31057-7325-4BE8-AC1D-F2949A434267}"/>
              </a:ext>
            </a:extLst>
          </p:cNvPr>
          <p:cNvSpPr txBox="1"/>
          <p:nvPr/>
        </p:nvSpPr>
        <p:spPr>
          <a:xfrm>
            <a:off x="91913" y="3731972"/>
            <a:ext cx="3748087" cy="2031325"/>
          </a:xfrm>
          <a:prstGeom prst="rect">
            <a:avLst/>
          </a:prstGeom>
          <a:solidFill>
            <a:schemeClr val="bg1"/>
          </a:solidFill>
          <a:ln>
            <a:solidFill>
              <a:schemeClr val="accent1"/>
            </a:solidFill>
          </a:ln>
        </p:spPr>
        <p:txBody>
          <a:bodyPr wrap="square" rtlCol="0">
            <a:spAutoFit/>
          </a:bodyPr>
          <a:lstStyle/>
          <a:p>
            <a:r>
              <a:rPr lang="en-US" b="1" dirty="0">
                <a:solidFill>
                  <a:srgbClr val="FF0000"/>
                </a:solidFill>
              </a:rPr>
              <a:t>HAM</a:t>
            </a:r>
          </a:p>
          <a:p>
            <a:pPr marL="285750" indent="-285750">
              <a:buFontTx/>
              <a:buChar char="-"/>
            </a:pPr>
            <a:r>
              <a:rPr lang="en-US" dirty="0"/>
              <a:t>Call me back asap.</a:t>
            </a:r>
          </a:p>
          <a:p>
            <a:pPr marL="285750" indent="-285750">
              <a:buFontTx/>
              <a:buChar char="-"/>
            </a:pPr>
            <a:r>
              <a:rPr lang="en-US" dirty="0"/>
              <a:t>Let me know if the </a:t>
            </a:r>
            <a:r>
              <a:rPr lang="en-US" b="1" dirty="0">
                <a:solidFill>
                  <a:srgbClr val="FF0000"/>
                </a:solidFill>
              </a:rPr>
              <a:t>money</a:t>
            </a:r>
            <a:r>
              <a:rPr lang="en-US" dirty="0"/>
              <a:t> has deposited.</a:t>
            </a:r>
          </a:p>
          <a:p>
            <a:pPr marL="285750" indent="-285750">
              <a:buFontTx/>
              <a:buChar char="-"/>
            </a:pPr>
            <a:r>
              <a:rPr lang="en-US" dirty="0"/>
              <a:t>The Python midterm? Super </a:t>
            </a:r>
            <a:r>
              <a:rPr lang="en-US" b="1" dirty="0">
                <a:solidFill>
                  <a:srgbClr val="92D050"/>
                </a:solidFill>
              </a:rPr>
              <a:t>easy!</a:t>
            </a:r>
            <a:r>
              <a:rPr lang="en-US" dirty="0"/>
              <a:t>.</a:t>
            </a:r>
          </a:p>
          <a:p>
            <a:pPr marL="285750" indent="-285750">
              <a:buFontTx/>
              <a:buChar char="-"/>
            </a:pPr>
            <a:r>
              <a:rPr lang="en-US" dirty="0"/>
              <a:t>Meet near Bell tower by 5.</a:t>
            </a:r>
          </a:p>
          <a:p>
            <a:pPr marL="285750" indent="-285750">
              <a:buFontTx/>
              <a:buChar char="-"/>
            </a:pPr>
            <a:r>
              <a:rPr lang="en-US" dirty="0"/>
              <a:t>No, only home work 2.</a:t>
            </a:r>
          </a:p>
        </p:txBody>
      </p:sp>
      <p:cxnSp>
        <p:nvCxnSpPr>
          <p:cNvPr id="30" name="Connector: Elbow 29">
            <a:extLst>
              <a:ext uri="{FF2B5EF4-FFF2-40B4-BE49-F238E27FC236}">
                <a16:creationId xmlns:a16="http://schemas.microsoft.com/office/drawing/2014/main" id="{BC1B241B-93D4-4E3B-B5A8-53A447C990E1}"/>
              </a:ext>
            </a:extLst>
          </p:cNvPr>
          <p:cNvCxnSpPr>
            <a:cxnSpLocks/>
          </p:cNvCxnSpPr>
          <p:nvPr/>
        </p:nvCxnSpPr>
        <p:spPr>
          <a:xfrm flipV="1">
            <a:off x="3840000" y="2580682"/>
            <a:ext cx="2392218" cy="1151291"/>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16170142-D61E-4C69-93BA-5417CD8098D6}"/>
              </a:ext>
            </a:extLst>
          </p:cNvPr>
          <p:cNvCxnSpPr>
            <a:cxnSpLocks/>
          </p:cNvCxnSpPr>
          <p:nvPr/>
        </p:nvCxnSpPr>
        <p:spPr>
          <a:xfrm>
            <a:off x="3840000" y="3731972"/>
            <a:ext cx="2392218" cy="1185503"/>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FEE7CDE6-75BA-4B62-9227-CC559160E757}"/>
              </a:ext>
            </a:extLst>
          </p:cNvPr>
          <p:cNvSpPr txBox="1"/>
          <p:nvPr/>
        </p:nvSpPr>
        <p:spPr>
          <a:xfrm>
            <a:off x="5001627" y="2193177"/>
            <a:ext cx="992579" cy="338554"/>
          </a:xfrm>
          <a:prstGeom prst="rect">
            <a:avLst/>
          </a:prstGeom>
          <a:noFill/>
        </p:spPr>
        <p:txBody>
          <a:bodyPr wrap="none" rtlCol="0">
            <a:spAutoFit/>
          </a:bodyPr>
          <a:lstStyle/>
          <a:p>
            <a:r>
              <a:rPr lang="en-US" sz="1600" dirty="0"/>
              <a:t>P(S) = 3/8</a:t>
            </a:r>
          </a:p>
        </p:txBody>
      </p:sp>
      <p:sp>
        <p:nvSpPr>
          <p:cNvPr id="36" name="TextBox 35">
            <a:extLst>
              <a:ext uri="{FF2B5EF4-FFF2-40B4-BE49-F238E27FC236}">
                <a16:creationId xmlns:a16="http://schemas.microsoft.com/office/drawing/2014/main" id="{073DA0EE-389F-43E9-BE03-92EE40167801}"/>
              </a:ext>
            </a:extLst>
          </p:cNvPr>
          <p:cNvSpPr txBox="1"/>
          <p:nvPr/>
        </p:nvSpPr>
        <p:spPr>
          <a:xfrm>
            <a:off x="4938249" y="4948885"/>
            <a:ext cx="1026243" cy="338554"/>
          </a:xfrm>
          <a:prstGeom prst="rect">
            <a:avLst/>
          </a:prstGeom>
          <a:noFill/>
        </p:spPr>
        <p:txBody>
          <a:bodyPr wrap="none" rtlCol="0">
            <a:spAutoFit/>
          </a:bodyPr>
          <a:lstStyle/>
          <a:p>
            <a:r>
              <a:rPr lang="en-US" sz="1600" dirty="0"/>
              <a:t>P(H) = 5/8</a:t>
            </a:r>
          </a:p>
        </p:txBody>
      </p:sp>
      <p:cxnSp>
        <p:nvCxnSpPr>
          <p:cNvPr id="37" name="Connector: Elbow 36">
            <a:extLst>
              <a:ext uri="{FF2B5EF4-FFF2-40B4-BE49-F238E27FC236}">
                <a16:creationId xmlns:a16="http://schemas.microsoft.com/office/drawing/2014/main" id="{A19935A3-CC01-49AF-B723-616D4EBCE41C}"/>
              </a:ext>
            </a:extLst>
          </p:cNvPr>
          <p:cNvCxnSpPr>
            <a:cxnSpLocks/>
          </p:cNvCxnSpPr>
          <p:nvPr/>
        </p:nvCxnSpPr>
        <p:spPr>
          <a:xfrm flipV="1">
            <a:off x="5022255" y="1924902"/>
            <a:ext cx="2401454" cy="676400"/>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2C7E67BA-C95F-41D8-9041-A66A8506B8E8}"/>
              </a:ext>
            </a:extLst>
          </p:cNvPr>
          <p:cNvCxnSpPr>
            <a:cxnSpLocks/>
          </p:cNvCxnSpPr>
          <p:nvPr/>
        </p:nvCxnSpPr>
        <p:spPr>
          <a:xfrm>
            <a:off x="5022255" y="2601300"/>
            <a:ext cx="2401454" cy="547014"/>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AE7A9D4E-B410-4AE8-BF95-FDAC2C0BE80F}"/>
              </a:ext>
            </a:extLst>
          </p:cNvPr>
          <p:cNvCxnSpPr>
            <a:cxnSpLocks/>
          </p:cNvCxnSpPr>
          <p:nvPr/>
        </p:nvCxnSpPr>
        <p:spPr>
          <a:xfrm flipV="1">
            <a:off x="5022255" y="4241075"/>
            <a:ext cx="2401454" cy="676400"/>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48248047-0271-4DDB-9416-5E527062FA3C}"/>
              </a:ext>
            </a:extLst>
          </p:cNvPr>
          <p:cNvCxnSpPr>
            <a:cxnSpLocks/>
          </p:cNvCxnSpPr>
          <p:nvPr/>
        </p:nvCxnSpPr>
        <p:spPr>
          <a:xfrm>
            <a:off x="5022255" y="4917473"/>
            <a:ext cx="2401454" cy="547014"/>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84B2239-6D09-43F8-8877-A32587709811}"/>
              </a:ext>
            </a:extLst>
          </p:cNvPr>
          <p:cNvSpPr txBox="1"/>
          <p:nvPr/>
        </p:nvSpPr>
        <p:spPr>
          <a:xfrm>
            <a:off x="6249827" y="1638011"/>
            <a:ext cx="1503425" cy="338554"/>
          </a:xfrm>
          <a:prstGeom prst="rect">
            <a:avLst/>
          </a:prstGeom>
          <a:noFill/>
        </p:spPr>
        <p:txBody>
          <a:bodyPr wrap="none" rtlCol="0">
            <a:spAutoFit/>
          </a:bodyPr>
          <a:lstStyle/>
          <a:p>
            <a:r>
              <a:rPr lang="en-US" sz="1600" dirty="0"/>
              <a:t>P(easy| S) = 1/3</a:t>
            </a:r>
          </a:p>
        </p:txBody>
      </p:sp>
      <p:sp>
        <p:nvSpPr>
          <p:cNvPr id="42" name="TextBox 41">
            <a:extLst>
              <a:ext uri="{FF2B5EF4-FFF2-40B4-BE49-F238E27FC236}">
                <a16:creationId xmlns:a16="http://schemas.microsoft.com/office/drawing/2014/main" id="{65EB9BD3-57D2-440A-85E9-4BD67822B472}"/>
              </a:ext>
            </a:extLst>
          </p:cNvPr>
          <p:cNvSpPr txBox="1"/>
          <p:nvPr/>
        </p:nvSpPr>
        <p:spPr>
          <a:xfrm>
            <a:off x="6202462" y="2778350"/>
            <a:ext cx="1800814" cy="338554"/>
          </a:xfrm>
          <a:prstGeom prst="rect">
            <a:avLst/>
          </a:prstGeom>
          <a:noFill/>
        </p:spPr>
        <p:txBody>
          <a:bodyPr wrap="none" rtlCol="0">
            <a:spAutoFit/>
          </a:bodyPr>
          <a:lstStyle/>
          <a:p>
            <a:r>
              <a:rPr lang="en-US" sz="1600" dirty="0"/>
              <a:t>P( money | S) = 2/3</a:t>
            </a:r>
          </a:p>
        </p:txBody>
      </p:sp>
      <p:sp>
        <p:nvSpPr>
          <p:cNvPr id="43" name="TextBox 42">
            <a:extLst>
              <a:ext uri="{FF2B5EF4-FFF2-40B4-BE49-F238E27FC236}">
                <a16:creationId xmlns:a16="http://schemas.microsoft.com/office/drawing/2014/main" id="{81F2B000-922D-4774-AC63-E199159813E3}"/>
              </a:ext>
            </a:extLst>
          </p:cNvPr>
          <p:cNvSpPr txBox="1"/>
          <p:nvPr/>
        </p:nvSpPr>
        <p:spPr>
          <a:xfrm>
            <a:off x="6177119" y="3871111"/>
            <a:ext cx="1583575" cy="338554"/>
          </a:xfrm>
          <a:prstGeom prst="rect">
            <a:avLst/>
          </a:prstGeom>
          <a:noFill/>
        </p:spPr>
        <p:txBody>
          <a:bodyPr wrap="none" rtlCol="0">
            <a:spAutoFit/>
          </a:bodyPr>
          <a:lstStyle/>
          <a:p>
            <a:r>
              <a:rPr lang="en-US" sz="1600" dirty="0"/>
              <a:t>P(easy | H) = 1/5</a:t>
            </a:r>
          </a:p>
        </p:txBody>
      </p:sp>
      <p:sp>
        <p:nvSpPr>
          <p:cNvPr id="44" name="TextBox 43">
            <a:extLst>
              <a:ext uri="{FF2B5EF4-FFF2-40B4-BE49-F238E27FC236}">
                <a16:creationId xmlns:a16="http://schemas.microsoft.com/office/drawing/2014/main" id="{DD336DE0-3AFD-44DE-8929-74B506DBA4E1}"/>
              </a:ext>
            </a:extLst>
          </p:cNvPr>
          <p:cNvSpPr txBox="1"/>
          <p:nvPr/>
        </p:nvSpPr>
        <p:spPr>
          <a:xfrm>
            <a:off x="6232218" y="5107876"/>
            <a:ext cx="1787990" cy="338554"/>
          </a:xfrm>
          <a:prstGeom prst="rect">
            <a:avLst/>
          </a:prstGeom>
          <a:noFill/>
        </p:spPr>
        <p:txBody>
          <a:bodyPr wrap="none" rtlCol="0">
            <a:spAutoFit/>
          </a:bodyPr>
          <a:lstStyle/>
          <a:p>
            <a:r>
              <a:rPr lang="en-US" sz="1600" dirty="0"/>
              <a:t>P(money | H) = 1/5</a:t>
            </a:r>
          </a:p>
        </p:txBody>
      </p:sp>
      <p:sp>
        <p:nvSpPr>
          <p:cNvPr id="49" name="TextBox 48">
            <a:extLst>
              <a:ext uri="{FF2B5EF4-FFF2-40B4-BE49-F238E27FC236}">
                <a16:creationId xmlns:a16="http://schemas.microsoft.com/office/drawing/2014/main" id="{CBCEDFC7-231E-4CF5-9C66-38D6D6F45A8B}"/>
              </a:ext>
            </a:extLst>
          </p:cNvPr>
          <p:cNvSpPr txBox="1"/>
          <p:nvPr/>
        </p:nvSpPr>
        <p:spPr>
          <a:xfrm>
            <a:off x="3840000" y="3243190"/>
            <a:ext cx="1135375" cy="338554"/>
          </a:xfrm>
          <a:prstGeom prst="rect">
            <a:avLst/>
          </a:prstGeom>
          <a:noFill/>
        </p:spPr>
        <p:txBody>
          <a:bodyPr wrap="none" rtlCol="0">
            <a:spAutoFit/>
          </a:bodyPr>
          <a:lstStyle/>
          <a:p>
            <a:r>
              <a:rPr lang="en-US" sz="1600" dirty="0"/>
              <a:t>Email / text</a:t>
            </a:r>
          </a:p>
        </p:txBody>
      </p:sp>
      <p:cxnSp>
        <p:nvCxnSpPr>
          <p:cNvPr id="4" name="Straight Arrow Connector 3">
            <a:extLst>
              <a:ext uri="{FF2B5EF4-FFF2-40B4-BE49-F238E27FC236}">
                <a16:creationId xmlns:a16="http://schemas.microsoft.com/office/drawing/2014/main" id="{CCCE0800-3F90-4D02-9630-B2D47770C262}"/>
              </a:ext>
            </a:extLst>
          </p:cNvPr>
          <p:cNvCxnSpPr/>
          <p:nvPr/>
        </p:nvCxnSpPr>
        <p:spPr>
          <a:xfrm>
            <a:off x="7760694" y="3581744"/>
            <a:ext cx="918849"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B398AB05-B58B-4979-8E3F-5096EAA49BC9}"/>
              </a:ext>
            </a:extLst>
          </p:cNvPr>
          <p:cNvSpPr txBox="1"/>
          <p:nvPr/>
        </p:nvSpPr>
        <p:spPr>
          <a:xfrm>
            <a:off x="9022601" y="2987050"/>
            <a:ext cx="1582613" cy="338554"/>
          </a:xfrm>
          <a:prstGeom prst="rect">
            <a:avLst/>
          </a:prstGeom>
          <a:noFill/>
        </p:spPr>
        <p:txBody>
          <a:bodyPr wrap="none" rtlCol="0">
            <a:spAutoFit/>
          </a:bodyPr>
          <a:lstStyle/>
          <a:p>
            <a:r>
              <a:rPr lang="en-US" sz="1600" b="1" dirty="0">
                <a:solidFill>
                  <a:srgbClr val="FF0000"/>
                </a:solidFill>
              </a:rPr>
              <a:t>P(S | easy) = 1/2</a:t>
            </a:r>
          </a:p>
        </p:txBody>
      </p:sp>
      <p:sp>
        <p:nvSpPr>
          <p:cNvPr id="63" name="TextBox 62">
            <a:extLst>
              <a:ext uri="{FF2B5EF4-FFF2-40B4-BE49-F238E27FC236}">
                <a16:creationId xmlns:a16="http://schemas.microsoft.com/office/drawing/2014/main" id="{A8060091-66FE-449B-AA49-FD5C0A53EA7C}"/>
              </a:ext>
            </a:extLst>
          </p:cNvPr>
          <p:cNvSpPr txBox="1"/>
          <p:nvPr/>
        </p:nvSpPr>
        <p:spPr>
          <a:xfrm>
            <a:off x="9022601" y="3751912"/>
            <a:ext cx="1788951" cy="338554"/>
          </a:xfrm>
          <a:prstGeom prst="rect">
            <a:avLst/>
          </a:prstGeom>
          <a:noFill/>
        </p:spPr>
        <p:txBody>
          <a:bodyPr wrap="none" rtlCol="0">
            <a:spAutoFit/>
          </a:bodyPr>
          <a:lstStyle/>
          <a:p>
            <a:r>
              <a:rPr lang="en-US" sz="1600" b="1" dirty="0">
                <a:solidFill>
                  <a:srgbClr val="FF0000"/>
                </a:solidFill>
              </a:rPr>
              <a:t>P(S | money) = 2/3</a:t>
            </a:r>
          </a:p>
        </p:txBody>
      </p:sp>
      <p:sp>
        <p:nvSpPr>
          <p:cNvPr id="64" name="TextBox 63">
            <a:extLst>
              <a:ext uri="{FF2B5EF4-FFF2-40B4-BE49-F238E27FC236}">
                <a16:creationId xmlns:a16="http://schemas.microsoft.com/office/drawing/2014/main" id="{CEDC4C75-96CC-4078-ACDE-3C4EE09DB071}"/>
              </a:ext>
            </a:extLst>
          </p:cNvPr>
          <p:cNvSpPr txBox="1"/>
          <p:nvPr/>
        </p:nvSpPr>
        <p:spPr>
          <a:xfrm>
            <a:off x="9022601" y="2210990"/>
            <a:ext cx="2010166" cy="338554"/>
          </a:xfrm>
          <a:prstGeom prst="rect">
            <a:avLst/>
          </a:prstGeom>
          <a:noFill/>
        </p:spPr>
        <p:txBody>
          <a:bodyPr wrap="none" rtlCol="0">
            <a:spAutoFit/>
          </a:bodyPr>
          <a:lstStyle/>
          <a:p>
            <a:r>
              <a:rPr lang="en-US" sz="1600" b="1" dirty="0"/>
              <a:t>Using Bayes Theorem</a:t>
            </a:r>
          </a:p>
        </p:txBody>
      </p:sp>
      <p:sp>
        <p:nvSpPr>
          <p:cNvPr id="65" name="TextBox 64">
            <a:extLst>
              <a:ext uri="{FF2B5EF4-FFF2-40B4-BE49-F238E27FC236}">
                <a16:creationId xmlns:a16="http://schemas.microsoft.com/office/drawing/2014/main" id="{4678B4B7-D17A-4B23-B948-1CF21A156A23}"/>
              </a:ext>
            </a:extLst>
          </p:cNvPr>
          <p:cNvSpPr txBox="1"/>
          <p:nvPr/>
        </p:nvSpPr>
        <p:spPr>
          <a:xfrm>
            <a:off x="5044239" y="1100341"/>
            <a:ext cx="814262" cy="338554"/>
          </a:xfrm>
          <a:prstGeom prst="rect">
            <a:avLst/>
          </a:prstGeom>
          <a:noFill/>
        </p:spPr>
        <p:txBody>
          <a:bodyPr wrap="none" rtlCol="0">
            <a:spAutoFit/>
          </a:bodyPr>
          <a:lstStyle/>
          <a:p>
            <a:r>
              <a:rPr lang="en-US" sz="1600" b="1" dirty="0"/>
              <a:t>PRIORS</a:t>
            </a:r>
          </a:p>
        </p:txBody>
      </p:sp>
      <p:sp>
        <p:nvSpPr>
          <p:cNvPr id="66" name="TextBox 65">
            <a:extLst>
              <a:ext uri="{FF2B5EF4-FFF2-40B4-BE49-F238E27FC236}">
                <a16:creationId xmlns:a16="http://schemas.microsoft.com/office/drawing/2014/main" id="{6CA7179E-DAF5-4650-BB28-F29E4666ECBD}"/>
              </a:ext>
            </a:extLst>
          </p:cNvPr>
          <p:cNvSpPr txBox="1"/>
          <p:nvPr/>
        </p:nvSpPr>
        <p:spPr>
          <a:xfrm>
            <a:off x="9402737" y="1128529"/>
            <a:ext cx="1249894" cy="338554"/>
          </a:xfrm>
          <a:prstGeom prst="rect">
            <a:avLst/>
          </a:prstGeom>
          <a:noFill/>
        </p:spPr>
        <p:txBody>
          <a:bodyPr wrap="none" rtlCol="0">
            <a:spAutoFit/>
          </a:bodyPr>
          <a:lstStyle/>
          <a:p>
            <a:r>
              <a:rPr lang="en-US" sz="1600" b="1" dirty="0"/>
              <a:t>POSTERIORS</a:t>
            </a:r>
          </a:p>
        </p:txBody>
      </p:sp>
      <p:cxnSp>
        <p:nvCxnSpPr>
          <p:cNvPr id="6" name="Straight Arrow Connector 5">
            <a:extLst>
              <a:ext uri="{FF2B5EF4-FFF2-40B4-BE49-F238E27FC236}">
                <a16:creationId xmlns:a16="http://schemas.microsoft.com/office/drawing/2014/main" id="{FED572B3-1C2C-4F8B-A0E1-E33C292321D7}"/>
              </a:ext>
            </a:extLst>
          </p:cNvPr>
          <p:cNvCxnSpPr>
            <a:stCxn id="65" idx="2"/>
          </p:cNvCxnSpPr>
          <p:nvPr/>
        </p:nvCxnSpPr>
        <p:spPr>
          <a:xfrm>
            <a:off x="5451370" y="1438895"/>
            <a:ext cx="0" cy="537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D209DA65-7081-4442-B80D-CBDA440F361C}"/>
              </a:ext>
            </a:extLst>
          </p:cNvPr>
          <p:cNvCxnSpPr/>
          <p:nvPr/>
        </p:nvCxnSpPr>
        <p:spPr>
          <a:xfrm>
            <a:off x="10027684" y="1387232"/>
            <a:ext cx="0" cy="537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1154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0-#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0-#ppt_w/2"/>
                                          </p:val>
                                        </p:tav>
                                        <p:tav tm="100000">
                                          <p:val>
                                            <p:strVal val="#ppt_x"/>
                                          </p:val>
                                        </p:tav>
                                      </p:tavLst>
                                    </p:anim>
                                    <p:anim calcmode="lin" valueType="num">
                                      <p:cBhvr additive="base">
                                        <p:cTn id="16" dur="500" fill="hold"/>
                                        <p:tgtEl>
                                          <p:spTgt spid="35"/>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0-#ppt_w/2"/>
                                          </p:val>
                                        </p:tav>
                                        <p:tav tm="100000">
                                          <p:val>
                                            <p:strVal val="#ppt_x"/>
                                          </p:val>
                                        </p:tav>
                                      </p:tavLst>
                                    </p:anim>
                                    <p:anim calcmode="lin" valueType="num">
                                      <p:cBhvr additive="base">
                                        <p:cTn id="20" dur="500" fill="hold"/>
                                        <p:tgtEl>
                                          <p:spTgt spid="36"/>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500" fill="hold"/>
                                        <p:tgtEl>
                                          <p:spTgt spid="37"/>
                                        </p:tgtEl>
                                        <p:attrNameLst>
                                          <p:attrName>ppt_x</p:attrName>
                                        </p:attrNameLst>
                                      </p:cBhvr>
                                      <p:tavLst>
                                        <p:tav tm="0">
                                          <p:val>
                                            <p:strVal val="0-#ppt_w/2"/>
                                          </p:val>
                                        </p:tav>
                                        <p:tav tm="100000">
                                          <p:val>
                                            <p:strVal val="#ppt_x"/>
                                          </p:val>
                                        </p:tav>
                                      </p:tavLst>
                                    </p:anim>
                                    <p:anim calcmode="lin" valueType="num">
                                      <p:cBhvr additive="base">
                                        <p:cTn id="24" dur="500" fill="hold"/>
                                        <p:tgtEl>
                                          <p:spTgt spid="37"/>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additive="base">
                                        <p:cTn id="27" dur="500" fill="hold"/>
                                        <p:tgtEl>
                                          <p:spTgt spid="38"/>
                                        </p:tgtEl>
                                        <p:attrNameLst>
                                          <p:attrName>ppt_x</p:attrName>
                                        </p:attrNameLst>
                                      </p:cBhvr>
                                      <p:tavLst>
                                        <p:tav tm="0">
                                          <p:val>
                                            <p:strVal val="0-#ppt_w/2"/>
                                          </p:val>
                                        </p:tav>
                                        <p:tav tm="100000">
                                          <p:val>
                                            <p:strVal val="#ppt_x"/>
                                          </p:val>
                                        </p:tav>
                                      </p:tavLst>
                                    </p:anim>
                                    <p:anim calcmode="lin" valueType="num">
                                      <p:cBhvr additive="base">
                                        <p:cTn id="28" dur="500" fill="hold"/>
                                        <p:tgtEl>
                                          <p:spTgt spid="38"/>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500" fill="hold"/>
                                        <p:tgtEl>
                                          <p:spTgt spid="39"/>
                                        </p:tgtEl>
                                        <p:attrNameLst>
                                          <p:attrName>ppt_x</p:attrName>
                                        </p:attrNameLst>
                                      </p:cBhvr>
                                      <p:tavLst>
                                        <p:tav tm="0">
                                          <p:val>
                                            <p:strVal val="0-#ppt_w/2"/>
                                          </p:val>
                                        </p:tav>
                                        <p:tav tm="100000">
                                          <p:val>
                                            <p:strVal val="#ppt_x"/>
                                          </p:val>
                                        </p:tav>
                                      </p:tavLst>
                                    </p:anim>
                                    <p:anim calcmode="lin" valueType="num">
                                      <p:cBhvr additive="base">
                                        <p:cTn id="32" dur="500" fill="hold"/>
                                        <p:tgtEl>
                                          <p:spTgt spid="39"/>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40"/>
                                        </p:tgtEl>
                                        <p:attrNameLst>
                                          <p:attrName>style.visibility</p:attrName>
                                        </p:attrNameLst>
                                      </p:cBhvr>
                                      <p:to>
                                        <p:strVal val="visible"/>
                                      </p:to>
                                    </p:set>
                                    <p:anim calcmode="lin" valueType="num">
                                      <p:cBhvr additive="base">
                                        <p:cTn id="35" dur="500" fill="hold"/>
                                        <p:tgtEl>
                                          <p:spTgt spid="40"/>
                                        </p:tgtEl>
                                        <p:attrNameLst>
                                          <p:attrName>ppt_x</p:attrName>
                                        </p:attrNameLst>
                                      </p:cBhvr>
                                      <p:tavLst>
                                        <p:tav tm="0">
                                          <p:val>
                                            <p:strVal val="0-#ppt_w/2"/>
                                          </p:val>
                                        </p:tav>
                                        <p:tav tm="100000">
                                          <p:val>
                                            <p:strVal val="#ppt_x"/>
                                          </p:val>
                                        </p:tav>
                                      </p:tavLst>
                                    </p:anim>
                                    <p:anim calcmode="lin" valueType="num">
                                      <p:cBhvr additive="base">
                                        <p:cTn id="36" dur="500" fill="hold"/>
                                        <p:tgtEl>
                                          <p:spTgt spid="40"/>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anim calcmode="lin" valueType="num">
                                      <p:cBhvr additive="base">
                                        <p:cTn id="39" dur="500" fill="hold"/>
                                        <p:tgtEl>
                                          <p:spTgt spid="41"/>
                                        </p:tgtEl>
                                        <p:attrNameLst>
                                          <p:attrName>ppt_x</p:attrName>
                                        </p:attrNameLst>
                                      </p:cBhvr>
                                      <p:tavLst>
                                        <p:tav tm="0">
                                          <p:val>
                                            <p:strVal val="0-#ppt_w/2"/>
                                          </p:val>
                                        </p:tav>
                                        <p:tav tm="100000">
                                          <p:val>
                                            <p:strVal val="#ppt_x"/>
                                          </p:val>
                                        </p:tav>
                                      </p:tavLst>
                                    </p:anim>
                                    <p:anim calcmode="lin" valueType="num">
                                      <p:cBhvr additive="base">
                                        <p:cTn id="40" dur="500" fill="hold"/>
                                        <p:tgtEl>
                                          <p:spTgt spid="41"/>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anim calcmode="lin" valueType="num">
                                      <p:cBhvr additive="base">
                                        <p:cTn id="43" dur="500" fill="hold"/>
                                        <p:tgtEl>
                                          <p:spTgt spid="42"/>
                                        </p:tgtEl>
                                        <p:attrNameLst>
                                          <p:attrName>ppt_x</p:attrName>
                                        </p:attrNameLst>
                                      </p:cBhvr>
                                      <p:tavLst>
                                        <p:tav tm="0">
                                          <p:val>
                                            <p:strVal val="0-#ppt_w/2"/>
                                          </p:val>
                                        </p:tav>
                                        <p:tav tm="100000">
                                          <p:val>
                                            <p:strVal val="#ppt_x"/>
                                          </p:val>
                                        </p:tav>
                                      </p:tavLst>
                                    </p:anim>
                                    <p:anim calcmode="lin" valueType="num">
                                      <p:cBhvr additive="base">
                                        <p:cTn id="44" dur="500" fill="hold"/>
                                        <p:tgtEl>
                                          <p:spTgt spid="42"/>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anim calcmode="lin" valueType="num">
                                      <p:cBhvr additive="base">
                                        <p:cTn id="47" dur="500" fill="hold"/>
                                        <p:tgtEl>
                                          <p:spTgt spid="43"/>
                                        </p:tgtEl>
                                        <p:attrNameLst>
                                          <p:attrName>ppt_x</p:attrName>
                                        </p:attrNameLst>
                                      </p:cBhvr>
                                      <p:tavLst>
                                        <p:tav tm="0">
                                          <p:val>
                                            <p:strVal val="0-#ppt_w/2"/>
                                          </p:val>
                                        </p:tav>
                                        <p:tav tm="100000">
                                          <p:val>
                                            <p:strVal val="#ppt_x"/>
                                          </p:val>
                                        </p:tav>
                                      </p:tavLst>
                                    </p:anim>
                                    <p:anim calcmode="lin" valueType="num">
                                      <p:cBhvr additive="base">
                                        <p:cTn id="48" dur="500" fill="hold"/>
                                        <p:tgtEl>
                                          <p:spTgt spid="43"/>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anim calcmode="lin" valueType="num">
                                      <p:cBhvr additive="base">
                                        <p:cTn id="51" dur="500" fill="hold"/>
                                        <p:tgtEl>
                                          <p:spTgt spid="44"/>
                                        </p:tgtEl>
                                        <p:attrNameLst>
                                          <p:attrName>ppt_x</p:attrName>
                                        </p:attrNameLst>
                                      </p:cBhvr>
                                      <p:tavLst>
                                        <p:tav tm="0">
                                          <p:val>
                                            <p:strVal val="0-#ppt_w/2"/>
                                          </p:val>
                                        </p:tav>
                                        <p:tav tm="100000">
                                          <p:val>
                                            <p:strVal val="#ppt_x"/>
                                          </p:val>
                                        </p:tav>
                                      </p:tavLst>
                                    </p:anim>
                                    <p:anim calcmode="lin" valueType="num">
                                      <p:cBhvr additive="base">
                                        <p:cTn id="52" dur="500" fill="hold"/>
                                        <p:tgtEl>
                                          <p:spTgt spid="44"/>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 calcmode="lin" valueType="num">
                                      <p:cBhvr additive="base">
                                        <p:cTn id="55" dur="500" fill="hold"/>
                                        <p:tgtEl>
                                          <p:spTgt spid="49"/>
                                        </p:tgtEl>
                                        <p:attrNameLst>
                                          <p:attrName>ppt_x</p:attrName>
                                        </p:attrNameLst>
                                      </p:cBhvr>
                                      <p:tavLst>
                                        <p:tav tm="0">
                                          <p:val>
                                            <p:strVal val="0-#ppt_w/2"/>
                                          </p:val>
                                        </p:tav>
                                        <p:tav tm="100000">
                                          <p:val>
                                            <p:strVal val="#ppt_x"/>
                                          </p:val>
                                        </p:tav>
                                      </p:tavLst>
                                    </p:anim>
                                    <p:anim calcmode="lin" valueType="num">
                                      <p:cBhvr additive="base">
                                        <p:cTn id="56"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62"/>
                                        </p:tgtEl>
                                        <p:attrNameLst>
                                          <p:attrName>style.visibility</p:attrName>
                                        </p:attrNameLst>
                                      </p:cBhvr>
                                      <p:to>
                                        <p:strVal val="visible"/>
                                      </p:to>
                                    </p:set>
                                    <p:anim calcmode="lin" valueType="num">
                                      <p:cBhvr additive="base">
                                        <p:cTn id="61" dur="500" fill="hold"/>
                                        <p:tgtEl>
                                          <p:spTgt spid="62"/>
                                        </p:tgtEl>
                                        <p:attrNameLst>
                                          <p:attrName>ppt_x</p:attrName>
                                        </p:attrNameLst>
                                      </p:cBhvr>
                                      <p:tavLst>
                                        <p:tav tm="0">
                                          <p:val>
                                            <p:strVal val="0-#ppt_w/2"/>
                                          </p:val>
                                        </p:tav>
                                        <p:tav tm="100000">
                                          <p:val>
                                            <p:strVal val="#ppt_x"/>
                                          </p:val>
                                        </p:tav>
                                      </p:tavLst>
                                    </p:anim>
                                    <p:anim calcmode="lin" valueType="num">
                                      <p:cBhvr additive="base">
                                        <p:cTn id="62" dur="500" fill="hold"/>
                                        <p:tgtEl>
                                          <p:spTgt spid="62"/>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63"/>
                                        </p:tgtEl>
                                        <p:attrNameLst>
                                          <p:attrName>style.visibility</p:attrName>
                                        </p:attrNameLst>
                                      </p:cBhvr>
                                      <p:to>
                                        <p:strVal val="visible"/>
                                      </p:to>
                                    </p:set>
                                    <p:anim calcmode="lin" valueType="num">
                                      <p:cBhvr additive="base">
                                        <p:cTn id="65" dur="500" fill="hold"/>
                                        <p:tgtEl>
                                          <p:spTgt spid="63"/>
                                        </p:tgtEl>
                                        <p:attrNameLst>
                                          <p:attrName>ppt_x</p:attrName>
                                        </p:attrNameLst>
                                      </p:cBhvr>
                                      <p:tavLst>
                                        <p:tav tm="0">
                                          <p:val>
                                            <p:strVal val="0-#ppt_w/2"/>
                                          </p:val>
                                        </p:tav>
                                        <p:tav tm="100000">
                                          <p:val>
                                            <p:strVal val="#ppt_x"/>
                                          </p:val>
                                        </p:tav>
                                      </p:tavLst>
                                    </p:anim>
                                    <p:anim calcmode="lin" valueType="num">
                                      <p:cBhvr additive="base">
                                        <p:cTn id="66" dur="500" fill="hold"/>
                                        <p:tgtEl>
                                          <p:spTgt spid="63"/>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0"/>
                                  </p:stCondLst>
                                  <p:childTnLst>
                                    <p:set>
                                      <p:cBhvr>
                                        <p:cTn id="68" dur="1" fill="hold">
                                          <p:stCondLst>
                                            <p:cond delay="0"/>
                                          </p:stCondLst>
                                        </p:cTn>
                                        <p:tgtEl>
                                          <p:spTgt spid="64"/>
                                        </p:tgtEl>
                                        <p:attrNameLst>
                                          <p:attrName>style.visibility</p:attrName>
                                        </p:attrNameLst>
                                      </p:cBhvr>
                                      <p:to>
                                        <p:strVal val="visible"/>
                                      </p:to>
                                    </p:set>
                                    <p:anim calcmode="lin" valueType="num">
                                      <p:cBhvr additive="base">
                                        <p:cTn id="69" dur="500" fill="hold"/>
                                        <p:tgtEl>
                                          <p:spTgt spid="64"/>
                                        </p:tgtEl>
                                        <p:attrNameLst>
                                          <p:attrName>ppt_x</p:attrName>
                                        </p:attrNameLst>
                                      </p:cBhvr>
                                      <p:tavLst>
                                        <p:tav tm="0">
                                          <p:val>
                                            <p:strVal val="0-#ppt_w/2"/>
                                          </p:val>
                                        </p:tav>
                                        <p:tav tm="100000">
                                          <p:val>
                                            <p:strVal val="#ppt_x"/>
                                          </p:val>
                                        </p:tav>
                                      </p:tavLst>
                                    </p:anim>
                                    <p:anim calcmode="lin" valueType="num">
                                      <p:cBhvr additive="base">
                                        <p:cTn id="70" dur="500" fill="hold"/>
                                        <p:tgtEl>
                                          <p:spTgt spid="64"/>
                                        </p:tgtEl>
                                        <p:attrNameLst>
                                          <p:attrName>ppt_y</p:attrName>
                                        </p:attrNameLst>
                                      </p:cBhvr>
                                      <p:tavLst>
                                        <p:tav tm="0">
                                          <p:val>
                                            <p:strVal val="#ppt_y"/>
                                          </p:val>
                                        </p:tav>
                                        <p:tav tm="100000">
                                          <p:val>
                                            <p:strVal val="#ppt_y"/>
                                          </p:val>
                                        </p:tav>
                                      </p:tavLst>
                                    </p:anim>
                                  </p:childTnLst>
                                </p:cTn>
                              </p:par>
                              <p:par>
                                <p:cTn id="71" presetID="2" presetClass="entr" presetSubtype="8" fill="hold" nodeType="withEffect">
                                  <p:stCondLst>
                                    <p:cond delay="0"/>
                                  </p:stCondLst>
                                  <p:childTnLst>
                                    <p:set>
                                      <p:cBhvr>
                                        <p:cTn id="72" dur="1" fill="hold">
                                          <p:stCondLst>
                                            <p:cond delay="0"/>
                                          </p:stCondLst>
                                        </p:cTn>
                                        <p:tgtEl>
                                          <p:spTgt spid="4"/>
                                        </p:tgtEl>
                                        <p:attrNameLst>
                                          <p:attrName>style.visibility</p:attrName>
                                        </p:attrNameLst>
                                      </p:cBhvr>
                                      <p:to>
                                        <p:strVal val="visible"/>
                                      </p:to>
                                    </p:set>
                                    <p:anim calcmode="lin" valueType="num">
                                      <p:cBhvr additive="base">
                                        <p:cTn id="73" dur="500" fill="hold"/>
                                        <p:tgtEl>
                                          <p:spTgt spid="4"/>
                                        </p:tgtEl>
                                        <p:attrNameLst>
                                          <p:attrName>ppt_x</p:attrName>
                                        </p:attrNameLst>
                                      </p:cBhvr>
                                      <p:tavLst>
                                        <p:tav tm="0">
                                          <p:val>
                                            <p:strVal val="0-#ppt_w/2"/>
                                          </p:val>
                                        </p:tav>
                                        <p:tav tm="100000">
                                          <p:val>
                                            <p:strVal val="#ppt_x"/>
                                          </p:val>
                                        </p:tav>
                                      </p:tavLst>
                                    </p:anim>
                                    <p:anim calcmode="lin" valueType="num">
                                      <p:cBhvr additive="base">
                                        <p:cTn id="7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41" grpId="0"/>
      <p:bldP spid="42" grpId="0"/>
      <p:bldP spid="43" grpId="0"/>
      <p:bldP spid="44" grpId="0"/>
      <p:bldP spid="49" grpId="0"/>
      <p:bldP spid="62" grpId="0"/>
      <p:bldP spid="63" grpId="0"/>
      <p:bldP spid="6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58E8009-BFD2-4966-AC71-16B04167F35E}"/>
              </a:ext>
            </a:extLst>
          </p:cNvPr>
          <p:cNvPicPr>
            <a:picLocks noChangeAspect="1"/>
          </p:cNvPicPr>
          <p:nvPr/>
        </p:nvPicPr>
        <p:blipFill>
          <a:blip r:embed="rId3"/>
          <a:stretch>
            <a:fillRect/>
          </a:stretch>
        </p:blipFill>
        <p:spPr>
          <a:xfrm>
            <a:off x="-1" y="0"/>
            <a:ext cx="12192001" cy="572262"/>
          </a:xfrm>
          <a:prstGeom prst="rect">
            <a:avLst/>
          </a:prstGeom>
        </p:spPr>
      </p:pic>
      <p:pic>
        <p:nvPicPr>
          <p:cNvPr id="14" name="Picture 13">
            <a:extLst>
              <a:ext uri="{FF2B5EF4-FFF2-40B4-BE49-F238E27FC236}">
                <a16:creationId xmlns:a16="http://schemas.microsoft.com/office/drawing/2014/main" id="{77939D7F-C7B6-4CBE-9CB3-137BF699045D}"/>
              </a:ext>
            </a:extLst>
          </p:cNvPr>
          <p:cNvPicPr>
            <a:picLocks noChangeAspect="1"/>
          </p:cNvPicPr>
          <p:nvPr/>
        </p:nvPicPr>
        <p:blipFill>
          <a:blip r:embed="rId4"/>
          <a:stretch>
            <a:fillRect/>
          </a:stretch>
        </p:blipFill>
        <p:spPr>
          <a:xfrm>
            <a:off x="9774314" y="0"/>
            <a:ext cx="2417686" cy="558637"/>
          </a:xfrm>
          <a:prstGeom prst="rect">
            <a:avLst/>
          </a:prstGeom>
          <a:ln>
            <a:solidFill>
              <a:srgbClr val="FF0000"/>
            </a:solidFill>
          </a:ln>
        </p:spPr>
      </p:pic>
      <p:sp>
        <p:nvSpPr>
          <p:cNvPr id="15" name="TextBox 14">
            <a:extLst>
              <a:ext uri="{FF2B5EF4-FFF2-40B4-BE49-F238E27FC236}">
                <a16:creationId xmlns:a16="http://schemas.microsoft.com/office/drawing/2014/main" id="{E6258E2A-7C90-4EB3-8530-87997F0B3E20}"/>
              </a:ext>
            </a:extLst>
          </p:cNvPr>
          <p:cNvSpPr txBox="1"/>
          <p:nvPr/>
        </p:nvSpPr>
        <p:spPr>
          <a:xfrm>
            <a:off x="3840000" y="0"/>
            <a:ext cx="4460622" cy="553998"/>
          </a:xfrm>
          <a:prstGeom prst="rect">
            <a:avLst/>
          </a:prstGeom>
          <a:noFill/>
          <a:ln>
            <a:solidFill>
              <a:srgbClr val="FF0000"/>
            </a:solidFill>
          </a:ln>
        </p:spPr>
        <p:txBody>
          <a:bodyPr wrap="square" rtlCol="0">
            <a:spAutoFit/>
          </a:bodyPr>
          <a:lstStyle/>
          <a:p>
            <a:pPr algn="ctr"/>
            <a:r>
              <a:rPr lang="en-US" sz="3000" b="1" dirty="0">
                <a:solidFill>
                  <a:schemeClr val="bg1"/>
                </a:solidFill>
              </a:rPr>
              <a:t>ISE 589 : Python for ISE</a:t>
            </a:r>
          </a:p>
        </p:txBody>
      </p:sp>
      <p:sp>
        <p:nvSpPr>
          <p:cNvPr id="32" name="Shape 88">
            <a:extLst>
              <a:ext uri="{FF2B5EF4-FFF2-40B4-BE49-F238E27FC236}">
                <a16:creationId xmlns:a16="http://schemas.microsoft.com/office/drawing/2014/main" id="{EC2FC130-C3E3-4CE7-BDA0-0BBF2D93236F}"/>
              </a:ext>
            </a:extLst>
          </p:cNvPr>
          <p:cNvSpPr txBox="1">
            <a:spLocks noGrp="1"/>
          </p:cNvSpPr>
          <p:nvPr>
            <p:ph type="ctrTitle"/>
          </p:nvPr>
        </p:nvSpPr>
        <p:spPr>
          <a:xfrm>
            <a:off x="292098" y="637019"/>
            <a:ext cx="7820597" cy="572263"/>
          </a:xfrm>
          <a:prstGeom prst="rect">
            <a:avLst/>
          </a:prstGeom>
        </p:spPr>
        <p:txBody>
          <a:bodyPr wrap="square" lIns="91425" tIns="91425" rIns="91425" bIns="91425" anchor="ctr" anchorCtr="0">
            <a:noAutofit/>
          </a:bodyPr>
          <a:lstStyle/>
          <a:p>
            <a:pPr lvl="0" algn="l" rtl="0">
              <a:spcBef>
                <a:spcPts val="0"/>
              </a:spcBef>
              <a:buNone/>
            </a:pPr>
            <a:r>
              <a:rPr lang="en-US" sz="3600" b="1" dirty="0">
                <a:solidFill>
                  <a:srgbClr val="FF0000"/>
                </a:solidFill>
                <a:latin typeface="Calibri"/>
                <a:ea typeface="Calibri"/>
                <a:cs typeface="Calibri"/>
                <a:sym typeface="Calibri"/>
              </a:rPr>
              <a:t>Naïve</a:t>
            </a:r>
            <a:r>
              <a:rPr lang="en-US" sz="3600" b="1" dirty="0">
                <a:solidFill>
                  <a:schemeClr val="accent1">
                    <a:lumMod val="75000"/>
                  </a:schemeClr>
                </a:solidFill>
                <a:latin typeface="Calibri"/>
                <a:ea typeface="Calibri"/>
                <a:cs typeface="Calibri"/>
                <a:sym typeface="Calibri"/>
              </a:rPr>
              <a:t> Bayes Algorithm</a:t>
            </a:r>
          </a:p>
        </p:txBody>
      </p:sp>
      <p:pic>
        <p:nvPicPr>
          <p:cNvPr id="25" name="Picture 24">
            <a:extLst>
              <a:ext uri="{FF2B5EF4-FFF2-40B4-BE49-F238E27FC236}">
                <a16:creationId xmlns:a16="http://schemas.microsoft.com/office/drawing/2014/main" id="{05AEBEC5-2BB4-4583-8E4A-C9C2CBADB7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1888" y="57924"/>
            <a:ext cx="584200" cy="438150"/>
          </a:xfrm>
          <a:prstGeom prst="rect">
            <a:avLst/>
          </a:prstGeom>
        </p:spPr>
      </p:pic>
      <p:sp>
        <p:nvSpPr>
          <p:cNvPr id="31" name="TextBox 30">
            <a:extLst>
              <a:ext uri="{FF2B5EF4-FFF2-40B4-BE49-F238E27FC236}">
                <a16:creationId xmlns:a16="http://schemas.microsoft.com/office/drawing/2014/main" id="{2EA3848F-0E6F-4401-92DD-29CE7C7D4B6C}"/>
              </a:ext>
            </a:extLst>
          </p:cNvPr>
          <p:cNvSpPr txBox="1"/>
          <p:nvPr/>
        </p:nvSpPr>
        <p:spPr>
          <a:xfrm>
            <a:off x="292098" y="1274039"/>
            <a:ext cx="9615619" cy="1015663"/>
          </a:xfrm>
          <a:prstGeom prst="rect">
            <a:avLst/>
          </a:prstGeom>
          <a:noFill/>
        </p:spPr>
        <p:txBody>
          <a:bodyPr wrap="square" rtlCol="0">
            <a:spAutoFit/>
          </a:bodyPr>
          <a:lstStyle/>
          <a:p>
            <a:pPr algn="just"/>
            <a:r>
              <a:rPr lang="en-US" sz="2000" dirty="0"/>
              <a:t>Obviously we are not going to say whether an email is spam or ham just on the basis of one or two words. In general we can extend the Bayes theorem for multiple words. Our theorem then becomes:</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444F16A2-FAD2-478A-BE44-41CD48079982}"/>
                  </a:ext>
                </a:extLst>
              </p:cNvPr>
              <p:cNvSpPr/>
              <p:nvPr/>
            </p:nvSpPr>
            <p:spPr>
              <a:xfrm>
                <a:off x="272537" y="2314370"/>
                <a:ext cx="5459187" cy="400110"/>
              </a:xfrm>
              <a:prstGeom prst="rect">
                <a:avLst/>
              </a:prstGeom>
            </p:spPr>
            <p:txBody>
              <a:bodyPr wrap="none">
                <a:spAutoFit/>
              </a:bodyPr>
              <a:lstStyle/>
              <a:p>
                <a14:m>
                  <m:oMath xmlns:m="http://schemas.openxmlformats.org/officeDocument/2006/math">
                    <m:r>
                      <a:rPr lang="en-US" sz="2000" i="1" smtClean="0">
                        <a:solidFill>
                          <a:schemeClr val="accent1">
                            <a:lumMod val="75000"/>
                          </a:schemeClr>
                        </a:solidFill>
                        <a:latin typeface="Cambria Math" panose="02040503050406030204" pitchFamily="18" charset="0"/>
                      </a:rPr>
                      <m:t>𝑃</m:t>
                    </m:r>
                    <m:d>
                      <m:dPr>
                        <m:ctrlPr>
                          <a:rPr lang="en-US" sz="2000" i="1">
                            <a:solidFill>
                              <a:schemeClr val="accent1">
                                <a:lumMod val="75000"/>
                              </a:schemeClr>
                            </a:solidFill>
                            <a:latin typeface="Cambria Math" panose="02040503050406030204" pitchFamily="18" charset="0"/>
                          </a:rPr>
                        </m:ctrlPr>
                      </m:dPr>
                      <m:e>
                        <m:r>
                          <a:rPr lang="en-US" sz="2000" i="1">
                            <a:solidFill>
                              <a:schemeClr val="accent1">
                                <a:lumMod val="75000"/>
                              </a:schemeClr>
                            </a:solidFill>
                            <a:latin typeface="Cambria Math" panose="02040503050406030204" pitchFamily="18" charset="0"/>
                          </a:rPr>
                          <m:t>𝑆</m:t>
                        </m:r>
                        <m:r>
                          <a:rPr lang="en-US" sz="2000" i="1">
                            <a:solidFill>
                              <a:schemeClr val="accent1">
                                <a:lumMod val="75000"/>
                              </a:schemeClr>
                            </a:solidFill>
                            <a:latin typeface="Cambria Math" panose="02040503050406030204" pitchFamily="18" charset="0"/>
                          </a:rPr>
                          <m:t> |</m:t>
                        </m:r>
                        <m:r>
                          <a:rPr lang="en-US" sz="2000" b="0" i="1" smtClean="0">
                            <a:solidFill>
                              <a:schemeClr val="accent1">
                                <a:lumMod val="75000"/>
                              </a:schemeClr>
                            </a:solidFill>
                            <a:latin typeface="Cambria Math" panose="02040503050406030204" pitchFamily="18" charset="0"/>
                          </a:rPr>
                          <m:t>𝑒𝑎𝑠𝑦</m:t>
                        </m:r>
                        <m:r>
                          <a:rPr lang="en-US" sz="2000" b="0" i="1" smtClean="0">
                            <a:solidFill>
                              <a:schemeClr val="accent1">
                                <a:lumMod val="75000"/>
                              </a:schemeClr>
                            </a:solidFill>
                            <a:latin typeface="Cambria Math" panose="02040503050406030204" pitchFamily="18" charset="0"/>
                          </a:rPr>
                          <m:t>, </m:t>
                        </m:r>
                        <m:r>
                          <a:rPr lang="en-US" sz="2000" b="0" i="1" smtClean="0">
                            <a:solidFill>
                              <a:schemeClr val="accent1">
                                <a:lumMod val="75000"/>
                              </a:schemeClr>
                            </a:solidFill>
                            <a:latin typeface="Cambria Math" panose="02040503050406030204" pitchFamily="18" charset="0"/>
                          </a:rPr>
                          <m:t>𝑚𝑜𝑛𝑒𝑦</m:t>
                        </m:r>
                      </m:e>
                    </m:d>
                    <m:r>
                      <m:rPr>
                        <m:nor/>
                      </m:rPr>
                      <a:rPr lang="en-US" sz="2000" b="0" i="0" smtClean="0">
                        <a:solidFill>
                          <a:schemeClr val="accent1">
                            <a:lumMod val="75000"/>
                          </a:schemeClr>
                        </a:solidFill>
                        <a:latin typeface="Cambria Math" panose="02040503050406030204" pitchFamily="18" charset="0"/>
                      </a:rPr>
                      <m:t> </m:t>
                    </m:r>
                    <m:r>
                      <m:rPr>
                        <m:nor/>
                      </m:rPr>
                      <a:rPr lang="en-US" sz="2000"/>
                      <m:t>∝</m:t>
                    </m:r>
                    <m:r>
                      <a:rPr lang="en-US" sz="2000" b="0" i="1" smtClean="0">
                        <a:latin typeface="Cambria Math" panose="02040503050406030204" pitchFamily="18" charset="0"/>
                      </a:rPr>
                      <m:t>  </m:t>
                    </m:r>
                    <m:r>
                      <a:rPr lang="en-US" sz="2000" i="1">
                        <a:solidFill>
                          <a:schemeClr val="accent1">
                            <a:lumMod val="75000"/>
                          </a:schemeClr>
                        </a:solidFill>
                        <a:latin typeface="Cambria Math" panose="02040503050406030204" pitchFamily="18" charset="0"/>
                        <a:ea typeface="Cambria Math" panose="02040503050406030204" pitchFamily="18" charset="0"/>
                      </a:rPr>
                      <m:t>𝑃</m:t>
                    </m:r>
                    <m:d>
                      <m:dPr>
                        <m:ctrlPr>
                          <a:rPr lang="en-US" sz="2000" i="1">
                            <a:solidFill>
                              <a:schemeClr val="accent1">
                                <a:lumMod val="75000"/>
                              </a:schemeClr>
                            </a:solidFill>
                            <a:latin typeface="Cambria Math" panose="02040503050406030204" pitchFamily="18" charset="0"/>
                            <a:ea typeface="Cambria Math" panose="02040503050406030204" pitchFamily="18" charset="0"/>
                          </a:rPr>
                        </m:ctrlPr>
                      </m:dPr>
                      <m:e>
                        <m:r>
                          <a:rPr lang="en-US" sz="2000" b="0" i="1" smtClean="0">
                            <a:solidFill>
                              <a:schemeClr val="accent1">
                                <a:lumMod val="75000"/>
                              </a:schemeClr>
                            </a:solidFill>
                            <a:latin typeface="Cambria Math" panose="02040503050406030204" pitchFamily="18" charset="0"/>
                            <a:ea typeface="Cambria Math" panose="02040503050406030204" pitchFamily="18" charset="0"/>
                          </a:rPr>
                          <m:t>𝑒𝑎𝑠𝑦</m:t>
                        </m:r>
                        <m:r>
                          <a:rPr lang="en-US" sz="2000" b="0" i="1" smtClean="0">
                            <a:solidFill>
                              <a:schemeClr val="accent1">
                                <a:lumMod val="75000"/>
                              </a:schemeClr>
                            </a:solidFill>
                            <a:latin typeface="Cambria Math" panose="02040503050406030204" pitchFamily="18" charset="0"/>
                            <a:ea typeface="Cambria Math" panose="02040503050406030204" pitchFamily="18" charset="0"/>
                          </a:rPr>
                          <m:t>, </m:t>
                        </m:r>
                        <m:r>
                          <a:rPr lang="en-US" sz="2000" b="0" i="1" smtClean="0">
                            <a:solidFill>
                              <a:schemeClr val="accent1">
                                <a:lumMod val="75000"/>
                              </a:schemeClr>
                            </a:solidFill>
                            <a:latin typeface="Cambria Math" panose="02040503050406030204" pitchFamily="18" charset="0"/>
                            <a:ea typeface="Cambria Math" panose="02040503050406030204" pitchFamily="18" charset="0"/>
                          </a:rPr>
                          <m:t>𝑚𝑜𝑛𝑒𝑦</m:t>
                        </m:r>
                      </m:e>
                      <m:e>
                        <m:r>
                          <a:rPr lang="en-US" sz="2000" i="1">
                            <a:solidFill>
                              <a:schemeClr val="accent1">
                                <a:lumMod val="75000"/>
                              </a:schemeClr>
                            </a:solidFill>
                            <a:latin typeface="Cambria Math" panose="02040503050406030204" pitchFamily="18" charset="0"/>
                            <a:ea typeface="Cambria Math" panose="02040503050406030204" pitchFamily="18" charset="0"/>
                          </a:rPr>
                          <m:t> </m:t>
                        </m:r>
                        <m:r>
                          <a:rPr lang="en-US" sz="2000" i="1">
                            <a:solidFill>
                              <a:schemeClr val="accent1">
                                <a:lumMod val="75000"/>
                              </a:schemeClr>
                            </a:solidFill>
                            <a:latin typeface="Cambria Math" panose="02040503050406030204" pitchFamily="18" charset="0"/>
                            <a:ea typeface="Cambria Math" panose="02040503050406030204" pitchFamily="18" charset="0"/>
                          </a:rPr>
                          <m:t>𝑆</m:t>
                        </m:r>
                      </m:e>
                    </m:d>
                  </m:oMath>
                </a14:m>
                <a:r>
                  <a:rPr lang="en-US" sz="2000" dirty="0"/>
                  <a:t> x </a:t>
                </a:r>
                <a14:m>
                  <m:oMath xmlns:m="http://schemas.openxmlformats.org/officeDocument/2006/math">
                    <m:r>
                      <a:rPr lang="en-US" sz="2000" i="1" smtClean="0">
                        <a:solidFill>
                          <a:schemeClr val="accent1">
                            <a:lumMod val="75000"/>
                          </a:schemeClr>
                        </a:solidFill>
                        <a:latin typeface="Cambria Math" panose="02040503050406030204" pitchFamily="18" charset="0"/>
                        <a:ea typeface="Cambria Math" panose="02040503050406030204" pitchFamily="18" charset="0"/>
                      </a:rPr>
                      <m:t>𝑃</m:t>
                    </m:r>
                    <m:d>
                      <m:dPr>
                        <m:ctrlPr>
                          <a:rPr lang="en-US" sz="2000" i="1">
                            <a:solidFill>
                              <a:schemeClr val="accent1">
                                <a:lumMod val="75000"/>
                              </a:schemeClr>
                            </a:solidFill>
                            <a:latin typeface="Cambria Math" panose="02040503050406030204" pitchFamily="18" charset="0"/>
                            <a:ea typeface="Cambria Math" panose="02040503050406030204" pitchFamily="18" charset="0"/>
                          </a:rPr>
                        </m:ctrlPr>
                      </m:dPr>
                      <m:e>
                        <m:r>
                          <a:rPr lang="en-US" sz="2000" i="1">
                            <a:solidFill>
                              <a:schemeClr val="accent1">
                                <a:lumMod val="75000"/>
                              </a:schemeClr>
                            </a:solidFill>
                            <a:latin typeface="Cambria Math" panose="02040503050406030204" pitchFamily="18" charset="0"/>
                            <a:ea typeface="Cambria Math" panose="02040503050406030204" pitchFamily="18" charset="0"/>
                          </a:rPr>
                          <m:t>𝑆</m:t>
                        </m:r>
                      </m:e>
                    </m:d>
                    <m:r>
                      <a:rPr lang="en-US" sz="2000" i="1">
                        <a:solidFill>
                          <a:schemeClr val="accent1">
                            <a:lumMod val="75000"/>
                          </a:schemeClr>
                        </a:solidFill>
                        <a:latin typeface="Cambria Math" panose="02040503050406030204" pitchFamily="18" charset="0"/>
                        <a:ea typeface="Cambria Math" panose="02040503050406030204" pitchFamily="18" charset="0"/>
                      </a:rPr>
                      <m:t> </m:t>
                    </m:r>
                  </m:oMath>
                </a14:m>
                <a:endParaRPr lang="en-US" sz="2000" dirty="0"/>
              </a:p>
            </p:txBody>
          </p:sp>
        </mc:Choice>
        <mc:Fallback xmlns="">
          <p:sp>
            <p:nvSpPr>
              <p:cNvPr id="3" name="Rectangle 2">
                <a:extLst>
                  <a:ext uri="{FF2B5EF4-FFF2-40B4-BE49-F238E27FC236}">
                    <a16:creationId xmlns:a16="http://schemas.microsoft.com/office/drawing/2014/main" id="{444F16A2-FAD2-478A-BE44-41CD48079982}"/>
                  </a:ext>
                </a:extLst>
              </p:cNvPr>
              <p:cNvSpPr>
                <a:spLocks noRot="1" noChangeAspect="1" noMove="1" noResize="1" noEditPoints="1" noAdjustHandles="1" noChangeArrowheads="1" noChangeShapeType="1" noTextEdit="1"/>
              </p:cNvSpPr>
              <p:nvPr/>
            </p:nvSpPr>
            <p:spPr>
              <a:xfrm>
                <a:off x="272537" y="2314370"/>
                <a:ext cx="5459187" cy="400110"/>
              </a:xfrm>
              <a:prstGeom prst="rect">
                <a:avLst/>
              </a:prstGeom>
              <a:blipFill>
                <a:blip r:embed="rId6"/>
                <a:stretch>
                  <a:fillRect t="-9231" b="-27692"/>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97382BD7-46B6-404A-B37D-D4B182F8D79F}"/>
              </a:ext>
            </a:extLst>
          </p:cNvPr>
          <p:cNvCxnSpPr/>
          <p:nvPr/>
        </p:nvCxnSpPr>
        <p:spPr>
          <a:xfrm>
            <a:off x="7095036" y="2965855"/>
            <a:ext cx="76925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0C606008-4F7D-4CB1-B151-9BC16B97D43A}"/>
                  </a:ext>
                </a:extLst>
              </p:cNvPr>
              <p:cNvSpPr txBox="1"/>
              <p:nvPr/>
            </p:nvSpPr>
            <p:spPr>
              <a:xfrm>
                <a:off x="8037119" y="2714480"/>
                <a:ext cx="3197798" cy="923330"/>
              </a:xfrm>
              <a:prstGeom prst="rect">
                <a:avLst/>
              </a:prstGeom>
              <a:noFill/>
            </p:spPr>
            <p:txBody>
              <a:bodyPr wrap="none" rtlCol="0">
                <a:spAutoFit/>
              </a:bodyPr>
              <a:lstStyle/>
              <a:p>
                <a:r>
                  <a:rPr lang="en-US" dirty="0"/>
                  <a:t>Only valid if </a:t>
                </a:r>
                <a14:m>
                  <m:oMath xmlns:m="http://schemas.openxmlformats.org/officeDocument/2006/math">
                    <m:r>
                      <a:rPr lang="en-US" i="1" smtClean="0">
                        <a:solidFill>
                          <a:schemeClr val="accent1">
                            <a:lumMod val="75000"/>
                          </a:schemeClr>
                        </a:solidFill>
                        <a:latin typeface="Cambria Math" panose="02040503050406030204" pitchFamily="18" charset="0"/>
                        <a:ea typeface="Cambria Math" panose="02040503050406030204" pitchFamily="18" charset="0"/>
                      </a:rPr>
                      <m:t>𝑃</m:t>
                    </m:r>
                    <m:d>
                      <m:dPr>
                        <m:ctrlPr>
                          <a:rPr lang="en-US" i="1">
                            <a:solidFill>
                              <a:schemeClr val="accent1">
                                <a:lumMod val="75000"/>
                              </a:schemeClr>
                            </a:solidFill>
                            <a:latin typeface="Cambria Math" panose="02040503050406030204" pitchFamily="18" charset="0"/>
                            <a:ea typeface="Cambria Math" panose="02040503050406030204" pitchFamily="18" charset="0"/>
                          </a:rPr>
                        </m:ctrlPr>
                      </m:dPr>
                      <m:e>
                        <m:r>
                          <a:rPr lang="en-US" b="0" i="1" smtClean="0">
                            <a:solidFill>
                              <a:schemeClr val="accent1">
                                <a:lumMod val="75000"/>
                              </a:schemeClr>
                            </a:solidFill>
                            <a:latin typeface="Cambria Math" panose="02040503050406030204" pitchFamily="18" charset="0"/>
                            <a:ea typeface="Cambria Math" panose="02040503050406030204" pitchFamily="18" charset="0"/>
                          </a:rPr>
                          <m:t>𝑒𝑎𝑠𝑦</m:t>
                        </m:r>
                      </m:e>
                      <m:e>
                        <m:r>
                          <a:rPr lang="en-US" i="1">
                            <a:solidFill>
                              <a:schemeClr val="accent1">
                                <a:lumMod val="75000"/>
                              </a:schemeClr>
                            </a:solidFill>
                            <a:latin typeface="Cambria Math" panose="02040503050406030204" pitchFamily="18" charset="0"/>
                            <a:ea typeface="Cambria Math" panose="02040503050406030204" pitchFamily="18" charset="0"/>
                          </a:rPr>
                          <m:t> </m:t>
                        </m:r>
                        <m:r>
                          <a:rPr lang="en-US" i="1">
                            <a:solidFill>
                              <a:schemeClr val="accent1">
                                <a:lumMod val="75000"/>
                              </a:schemeClr>
                            </a:solidFill>
                            <a:latin typeface="Cambria Math" panose="02040503050406030204" pitchFamily="18" charset="0"/>
                            <a:ea typeface="Cambria Math" panose="02040503050406030204" pitchFamily="18" charset="0"/>
                          </a:rPr>
                          <m:t>𝑆</m:t>
                        </m:r>
                      </m:e>
                    </m:d>
                  </m:oMath>
                </a14:m>
                <a:r>
                  <a:rPr lang="en-US" dirty="0"/>
                  <a:t> and </a:t>
                </a:r>
                <a:endParaRPr lang="en-US" i="1" dirty="0">
                  <a:solidFill>
                    <a:schemeClr val="accent1">
                      <a:lumMod val="75000"/>
                    </a:schemeClr>
                  </a:solidFill>
                  <a:latin typeface="Cambria Math" panose="02040503050406030204" pitchFamily="18" charset="0"/>
                  <a:ea typeface="Cambria Math" panose="02040503050406030204" pitchFamily="18" charset="0"/>
                </a:endParaRPr>
              </a:p>
              <a:p>
                <a14:m>
                  <m:oMath xmlns:m="http://schemas.openxmlformats.org/officeDocument/2006/math">
                    <m:r>
                      <a:rPr lang="en-US" i="1" smtClean="0">
                        <a:solidFill>
                          <a:schemeClr val="accent1">
                            <a:lumMod val="75000"/>
                          </a:schemeClr>
                        </a:solidFill>
                        <a:latin typeface="Cambria Math" panose="02040503050406030204" pitchFamily="18" charset="0"/>
                        <a:ea typeface="Cambria Math" panose="02040503050406030204" pitchFamily="18" charset="0"/>
                      </a:rPr>
                      <m:t>𝑃</m:t>
                    </m:r>
                    <m:d>
                      <m:dPr>
                        <m:ctrlPr>
                          <a:rPr lang="en-US" i="1">
                            <a:solidFill>
                              <a:schemeClr val="accent1">
                                <a:lumMod val="75000"/>
                              </a:schemeClr>
                            </a:solidFill>
                            <a:latin typeface="Cambria Math" panose="02040503050406030204" pitchFamily="18" charset="0"/>
                            <a:ea typeface="Cambria Math" panose="02040503050406030204" pitchFamily="18" charset="0"/>
                          </a:rPr>
                        </m:ctrlPr>
                      </m:dPr>
                      <m:e>
                        <m:r>
                          <a:rPr lang="en-US" b="0" i="1" smtClean="0">
                            <a:solidFill>
                              <a:schemeClr val="accent1">
                                <a:lumMod val="75000"/>
                              </a:schemeClr>
                            </a:solidFill>
                            <a:latin typeface="Cambria Math" panose="02040503050406030204" pitchFamily="18" charset="0"/>
                            <a:ea typeface="Cambria Math" panose="02040503050406030204" pitchFamily="18" charset="0"/>
                          </a:rPr>
                          <m:t>𝑚𝑜𝑛𝑒𝑦</m:t>
                        </m:r>
                      </m:e>
                      <m:e>
                        <m:r>
                          <a:rPr lang="en-US" i="1">
                            <a:solidFill>
                              <a:schemeClr val="accent1">
                                <a:lumMod val="75000"/>
                              </a:schemeClr>
                            </a:solidFill>
                            <a:latin typeface="Cambria Math" panose="02040503050406030204" pitchFamily="18" charset="0"/>
                            <a:ea typeface="Cambria Math" panose="02040503050406030204" pitchFamily="18" charset="0"/>
                          </a:rPr>
                          <m:t> </m:t>
                        </m:r>
                        <m:r>
                          <a:rPr lang="en-US" i="1">
                            <a:solidFill>
                              <a:schemeClr val="accent1">
                                <a:lumMod val="75000"/>
                              </a:schemeClr>
                            </a:solidFill>
                            <a:latin typeface="Cambria Math" panose="02040503050406030204" pitchFamily="18" charset="0"/>
                            <a:ea typeface="Cambria Math" panose="02040503050406030204" pitchFamily="18" charset="0"/>
                          </a:rPr>
                          <m:t>𝑆</m:t>
                        </m:r>
                      </m:e>
                    </m:d>
                  </m:oMath>
                </a14:m>
                <a:r>
                  <a:rPr lang="en-US" dirty="0"/>
                  <a:t> are independent. </a:t>
                </a:r>
              </a:p>
              <a:p>
                <a:r>
                  <a:rPr lang="en-US" dirty="0"/>
                  <a:t>This is the </a:t>
                </a:r>
                <a:r>
                  <a:rPr lang="en-US" b="1" dirty="0">
                    <a:solidFill>
                      <a:srgbClr val="FF0000"/>
                    </a:solidFill>
                  </a:rPr>
                  <a:t>Naïve</a:t>
                </a:r>
                <a:r>
                  <a:rPr lang="en-US" dirty="0"/>
                  <a:t> assumption. </a:t>
                </a:r>
              </a:p>
            </p:txBody>
          </p:sp>
        </mc:Choice>
        <mc:Fallback xmlns="">
          <p:sp>
            <p:nvSpPr>
              <p:cNvPr id="45" name="TextBox 44">
                <a:extLst>
                  <a:ext uri="{FF2B5EF4-FFF2-40B4-BE49-F238E27FC236}">
                    <a16:creationId xmlns:a16="http://schemas.microsoft.com/office/drawing/2014/main" id="{0C606008-4F7D-4CB1-B151-9BC16B97D43A}"/>
                  </a:ext>
                </a:extLst>
              </p:cNvPr>
              <p:cNvSpPr txBox="1">
                <a:spLocks noRot="1" noChangeAspect="1" noMove="1" noResize="1" noEditPoints="1" noAdjustHandles="1" noChangeArrowheads="1" noChangeShapeType="1" noTextEdit="1"/>
              </p:cNvSpPr>
              <p:nvPr/>
            </p:nvSpPr>
            <p:spPr>
              <a:xfrm>
                <a:off x="8037119" y="2714480"/>
                <a:ext cx="3197798" cy="923330"/>
              </a:xfrm>
              <a:prstGeom prst="rect">
                <a:avLst/>
              </a:prstGeom>
              <a:blipFill>
                <a:blip r:embed="rId7"/>
                <a:stretch>
                  <a:fillRect l="-1524" t="-3289" r="-571"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B4AAFB99-EE72-4633-9C2B-CA591EADEC52}"/>
                  </a:ext>
                </a:extLst>
              </p:cNvPr>
              <p:cNvSpPr/>
              <p:nvPr/>
            </p:nvSpPr>
            <p:spPr>
              <a:xfrm>
                <a:off x="189428" y="3945586"/>
                <a:ext cx="6905608" cy="1323439"/>
              </a:xfrm>
              <a:prstGeom prst="rect">
                <a:avLst/>
              </a:prstGeom>
            </p:spPr>
            <p:txBody>
              <a:bodyPr wrap="none">
                <a:spAutoFit/>
              </a:bodyPr>
              <a:lstStyle/>
              <a:p>
                <a14:m>
                  <m:oMath xmlns:m="http://schemas.openxmlformats.org/officeDocument/2006/math">
                    <m:r>
                      <a:rPr lang="en-US" sz="2000" i="1" smtClean="0">
                        <a:solidFill>
                          <a:schemeClr val="accent1">
                            <a:lumMod val="75000"/>
                          </a:schemeClr>
                        </a:solidFill>
                        <a:latin typeface="Cambria Math" panose="02040503050406030204" pitchFamily="18" charset="0"/>
                      </a:rPr>
                      <m:t>𝑃</m:t>
                    </m:r>
                    <m:d>
                      <m:dPr>
                        <m:ctrlPr>
                          <a:rPr lang="en-US" sz="2000" i="1">
                            <a:solidFill>
                              <a:schemeClr val="accent1">
                                <a:lumMod val="75000"/>
                              </a:schemeClr>
                            </a:solidFill>
                            <a:latin typeface="Cambria Math" panose="02040503050406030204" pitchFamily="18" charset="0"/>
                          </a:rPr>
                        </m:ctrlPr>
                      </m:dPr>
                      <m:e>
                        <m:r>
                          <a:rPr lang="en-US" sz="2000" b="0" i="1" smtClean="0">
                            <a:solidFill>
                              <a:schemeClr val="accent1">
                                <a:lumMod val="75000"/>
                              </a:schemeClr>
                            </a:solidFill>
                            <a:latin typeface="Cambria Math" panose="02040503050406030204" pitchFamily="18" charset="0"/>
                          </a:rPr>
                          <m:t>𝐻</m:t>
                        </m:r>
                        <m:r>
                          <a:rPr lang="en-US" sz="2000" i="1">
                            <a:solidFill>
                              <a:schemeClr val="accent1">
                                <a:lumMod val="75000"/>
                              </a:schemeClr>
                            </a:solidFill>
                            <a:latin typeface="Cambria Math" panose="02040503050406030204" pitchFamily="18" charset="0"/>
                          </a:rPr>
                          <m:t> </m:t>
                        </m:r>
                        <m:r>
                          <a:rPr lang="en-US" sz="2000" b="0" i="1" smtClean="0">
                            <a:solidFill>
                              <a:schemeClr val="accent1">
                                <a:lumMod val="75000"/>
                              </a:schemeClr>
                            </a:solidFill>
                            <a:latin typeface="Cambria Math" panose="02040503050406030204" pitchFamily="18" charset="0"/>
                          </a:rPr>
                          <m:t>|</m:t>
                        </m:r>
                        <m:r>
                          <a:rPr lang="en-US" sz="2000" b="0" i="1" smtClean="0">
                            <a:solidFill>
                              <a:schemeClr val="accent1">
                                <a:lumMod val="75000"/>
                              </a:schemeClr>
                            </a:solidFill>
                            <a:latin typeface="Cambria Math" panose="02040503050406030204" pitchFamily="18" charset="0"/>
                          </a:rPr>
                          <m:t>𝑒𝑎𝑠𝑦</m:t>
                        </m:r>
                        <m:r>
                          <a:rPr lang="en-US" sz="2000" b="0" i="1" smtClean="0">
                            <a:solidFill>
                              <a:schemeClr val="accent1">
                                <a:lumMod val="75000"/>
                              </a:schemeClr>
                            </a:solidFill>
                            <a:latin typeface="Cambria Math" panose="02040503050406030204" pitchFamily="18" charset="0"/>
                          </a:rPr>
                          <m:t>, </m:t>
                        </m:r>
                        <m:r>
                          <a:rPr lang="en-US" sz="2000" b="0" i="1" smtClean="0">
                            <a:solidFill>
                              <a:schemeClr val="accent1">
                                <a:lumMod val="75000"/>
                              </a:schemeClr>
                            </a:solidFill>
                            <a:latin typeface="Cambria Math" panose="02040503050406030204" pitchFamily="18" charset="0"/>
                          </a:rPr>
                          <m:t>𝑚𝑜𝑛𝑒𝑦</m:t>
                        </m:r>
                      </m:e>
                    </m:d>
                    <m:r>
                      <m:rPr>
                        <m:nor/>
                      </m:rPr>
                      <a:rPr lang="en-US" sz="2000" b="0" i="0" smtClean="0">
                        <a:solidFill>
                          <a:schemeClr val="accent1">
                            <a:lumMod val="75000"/>
                          </a:schemeClr>
                        </a:solidFill>
                        <a:latin typeface="Cambria Math" panose="02040503050406030204" pitchFamily="18" charset="0"/>
                      </a:rPr>
                      <m:t> </m:t>
                    </m:r>
                    <m:r>
                      <m:rPr>
                        <m:nor/>
                      </m:rPr>
                      <a:rPr lang="en-US" sz="2000"/>
                      <m:t>∝</m:t>
                    </m:r>
                    <m:r>
                      <a:rPr lang="en-US" sz="2000" b="0" i="1" smtClean="0">
                        <a:latin typeface="Cambria Math" panose="02040503050406030204" pitchFamily="18" charset="0"/>
                      </a:rPr>
                      <m:t>  </m:t>
                    </m:r>
                    <m:r>
                      <a:rPr lang="en-US" sz="2000" i="1">
                        <a:solidFill>
                          <a:schemeClr val="accent1">
                            <a:lumMod val="75000"/>
                          </a:schemeClr>
                        </a:solidFill>
                        <a:latin typeface="Cambria Math" panose="02040503050406030204" pitchFamily="18" charset="0"/>
                        <a:ea typeface="Cambria Math" panose="02040503050406030204" pitchFamily="18" charset="0"/>
                      </a:rPr>
                      <m:t>𝑃</m:t>
                    </m:r>
                    <m:d>
                      <m:dPr>
                        <m:ctrlPr>
                          <a:rPr lang="en-US" sz="2000" i="1">
                            <a:solidFill>
                              <a:schemeClr val="accent1">
                                <a:lumMod val="75000"/>
                              </a:schemeClr>
                            </a:solidFill>
                            <a:latin typeface="Cambria Math" panose="02040503050406030204" pitchFamily="18" charset="0"/>
                            <a:ea typeface="Cambria Math" panose="02040503050406030204" pitchFamily="18" charset="0"/>
                          </a:rPr>
                        </m:ctrlPr>
                      </m:dPr>
                      <m:e>
                        <m:r>
                          <a:rPr lang="en-US" sz="2000" b="0" i="1" smtClean="0">
                            <a:solidFill>
                              <a:schemeClr val="accent1">
                                <a:lumMod val="75000"/>
                              </a:schemeClr>
                            </a:solidFill>
                            <a:latin typeface="Cambria Math" panose="02040503050406030204" pitchFamily="18" charset="0"/>
                            <a:ea typeface="Cambria Math" panose="02040503050406030204" pitchFamily="18" charset="0"/>
                          </a:rPr>
                          <m:t>𝑒𝑎𝑠𝑦</m:t>
                        </m:r>
                        <m:r>
                          <a:rPr lang="en-US" sz="2000" b="0" i="1" smtClean="0">
                            <a:solidFill>
                              <a:schemeClr val="accent1">
                                <a:lumMod val="75000"/>
                              </a:schemeClr>
                            </a:solidFill>
                            <a:latin typeface="Cambria Math" panose="02040503050406030204" pitchFamily="18" charset="0"/>
                            <a:ea typeface="Cambria Math" panose="02040503050406030204" pitchFamily="18" charset="0"/>
                          </a:rPr>
                          <m:t>, </m:t>
                        </m:r>
                        <m:r>
                          <a:rPr lang="en-US" sz="2000" b="0" i="1" smtClean="0">
                            <a:solidFill>
                              <a:schemeClr val="accent1">
                                <a:lumMod val="75000"/>
                              </a:schemeClr>
                            </a:solidFill>
                            <a:latin typeface="Cambria Math" panose="02040503050406030204" pitchFamily="18" charset="0"/>
                            <a:ea typeface="Cambria Math" panose="02040503050406030204" pitchFamily="18" charset="0"/>
                          </a:rPr>
                          <m:t>𝑚𝑜𝑛𝑒𝑦</m:t>
                        </m:r>
                      </m:e>
                      <m:e>
                        <m:r>
                          <a:rPr lang="en-US" sz="2000" i="1">
                            <a:solidFill>
                              <a:schemeClr val="accent1">
                                <a:lumMod val="75000"/>
                              </a:schemeClr>
                            </a:solidFill>
                            <a:latin typeface="Cambria Math" panose="02040503050406030204" pitchFamily="18" charset="0"/>
                            <a:ea typeface="Cambria Math" panose="02040503050406030204" pitchFamily="18" charset="0"/>
                          </a:rPr>
                          <m:t> </m:t>
                        </m:r>
                        <m:r>
                          <a:rPr lang="en-US" sz="2000" b="0" i="1" smtClean="0">
                            <a:solidFill>
                              <a:schemeClr val="accent1">
                                <a:lumMod val="75000"/>
                              </a:schemeClr>
                            </a:solidFill>
                            <a:latin typeface="Cambria Math" panose="02040503050406030204" pitchFamily="18" charset="0"/>
                            <a:ea typeface="Cambria Math" panose="02040503050406030204" pitchFamily="18" charset="0"/>
                          </a:rPr>
                          <m:t>𝐻</m:t>
                        </m:r>
                      </m:e>
                    </m:d>
                  </m:oMath>
                </a14:m>
                <a:r>
                  <a:rPr lang="en-US" sz="2000" dirty="0"/>
                  <a:t> x </a:t>
                </a:r>
                <a14:m>
                  <m:oMath xmlns:m="http://schemas.openxmlformats.org/officeDocument/2006/math">
                    <m:r>
                      <a:rPr lang="en-US" sz="2000" i="1" smtClean="0">
                        <a:solidFill>
                          <a:schemeClr val="accent1">
                            <a:lumMod val="75000"/>
                          </a:schemeClr>
                        </a:solidFill>
                        <a:latin typeface="Cambria Math" panose="02040503050406030204" pitchFamily="18" charset="0"/>
                        <a:ea typeface="Cambria Math" panose="02040503050406030204" pitchFamily="18" charset="0"/>
                      </a:rPr>
                      <m:t>𝑃</m:t>
                    </m:r>
                    <m:d>
                      <m:dPr>
                        <m:ctrlPr>
                          <a:rPr lang="en-US" sz="2000" i="1">
                            <a:solidFill>
                              <a:schemeClr val="accent1">
                                <a:lumMod val="75000"/>
                              </a:schemeClr>
                            </a:solidFill>
                            <a:latin typeface="Cambria Math" panose="02040503050406030204" pitchFamily="18" charset="0"/>
                            <a:ea typeface="Cambria Math" panose="02040503050406030204" pitchFamily="18" charset="0"/>
                          </a:rPr>
                        </m:ctrlPr>
                      </m:dPr>
                      <m:e>
                        <m:r>
                          <a:rPr lang="en-US" sz="2000" b="0" i="1" smtClean="0">
                            <a:solidFill>
                              <a:schemeClr val="accent1">
                                <a:lumMod val="75000"/>
                              </a:schemeClr>
                            </a:solidFill>
                            <a:latin typeface="Cambria Math" panose="02040503050406030204" pitchFamily="18" charset="0"/>
                            <a:ea typeface="Cambria Math" panose="02040503050406030204" pitchFamily="18" charset="0"/>
                          </a:rPr>
                          <m:t>𝐻</m:t>
                        </m:r>
                      </m:e>
                    </m:d>
                    <m:r>
                      <a:rPr lang="en-US" sz="2000" i="1">
                        <a:solidFill>
                          <a:schemeClr val="accent1">
                            <a:lumMod val="75000"/>
                          </a:schemeClr>
                        </a:solidFill>
                        <a:latin typeface="Cambria Math" panose="02040503050406030204" pitchFamily="18" charset="0"/>
                        <a:ea typeface="Cambria Math" panose="02040503050406030204" pitchFamily="18" charset="0"/>
                      </a:rPr>
                      <m:t> </m:t>
                    </m:r>
                  </m:oMath>
                </a14:m>
                <a:endParaRPr lang="en-US" sz="2000" dirty="0"/>
              </a:p>
              <a:p>
                <a:pPr marL="342900" indent="-342900">
                  <a:buFont typeface="Symbol" panose="05050102010706020507" pitchFamily="18" charset="2"/>
                  <a:buChar char="Þ"/>
                </a:pPr>
                <a14:m>
                  <m:oMath xmlns:m="http://schemas.openxmlformats.org/officeDocument/2006/math">
                    <m:r>
                      <a:rPr lang="en-US" sz="2000">
                        <a:latin typeface="Cambria Math" panose="02040503050406030204" pitchFamily="18" charset="0"/>
                      </a:rPr>
                      <m:t>𝑃</m:t>
                    </m:r>
                    <m:d>
                      <m:dPr>
                        <m:ctrlPr>
                          <a:rPr lang="en-US" sz="2000" i="1">
                            <a:latin typeface="Cambria Math" panose="02040503050406030204" pitchFamily="18" charset="0"/>
                          </a:rPr>
                        </m:ctrlPr>
                      </m:dPr>
                      <m:e>
                        <m:r>
                          <m:rPr>
                            <m:sty m:val="p"/>
                          </m:rPr>
                          <a:rPr lang="en-US" sz="2000" b="0" i="0" smtClean="0">
                            <a:latin typeface="Cambria Math" panose="02040503050406030204" pitchFamily="18" charset="0"/>
                          </a:rPr>
                          <m:t>H</m:t>
                        </m:r>
                        <m:r>
                          <a:rPr lang="en-US" sz="2000">
                            <a:latin typeface="Cambria Math" panose="02040503050406030204" pitchFamily="18" charset="0"/>
                          </a:rPr>
                          <m:t> |</m:t>
                        </m:r>
                        <m:r>
                          <a:rPr lang="en-US" sz="2000">
                            <a:latin typeface="Cambria Math" panose="02040503050406030204" pitchFamily="18" charset="0"/>
                          </a:rPr>
                          <m:t>𝑒𝑎𝑠𝑦</m:t>
                        </m:r>
                        <m:r>
                          <a:rPr lang="en-US" sz="2000">
                            <a:latin typeface="Cambria Math" panose="02040503050406030204" pitchFamily="18" charset="0"/>
                          </a:rPr>
                          <m:t>, </m:t>
                        </m:r>
                        <m:r>
                          <a:rPr lang="en-US" sz="2000">
                            <a:latin typeface="Cambria Math" panose="02040503050406030204" pitchFamily="18" charset="0"/>
                          </a:rPr>
                          <m:t>𝑚𝑜𝑛𝑒𝑦</m:t>
                        </m:r>
                      </m:e>
                    </m:d>
                    <m:r>
                      <m:rPr>
                        <m:nor/>
                      </m:rPr>
                      <a:rPr lang="en-US" sz="2000"/>
                      <m:t> ∝</m:t>
                    </m:r>
                    <m:r>
                      <a:rPr lang="en-US" sz="2000">
                        <a:latin typeface="Cambria Math" panose="02040503050406030204" pitchFamily="18" charset="0"/>
                      </a:rPr>
                      <m:t>  </m:t>
                    </m:r>
                    <m:r>
                      <a:rPr lang="en-US" sz="2000">
                        <a:latin typeface="Cambria Math" panose="02040503050406030204" pitchFamily="18" charset="0"/>
                      </a:rPr>
                      <m:t>𝑃</m:t>
                    </m:r>
                    <m:d>
                      <m:dPr>
                        <m:ctrlPr>
                          <a:rPr lang="en-US" sz="2000" i="1">
                            <a:latin typeface="Cambria Math" panose="02040503050406030204" pitchFamily="18" charset="0"/>
                          </a:rPr>
                        </m:ctrlPr>
                      </m:dPr>
                      <m:e>
                        <m:r>
                          <a:rPr lang="en-US" sz="2000">
                            <a:latin typeface="Cambria Math" panose="02040503050406030204" pitchFamily="18" charset="0"/>
                          </a:rPr>
                          <m:t>𝑒𝑎𝑠𝑦</m:t>
                        </m:r>
                      </m:e>
                      <m:e>
                        <m:r>
                          <a:rPr lang="en-US" sz="2000">
                            <a:latin typeface="Cambria Math" panose="02040503050406030204" pitchFamily="18" charset="0"/>
                          </a:rPr>
                          <m:t> </m:t>
                        </m:r>
                        <m:r>
                          <m:rPr>
                            <m:sty m:val="p"/>
                          </m:rPr>
                          <a:rPr lang="en-US" sz="2000" b="0" i="0" smtClean="0">
                            <a:latin typeface="Cambria Math" panose="02040503050406030204" pitchFamily="18" charset="0"/>
                          </a:rPr>
                          <m:t>H</m:t>
                        </m:r>
                      </m:e>
                    </m:d>
                    <m:r>
                      <m:rPr>
                        <m:nor/>
                      </m:rPr>
                      <a:rPr lang="en-US" sz="2000"/>
                      <m:t>  </m:t>
                    </m:r>
                    <m:r>
                      <m:rPr>
                        <m:nor/>
                      </m:rPr>
                      <a:rPr lang="en-US" sz="2000" dirty="0"/>
                      <m:t>x</m:t>
                    </m:r>
                    <m:r>
                      <m:rPr>
                        <m:nor/>
                      </m:rPr>
                      <a:rPr lang="en-US" sz="2000" dirty="0"/>
                      <m:t>  </m:t>
                    </m:r>
                    <m:r>
                      <a:rPr lang="en-US" sz="2000">
                        <a:latin typeface="Cambria Math" panose="02040503050406030204" pitchFamily="18" charset="0"/>
                      </a:rPr>
                      <m:t>𝑃</m:t>
                    </m:r>
                    <m:d>
                      <m:dPr>
                        <m:ctrlPr>
                          <a:rPr lang="en-US" sz="2000" i="1">
                            <a:latin typeface="Cambria Math" panose="02040503050406030204" pitchFamily="18" charset="0"/>
                          </a:rPr>
                        </m:ctrlPr>
                      </m:dPr>
                      <m:e>
                        <m:r>
                          <a:rPr lang="en-US" sz="2000">
                            <a:latin typeface="Cambria Math" panose="02040503050406030204" pitchFamily="18" charset="0"/>
                          </a:rPr>
                          <m:t>𝑚𝑜𝑛𝑒𝑦</m:t>
                        </m:r>
                      </m:e>
                      <m:e>
                        <m:r>
                          <a:rPr lang="en-US" sz="2000">
                            <a:latin typeface="Cambria Math" panose="02040503050406030204" pitchFamily="18" charset="0"/>
                          </a:rPr>
                          <m:t> </m:t>
                        </m:r>
                        <m:r>
                          <m:rPr>
                            <m:sty m:val="p"/>
                          </m:rPr>
                          <a:rPr lang="en-US" sz="2000" b="0" i="0" smtClean="0">
                            <a:latin typeface="Cambria Math" panose="02040503050406030204" pitchFamily="18" charset="0"/>
                          </a:rPr>
                          <m:t>H</m:t>
                        </m:r>
                      </m:e>
                    </m:d>
                    <m:r>
                      <m:rPr>
                        <m:nor/>
                      </m:rPr>
                      <a:rPr lang="en-US" sz="2000"/>
                      <m:t>  </m:t>
                    </m:r>
                    <m:r>
                      <m:rPr>
                        <m:nor/>
                      </m:rPr>
                      <a:rPr lang="en-US" sz="2000" dirty="0"/>
                      <m:t>x</m:t>
                    </m:r>
                    <m:r>
                      <a:rPr lang="en-US" sz="2000" dirty="0">
                        <a:latin typeface="Cambria Math" panose="02040503050406030204" pitchFamily="18" charset="0"/>
                      </a:rPr>
                      <m:t>  </m:t>
                    </m:r>
                    <m:r>
                      <a:rPr lang="en-US" sz="2000">
                        <a:latin typeface="Cambria Math" panose="02040503050406030204" pitchFamily="18" charset="0"/>
                      </a:rPr>
                      <m:t>𝑃</m:t>
                    </m:r>
                    <m:d>
                      <m:dPr>
                        <m:ctrlPr>
                          <a:rPr lang="en-US" sz="2000" i="1">
                            <a:latin typeface="Cambria Math" panose="02040503050406030204" pitchFamily="18" charset="0"/>
                          </a:rPr>
                        </m:ctrlPr>
                      </m:dPr>
                      <m:e>
                        <m:r>
                          <m:rPr>
                            <m:sty m:val="p"/>
                          </m:rPr>
                          <a:rPr lang="en-US" sz="2000" b="0" i="0" smtClean="0">
                            <a:latin typeface="Cambria Math" panose="02040503050406030204" pitchFamily="18" charset="0"/>
                          </a:rPr>
                          <m:t>H</m:t>
                        </m:r>
                      </m:e>
                    </m:d>
                  </m:oMath>
                </a14:m>
                <a:endParaRPr lang="en-US" sz="2000" dirty="0"/>
              </a:p>
              <a:p>
                <a:r>
                  <a:rPr lang="en-US" sz="2000" dirty="0"/>
                  <a:t>                                           </a:t>
                </a:r>
                <a14:m>
                  <m:oMath xmlns:m="http://schemas.openxmlformats.org/officeDocument/2006/math">
                    <m:r>
                      <m:rPr>
                        <m:nor/>
                      </m:rPr>
                      <a:rPr lang="en-US" sz="2000">
                        <a:solidFill>
                          <a:schemeClr val="accent1">
                            <a:lumMod val="75000"/>
                          </a:schemeClr>
                        </a:solidFill>
                        <a:latin typeface="Cambria Math" panose="02040503050406030204" pitchFamily="18" charset="0"/>
                        <a:ea typeface="Cambria Math" panose="02040503050406030204" pitchFamily="18" charset="0"/>
                      </a:rPr>
                      <m:t>∝</m:t>
                    </m:r>
                    <m:r>
                      <a:rPr lang="en-US" sz="2000">
                        <a:solidFill>
                          <a:schemeClr val="accent1">
                            <a:lumMod val="75000"/>
                          </a:schemeClr>
                        </a:solidFill>
                        <a:latin typeface="Cambria Math" panose="02040503050406030204" pitchFamily="18" charset="0"/>
                        <a:ea typeface="Cambria Math" panose="02040503050406030204" pitchFamily="18" charset="0"/>
                      </a:rPr>
                      <m:t>  </m:t>
                    </m:r>
                    <m:r>
                      <m:rPr>
                        <m:nor/>
                      </m:rPr>
                      <a:rPr lang="en-US" sz="2000">
                        <a:solidFill>
                          <a:schemeClr val="accent1">
                            <a:lumMod val="75000"/>
                          </a:schemeClr>
                        </a:solidFill>
                        <a:latin typeface="Cambria Math" panose="02040503050406030204" pitchFamily="18" charset="0"/>
                        <a:ea typeface="Cambria Math" panose="02040503050406030204" pitchFamily="18" charset="0"/>
                      </a:rPr>
                      <m:t>1/</m:t>
                    </m:r>
                    <m:r>
                      <m:rPr>
                        <m:nor/>
                      </m:rPr>
                      <a:rPr lang="en-US" sz="2000" b="0" i="0" smtClean="0">
                        <a:solidFill>
                          <a:schemeClr val="accent1">
                            <a:lumMod val="75000"/>
                          </a:schemeClr>
                        </a:solidFill>
                        <a:latin typeface="Cambria Math" panose="02040503050406030204" pitchFamily="18" charset="0"/>
                        <a:ea typeface="Cambria Math" panose="02040503050406030204" pitchFamily="18" charset="0"/>
                      </a:rPr>
                      <m:t>5</m:t>
                    </m:r>
                    <m:r>
                      <m:rPr>
                        <m:nor/>
                      </m:rPr>
                      <a:rPr lang="en-US" sz="2000">
                        <a:solidFill>
                          <a:schemeClr val="accent1">
                            <a:lumMod val="75000"/>
                          </a:schemeClr>
                        </a:solidFill>
                        <a:latin typeface="Cambria Math" panose="02040503050406030204" pitchFamily="18" charset="0"/>
                        <a:ea typeface="Cambria Math" panose="02040503050406030204" pitchFamily="18" charset="0"/>
                      </a:rPr>
                      <m:t>  </m:t>
                    </m:r>
                    <m:r>
                      <m:rPr>
                        <m:nor/>
                      </m:rPr>
                      <a:rPr lang="en-US" sz="2000" dirty="0">
                        <a:solidFill>
                          <a:schemeClr val="accent1">
                            <a:lumMod val="75000"/>
                          </a:schemeClr>
                        </a:solidFill>
                        <a:latin typeface="Cambria Math" panose="02040503050406030204" pitchFamily="18" charset="0"/>
                        <a:ea typeface="Cambria Math" panose="02040503050406030204" pitchFamily="18" charset="0"/>
                      </a:rPr>
                      <m:t>x</m:t>
                    </m:r>
                    <m:r>
                      <m:rPr>
                        <m:nor/>
                      </m:rPr>
                      <a:rPr lang="en-US" sz="2000" dirty="0">
                        <a:solidFill>
                          <a:schemeClr val="accent1">
                            <a:lumMod val="75000"/>
                          </a:schemeClr>
                        </a:solidFill>
                        <a:latin typeface="Cambria Math" panose="02040503050406030204" pitchFamily="18" charset="0"/>
                        <a:ea typeface="Cambria Math" panose="02040503050406030204" pitchFamily="18" charset="0"/>
                      </a:rPr>
                      <m:t>  1/5  </m:t>
                    </m:r>
                    <m:r>
                      <m:rPr>
                        <m:nor/>
                      </m:rPr>
                      <a:rPr lang="en-US" sz="2000" dirty="0">
                        <a:solidFill>
                          <a:schemeClr val="accent1">
                            <a:lumMod val="75000"/>
                          </a:schemeClr>
                        </a:solidFill>
                        <a:latin typeface="Cambria Math" panose="02040503050406030204" pitchFamily="18" charset="0"/>
                        <a:ea typeface="Cambria Math" panose="02040503050406030204" pitchFamily="18" charset="0"/>
                      </a:rPr>
                      <m:t>x</m:t>
                    </m:r>
                    <m:r>
                      <a:rPr lang="en-US" sz="2000" dirty="0">
                        <a:solidFill>
                          <a:schemeClr val="accent1">
                            <a:lumMod val="75000"/>
                          </a:schemeClr>
                        </a:solidFill>
                        <a:latin typeface="Cambria Math" panose="02040503050406030204" pitchFamily="18" charset="0"/>
                        <a:ea typeface="Cambria Math" panose="02040503050406030204" pitchFamily="18" charset="0"/>
                      </a:rPr>
                      <m:t>  </m:t>
                    </m:r>
                    <m:r>
                      <a:rPr lang="en-US" sz="2000" b="0" i="0" dirty="0" smtClean="0">
                        <a:solidFill>
                          <a:schemeClr val="accent1">
                            <a:lumMod val="75000"/>
                          </a:schemeClr>
                        </a:solidFill>
                        <a:latin typeface="Cambria Math" panose="02040503050406030204" pitchFamily="18" charset="0"/>
                        <a:ea typeface="Cambria Math" panose="02040503050406030204" pitchFamily="18" charset="0"/>
                      </a:rPr>
                      <m:t>5</m:t>
                    </m:r>
                    <m:r>
                      <a:rPr lang="en-US" sz="2000" dirty="0">
                        <a:solidFill>
                          <a:schemeClr val="accent1">
                            <a:lumMod val="75000"/>
                          </a:schemeClr>
                        </a:solidFill>
                        <a:latin typeface="Cambria Math" panose="02040503050406030204" pitchFamily="18" charset="0"/>
                        <a:ea typeface="Cambria Math" panose="02040503050406030204" pitchFamily="18" charset="0"/>
                      </a:rPr>
                      <m:t>/8</m:t>
                    </m:r>
                  </m:oMath>
                </a14:m>
                <a:endParaRPr lang="en-US" sz="2000" dirty="0">
                  <a:solidFill>
                    <a:schemeClr val="accent1">
                      <a:lumMod val="75000"/>
                    </a:schemeClr>
                  </a:solidFill>
                  <a:latin typeface="Cambria Math" panose="02040503050406030204" pitchFamily="18" charset="0"/>
                  <a:ea typeface="Cambria Math" panose="02040503050406030204" pitchFamily="18" charset="0"/>
                </a:endParaRPr>
              </a:p>
              <a:p>
                <a:r>
                  <a:rPr lang="en-US" sz="2000" dirty="0">
                    <a:solidFill>
                      <a:schemeClr val="accent1">
                        <a:lumMod val="75000"/>
                      </a:schemeClr>
                    </a:solidFill>
                    <a:latin typeface="Cambria Math" panose="02040503050406030204" pitchFamily="18" charset="0"/>
                    <a:ea typeface="Cambria Math" panose="02040503050406030204" pitchFamily="18" charset="0"/>
                  </a:rPr>
                  <a:t>		           </a:t>
                </a:r>
                <a14:m>
                  <m:oMath xmlns:m="http://schemas.openxmlformats.org/officeDocument/2006/math">
                    <m:r>
                      <m:rPr>
                        <m:nor/>
                      </m:rPr>
                      <a:rPr lang="en-US" sz="2000">
                        <a:solidFill>
                          <a:schemeClr val="accent1">
                            <a:lumMod val="75000"/>
                          </a:schemeClr>
                        </a:solidFill>
                        <a:latin typeface="Cambria Math" panose="02040503050406030204" pitchFamily="18" charset="0"/>
                        <a:ea typeface="Cambria Math" panose="02040503050406030204" pitchFamily="18" charset="0"/>
                      </a:rPr>
                      <m:t>∝</m:t>
                    </m:r>
                    <m:r>
                      <a:rPr lang="en-US" sz="2000">
                        <a:solidFill>
                          <a:schemeClr val="accent1">
                            <a:lumMod val="75000"/>
                          </a:schemeClr>
                        </a:solidFill>
                        <a:latin typeface="Cambria Math" panose="02040503050406030204" pitchFamily="18" charset="0"/>
                        <a:ea typeface="Cambria Math" panose="02040503050406030204" pitchFamily="18" charset="0"/>
                      </a:rPr>
                      <m:t>  1/</m:t>
                    </m:r>
                    <m:r>
                      <a:rPr lang="en-US" sz="2000" b="0" i="0" smtClean="0">
                        <a:solidFill>
                          <a:schemeClr val="accent1">
                            <a:lumMod val="75000"/>
                          </a:schemeClr>
                        </a:solidFill>
                        <a:latin typeface="Cambria Math" panose="02040503050406030204" pitchFamily="18" charset="0"/>
                        <a:ea typeface="Cambria Math" panose="02040503050406030204" pitchFamily="18" charset="0"/>
                      </a:rPr>
                      <m:t>40</m:t>
                    </m:r>
                  </m:oMath>
                </a14:m>
                <a:endParaRPr lang="en-US" sz="2000" dirty="0">
                  <a:solidFill>
                    <a:schemeClr val="accent1">
                      <a:lumMod val="75000"/>
                    </a:schemeClr>
                  </a:solidFill>
                  <a:latin typeface="Cambria Math" panose="02040503050406030204" pitchFamily="18" charset="0"/>
                  <a:ea typeface="Cambria Math" panose="02040503050406030204" pitchFamily="18" charset="0"/>
                </a:endParaRPr>
              </a:p>
            </p:txBody>
          </p:sp>
        </mc:Choice>
        <mc:Fallback xmlns="">
          <p:sp>
            <p:nvSpPr>
              <p:cNvPr id="46" name="Rectangle 45">
                <a:extLst>
                  <a:ext uri="{FF2B5EF4-FFF2-40B4-BE49-F238E27FC236}">
                    <a16:creationId xmlns:a16="http://schemas.microsoft.com/office/drawing/2014/main" id="{B4AAFB99-EE72-4633-9C2B-CA591EADEC52}"/>
                  </a:ext>
                </a:extLst>
              </p:cNvPr>
              <p:cNvSpPr>
                <a:spLocks noRot="1" noChangeAspect="1" noMove="1" noResize="1" noEditPoints="1" noAdjustHandles="1" noChangeArrowheads="1" noChangeShapeType="1" noTextEdit="1"/>
              </p:cNvSpPr>
              <p:nvPr/>
            </p:nvSpPr>
            <p:spPr>
              <a:xfrm>
                <a:off x="189428" y="3945586"/>
                <a:ext cx="6905608" cy="1323439"/>
              </a:xfrm>
              <a:prstGeom prst="rect">
                <a:avLst/>
              </a:prstGeom>
              <a:blipFill>
                <a:blip r:embed="rId8"/>
                <a:stretch>
                  <a:fillRect l="-971" t="-2304" b="-4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8F571E52-62F7-4DBF-91B2-B3517C39CEF2}"/>
                  </a:ext>
                </a:extLst>
              </p:cNvPr>
              <p:cNvSpPr/>
              <p:nvPr/>
            </p:nvSpPr>
            <p:spPr>
              <a:xfrm>
                <a:off x="292098" y="5397748"/>
                <a:ext cx="2805320" cy="1301062"/>
              </a:xfrm>
              <a:prstGeom prst="rect">
                <a:avLst/>
              </a:prstGeom>
            </p:spPr>
            <p:txBody>
              <a:bodyPr wrap="none">
                <a:spAutoFit/>
              </a:bodyPr>
              <a:lstStyle/>
              <a:p>
                <a:r>
                  <a:rPr lang="en-US" sz="2000" dirty="0">
                    <a:solidFill>
                      <a:schemeClr val="accent1">
                        <a:lumMod val="75000"/>
                      </a:schemeClr>
                    </a:solidFill>
                    <a:latin typeface="Cambria Math" panose="02040503050406030204" pitchFamily="18" charset="0"/>
                    <a:ea typeface="Cambria Math" panose="02040503050406030204" pitchFamily="18" charset="0"/>
                  </a:rPr>
                  <a:t>After normalizing:</a:t>
                </a:r>
              </a:p>
              <a:p>
                <a14:m>
                  <m:oMath xmlns:m="http://schemas.openxmlformats.org/officeDocument/2006/math">
                    <m:r>
                      <a:rPr lang="en-US" sz="2000" smtClean="0">
                        <a:latin typeface="Cambria Math" panose="02040503050406030204" pitchFamily="18" charset="0"/>
                      </a:rPr>
                      <m:t>𝑃</m:t>
                    </m:r>
                    <m:d>
                      <m:dPr>
                        <m:ctrlPr>
                          <a:rPr lang="en-US" sz="2000" i="1">
                            <a:latin typeface="Cambria Math" panose="02040503050406030204" pitchFamily="18" charset="0"/>
                          </a:rPr>
                        </m:ctrlPr>
                      </m:dPr>
                      <m:e>
                        <m:r>
                          <a:rPr lang="en-US" sz="2000">
                            <a:latin typeface="Cambria Math" panose="02040503050406030204" pitchFamily="18" charset="0"/>
                          </a:rPr>
                          <m:t>𝑆</m:t>
                        </m:r>
                        <m:r>
                          <a:rPr lang="en-US" sz="2000">
                            <a:latin typeface="Cambria Math" panose="02040503050406030204" pitchFamily="18" charset="0"/>
                          </a:rPr>
                          <m:t> |</m:t>
                        </m:r>
                        <m:r>
                          <a:rPr lang="en-US" sz="2000">
                            <a:latin typeface="Cambria Math" panose="02040503050406030204" pitchFamily="18" charset="0"/>
                          </a:rPr>
                          <m:t>𝑒𝑎𝑠𝑦</m:t>
                        </m:r>
                        <m:r>
                          <a:rPr lang="en-US" sz="2000">
                            <a:latin typeface="Cambria Math" panose="02040503050406030204" pitchFamily="18" charset="0"/>
                          </a:rPr>
                          <m:t>, </m:t>
                        </m:r>
                        <m:r>
                          <a:rPr lang="en-US" sz="2000">
                            <a:latin typeface="Cambria Math" panose="02040503050406030204" pitchFamily="18" charset="0"/>
                          </a:rPr>
                          <m:t>𝑚𝑜𝑛𝑒𝑦</m:t>
                        </m:r>
                      </m:e>
                    </m:d>
                  </m:oMath>
                </a14:m>
                <a:r>
                  <a:rPr lang="en-US" sz="2000" dirty="0">
                    <a:solidFill>
                      <a:schemeClr val="accent1">
                        <a:lumMod val="75000"/>
                      </a:schemeClr>
                    </a:solidFill>
                    <a:latin typeface="Cambria Math" panose="02040503050406030204" pitchFamily="18" charset="0"/>
                    <a:ea typeface="Cambria Math" panose="02040503050406030204" pitchFamily="18" charset="0"/>
                  </a:rPr>
                  <a:t> = </a:t>
                </a:r>
                <a14:m>
                  <m:oMath xmlns:m="http://schemas.openxmlformats.org/officeDocument/2006/math">
                    <m:f>
                      <m:fPr>
                        <m:ctrlPr>
                          <a:rPr lang="en-US" sz="2000" i="1" smtClean="0">
                            <a:solidFill>
                              <a:schemeClr val="accent1">
                                <a:lumMod val="75000"/>
                              </a:schemeClr>
                            </a:solidFill>
                            <a:latin typeface="Cambria Math" panose="02040503050406030204" pitchFamily="18" charset="0"/>
                            <a:ea typeface="Cambria Math" panose="02040503050406030204" pitchFamily="18" charset="0"/>
                          </a:rPr>
                        </m:ctrlPr>
                      </m:fPr>
                      <m:num>
                        <m:r>
                          <a:rPr lang="en-US" sz="2000" b="0" i="1" smtClean="0">
                            <a:solidFill>
                              <a:schemeClr val="accent1">
                                <a:lumMod val="75000"/>
                              </a:schemeClr>
                            </a:solidFill>
                            <a:latin typeface="Cambria Math" panose="02040503050406030204" pitchFamily="18" charset="0"/>
                            <a:ea typeface="Cambria Math" panose="02040503050406030204" pitchFamily="18" charset="0"/>
                          </a:rPr>
                          <m:t>10</m:t>
                        </m:r>
                      </m:num>
                      <m:den>
                        <m:r>
                          <a:rPr lang="en-US" sz="2000" b="0" i="1" smtClean="0">
                            <a:solidFill>
                              <a:schemeClr val="accent1">
                                <a:lumMod val="75000"/>
                              </a:schemeClr>
                            </a:solidFill>
                            <a:latin typeface="Cambria Math" panose="02040503050406030204" pitchFamily="18" charset="0"/>
                            <a:ea typeface="Cambria Math" panose="02040503050406030204" pitchFamily="18" charset="0"/>
                          </a:rPr>
                          <m:t>13</m:t>
                        </m:r>
                      </m:den>
                    </m:f>
                  </m:oMath>
                </a14:m>
                <a:endParaRPr lang="en-US" sz="2000" dirty="0">
                  <a:solidFill>
                    <a:schemeClr val="accent1">
                      <a:lumMod val="75000"/>
                    </a:schemeClr>
                  </a:solidFill>
                  <a:latin typeface="Cambria Math" panose="02040503050406030204" pitchFamily="18" charset="0"/>
                  <a:ea typeface="Cambria Math" panose="02040503050406030204" pitchFamily="18" charset="0"/>
                </a:endParaRPr>
              </a:p>
              <a:p>
                <a14:m>
                  <m:oMath xmlns:m="http://schemas.openxmlformats.org/officeDocument/2006/math">
                    <m:r>
                      <a:rPr lang="en-US" sz="2000" smtClean="0">
                        <a:latin typeface="Cambria Math" panose="02040503050406030204" pitchFamily="18" charset="0"/>
                      </a:rPr>
                      <m:t>𝑃</m:t>
                    </m:r>
                    <m:d>
                      <m:dPr>
                        <m:ctrlPr>
                          <a:rPr lang="en-US" sz="2000" i="1">
                            <a:latin typeface="Cambria Math" panose="02040503050406030204" pitchFamily="18" charset="0"/>
                          </a:rPr>
                        </m:ctrlPr>
                      </m:dPr>
                      <m:e>
                        <m:r>
                          <m:rPr>
                            <m:sty m:val="p"/>
                          </m:rPr>
                          <a:rPr lang="en-US" sz="2000" b="0" i="0" smtClean="0">
                            <a:latin typeface="Cambria Math" panose="02040503050406030204" pitchFamily="18" charset="0"/>
                          </a:rPr>
                          <m:t>H</m:t>
                        </m:r>
                        <m:r>
                          <a:rPr lang="en-US" sz="2000">
                            <a:latin typeface="Cambria Math" panose="02040503050406030204" pitchFamily="18" charset="0"/>
                          </a:rPr>
                          <m:t> |</m:t>
                        </m:r>
                        <m:r>
                          <a:rPr lang="en-US" sz="2000">
                            <a:latin typeface="Cambria Math" panose="02040503050406030204" pitchFamily="18" charset="0"/>
                          </a:rPr>
                          <m:t>𝑒𝑎𝑠𝑦</m:t>
                        </m:r>
                        <m:r>
                          <a:rPr lang="en-US" sz="2000">
                            <a:latin typeface="Cambria Math" panose="02040503050406030204" pitchFamily="18" charset="0"/>
                          </a:rPr>
                          <m:t>, </m:t>
                        </m:r>
                        <m:r>
                          <a:rPr lang="en-US" sz="2000">
                            <a:latin typeface="Cambria Math" panose="02040503050406030204" pitchFamily="18" charset="0"/>
                          </a:rPr>
                          <m:t>𝑚𝑜𝑛𝑒𝑦</m:t>
                        </m:r>
                      </m:e>
                    </m:d>
                  </m:oMath>
                </a14:m>
                <a:r>
                  <a:rPr lang="en-US" sz="2000" dirty="0">
                    <a:solidFill>
                      <a:schemeClr val="accent1">
                        <a:lumMod val="75000"/>
                      </a:schemeClr>
                    </a:solidFill>
                    <a:latin typeface="Cambria Math" panose="02040503050406030204" pitchFamily="18" charset="0"/>
                    <a:ea typeface="Cambria Math" panose="02040503050406030204" pitchFamily="18" charset="0"/>
                  </a:rPr>
                  <a:t> = </a:t>
                </a:r>
                <a14:m>
                  <m:oMath xmlns:m="http://schemas.openxmlformats.org/officeDocument/2006/math">
                    <m:f>
                      <m:fPr>
                        <m:ctrlPr>
                          <a:rPr lang="en-US" sz="2000" i="1" smtClean="0">
                            <a:solidFill>
                              <a:schemeClr val="accent1">
                                <a:lumMod val="75000"/>
                              </a:schemeClr>
                            </a:solidFill>
                            <a:latin typeface="Cambria Math" panose="02040503050406030204" pitchFamily="18" charset="0"/>
                            <a:ea typeface="Cambria Math" panose="02040503050406030204" pitchFamily="18" charset="0"/>
                          </a:rPr>
                        </m:ctrlPr>
                      </m:fPr>
                      <m:num>
                        <m:r>
                          <a:rPr lang="en-US" sz="2000" b="0" i="1" smtClean="0">
                            <a:solidFill>
                              <a:schemeClr val="accent1">
                                <a:lumMod val="75000"/>
                              </a:schemeClr>
                            </a:solidFill>
                            <a:latin typeface="Cambria Math" panose="02040503050406030204" pitchFamily="18" charset="0"/>
                            <a:ea typeface="Cambria Math" panose="02040503050406030204" pitchFamily="18" charset="0"/>
                          </a:rPr>
                          <m:t>3</m:t>
                        </m:r>
                      </m:num>
                      <m:den>
                        <m:r>
                          <a:rPr lang="en-US" sz="2000" b="0" i="1" smtClean="0">
                            <a:solidFill>
                              <a:schemeClr val="accent1">
                                <a:lumMod val="75000"/>
                              </a:schemeClr>
                            </a:solidFill>
                            <a:latin typeface="Cambria Math" panose="02040503050406030204" pitchFamily="18" charset="0"/>
                            <a:ea typeface="Cambria Math" panose="02040503050406030204" pitchFamily="18" charset="0"/>
                          </a:rPr>
                          <m:t>13</m:t>
                        </m:r>
                      </m:den>
                    </m:f>
                  </m:oMath>
                </a14:m>
                <a:endParaRPr lang="en-US" sz="2000" dirty="0">
                  <a:solidFill>
                    <a:schemeClr val="accent1">
                      <a:lumMod val="75000"/>
                    </a:schemeClr>
                  </a:solidFill>
                  <a:latin typeface="Cambria Math" panose="02040503050406030204" pitchFamily="18" charset="0"/>
                  <a:ea typeface="Cambria Math" panose="02040503050406030204" pitchFamily="18" charset="0"/>
                </a:endParaRPr>
              </a:p>
            </p:txBody>
          </p:sp>
        </mc:Choice>
        <mc:Fallback xmlns="">
          <p:sp>
            <p:nvSpPr>
              <p:cNvPr id="47" name="Rectangle 46">
                <a:extLst>
                  <a:ext uri="{FF2B5EF4-FFF2-40B4-BE49-F238E27FC236}">
                    <a16:creationId xmlns:a16="http://schemas.microsoft.com/office/drawing/2014/main" id="{8F571E52-62F7-4DBF-91B2-B3517C39CEF2}"/>
                  </a:ext>
                </a:extLst>
              </p:cNvPr>
              <p:cNvSpPr>
                <a:spLocks noRot="1" noChangeAspect="1" noMove="1" noResize="1" noEditPoints="1" noAdjustHandles="1" noChangeArrowheads="1" noChangeShapeType="1" noTextEdit="1"/>
              </p:cNvSpPr>
              <p:nvPr/>
            </p:nvSpPr>
            <p:spPr>
              <a:xfrm>
                <a:off x="292098" y="5397748"/>
                <a:ext cx="2805320" cy="1301062"/>
              </a:xfrm>
              <a:prstGeom prst="rect">
                <a:avLst/>
              </a:prstGeom>
              <a:blipFill>
                <a:blip r:embed="rId9"/>
                <a:stretch>
                  <a:fillRect l="-2391" t="-2336"/>
                </a:stretch>
              </a:blipFill>
            </p:spPr>
            <p:txBody>
              <a:bodyPr/>
              <a:lstStyle/>
              <a:p>
                <a:r>
                  <a:rPr lang="en-US">
                    <a:noFill/>
                  </a:rPr>
                  <a:t> </a:t>
                </a:r>
              </a:p>
            </p:txBody>
          </p:sp>
        </mc:Fallback>
      </mc:AlternateContent>
      <p:cxnSp>
        <p:nvCxnSpPr>
          <p:cNvPr id="48" name="Straight Arrow Connector 47">
            <a:extLst>
              <a:ext uri="{FF2B5EF4-FFF2-40B4-BE49-F238E27FC236}">
                <a16:creationId xmlns:a16="http://schemas.microsoft.com/office/drawing/2014/main" id="{DD0F940E-47B4-42F9-9436-40D7D2943459}"/>
              </a:ext>
            </a:extLst>
          </p:cNvPr>
          <p:cNvCxnSpPr/>
          <p:nvPr/>
        </p:nvCxnSpPr>
        <p:spPr>
          <a:xfrm>
            <a:off x="3227625" y="6214264"/>
            <a:ext cx="76925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A9649F3C-28C1-4C94-9883-333960B87BAE}"/>
              </a:ext>
            </a:extLst>
          </p:cNvPr>
          <p:cNvSpPr txBox="1"/>
          <p:nvPr/>
        </p:nvSpPr>
        <p:spPr>
          <a:xfrm>
            <a:off x="4127089" y="5891098"/>
            <a:ext cx="5277342" cy="646331"/>
          </a:xfrm>
          <a:prstGeom prst="rect">
            <a:avLst/>
          </a:prstGeom>
          <a:noFill/>
        </p:spPr>
        <p:txBody>
          <a:bodyPr wrap="none" rtlCol="0">
            <a:spAutoFit/>
          </a:bodyPr>
          <a:lstStyle/>
          <a:p>
            <a:r>
              <a:rPr lang="en-US" dirty="0"/>
              <a:t>Much higher probability for an email / text to be spam</a:t>
            </a:r>
          </a:p>
          <a:p>
            <a:r>
              <a:rPr lang="en-US" dirty="0"/>
              <a:t>If it contains the words “easy” and “money”.</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1A72F284-5413-4F2A-BDA3-D68833392180}"/>
                  </a:ext>
                </a:extLst>
              </p:cNvPr>
              <p:cNvSpPr/>
              <p:nvPr/>
            </p:nvSpPr>
            <p:spPr>
              <a:xfrm>
                <a:off x="156896" y="2739148"/>
                <a:ext cx="6765314" cy="400110"/>
              </a:xfrm>
              <a:prstGeom prst="rect">
                <a:avLst/>
              </a:prstGeom>
            </p:spPr>
            <p:txBody>
              <a:bodyPr wrap="none">
                <a:spAutoFit/>
              </a:bodyPr>
              <a:lstStyle/>
              <a:p>
                <a:pPr marL="342900" indent="-342900">
                  <a:buFont typeface="Symbol" panose="05050102010706020507" pitchFamily="18" charset="2"/>
                  <a:buChar char="Þ"/>
                </a:pPr>
                <a14:m>
                  <m:oMath xmlns:m="http://schemas.openxmlformats.org/officeDocument/2006/math">
                    <m:r>
                      <a:rPr lang="en-US" sz="2000">
                        <a:latin typeface="Cambria Math" panose="02040503050406030204" pitchFamily="18" charset="0"/>
                      </a:rPr>
                      <m:t>𝑃</m:t>
                    </m:r>
                    <m:d>
                      <m:dPr>
                        <m:ctrlPr>
                          <a:rPr lang="en-US" sz="2000" i="1">
                            <a:latin typeface="Cambria Math" panose="02040503050406030204" pitchFamily="18" charset="0"/>
                          </a:rPr>
                        </m:ctrlPr>
                      </m:dPr>
                      <m:e>
                        <m:r>
                          <a:rPr lang="en-US" sz="2000">
                            <a:latin typeface="Cambria Math" panose="02040503050406030204" pitchFamily="18" charset="0"/>
                          </a:rPr>
                          <m:t>𝑆</m:t>
                        </m:r>
                        <m:r>
                          <a:rPr lang="en-US" sz="2000">
                            <a:latin typeface="Cambria Math" panose="02040503050406030204" pitchFamily="18" charset="0"/>
                          </a:rPr>
                          <m:t> |</m:t>
                        </m:r>
                        <m:r>
                          <a:rPr lang="en-US" sz="2000">
                            <a:latin typeface="Cambria Math" panose="02040503050406030204" pitchFamily="18" charset="0"/>
                          </a:rPr>
                          <m:t>𝑒𝑎𝑠𝑦</m:t>
                        </m:r>
                        <m:r>
                          <a:rPr lang="en-US" sz="2000">
                            <a:latin typeface="Cambria Math" panose="02040503050406030204" pitchFamily="18" charset="0"/>
                          </a:rPr>
                          <m:t>, </m:t>
                        </m:r>
                        <m:r>
                          <a:rPr lang="en-US" sz="2000">
                            <a:latin typeface="Cambria Math" panose="02040503050406030204" pitchFamily="18" charset="0"/>
                          </a:rPr>
                          <m:t>𝑚𝑜𝑛𝑒𝑦</m:t>
                        </m:r>
                      </m:e>
                    </m:d>
                    <m:r>
                      <m:rPr>
                        <m:nor/>
                      </m:rPr>
                      <a:rPr lang="en-US" sz="2000"/>
                      <m:t> ∝</m:t>
                    </m:r>
                    <m:r>
                      <a:rPr lang="en-US" sz="2000">
                        <a:latin typeface="Cambria Math" panose="02040503050406030204" pitchFamily="18" charset="0"/>
                      </a:rPr>
                      <m:t>  </m:t>
                    </m:r>
                    <m:r>
                      <a:rPr lang="en-US" sz="2000">
                        <a:latin typeface="Cambria Math" panose="02040503050406030204" pitchFamily="18" charset="0"/>
                      </a:rPr>
                      <m:t>𝑃</m:t>
                    </m:r>
                    <m:d>
                      <m:dPr>
                        <m:ctrlPr>
                          <a:rPr lang="en-US" sz="2000" i="1">
                            <a:latin typeface="Cambria Math" panose="02040503050406030204" pitchFamily="18" charset="0"/>
                          </a:rPr>
                        </m:ctrlPr>
                      </m:dPr>
                      <m:e>
                        <m:r>
                          <a:rPr lang="en-US" sz="2000">
                            <a:latin typeface="Cambria Math" panose="02040503050406030204" pitchFamily="18" charset="0"/>
                          </a:rPr>
                          <m:t>𝑒𝑎𝑠𝑦</m:t>
                        </m:r>
                      </m:e>
                      <m:e>
                        <m:r>
                          <a:rPr lang="en-US" sz="2000">
                            <a:latin typeface="Cambria Math" panose="02040503050406030204" pitchFamily="18" charset="0"/>
                          </a:rPr>
                          <m:t> </m:t>
                        </m:r>
                        <m:r>
                          <a:rPr lang="en-US" sz="2000">
                            <a:latin typeface="Cambria Math" panose="02040503050406030204" pitchFamily="18" charset="0"/>
                          </a:rPr>
                          <m:t>𝑆</m:t>
                        </m:r>
                      </m:e>
                    </m:d>
                    <m:r>
                      <m:rPr>
                        <m:nor/>
                      </m:rPr>
                      <a:rPr lang="en-US" sz="2000"/>
                      <m:t>  </m:t>
                    </m:r>
                    <m:r>
                      <m:rPr>
                        <m:nor/>
                      </m:rPr>
                      <a:rPr lang="en-US" sz="2000" dirty="0"/>
                      <m:t>x</m:t>
                    </m:r>
                    <m:r>
                      <m:rPr>
                        <m:nor/>
                      </m:rPr>
                      <a:rPr lang="en-US" sz="2000" dirty="0"/>
                      <m:t>  </m:t>
                    </m:r>
                    <m:r>
                      <a:rPr lang="en-US" sz="2000">
                        <a:latin typeface="Cambria Math" panose="02040503050406030204" pitchFamily="18" charset="0"/>
                      </a:rPr>
                      <m:t>𝑃</m:t>
                    </m:r>
                    <m:d>
                      <m:dPr>
                        <m:ctrlPr>
                          <a:rPr lang="en-US" sz="2000" i="1">
                            <a:latin typeface="Cambria Math" panose="02040503050406030204" pitchFamily="18" charset="0"/>
                          </a:rPr>
                        </m:ctrlPr>
                      </m:dPr>
                      <m:e>
                        <m:r>
                          <a:rPr lang="en-US" sz="2000">
                            <a:latin typeface="Cambria Math" panose="02040503050406030204" pitchFamily="18" charset="0"/>
                          </a:rPr>
                          <m:t>𝑚𝑜𝑛𝑒𝑦</m:t>
                        </m:r>
                      </m:e>
                      <m:e>
                        <m:r>
                          <a:rPr lang="en-US" sz="2000">
                            <a:latin typeface="Cambria Math" panose="02040503050406030204" pitchFamily="18" charset="0"/>
                          </a:rPr>
                          <m:t> </m:t>
                        </m:r>
                        <m:r>
                          <a:rPr lang="en-US" sz="2000">
                            <a:latin typeface="Cambria Math" panose="02040503050406030204" pitchFamily="18" charset="0"/>
                          </a:rPr>
                          <m:t>𝑆</m:t>
                        </m:r>
                      </m:e>
                    </m:d>
                    <m:r>
                      <m:rPr>
                        <m:nor/>
                      </m:rPr>
                      <a:rPr lang="en-US" sz="2000"/>
                      <m:t>  </m:t>
                    </m:r>
                    <m:r>
                      <m:rPr>
                        <m:nor/>
                      </m:rPr>
                      <a:rPr lang="en-US" sz="2000" dirty="0"/>
                      <m:t>x</m:t>
                    </m:r>
                    <m:r>
                      <a:rPr lang="en-US" sz="2000" dirty="0">
                        <a:latin typeface="Cambria Math" panose="02040503050406030204" pitchFamily="18" charset="0"/>
                      </a:rPr>
                      <m:t>  </m:t>
                    </m:r>
                    <m:r>
                      <a:rPr lang="en-US" sz="2000">
                        <a:latin typeface="Cambria Math" panose="02040503050406030204" pitchFamily="18" charset="0"/>
                      </a:rPr>
                      <m:t>𝑃</m:t>
                    </m:r>
                    <m:d>
                      <m:dPr>
                        <m:ctrlPr>
                          <a:rPr lang="en-US" sz="2000" i="1">
                            <a:latin typeface="Cambria Math" panose="02040503050406030204" pitchFamily="18" charset="0"/>
                          </a:rPr>
                        </m:ctrlPr>
                      </m:dPr>
                      <m:e>
                        <m:r>
                          <a:rPr lang="en-US" sz="2000">
                            <a:latin typeface="Cambria Math" panose="02040503050406030204" pitchFamily="18" charset="0"/>
                          </a:rPr>
                          <m:t>𝑆</m:t>
                        </m:r>
                      </m:e>
                    </m:d>
                  </m:oMath>
                </a14:m>
                <a:endParaRPr lang="en-US" sz="2000" dirty="0"/>
              </a:p>
            </p:txBody>
          </p:sp>
        </mc:Choice>
        <mc:Fallback xmlns="">
          <p:sp>
            <p:nvSpPr>
              <p:cNvPr id="16" name="Rectangle 15">
                <a:extLst>
                  <a:ext uri="{FF2B5EF4-FFF2-40B4-BE49-F238E27FC236}">
                    <a16:creationId xmlns:a16="http://schemas.microsoft.com/office/drawing/2014/main" id="{1A72F284-5413-4F2A-BDA3-D68833392180}"/>
                  </a:ext>
                </a:extLst>
              </p:cNvPr>
              <p:cNvSpPr>
                <a:spLocks noRot="1" noChangeAspect="1" noMove="1" noResize="1" noEditPoints="1" noAdjustHandles="1" noChangeArrowheads="1" noChangeShapeType="1" noTextEdit="1"/>
              </p:cNvSpPr>
              <p:nvPr/>
            </p:nvSpPr>
            <p:spPr>
              <a:xfrm>
                <a:off x="156896" y="2739148"/>
                <a:ext cx="6765314" cy="400110"/>
              </a:xfrm>
              <a:prstGeom prst="rect">
                <a:avLst/>
              </a:prstGeom>
              <a:blipFill>
                <a:blip r:embed="rId10"/>
                <a:stretch>
                  <a:fillRect l="-991" t="-12121" b="-242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CD3ACFD1-578C-4A88-BCE5-868C712CF08B}"/>
                  </a:ext>
                </a:extLst>
              </p:cNvPr>
              <p:cNvSpPr/>
              <p:nvPr/>
            </p:nvSpPr>
            <p:spPr>
              <a:xfrm>
                <a:off x="2499360" y="3194792"/>
                <a:ext cx="6096000" cy="646331"/>
              </a:xfrm>
              <a:prstGeom prst="rect">
                <a:avLst/>
              </a:prstGeom>
            </p:spPr>
            <p:txBody>
              <a:bodyPr>
                <a:spAutoFit/>
              </a:bodyPr>
              <a:lstStyle/>
              <a:p>
                <a:r>
                  <a:rPr lang="en-US" dirty="0"/>
                  <a:t> </a:t>
                </a:r>
                <a14:m>
                  <m:oMath xmlns:m="http://schemas.openxmlformats.org/officeDocument/2006/math">
                    <m:r>
                      <m:rPr>
                        <m:nor/>
                      </m:rPr>
                      <a:rPr lang="en-US">
                        <a:solidFill>
                          <a:schemeClr val="accent1">
                            <a:lumMod val="75000"/>
                          </a:schemeClr>
                        </a:solidFill>
                        <a:latin typeface="Cambria Math" panose="02040503050406030204" pitchFamily="18" charset="0"/>
                        <a:ea typeface="Cambria Math" panose="02040503050406030204" pitchFamily="18" charset="0"/>
                      </a:rPr>
                      <m:t>∝</m:t>
                    </m:r>
                    <m:r>
                      <a:rPr lang="en-US">
                        <a:solidFill>
                          <a:schemeClr val="accent1">
                            <a:lumMod val="75000"/>
                          </a:schemeClr>
                        </a:solidFill>
                        <a:latin typeface="Cambria Math" panose="02040503050406030204" pitchFamily="18" charset="0"/>
                        <a:ea typeface="Cambria Math" panose="02040503050406030204" pitchFamily="18" charset="0"/>
                      </a:rPr>
                      <m:t>  </m:t>
                    </m:r>
                    <m:r>
                      <m:rPr>
                        <m:nor/>
                      </m:rPr>
                      <a:rPr lang="en-US">
                        <a:solidFill>
                          <a:schemeClr val="accent1">
                            <a:lumMod val="75000"/>
                          </a:schemeClr>
                        </a:solidFill>
                        <a:latin typeface="Cambria Math" panose="02040503050406030204" pitchFamily="18" charset="0"/>
                        <a:ea typeface="Cambria Math" panose="02040503050406030204" pitchFamily="18" charset="0"/>
                      </a:rPr>
                      <m:t>1/3  </m:t>
                    </m:r>
                    <m:r>
                      <m:rPr>
                        <m:nor/>
                      </m:rPr>
                      <a:rPr lang="en-US" dirty="0">
                        <a:solidFill>
                          <a:schemeClr val="accent1">
                            <a:lumMod val="75000"/>
                          </a:schemeClr>
                        </a:solidFill>
                        <a:latin typeface="Cambria Math" panose="02040503050406030204" pitchFamily="18" charset="0"/>
                        <a:ea typeface="Cambria Math" panose="02040503050406030204" pitchFamily="18" charset="0"/>
                      </a:rPr>
                      <m:t>x</m:t>
                    </m:r>
                    <m:r>
                      <m:rPr>
                        <m:nor/>
                      </m:rPr>
                      <a:rPr lang="en-US" dirty="0">
                        <a:solidFill>
                          <a:schemeClr val="accent1">
                            <a:lumMod val="75000"/>
                          </a:schemeClr>
                        </a:solidFill>
                        <a:latin typeface="Cambria Math" panose="02040503050406030204" pitchFamily="18" charset="0"/>
                        <a:ea typeface="Cambria Math" panose="02040503050406030204" pitchFamily="18" charset="0"/>
                      </a:rPr>
                      <m:t>  2/3  </m:t>
                    </m:r>
                    <m:r>
                      <m:rPr>
                        <m:nor/>
                      </m:rPr>
                      <a:rPr lang="en-US" dirty="0" smtClean="0">
                        <a:solidFill>
                          <a:schemeClr val="accent1">
                            <a:lumMod val="75000"/>
                          </a:schemeClr>
                        </a:solidFill>
                        <a:latin typeface="Cambria Math" panose="02040503050406030204" pitchFamily="18" charset="0"/>
                        <a:ea typeface="Cambria Math" panose="02040503050406030204" pitchFamily="18" charset="0"/>
                      </a:rPr>
                      <m:t>x</m:t>
                    </m:r>
                    <m:r>
                      <a:rPr lang="en-US" dirty="0" smtClean="0">
                        <a:solidFill>
                          <a:schemeClr val="accent1">
                            <a:lumMod val="75000"/>
                          </a:schemeClr>
                        </a:solidFill>
                        <a:latin typeface="Cambria Math" panose="02040503050406030204" pitchFamily="18" charset="0"/>
                        <a:ea typeface="Cambria Math" panose="02040503050406030204" pitchFamily="18" charset="0"/>
                      </a:rPr>
                      <m:t>  3/8</m:t>
                    </m:r>
                  </m:oMath>
                </a14:m>
                <a:endParaRPr lang="en-US" dirty="0">
                  <a:solidFill>
                    <a:schemeClr val="accent1">
                      <a:lumMod val="75000"/>
                    </a:schemeClr>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m:rPr>
                          <m:nor/>
                        </m:rPr>
                        <a:rPr lang="en-US" b="0" i="0" smtClean="0">
                          <a:solidFill>
                            <a:schemeClr val="accent1">
                              <a:lumMod val="75000"/>
                            </a:schemeClr>
                          </a:solidFill>
                          <a:latin typeface="Cambria Math" panose="02040503050406030204" pitchFamily="18" charset="0"/>
                          <a:ea typeface="Cambria Math" panose="02040503050406030204" pitchFamily="18" charset="0"/>
                        </a:rPr>
                        <m:t> </m:t>
                      </m:r>
                      <m:r>
                        <m:rPr>
                          <m:nor/>
                        </m:rPr>
                        <a:rPr lang="en-US">
                          <a:solidFill>
                            <a:schemeClr val="accent1">
                              <a:lumMod val="75000"/>
                            </a:schemeClr>
                          </a:solidFill>
                          <a:latin typeface="Cambria Math" panose="02040503050406030204" pitchFamily="18" charset="0"/>
                          <a:ea typeface="Cambria Math" panose="02040503050406030204" pitchFamily="18" charset="0"/>
                        </a:rPr>
                        <m:t>∝</m:t>
                      </m:r>
                      <m:r>
                        <a:rPr lang="en-US">
                          <a:solidFill>
                            <a:schemeClr val="accent1">
                              <a:lumMod val="75000"/>
                            </a:schemeClr>
                          </a:solidFill>
                          <a:latin typeface="Cambria Math" panose="02040503050406030204" pitchFamily="18" charset="0"/>
                          <a:ea typeface="Cambria Math" panose="02040503050406030204" pitchFamily="18" charset="0"/>
                        </a:rPr>
                        <m:t>  1/12</m:t>
                      </m:r>
                    </m:oMath>
                  </m:oMathPara>
                </a14:m>
                <a:endParaRPr lang="en-US" dirty="0"/>
              </a:p>
            </p:txBody>
          </p:sp>
        </mc:Choice>
        <mc:Fallback xmlns="">
          <p:sp>
            <p:nvSpPr>
              <p:cNvPr id="2" name="Rectangle 1">
                <a:extLst>
                  <a:ext uri="{FF2B5EF4-FFF2-40B4-BE49-F238E27FC236}">
                    <a16:creationId xmlns:a16="http://schemas.microsoft.com/office/drawing/2014/main" id="{CD3ACFD1-578C-4A88-BCE5-868C712CF08B}"/>
                  </a:ext>
                </a:extLst>
              </p:cNvPr>
              <p:cNvSpPr>
                <a:spLocks noRot="1" noChangeAspect="1" noMove="1" noResize="1" noEditPoints="1" noAdjustHandles="1" noChangeArrowheads="1" noChangeShapeType="1" noTextEdit="1"/>
              </p:cNvSpPr>
              <p:nvPr/>
            </p:nvSpPr>
            <p:spPr>
              <a:xfrm>
                <a:off x="2499360" y="3194792"/>
                <a:ext cx="6096000" cy="646331"/>
              </a:xfrm>
              <a:prstGeom prst="rect">
                <a:avLst/>
              </a:prstGeom>
              <a:blipFill>
                <a:blip r:embed="rId11"/>
                <a:stretch>
                  <a:fillRect b="-7547"/>
                </a:stretch>
              </a:blipFill>
            </p:spPr>
            <p:txBody>
              <a:bodyPr/>
              <a:lstStyle/>
              <a:p>
                <a:r>
                  <a:rPr lang="en-US">
                    <a:noFill/>
                  </a:rPr>
                  <a:t> </a:t>
                </a:r>
              </a:p>
            </p:txBody>
          </p:sp>
        </mc:Fallback>
      </mc:AlternateContent>
    </p:spTree>
    <p:extLst>
      <p:ext uri="{BB962C8B-B14F-4D97-AF65-F5344CB8AC3E}">
        <p14:creationId xmlns:p14="http://schemas.microsoft.com/office/powerpoint/2010/main" val="21198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fill="hold"/>
                                        <p:tgtEl>
                                          <p:spTgt spid="45"/>
                                        </p:tgtEl>
                                        <p:attrNameLst>
                                          <p:attrName>ppt_x</p:attrName>
                                        </p:attrNameLst>
                                      </p:cBhvr>
                                      <p:tavLst>
                                        <p:tav tm="0">
                                          <p:val>
                                            <p:strVal val="#ppt_x"/>
                                          </p:val>
                                        </p:tav>
                                        <p:tav tm="100000">
                                          <p:val>
                                            <p:strVal val="#ppt_x"/>
                                          </p:val>
                                        </p:tav>
                                      </p:tavLst>
                                    </p:anim>
                                    <p:anim calcmode="lin" valueType="num">
                                      <p:cBhvr additive="base">
                                        <p:cTn id="3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0-#ppt_w/2"/>
                                          </p:val>
                                        </p:tav>
                                        <p:tav tm="100000">
                                          <p:val>
                                            <p:strVal val="#ppt_x"/>
                                          </p:val>
                                        </p:tav>
                                      </p:tavLst>
                                    </p:anim>
                                    <p:anim calcmode="lin" valueType="num">
                                      <p:cBhvr additive="base">
                                        <p:cTn id="3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46"/>
                                        </p:tgtEl>
                                        <p:attrNameLst>
                                          <p:attrName>style.visibility</p:attrName>
                                        </p:attrNameLst>
                                      </p:cBhvr>
                                      <p:to>
                                        <p:strVal val="visible"/>
                                      </p:to>
                                    </p:set>
                                    <p:anim calcmode="lin" valueType="num">
                                      <p:cBhvr additive="base">
                                        <p:cTn id="41" dur="500" fill="hold"/>
                                        <p:tgtEl>
                                          <p:spTgt spid="46"/>
                                        </p:tgtEl>
                                        <p:attrNameLst>
                                          <p:attrName>ppt_x</p:attrName>
                                        </p:attrNameLst>
                                      </p:cBhvr>
                                      <p:tavLst>
                                        <p:tav tm="0">
                                          <p:val>
                                            <p:strVal val="0-#ppt_w/2"/>
                                          </p:val>
                                        </p:tav>
                                        <p:tav tm="100000">
                                          <p:val>
                                            <p:strVal val="#ppt_x"/>
                                          </p:val>
                                        </p:tav>
                                      </p:tavLst>
                                    </p:anim>
                                    <p:anim calcmode="lin" valueType="num">
                                      <p:cBhvr additive="base">
                                        <p:cTn id="42"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47"/>
                                        </p:tgtEl>
                                        <p:attrNameLst>
                                          <p:attrName>style.visibility</p:attrName>
                                        </p:attrNameLst>
                                      </p:cBhvr>
                                      <p:to>
                                        <p:strVal val="visible"/>
                                      </p:to>
                                    </p:set>
                                    <p:anim calcmode="lin" valueType="num">
                                      <p:cBhvr additive="base">
                                        <p:cTn id="47" dur="500" fill="hold"/>
                                        <p:tgtEl>
                                          <p:spTgt spid="47"/>
                                        </p:tgtEl>
                                        <p:attrNameLst>
                                          <p:attrName>ppt_x</p:attrName>
                                        </p:attrNameLst>
                                      </p:cBhvr>
                                      <p:tavLst>
                                        <p:tav tm="0">
                                          <p:val>
                                            <p:strVal val="0-#ppt_w/2"/>
                                          </p:val>
                                        </p:tav>
                                        <p:tav tm="100000">
                                          <p:val>
                                            <p:strVal val="#ppt_x"/>
                                          </p:val>
                                        </p:tav>
                                      </p:tavLst>
                                    </p:anim>
                                    <p:anim calcmode="lin" valueType="num">
                                      <p:cBhvr additive="base">
                                        <p:cTn id="48" dur="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nodeType="clickEffect">
                                  <p:stCondLst>
                                    <p:cond delay="0"/>
                                  </p:stCondLst>
                                  <p:childTnLst>
                                    <p:set>
                                      <p:cBhvr>
                                        <p:cTn id="52" dur="1" fill="hold">
                                          <p:stCondLst>
                                            <p:cond delay="0"/>
                                          </p:stCondLst>
                                        </p:cTn>
                                        <p:tgtEl>
                                          <p:spTgt spid="48"/>
                                        </p:tgtEl>
                                        <p:attrNameLst>
                                          <p:attrName>style.visibility</p:attrName>
                                        </p:attrNameLst>
                                      </p:cBhvr>
                                      <p:to>
                                        <p:strVal val="visible"/>
                                      </p:to>
                                    </p:set>
                                    <p:anim calcmode="lin" valueType="num">
                                      <p:cBhvr additive="base">
                                        <p:cTn id="53" dur="500" fill="hold"/>
                                        <p:tgtEl>
                                          <p:spTgt spid="48"/>
                                        </p:tgtEl>
                                        <p:attrNameLst>
                                          <p:attrName>ppt_x</p:attrName>
                                        </p:attrNameLst>
                                      </p:cBhvr>
                                      <p:tavLst>
                                        <p:tav tm="0">
                                          <p:val>
                                            <p:strVal val="0-#ppt_w/2"/>
                                          </p:val>
                                        </p:tav>
                                        <p:tav tm="100000">
                                          <p:val>
                                            <p:strVal val="#ppt_x"/>
                                          </p:val>
                                        </p:tav>
                                      </p:tavLst>
                                    </p:anim>
                                    <p:anim calcmode="lin" valueType="num">
                                      <p:cBhvr additive="base">
                                        <p:cTn id="54" dur="500" fill="hold"/>
                                        <p:tgtEl>
                                          <p:spTgt spid="48"/>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anim calcmode="lin" valueType="num">
                                      <p:cBhvr additive="base">
                                        <p:cTn id="57" dur="500" fill="hold"/>
                                        <p:tgtEl>
                                          <p:spTgt spid="50"/>
                                        </p:tgtEl>
                                        <p:attrNameLst>
                                          <p:attrName>ppt_x</p:attrName>
                                        </p:attrNameLst>
                                      </p:cBhvr>
                                      <p:tavLst>
                                        <p:tav tm="0">
                                          <p:val>
                                            <p:strVal val="0-#ppt_w/2"/>
                                          </p:val>
                                        </p:tav>
                                        <p:tav tm="100000">
                                          <p:val>
                                            <p:strVal val="#ppt_x"/>
                                          </p:val>
                                        </p:tav>
                                      </p:tavLst>
                                    </p:anim>
                                    <p:anim calcmode="lin" valueType="num">
                                      <p:cBhvr additive="base">
                                        <p:cTn id="58" dur="5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 grpId="0"/>
      <p:bldP spid="45" grpId="0"/>
      <p:bldP spid="46" grpId="0"/>
      <p:bldP spid="47" grpId="0"/>
      <p:bldP spid="50" grpId="0"/>
      <p:bldP spid="16" grpId="0"/>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1277</TotalTime>
  <Words>1140</Words>
  <Application>Microsoft Office PowerPoint</Application>
  <PresentationFormat>Widescreen</PresentationFormat>
  <Paragraphs>182</Paragraphs>
  <Slides>11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Cambria Math</vt:lpstr>
      <vt:lpstr>Symbol</vt:lpstr>
      <vt:lpstr>Office Theme</vt:lpstr>
      <vt:lpstr>Machine Learning in Python</vt:lpstr>
      <vt:lpstr>Problem Statement</vt:lpstr>
      <vt:lpstr>A look back at Conditional Probability</vt:lpstr>
      <vt:lpstr>A look back at Conditional Probability</vt:lpstr>
      <vt:lpstr>Bayes Theorem</vt:lpstr>
      <vt:lpstr>Bayes Theorem Continued</vt:lpstr>
      <vt:lpstr>Bayes Theorem Continued</vt:lpstr>
      <vt:lpstr>Bayes Theorem and Spam Classification</vt:lpstr>
      <vt:lpstr>Naïve Bayes Algorithm</vt:lpstr>
      <vt:lpstr>In Class Exercise</vt:lpstr>
      <vt:lpstr>In Class Exercise – Score Metrics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mhasa</dc:creator>
  <cp:lastModifiedBy>mhasa</cp:lastModifiedBy>
  <cp:revision>59</cp:revision>
  <dcterms:created xsi:type="dcterms:W3CDTF">2018-10-22T00:21:10Z</dcterms:created>
  <dcterms:modified xsi:type="dcterms:W3CDTF">2018-11-07T17:38:56Z</dcterms:modified>
</cp:coreProperties>
</file>