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87"/>
    <p:restoredTop sz="73878"/>
  </p:normalViewPr>
  <p:slideViewPr>
    <p:cSldViewPr snapToGrid="0">
      <p:cViewPr>
        <p:scale>
          <a:sx n="95" d="100"/>
          <a:sy n="95" d="100"/>
        </p:scale>
        <p:origin x="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31CE8-7AD3-5240-9DAB-61AFF8D4AEB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7D311-9AC2-8D47-88EA-8F5C4608C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4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from looking at figure X,  a very salient difference refers to how the source disclosure manipulation interacted with the attitude-toward AI measure (this is the two-way interaction), with fairly flat slopes for the source disclosure condition (solid lines) and steeper slopes for the undisclosed source condition (dotted lines). </a:t>
            </a:r>
          </a:p>
          <a:p>
            <a:endParaRPr lang="en-US" dirty="0"/>
          </a:p>
          <a:p>
            <a:r>
              <a:rPr lang="en-US" dirty="0"/>
              <a:t>However, while this 2-way interaction is the most salient feature, there is actually a significant 3-way interaction between message source, source disclosure, and the attitude measure. When resolving this interaction by separately comparing how AI-attitudes affect AI-generated message evaluations in the undisclosed vs. disclosed condition, and then how AI attitudes relate to the evaluations of human-generated messages in the undisclosed vs. disclosed condition, we find the following pattern: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7D311-9AC2-8D47-88EA-8F5C4608C2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4B85A-B95A-027B-41AB-A981C9B4E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F3A6FD-F6ED-6184-B722-D3C5B7AC6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30242-1351-6445-786D-093AE371E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from looking at figure X,  a very salient difference refers to how the source disclosure manipulation interacted with the attitude-toward AI measure (this is the two-way interaction), with fairly flat slopes for the source disclosure condition (solid lines) and steeper slopes for the undisclosed source condition (dotted lines). </a:t>
            </a:r>
          </a:p>
          <a:p>
            <a:endParaRPr lang="en-US" dirty="0"/>
          </a:p>
          <a:p>
            <a:r>
              <a:rPr lang="en-US" dirty="0"/>
              <a:t>However, while this 2-way interaction is the most salient feature, there is actually a significant 3-way interaction between message source, source disclosure, and the attitude measure. When resolving this interaction by separately comparing how AI-attitudes affect AI-generated message evaluations in the undisclosed vs. disclosed condition, and then how AI attitudes relate to the evaluations of human-generated messages in the undisclosed vs. disclosed condition, we find the following pattern: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BC8C9-02B4-0B97-500C-41BE66614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7D311-9AC2-8D47-88EA-8F5C4608C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62169-0DBB-01F9-4257-F51E91BF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FCB877-630F-1739-9805-7316C1211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C2FB0-47B3-0F7F-9240-36FDD7B8F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can see from looking at figure X,  a very salient difference refers to how the source disclosure manipulation interacted with the attitude-toward AI measure (this is the two-way interaction), with fairly flat slopes for the source disclosure condition (solid lines) and steeper slopes for the undisclosed source condition (dotted lines). </a:t>
            </a:r>
          </a:p>
          <a:p>
            <a:endParaRPr lang="en-US" dirty="0"/>
          </a:p>
          <a:p>
            <a:r>
              <a:rPr lang="en-US" dirty="0"/>
              <a:t>However, while this 2-way interaction is the most salient feature, there is actually a significant 3-way interaction between message source, source disclosure, and the attitude measure. When unpacking this interaction by separately comparing how AI-attitudes affect AI-generated (blue) </a:t>
            </a:r>
            <a:r>
              <a:rPr lang="en-US" dirty="0" err="1"/>
              <a:t>va.</a:t>
            </a:r>
            <a:r>
              <a:rPr lang="en-US" dirty="0"/>
              <a:t> Human-generated (green) message evaluations in the undisclosed (dashed lines) or the source disclosed condition (solid lines) , respectively, we find the following pattern: </a:t>
            </a:r>
          </a:p>
          <a:p>
            <a:endParaRPr lang="en-US" dirty="0"/>
          </a:p>
          <a:p>
            <a:r>
              <a:rPr lang="en-US" dirty="0"/>
              <a:t>When the message source was not disclosed, people with negative attitudes towards AI give higher ratings overall., but the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7EC9C-1ABE-1F02-BD08-4195DCBAC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7D311-9AC2-8D47-88EA-8F5C4608C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0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F5BD-0864-5CF8-C267-BF27F1B5D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DEABC-BBAB-6275-1D85-58AC5171D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ED264-56B5-8E60-0883-E492A8B6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FBFE-D34B-28B6-B8EA-91F15774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7196-97BE-06A5-49BE-D462A8D7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4369-1693-0924-D23E-0CEBE61F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4905C-E66D-AAB6-BE2F-7904D64F5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EA92-1930-FD70-8AEA-30269436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ADC9-0B81-9EC5-0A15-9ED39376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89EE-DAE7-52F4-D8DC-37DC70A1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0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99E51-B888-0A7F-1B97-28486C341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7954E-0E97-06CD-1C6F-3416BC80C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6FB3-8FA1-5083-21B5-6CF986CA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2F04D-190A-2DCC-FFBF-FAB17526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4A5A-531D-8C41-65A1-89BBCC7E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5015-8345-4CA1-E2C7-DCD06DBE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6BB82-1C6B-4E01-2C3F-42F076B83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D5A4-6CEA-9361-A784-D47D3817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8D98-3CB8-0A7D-AECE-90A6C56D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6E477-5C56-D7DC-4D85-C67AF92F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380-99FA-93BE-9EDB-BA403F35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DFDA-2737-3BA5-168B-36345C5D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1355-A986-51B6-A4AF-0641A421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DFCA2-AE89-A424-F520-0E584984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D79E-E00A-4C3D-3B75-5AD367B8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9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8F4C-FE1E-A495-D8B7-6A76B9EF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40EB-C34D-BE1C-FF3B-CC6089166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B1C53-5C39-42E2-E40E-257F4844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AC542-EF76-EA86-1D2C-EE312634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A8329-89BC-771A-CE77-B0FBDDF6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027AF-0774-2031-D50B-FEFB1EE9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C4FE-03D3-EE05-9B49-2EAF8BFC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85918-EFAC-6FB9-6488-1CE11F06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EF271-4B45-FE7B-0E4E-A7A18DA80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C1F84-CD41-EE07-A05F-3688E28DE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443A8-7964-F090-921D-0D10196AE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B791C-F1CA-E095-CEE5-36BBD052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06269-E9C5-2664-FAC0-D9DA0F04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6F248-B7F3-5500-7A85-5D50743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9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F3FD-822C-82BC-1713-E2B22D98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D4CCA-466E-2718-F8DE-0C994A38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51016-D6B8-A8DD-BB47-662E26E4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03661-12FA-A42D-564C-CDF577F5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C066C-9C75-F0D1-1F42-4562AA8F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74A98-6495-F652-3A86-D37EA165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F94EB-9708-E803-F2A8-263B2ABA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8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B148-7B2F-838C-22D2-51F5D39C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075B-34C9-036B-785B-B38F59A3F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7B9C1-C651-56FB-1673-2675F0F2D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A582B-8869-28E2-3AC6-4FBA37CA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4119-2F9B-1560-251E-C2B915D3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347BC-8644-E108-2C70-AC7CD712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B4FD-AB39-7B0B-AF44-EFD5CB81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7AC5C-B8B3-7B35-A1E0-95BC564E4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926C1-E0F1-8F5F-E766-3450F577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94827-71A0-BA21-F7CD-0509A2B7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2893A-D013-9290-01E6-164D858B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48B52-B703-FB0E-0F49-F06D490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62964-4246-9388-5950-FA9BF777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9FF3F-4B61-CD32-6C2A-F6E8A6F5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B155-4FE8-BAD8-C449-E65E9D2A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4875-BCB7-C142-AB53-D4E62FBC3D9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F69A-ADFB-DC2C-AEE1-E3EF7D6CA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9E6A-CC6F-9890-A7FF-4B6C1F5C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37CA-7777-5E42-BC56-B9A3BC57A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CBAE79-A58D-310D-E2DF-0F81E068E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04" y="1885229"/>
            <a:ext cx="4069723" cy="26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E299E-9D97-A85A-6F1C-349E46B3CC9E}"/>
              </a:ext>
            </a:extLst>
          </p:cNvPr>
          <p:cNvSpPr txBox="1"/>
          <p:nvPr/>
        </p:nvSpPr>
        <p:spPr>
          <a:xfrm>
            <a:off x="7400878" y="392969"/>
            <a:ext cx="222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Not Disclosed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0C9938F9-5F2A-DF7D-6674-B1EB5C1639C4}"/>
              </a:ext>
            </a:extLst>
          </p:cNvPr>
          <p:cNvSpPr/>
          <p:nvPr/>
        </p:nvSpPr>
        <p:spPr>
          <a:xfrm>
            <a:off x="7492219" y="762301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ECC78-44D4-AC19-9CF5-814E4BFBC644}"/>
              </a:ext>
            </a:extLst>
          </p:cNvPr>
          <p:cNvSpPr txBox="1"/>
          <p:nvPr/>
        </p:nvSpPr>
        <p:spPr>
          <a:xfrm>
            <a:off x="7400878" y="849215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Sample Message Text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214FD648-F23F-DF71-D102-7B902E9A78B7}"/>
              </a:ext>
            </a:extLst>
          </p:cNvPr>
          <p:cNvSpPr/>
          <p:nvPr/>
        </p:nvSpPr>
        <p:spPr>
          <a:xfrm>
            <a:off x="7602525" y="3715312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01EA2-66BF-8F00-FA42-861D7C7EB2C1}"/>
              </a:ext>
            </a:extLst>
          </p:cNvPr>
          <p:cNvSpPr txBox="1"/>
          <p:nvPr/>
        </p:nvSpPr>
        <p:spPr>
          <a:xfrm>
            <a:off x="7511184" y="3802226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Sample Message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E2D298-A01C-B062-6EA7-6BB68B203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053" y="4059260"/>
            <a:ext cx="828910" cy="624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5ADC87-C5AF-697C-F523-C8871E30E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263" y="1578581"/>
            <a:ext cx="622300" cy="49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866F02-8155-BBFA-7A6C-91276E6C82FB}"/>
              </a:ext>
            </a:extLst>
          </p:cNvPr>
          <p:cNvSpPr txBox="1"/>
          <p:nvPr/>
        </p:nvSpPr>
        <p:spPr>
          <a:xfrm>
            <a:off x="122723" y="1612216"/>
            <a:ext cx="222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HUMAN-</a:t>
            </a:r>
            <a:b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GENERATED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802F8-7D46-1EA7-F549-22E3F6DC7969}"/>
              </a:ext>
            </a:extLst>
          </p:cNvPr>
          <p:cNvSpPr txBox="1"/>
          <p:nvPr/>
        </p:nvSpPr>
        <p:spPr>
          <a:xfrm>
            <a:off x="122723" y="4103699"/>
            <a:ext cx="222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AI-</a:t>
            </a:r>
            <a:b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GENERATED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E35646-6ECB-88C7-316F-AA2650DC8826}"/>
              </a:ext>
            </a:extLst>
          </p:cNvPr>
          <p:cNvCxnSpPr/>
          <p:nvPr/>
        </p:nvCxnSpPr>
        <p:spPr>
          <a:xfrm>
            <a:off x="7400878" y="1328162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87A4D3-A8D8-2A42-B7D5-FF8995BD3B96}"/>
              </a:ext>
            </a:extLst>
          </p:cNvPr>
          <p:cNvCxnSpPr>
            <a:cxnSpLocks/>
          </p:cNvCxnSpPr>
          <p:nvPr/>
        </p:nvCxnSpPr>
        <p:spPr>
          <a:xfrm flipH="1">
            <a:off x="7400878" y="3091695"/>
            <a:ext cx="2042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EA8EF9-BE67-42CF-FAE3-9E3220DCDC20}"/>
              </a:ext>
            </a:extLst>
          </p:cNvPr>
          <p:cNvCxnSpPr>
            <a:cxnSpLocks/>
          </p:cNvCxnSpPr>
          <p:nvPr/>
        </p:nvCxnSpPr>
        <p:spPr>
          <a:xfrm flipH="1">
            <a:off x="7494472" y="1612216"/>
            <a:ext cx="1835696" cy="119009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FF71C6-DE1A-A9F9-07C8-5BD69055FA87}"/>
              </a:ext>
            </a:extLst>
          </p:cNvPr>
          <p:cNvCxnSpPr/>
          <p:nvPr/>
        </p:nvCxnSpPr>
        <p:spPr>
          <a:xfrm>
            <a:off x="7398625" y="4033884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68409-58F5-EC1B-4444-4738C1C24BCF}"/>
              </a:ext>
            </a:extLst>
          </p:cNvPr>
          <p:cNvCxnSpPr>
            <a:cxnSpLocks/>
          </p:cNvCxnSpPr>
          <p:nvPr/>
        </p:nvCxnSpPr>
        <p:spPr>
          <a:xfrm flipH="1">
            <a:off x="7398625" y="5797417"/>
            <a:ext cx="2042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FC8DF9-3A4F-B379-4437-DCB5DD8B16FD}"/>
              </a:ext>
            </a:extLst>
          </p:cNvPr>
          <p:cNvCxnSpPr>
            <a:cxnSpLocks/>
          </p:cNvCxnSpPr>
          <p:nvPr/>
        </p:nvCxnSpPr>
        <p:spPr>
          <a:xfrm flipH="1">
            <a:off x="7511184" y="4317938"/>
            <a:ext cx="1816731" cy="895054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842FA5-ABE9-1956-EA77-7539D1E959E3}"/>
              </a:ext>
            </a:extLst>
          </p:cNvPr>
          <p:cNvSpPr txBox="1"/>
          <p:nvPr/>
        </p:nvSpPr>
        <p:spPr>
          <a:xfrm>
            <a:off x="8860506" y="5817359"/>
            <a:ext cx="817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Negative towards AI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5BD5E7-CB42-D2B5-B1A2-402D6CB35092}"/>
              </a:ext>
            </a:extLst>
          </p:cNvPr>
          <p:cNvSpPr txBox="1"/>
          <p:nvPr/>
        </p:nvSpPr>
        <p:spPr>
          <a:xfrm>
            <a:off x="7150046" y="5823882"/>
            <a:ext cx="10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Not Negative towards AI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CFB0CE-5792-714D-AB8B-9CDBACCF8303}"/>
              </a:ext>
            </a:extLst>
          </p:cNvPr>
          <p:cNvSpPr txBox="1"/>
          <p:nvPr/>
        </p:nvSpPr>
        <p:spPr>
          <a:xfrm>
            <a:off x="8909167" y="3113634"/>
            <a:ext cx="817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Negative towards AI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87090E-A38A-653F-00ED-443B15D7325D}"/>
              </a:ext>
            </a:extLst>
          </p:cNvPr>
          <p:cNvSpPr txBox="1"/>
          <p:nvPr/>
        </p:nvSpPr>
        <p:spPr>
          <a:xfrm>
            <a:off x="7198707" y="3120157"/>
            <a:ext cx="10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Not Negative towards AI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C98648D-B0F3-BFBD-B1C6-A57D6A2D7C56}"/>
              </a:ext>
            </a:extLst>
          </p:cNvPr>
          <p:cNvSpPr txBox="1"/>
          <p:nvPr/>
        </p:nvSpPr>
        <p:spPr>
          <a:xfrm>
            <a:off x="3910102" y="392969"/>
            <a:ext cx="222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Disclosed</a:t>
            </a:r>
          </a:p>
        </p:txBody>
      </p:sp>
      <p:sp>
        <p:nvSpPr>
          <p:cNvPr id="1032" name="Oval Callout 1031">
            <a:extLst>
              <a:ext uri="{FF2B5EF4-FFF2-40B4-BE49-F238E27FC236}">
                <a16:creationId xmlns:a16="http://schemas.microsoft.com/office/drawing/2014/main" id="{9046573C-E1DE-9FDF-D985-2C7F81C1F407}"/>
              </a:ext>
            </a:extLst>
          </p:cNvPr>
          <p:cNvSpPr/>
          <p:nvPr/>
        </p:nvSpPr>
        <p:spPr>
          <a:xfrm>
            <a:off x="4092784" y="762301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0C52F3BF-993C-4FDA-C6AC-99230FD58B96}"/>
              </a:ext>
            </a:extLst>
          </p:cNvPr>
          <p:cNvSpPr txBox="1"/>
          <p:nvPr/>
        </p:nvSpPr>
        <p:spPr>
          <a:xfrm>
            <a:off x="4011717" y="849215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HUMAN: Sample Message Text</a:t>
            </a:r>
          </a:p>
        </p:txBody>
      </p:sp>
      <p:sp>
        <p:nvSpPr>
          <p:cNvPr id="1034" name="Oval Callout 1033">
            <a:extLst>
              <a:ext uri="{FF2B5EF4-FFF2-40B4-BE49-F238E27FC236}">
                <a16:creationId xmlns:a16="http://schemas.microsoft.com/office/drawing/2014/main" id="{A18BA297-5DCA-7215-7D97-A26312BF04F2}"/>
              </a:ext>
            </a:extLst>
          </p:cNvPr>
          <p:cNvSpPr/>
          <p:nvPr/>
        </p:nvSpPr>
        <p:spPr>
          <a:xfrm>
            <a:off x="4194399" y="3694285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7CB0810-FA7F-6F9A-E63B-D0B49A0CFCEA}"/>
              </a:ext>
            </a:extLst>
          </p:cNvPr>
          <p:cNvSpPr txBox="1"/>
          <p:nvPr/>
        </p:nvSpPr>
        <p:spPr>
          <a:xfrm>
            <a:off x="4103058" y="3781199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AI: Sample Message Text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03625849-F040-A424-7384-75AB16834416}"/>
              </a:ext>
            </a:extLst>
          </p:cNvPr>
          <p:cNvCxnSpPr/>
          <p:nvPr/>
        </p:nvCxnSpPr>
        <p:spPr>
          <a:xfrm>
            <a:off x="3797543" y="4023072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14BC8424-11E3-72CB-F582-C7DB753B42FD}"/>
              </a:ext>
            </a:extLst>
          </p:cNvPr>
          <p:cNvCxnSpPr>
            <a:cxnSpLocks/>
          </p:cNvCxnSpPr>
          <p:nvPr/>
        </p:nvCxnSpPr>
        <p:spPr>
          <a:xfrm flipH="1">
            <a:off x="3797543" y="5786605"/>
            <a:ext cx="2042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C93F260-2294-70ED-78DA-C7F0AB5E3C54}"/>
              </a:ext>
            </a:extLst>
          </p:cNvPr>
          <p:cNvCxnSpPr>
            <a:cxnSpLocks/>
          </p:cNvCxnSpPr>
          <p:nvPr/>
        </p:nvCxnSpPr>
        <p:spPr>
          <a:xfrm flipH="1">
            <a:off x="4011717" y="4643226"/>
            <a:ext cx="1741774" cy="272424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04BBF01-7964-BAA1-AAE9-2C5BA80E08B3}"/>
              </a:ext>
            </a:extLst>
          </p:cNvPr>
          <p:cNvCxnSpPr/>
          <p:nvPr/>
        </p:nvCxnSpPr>
        <p:spPr>
          <a:xfrm>
            <a:off x="3797543" y="1242864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7ABD391C-391C-0D9B-394F-DF064680AADE}"/>
              </a:ext>
            </a:extLst>
          </p:cNvPr>
          <p:cNvCxnSpPr>
            <a:cxnSpLocks/>
          </p:cNvCxnSpPr>
          <p:nvPr/>
        </p:nvCxnSpPr>
        <p:spPr>
          <a:xfrm flipH="1">
            <a:off x="3797543" y="3006397"/>
            <a:ext cx="2042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336A7C14-8042-16BE-0CE6-F08145C5AF19}"/>
              </a:ext>
            </a:extLst>
          </p:cNvPr>
          <p:cNvCxnSpPr>
            <a:cxnSpLocks/>
          </p:cNvCxnSpPr>
          <p:nvPr/>
        </p:nvCxnSpPr>
        <p:spPr>
          <a:xfrm flipH="1">
            <a:off x="3947809" y="2047478"/>
            <a:ext cx="1805682" cy="36607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90B02840-D92D-F428-169C-3D573F3E9AC7}"/>
              </a:ext>
            </a:extLst>
          </p:cNvPr>
          <p:cNvSpPr txBox="1"/>
          <p:nvPr/>
        </p:nvSpPr>
        <p:spPr>
          <a:xfrm>
            <a:off x="5344791" y="3088180"/>
            <a:ext cx="817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Negative towards AI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2D7260D6-B135-6542-05CE-87ED9AD0D43C}"/>
              </a:ext>
            </a:extLst>
          </p:cNvPr>
          <p:cNvSpPr txBox="1"/>
          <p:nvPr/>
        </p:nvSpPr>
        <p:spPr>
          <a:xfrm>
            <a:off x="3634331" y="3094703"/>
            <a:ext cx="10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Not Negative towards AI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724186C-BFD0-CE64-9679-CDEE4A09F51B}"/>
              </a:ext>
            </a:extLst>
          </p:cNvPr>
          <p:cNvSpPr txBox="1"/>
          <p:nvPr/>
        </p:nvSpPr>
        <p:spPr>
          <a:xfrm>
            <a:off x="5317230" y="5823882"/>
            <a:ext cx="817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Negative towards AI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17B0BF4-9B6D-F206-E9DC-73AF4D4315F2}"/>
              </a:ext>
            </a:extLst>
          </p:cNvPr>
          <p:cNvSpPr txBox="1"/>
          <p:nvPr/>
        </p:nvSpPr>
        <p:spPr>
          <a:xfrm>
            <a:off x="3606770" y="5830405"/>
            <a:ext cx="10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Not Negative towards AI</a:t>
            </a:r>
          </a:p>
        </p:txBody>
      </p:sp>
    </p:spTree>
    <p:extLst>
      <p:ext uri="{BB962C8B-B14F-4D97-AF65-F5344CB8AC3E}">
        <p14:creationId xmlns:p14="http://schemas.microsoft.com/office/powerpoint/2010/main" val="132544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61633-53CC-42CD-45E0-C8BDADCCB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49423D-1F9E-B1CB-F020-64A2FA15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2671543"/>
            <a:ext cx="2785501" cy="182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>
            <a:extLst>
              <a:ext uri="{FF2B5EF4-FFF2-40B4-BE49-F238E27FC236}">
                <a16:creationId xmlns:a16="http://schemas.microsoft.com/office/drawing/2014/main" id="{7CD9C768-1BD4-23A0-F93A-BE480DF195D5}"/>
              </a:ext>
            </a:extLst>
          </p:cNvPr>
          <p:cNvSpPr/>
          <p:nvPr/>
        </p:nvSpPr>
        <p:spPr>
          <a:xfrm>
            <a:off x="4309928" y="1473515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244AC-9848-FCEE-27D7-D9EAB4A9F3FF}"/>
              </a:ext>
            </a:extLst>
          </p:cNvPr>
          <p:cNvSpPr txBox="1"/>
          <p:nvPr/>
        </p:nvSpPr>
        <p:spPr>
          <a:xfrm>
            <a:off x="4218587" y="1560429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HUMAN: Sample Message Text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B7DBC22F-8035-02AF-0C23-2D68CEDF49F2}"/>
              </a:ext>
            </a:extLst>
          </p:cNvPr>
          <p:cNvSpPr/>
          <p:nvPr/>
        </p:nvSpPr>
        <p:spPr>
          <a:xfrm>
            <a:off x="4300727" y="868290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9E042-DD9E-D627-EFDE-3F4D4A3E0C41}"/>
              </a:ext>
            </a:extLst>
          </p:cNvPr>
          <p:cNvSpPr txBox="1"/>
          <p:nvPr/>
        </p:nvSpPr>
        <p:spPr>
          <a:xfrm>
            <a:off x="4219660" y="955204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Sample Message Text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EC78EE4F-0F51-1EBC-5A3D-122E223D38C6}"/>
              </a:ext>
            </a:extLst>
          </p:cNvPr>
          <p:cNvSpPr/>
          <p:nvPr/>
        </p:nvSpPr>
        <p:spPr>
          <a:xfrm>
            <a:off x="4307599" y="4188467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AFD03-443E-78D6-ABA3-E9AD9261761D}"/>
              </a:ext>
            </a:extLst>
          </p:cNvPr>
          <p:cNvSpPr txBox="1"/>
          <p:nvPr/>
        </p:nvSpPr>
        <p:spPr>
          <a:xfrm>
            <a:off x="4216258" y="4275381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AI: Sample Message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248BEA-D3A1-CC36-F5D3-D90590EF8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76" y="4148421"/>
            <a:ext cx="828910" cy="624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127A13-9366-230E-A8F3-BDAF4A048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959" y="1070144"/>
            <a:ext cx="622300" cy="49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CDB857-DAD1-3111-D297-A065D3DDB70B}"/>
              </a:ext>
            </a:extLst>
          </p:cNvPr>
          <p:cNvSpPr txBox="1"/>
          <p:nvPr/>
        </p:nvSpPr>
        <p:spPr>
          <a:xfrm>
            <a:off x="-253371" y="1369502"/>
            <a:ext cx="222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HUMAN-</a:t>
            </a:r>
            <a:b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GENERATED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3ED059-4226-A394-D36B-5E987E77B205}"/>
              </a:ext>
            </a:extLst>
          </p:cNvPr>
          <p:cNvSpPr txBox="1"/>
          <p:nvPr/>
        </p:nvSpPr>
        <p:spPr>
          <a:xfrm>
            <a:off x="-300510" y="4200304"/>
            <a:ext cx="222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AI-</a:t>
            </a:r>
            <a:br>
              <a:rPr lang="en-US" sz="1200" i="1" dirty="0">
                <a:solidFill>
                  <a:schemeClr val="accent1"/>
                </a:solidFill>
              </a:rPr>
            </a:br>
            <a:r>
              <a:rPr lang="en-US" sz="1200" i="1" dirty="0">
                <a:solidFill>
                  <a:schemeClr val="accent1"/>
                </a:solidFill>
              </a:rPr>
              <a:t>GENERATED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71B1BB2D-96E5-0AAE-BC2A-C72412E27855}"/>
              </a:ext>
            </a:extLst>
          </p:cNvPr>
          <p:cNvSpPr/>
          <p:nvPr/>
        </p:nvSpPr>
        <p:spPr>
          <a:xfrm>
            <a:off x="4307599" y="3675208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528834-3ECD-7830-A5A0-C374093C493F}"/>
              </a:ext>
            </a:extLst>
          </p:cNvPr>
          <p:cNvSpPr txBox="1"/>
          <p:nvPr/>
        </p:nvSpPr>
        <p:spPr>
          <a:xfrm>
            <a:off x="4216258" y="3762122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Sample Message 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A0B213-BAE0-C7FA-BCE3-BE1F808CBBBD}"/>
              </a:ext>
            </a:extLst>
          </p:cNvPr>
          <p:cNvCxnSpPr/>
          <p:nvPr/>
        </p:nvCxnSpPr>
        <p:spPr>
          <a:xfrm>
            <a:off x="2258422" y="902745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171707-5CD3-3574-7CF4-26F538CD487F}"/>
              </a:ext>
            </a:extLst>
          </p:cNvPr>
          <p:cNvCxnSpPr>
            <a:cxnSpLocks/>
          </p:cNvCxnSpPr>
          <p:nvPr/>
        </p:nvCxnSpPr>
        <p:spPr>
          <a:xfrm flipH="1">
            <a:off x="2258422" y="2666278"/>
            <a:ext cx="2042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FCCA7B-67EB-59E2-3836-BB6ED3A5FD60}"/>
              </a:ext>
            </a:extLst>
          </p:cNvPr>
          <p:cNvCxnSpPr>
            <a:cxnSpLocks/>
          </p:cNvCxnSpPr>
          <p:nvPr/>
        </p:nvCxnSpPr>
        <p:spPr>
          <a:xfrm flipH="1">
            <a:off x="2352016" y="1186799"/>
            <a:ext cx="1835696" cy="119009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3513EE-3F5A-8A25-8AF7-A789EC853AD8}"/>
              </a:ext>
            </a:extLst>
          </p:cNvPr>
          <p:cNvCxnSpPr/>
          <p:nvPr/>
        </p:nvCxnSpPr>
        <p:spPr>
          <a:xfrm>
            <a:off x="2247478" y="3723204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C07FB1-F503-D6FE-C484-136D225FFFD3}"/>
              </a:ext>
            </a:extLst>
          </p:cNvPr>
          <p:cNvCxnSpPr>
            <a:cxnSpLocks/>
          </p:cNvCxnSpPr>
          <p:nvPr/>
        </p:nvCxnSpPr>
        <p:spPr>
          <a:xfrm flipH="1">
            <a:off x="2247478" y="5486737"/>
            <a:ext cx="2042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3D2258-D72D-1077-A696-AEACD7BA3DB7}"/>
              </a:ext>
            </a:extLst>
          </p:cNvPr>
          <p:cNvCxnSpPr>
            <a:cxnSpLocks/>
          </p:cNvCxnSpPr>
          <p:nvPr/>
        </p:nvCxnSpPr>
        <p:spPr>
          <a:xfrm flipH="1">
            <a:off x="2360037" y="4007258"/>
            <a:ext cx="1816731" cy="895054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D22FA5-3154-6B13-40A2-EA23EA310D78}"/>
              </a:ext>
            </a:extLst>
          </p:cNvPr>
          <p:cNvCxnSpPr/>
          <p:nvPr/>
        </p:nvCxnSpPr>
        <p:spPr>
          <a:xfrm>
            <a:off x="2247478" y="3674771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592D93-366E-F92F-D14F-A706FA59F5D8}"/>
              </a:ext>
            </a:extLst>
          </p:cNvPr>
          <p:cNvCxnSpPr>
            <a:cxnSpLocks/>
          </p:cNvCxnSpPr>
          <p:nvPr/>
        </p:nvCxnSpPr>
        <p:spPr>
          <a:xfrm flipH="1">
            <a:off x="2461652" y="4294925"/>
            <a:ext cx="1741774" cy="272424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6D8E29-FC5A-6AB6-4CFD-AAED3D15B368}"/>
              </a:ext>
            </a:extLst>
          </p:cNvPr>
          <p:cNvCxnSpPr/>
          <p:nvPr/>
        </p:nvCxnSpPr>
        <p:spPr>
          <a:xfrm>
            <a:off x="2247478" y="894563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969DDC-1D64-5E92-E092-C834AA1D163E}"/>
              </a:ext>
            </a:extLst>
          </p:cNvPr>
          <p:cNvCxnSpPr>
            <a:cxnSpLocks/>
          </p:cNvCxnSpPr>
          <p:nvPr/>
        </p:nvCxnSpPr>
        <p:spPr>
          <a:xfrm flipH="1">
            <a:off x="2247478" y="2658096"/>
            <a:ext cx="2042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A835C0-B328-E1E1-E8C1-A082B4658A69}"/>
              </a:ext>
            </a:extLst>
          </p:cNvPr>
          <p:cNvCxnSpPr>
            <a:cxnSpLocks/>
          </p:cNvCxnSpPr>
          <p:nvPr/>
        </p:nvCxnSpPr>
        <p:spPr>
          <a:xfrm flipH="1">
            <a:off x="2397744" y="1699177"/>
            <a:ext cx="1805682" cy="36607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B05039-6797-1893-CBA7-81E5744D2B04}"/>
              </a:ext>
            </a:extLst>
          </p:cNvPr>
          <p:cNvSpPr txBox="1"/>
          <p:nvPr/>
        </p:nvSpPr>
        <p:spPr>
          <a:xfrm>
            <a:off x="3709359" y="5506679"/>
            <a:ext cx="817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Negative towards AI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64ECD9-3D30-26FD-F2F9-2EF42CE2C8F9}"/>
              </a:ext>
            </a:extLst>
          </p:cNvPr>
          <p:cNvSpPr txBox="1"/>
          <p:nvPr/>
        </p:nvSpPr>
        <p:spPr>
          <a:xfrm>
            <a:off x="1998899" y="5513202"/>
            <a:ext cx="10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Not Negative towards AI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390BAF-8DF6-7B42-E342-415290BD00CA}"/>
              </a:ext>
            </a:extLst>
          </p:cNvPr>
          <p:cNvSpPr txBox="1"/>
          <p:nvPr/>
        </p:nvSpPr>
        <p:spPr>
          <a:xfrm>
            <a:off x="3766711" y="2688217"/>
            <a:ext cx="817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Negative towards AI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5312B8-F270-C11D-FDCB-53D7C627DA0A}"/>
              </a:ext>
            </a:extLst>
          </p:cNvPr>
          <p:cNvSpPr txBox="1"/>
          <p:nvPr/>
        </p:nvSpPr>
        <p:spPr>
          <a:xfrm>
            <a:off x="2056251" y="2694740"/>
            <a:ext cx="10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Not Negative towards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4E015-3D31-A7EF-929A-97547DC700DE}"/>
              </a:ext>
            </a:extLst>
          </p:cNvPr>
          <p:cNvSpPr txBox="1"/>
          <p:nvPr/>
        </p:nvSpPr>
        <p:spPr>
          <a:xfrm rot="16200000">
            <a:off x="1557284" y="1668262"/>
            <a:ext cx="1051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D3309-ADD0-D0FD-11B8-05F1BC33EB09}"/>
              </a:ext>
            </a:extLst>
          </p:cNvPr>
          <p:cNvSpPr txBox="1"/>
          <p:nvPr/>
        </p:nvSpPr>
        <p:spPr>
          <a:xfrm rot="16200000">
            <a:off x="1555806" y="4474164"/>
            <a:ext cx="1051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0D0CB-30E2-E8E3-DA7B-862ABC800235}"/>
              </a:ext>
            </a:extLst>
          </p:cNvPr>
          <p:cNvSpPr txBox="1"/>
          <p:nvPr/>
        </p:nvSpPr>
        <p:spPr>
          <a:xfrm>
            <a:off x="1472872" y="3528740"/>
            <a:ext cx="10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Better </a:t>
            </a:r>
            <a:br>
              <a:rPr lang="en-US" sz="11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MSG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CC31E-8180-B6E3-5BF8-30929062CE36}"/>
              </a:ext>
            </a:extLst>
          </p:cNvPr>
          <p:cNvSpPr txBox="1"/>
          <p:nvPr/>
        </p:nvSpPr>
        <p:spPr>
          <a:xfrm>
            <a:off x="1448326" y="741323"/>
            <a:ext cx="10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Better </a:t>
            </a:r>
            <a:br>
              <a:rPr lang="en-US" sz="11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MSG</a:t>
            </a:r>
          </a:p>
        </p:txBody>
      </p:sp>
    </p:spTree>
    <p:extLst>
      <p:ext uri="{BB962C8B-B14F-4D97-AF65-F5344CB8AC3E}">
        <p14:creationId xmlns:p14="http://schemas.microsoft.com/office/powerpoint/2010/main" val="345237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E4157-2099-B05F-3D66-5837C8111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981E31-A4A4-D7A8-89EC-836650788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47" y="1598961"/>
            <a:ext cx="4069723" cy="26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36405-5A0E-826C-9156-51E03C1D6E06}"/>
              </a:ext>
            </a:extLst>
          </p:cNvPr>
          <p:cNvSpPr txBox="1"/>
          <p:nvPr/>
        </p:nvSpPr>
        <p:spPr>
          <a:xfrm>
            <a:off x="3075262" y="421125"/>
            <a:ext cx="222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Disclosed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52946ABE-4837-61E4-20E0-1516DD78740A}"/>
              </a:ext>
            </a:extLst>
          </p:cNvPr>
          <p:cNvSpPr/>
          <p:nvPr/>
        </p:nvSpPr>
        <p:spPr>
          <a:xfrm>
            <a:off x="4859389" y="2787670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3EBA6-B899-E751-E564-C12149A16165}"/>
              </a:ext>
            </a:extLst>
          </p:cNvPr>
          <p:cNvSpPr txBox="1"/>
          <p:nvPr/>
        </p:nvSpPr>
        <p:spPr>
          <a:xfrm>
            <a:off x="4778322" y="2874584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HUMAN: Sample Message Text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E954D6-C506-E781-AD54-600DFF044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958" y="2717351"/>
            <a:ext cx="828910" cy="624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BA2B20-F370-9577-5657-93BB93670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725" y="2223387"/>
            <a:ext cx="622300" cy="495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08ECCB-E8E6-ABFB-3689-AD31F63CD655}"/>
              </a:ext>
            </a:extLst>
          </p:cNvPr>
          <p:cNvSpPr txBox="1"/>
          <p:nvPr/>
        </p:nvSpPr>
        <p:spPr>
          <a:xfrm>
            <a:off x="7185" y="2257022"/>
            <a:ext cx="222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HUMAN-</a:t>
            </a:r>
            <a:b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GENERATED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7FEBE6-8B1E-CB88-A305-E6A24865D99E}"/>
              </a:ext>
            </a:extLst>
          </p:cNvPr>
          <p:cNvSpPr txBox="1"/>
          <p:nvPr/>
        </p:nvSpPr>
        <p:spPr>
          <a:xfrm>
            <a:off x="-31062" y="2763983"/>
            <a:ext cx="222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AI-</a:t>
            </a:r>
            <a:br>
              <a:rPr lang="en-US" sz="1200" i="1" dirty="0">
                <a:solidFill>
                  <a:schemeClr val="accent1"/>
                </a:solidFill>
              </a:rPr>
            </a:br>
            <a:r>
              <a:rPr lang="en-US" sz="1200" i="1" dirty="0">
                <a:solidFill>
                  <a:schemeClr val="accent1"/>
                </a:solidFill>
              </a:rPr>
              <a:t>GENERATED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71408076-DB55-B914-970C-E4AF24BDA904}"/>
              </a:ext>
            </a:extLst>
          </p:cNvPr>
          <p:cNvSpPr/>
          <p:nvPr/>
        </p:nvSpPr>
        <p:spPr>
          <a:xfrm>
            <a:off x="4799951" y="2256286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AEFADE-F0F2-D158-315D-418BD0C37476}"/>
              </a:ext>
            </a:extLst>
          </p:cNvPr>
          <p:cNvSpPr txBox="1"/>
          <p:nvPr/>
        </p:nvSpPr>
        <p:spPr>
          <a:xfrm>
            <a:off x="4708610" y="2343200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AI: Sample Message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9CD867-E56A-55AE-3100-B3B2290405C4}"/>
              </a:ext>
            </a:extLst>
          </p:cNvPr>
          <p:cNvCxnSpPr/>
          <p:nvPr/>
        </p:nvCxnSpPr>
        <p:spPr>
          <a:xfrm>
            <a:off x="2758466" y="2138125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3CCE0F-AFF0-6885-614D-37C80F47BAA9}"/>
              </a:ext>
            </a:extLst>
          </p:cNvPr>
          <p:cNvCxnSpPr>
            <a:cxnSpLocks/>
          </p:cNvCxnSpPr>
          <p:nvPr/>
        </p:nvCxnSpPr>
        <p:spPr>
          <a:xfrm flipH="1">
            <a:off x="2758466" y="3901658"/>
            <a:ext cx="2042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0A2F9D-715A-DB6C-F50D-67776FFA8165}"/>
              </a:ext>
            </a:extLst>
          </p:cNvPr>
          <p:cNvCxnSpPr>
            <a:cxnSpLocks/>
          </p:cNvCxnSpPr>
          <p:nvPr/>
        </p:nvCxnSpPr>
        <p:spPr>
          <a:xfrm flipH="1">
            <a:off x="2972640" y="2672361"/>
            <a:ext cx="1741774" cy="272424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123994-EA39-2920-BBCD-130F25153233}"/>
              </a:ext>
            </a:extLst>
          </p:cNvPr>
          <p:cNvCxnSpPr/>
          <p:nvPr/>
        </p:nvCxnSpPr>
        <p:spPr>
          <a:xfrm>
            <a:off x="2758466" y="2131318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ADBF50-189D-91BD-9DED-EF551B164E6A}"/>
              </a:ext>
            </a:extLst>
          </p:cNvPr>
          <p:cNvCxnSpPr>
            <a:cxnSpLocks/>
          </p:cNvCxnSpPr>
          <p:nvPr/>
        </p:nvCxnSpPr>
        <p:spPr>
          <a:xfrm flipH="1">
            <a:off x="2758466" y="3894851"/>
            <a:ext cx="2042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7CE7BF-41C6-E059-CE2D-C5EE6FB35946}"/>
              </a:ext>
            </a:extLst>
          </p:cNvPr>
          <p:cNvCxnSpPr>
            <a:cxnSpLocks/>
          </p:cNvCxnSpPr>
          <p:nvPr/>
        </p:nvCxnSpPr>
        <p:spPr>
          <a:xfrm flipH="1">
            <a:off x="2908732" y="2935932"/>
            <a:ext cx="1805682" cy="36607"/>
          </a:xfrm>
          <a:prstGeom prst="line">
            <a:avLst/>
          </a:prstGeom>
          <a:ln w="28575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86F2DD-548B-E8A3-3164-430635E9F8A2}"/>
              </a:ext>
            </a:extLst>
          </p:cNvPr>
          <p:cNvSpPr txBox="1"/>
          <p:nvPr/>
        </p:nvSpPr>
        <p:spPr>
          <a:xfrm>
            <a:off x="4305714" y="3976634"/>
            <a:ext cx="817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Negative towards AI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2DCAFE-A0D2-B34E-E1EC-C335206DBDFB}"/>
              </a:ext>
            </a:extLst>
          </p:cNvPr>
          <p:cNvSpPr txBox="1"/>
          <p:nvPr/>
        </p:nvSpPr>
        <p:spPr>
          <a:xfrm>
            <a:off x="2595254" y="3983157"/>
            <a:ext cx="10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Not Negative towards AI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D40976-8CA2-68AC-0EE8-91C31D747084}"/>
              </a:ext>
            </a:extLst>
          </p:cNvPr>
          <p:cNvSpPr/>
          <p:nvPr/>
        </p:nvSpPr>
        <p:spPr>
          <a:xfrm>
            <a:off x="4576861" y="2688704"/>
            <a:ext cx="201461" cy="323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728B40-691E-0E3A-A73D-144651D48C12}"/>
              </a:ext>
            </a:extLst>
          </p:cNvPr>
          <p:cNvSpPr/>
          <p:nvPr/>
        </p:nvSpPr>
        <p:spPr>
          <a:xfrm>
            <a:off x="2891367" y="2926835"/>
            <a:ext cx="76902" cy="701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4B031E-31FE-EF92-3C01-64D885DCEFF8}"/>
              </a:ext>
            </a:extLst>
          </p:cNvPr>
          <p:cNvSpPr/>
          <p:nvPr/>
        </p:nvSpPr>
        <p:spPr>
          <a:xfrm>
            <a:off x="4708610" y="4817880"/>
            <a:ext cx="201461" cy="323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6C7782-8E4E-2307-9A88-1BBEF88B4467}"/>
              </a:ext>
            </a:extLst>
          </p:cNvPr>
          <p:cNvSpPr/>
          <p:nvPr/>
        </p:nvSpPr>
        <p:spPr>
          <a:xfrm>
            <a:off x="3023116" y="4944619"/>
            <a:ext cx="76902" cy="701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C55885-5A6B-1527-5B1E-7E9A9F544D02}"/>
              </a:ext>
            </a:extLst>
          </p:cNvPr>
          <p:cNvSpPr txBox="1"/>
          <p:nvPr/>
        </p:nvSpPr>
        <p:spPr>
          <a:xfrm>
            <a:off x="7455969" y="421125"/>
            <a:ext cx="222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Not Disclosed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74F7F693-CB66-1104-89CA-FA96496D4567}"/>
              </a:ext>
            </a:extLst>
          </p:cNvPr>
          <p:cNvSpPr/>
          <p:nvPr/>
        </p:nvSpPr>
        <p:spPr>
          <a:xfrm>
            <a:off x="7392860" y="1336079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8426E0-2375-A7CB-D67E-9E34728EC64B}"/>
              </a:ext>
            </a:extLst>
          </p:cNvPr>
          <p:cNvSpPr txBox="1"/>
          <p:nvPr/>
        </p:nvSpPr>
        <p:spPr>
          <a:xfrm>
            <a:off x="7301519" y="1422993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Sample Message Text</a:t>
            </a:r>
          </a:p>
        </p:txBody>
      </p:sp>
      <p:sp>
        <p:nvSpPr>
          <p:cNvPr id="38" name="Oval Callout 37">
            <a:extLst>
              <a:ext uri="{FF2B5EF4-FFF2-40B4-BE49-F238E27FC236}">
                <a16:creationId xmlns:a16="http://schemas.microsoft.com/office/drawing/2014/main" id="{6015B5CE-85F5-DB52-BD27-D07F5E10AD5C}"/>
              </a:ext>
            </a:extLst>
          </p:cNvPr>
          <p:cNvSpPr/>
          <p:nvPr/>
        </p:nvSpPr>
        <p:spPr>
          <a:xfrm>
            <a:off x="7453379" y="1830365"/>
            <a:ext cx="2044558" cy="450829"/>
          </a:xfrm>
          <a:prstGeom prst="wedgeEllipseCallout">
            <a:avLst>
              <a:gd name="adj1" fmla="val -43446"/>
              <a:gd name="adj2" fmla="val 60221"/>
            </a:avLst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72095-8C74-5ACB-D71E-FD48E918BC05}"/>
              </a:ext>
            </a:extLst>
          </p:cNvPr>
          <p:cNvSpPr txBox="1"/>
          <p:nvPr/>
        </p:nvSpPr>
        <p:spPr>
          <a:xfrm>
            <a:off x="7362038" y="1917279"/>
            <a:ext cx="222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1"/>
                </a:solidFill>
              </a:rPr>
              <a:t>Sample Message Text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1BBEAF-D098-4FD7-CA3A-32B161727FF2}"/>
              </a:ext>
            </a:extLst>
          </p:cNvPr>
          <p:cNvCxnSpPr/>
          <p:nvPr/>
        </p:nvCxnSpPr>
        <p:spPr>
          <a:xfrm>
            <a:off x="7262313" y="2131318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006127-BF36-BB6F-6287-3E0131874AA0}"/>
              </a:ext>
            </a:extLst>
          </p:cNvPr>
          <p:cNvCxnSpPr>
            <a:cxnSpLocks/>
          </p:cNvCxnSpPr>
          <p:nvPr/>
        </p:nvCxnSpPr>
        <p:spPr>
          <a:xfrm flipH="1">
            <a:off x="7262313" y="3894851"/>
            <a:ext cx="2042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0D2838-0C27-C581-67B7-393F2ACC68AB}"/>
              </a:ext>
            </a:extLst>
          </p:cNvPr>
          <p:cNvCxnSpPr>
            <a:cxnSpLocks/>
          </p:cNvCxnSpPr>
          <p:nvPr/>
        </p:nvCxnSpPr>
        <p:spPr>
          <a:xfrm flipH="1">
            <a:off x="7355907" y="2415372"/>
            <a:ext cx="1835696" cy="119009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3C5118-4CAD-6CA5-A5B0-21442E8D88C5}"/>
              </a:ext>
            </a:extLst>
          </p:cNvPr>
          <p:cNvCxnSpPr/>
          <p:nvPr/>
        </p:nvCxnSpPr>
        <p:spPr>
          <a:xfrm>
            <a:off x="7249479" y="2148937"/>
            <a:ext cx="0" cy="17635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23933D-D61D-F07A-5B99-47E19ABC0E5D}"/>
              </a:ext>
            </a:extLst>
          </p:cNvPr>
          <p:cNvCxnSpPr>
            <a:cxnSpLocks/>
          </p:cNvCxnSpPr>
          <p:nvPr/>
        </p:nvCxnSpPr>
        <p:spPr>
          <a:xfrm flipH="1">
            <a:off x="7249479" y="3912470"/>
            <a:ext cx="2042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245460-951E-391C-FF49-3593B9F8D619}"/>
              </a:ext>
            </a:extLst>
          </p:cNvPr>
          <p:cNvCxnSpPr>
            <a:cxnSpLocks/>
          </p:cNvCxnSpPr>
          <p:nvPr/>
        </p:nvCxnSpPr>
        <p:spPr>
          <a:xfrm flipH="1">
            <a:off x="7362038" y="2432991"/>
            <a:ext cx="1816731" cy="895054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49DCAE5-B013-F6A6-1296-CBB14003CFD1}"/>
              </a:ext>
            </a:extLst>
          </p:cNvPr>
          <p:cNvSpPr txBox="1"/>
          <p:nvPr/>
        </p:nvSpPr>
        <p:spPr>
          <a:xfrm>
            <a:off x="8711360" y="3932412"/>
            <a:ext cx="8173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Negative towards AI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5981AF-E0B1-41CD-617F-930EA68F272E}"/>
              </a:ext>
            </a:extLst>
          </p:cNvPr>
          <p:cNvSpPr txBox="1"/>
          <p:nvPr/>
        </p:nvSpPr>
        <p:spPr>
          <a:xfrm>
            <a:off x="7000900" y="3938935"/>
            <a:ext cx="1051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Not Negative towards AI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66FA40-A860-7BC9-96A6-A2632DA88482}"/>
              </a:ext>
            </a:extLst>
          </p:cNvPr>
          <p:cNvSpPr/>
          <p:nvPr/>
        </p:nvSpPr>
        <p:spPr>
          <a:xfrm>
            <a:off x="7268445" y="3289384"/>
            <a:ext cx="201461" cy="323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80F2220-EC46-908F-C3C2-7623AC7A8554}"/>
              </a:ext>
            </a:extLst>
          </p:cNvPr>
          <p:cNvSpPr/>
          <p:nvPr/>
        </p:nvSpPr>
        <p:spPr>
          <a:xfrm>
            <a:off x="9170502" y="2384388"/>
            <a:ext cx="76902" cy="701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7E96B60-F0D5-7AA7-F3BE-97E61C4B4171}"/>
              </a:ext>
            </a:extLst>
          </p:cNvPr>
          <p:cNvSpPr/>
          <p:nvPr/>
        </p:nvSpPr>
        <p:spPr>
          <a:xfrm>
            <a:off x="7400194" y="4817880"/>
            <a:ext cx="201461" cy="3235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C317A3B-E6CB-7CAC-C16C-096C66842ABC}"/>
              </a:ext>
            </a:extLst>
          </p:cNvPr>
          <p:cNvSpPr/>
          <p:nvPr/>
        </p:nvSpPr>
        <p:spPr>
          <a:xfrm>
            <a:off x="9302251" y="4944619"/>
            <a:ext cx="76902" cy="701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575</Words>
  <Application>Microsoft Macintosh PowerPoint</Application>
  <PresentationFormat>Widescreen</PresentationFormat>
  <Paragraphs>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Schmaelzle, Ralf</dc:creator>
  <cp:lastModifiedBy>Schmaelzle, Ralf</cp:lastModifiedBy>
  <cp:revision>1</cp:revision>
  <dcterms:created xsi:type="dcterms:W3CDTF">2024-01-31T16:00:26Z</dcterms:created>
  <dcterms:modified xsi:type="dcterms:W3CDTF">2024-02-01T19:22:11Z</dcterms:modified>
</cp:coreProperties>
</file>