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ria Serif"/>
      <p:regular r:id="rId19"/>
      <p:bold r:id="rId20"/>
      <p:italic r:id="rId21"/>
      <p:boldItalic r:id="rId22"/>
    </p:embeddedFon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A85B3B-B700-430D-BF6D-D6022BDAA75D}">
  <a:tblStyle styleId="{09A85B3B-B700-430D-BF6D-D6022BDAA7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riaSerif-bold.fntdata"/><Relationship Id="rId22" Type="http://schemas.openxmlformats.org/officeDocument/2006/relationships/font" Target="fonts/InriaSerif-boldItalic.fntdata"/><Relationship Id="rId21" Type="http://schemas.openxmlformats.org/officeDocument/2006/relationships/font" Target="fonts/InriaSerif-italic.fntdata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riaSerif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reinforcement-learning-101-e24b50e1d292" TargetMode="External"/><Relationship Id="rId3" Type="http://schemas.openxmlformats.org/officeDocument/2006/relationships/hyperlink" Target="https://huggingface.co/docs/trl/index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hari4om/word-embedding-d816f643140" TargetMode="External"/><Relationship Id="rId3" Type="http://schemas.openxmlformats.org/officeDocument/2006/relationships/hyperlink" Target="https://jalammar.github.io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alammar.github.io/illustrated-word2vec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intelligentmachines/word-embedding-and-one-hot-encoding-ad17b4bbe111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alammar.github.io/illustrated-gpt2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inkedin.com/pulse/introduction-llm-prompt-engineering-stephen-redmon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46a44766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46a4476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db17940fb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db17940f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Resources: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225" lvl="0" marL="2762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Official citation of Bloom model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225" lvl="0" marL="2762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225" lvl="0" marL="2762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Scao, T. L., Fan, A., Akiki, C., Pavlick, E., Ilić, S., Hesslow, D., ... &amp; Manica, M. (2022). Bloom: A 176b-parameter open-access multilingual language model. arXiv preprint arXiv:2211.05100.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166f4add5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166f4add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166f4add5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166f4add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166f4add5_0_2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166f4add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Resources: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https://towardsdatascience.com/reinforcement-learning-101-e24b50e1d292</a:t>
            </a:r>
            <a:endParaRPr sz="12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https://huggingface.co/docs/trl/index</a:t>
            </a:r>
            <a:endParaRPr sz="12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Li, W., Luo, H., Lin, Z., Zhang, C., Lu, Z., &amp; Ye, D. (2023). A Survey on Transformers in Reinforcement Learning. </a:t>
            </a:r>
            <a:r>
              <a:rPr i="1"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arXiv:2301.03044</a:t>
            </a: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4520357c2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4520357c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4520357c2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4520357c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db17940fb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db17940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ources: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607D8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https://medium.com/@hari4om/word-embedding-d816f643140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https://jalammar.github.io/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db17940fb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db17940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Machines cannot understand words. Thus, words need to be converted into numbers and this is where word embeddings come in. Word embedding refers to representing words as a numeric vector based on meaning. When mapped, words with similar meanings will be closer together. – show protector.tensorflow as an example.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Sources: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07D8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https://jalammar.github.io/illustrated-word2vec/</a:t>
            </a:r>
            <a:endParaRPr sz="1200" u="sng">
              <a:solidFill>
                <a:srgbClr val="607D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472be3836_1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472be383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Resource: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https://medium.com/intelligentmachines/word-embedding-and-one-hot-encoding-ad17b4bbe111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db17940fb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db17940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Resource: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607D8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https://jalammar.github.io/illustrated-gpt2/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db17940fb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db17940f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Resource: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https://medium.com/@david.campion/text-generation-using-bidirectional-lstm-and-doc2vec-models-1-3-8979eb65cb3a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db17940fb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db17940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https://www.linkedin.com/pulse/introduction-llm-prompt-engineering-stephen-redmond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bg>
      <p:bgPr>
        <a:solidFill>
          <a:schemeClr val="accen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14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ransparent frame">
  <p:cSld name="BLANK_1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849" name="adj1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hyperlink" Target="https://doi.org/10.3389/fcomm.2023.1129082" TargetMode="External"/><Relationship Id="rId6" Type="http://schemas.openxmlformats.org/officeDocument/2006/relationships/hyperlink" Target="https://doi.org/10.3389/fcomm.2023.112908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hyperlink" Target="https://projector.tensorflow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Build-a-Bot Workshop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960850" y="3116575"/>
            <a:ext cx="3222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Creators: Sue Lim, Ralf Schmälzle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suggestions by: ChatGPT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3294950" y="1157725"/>
            <a:ext cx="1534200" cy="2702100"/>
          </a:xfrm>
          <a:prstGeom prst="roundRect">
            <a:avLst>
              <a:gd fmla="val 2574" name="adj"/>
            </a:avLst>
          </a:prstGeom>
          <a:solidFill>
            <a:srgbClr val="F2F2F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455700" y="290375"/>
            <a:ext cx="79158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Models: Example of Message Generation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5272825" y="1146775"/>
            <a:ext cx="3675300" cy="2702100"/>
          </a:xfrm>
          <a:prstGeom prst="roundRect">
            <a:avLst>
              <a:gd fmla="val 2574" name="adj"/>
            </a:avLst>
          </a:prstGeom>
          <a:solidFill>
            <a:srgbClr val="F2F2F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60898" y="1157725"/>
            <a:ext cx="2725500" cy="2702100"/>
          </a:xfrm>
          <a:prstGeom prst="roundRect">
            <a:avLst>
              <a:gd fmla="val 2574" name="adj"/>
            </a:avLst>
          </a:prstGeom>
          <a:solidFill>
            <a:srgbClr val="F2F2F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eural network - Free networking icons"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700" y="1693375"/>
            <a:ext cx="798648" cy="10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3284242" y="2676622"/>
            <a:ext cx="153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7B1  parameters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60 tokens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top_k = 40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top_p = 0.9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temperature = 0.7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29037" l="15028" r="14943" t="25618"/>
          <a:stretch/>
        </p:blipFill>
        <p:spPr>
          <a:xfrm>
            <a:off x="3359350" y="1196300"/>
            <a:ext cx="1383600" cy="44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5"/>
          <p:cNvCxnSpPr/>
          <p:nvPr/>
        </p:nvCxnSpPr>
        <p:spPr>
          <a:xfrm>
            <a:off x="3021526" y="1832725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25"/>
          <p:cNvCxnSpPr/>
          <p:nvPr/>
        </p:nvCxnSpPr>
        <p:spPr>
          <a:xfrm>
            <a:off x="3021526" y="2354968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25"/>
          <p:cNvCxnSpPr/>
          <p:nvPr/>
        </p:nvCxnSpPr>
        <p:spPr>
          <a:xfrm>
            <a:off x="3021526" y="2877211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25"/>
          <p:cNvCxnSpPr/>
          <p:nvPr/>
        </p:nvCxnSpPr>
        <p:spPr>
          <a:xfrm>
            <a:off x="3021526" y="3399454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25"/>
          <p:cNvSpPr txBox="1"/>
          <p:nvPr/>
        </p:nvSpPr>
        <p:spPr>
          <a:xfrm>
            <a:off x="160825" y="1708750"/>
            <a:ext cx="272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b="1" i="0" lang="en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Did you know, #Folicacid</a:t>
            </a:r>
            <a:endParaRPr b="1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60825" y="1262625"/>
            <a:ext cx="172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Prompt</a:t>
            </a:r>
            <a:r>
              <a:rPr b="1" i="1"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Engineering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5272825" y="1234575"/>
            <a:ext cx="172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Calibri"/>
                <a:ea typeface="Calibri"/>
                <a:cs typeface="Calibri"/>
                <a:sym typeface="Calibri"/>
              </a:rPr>
              <a:t>Generated </a:t>
            </a:r>
            <a:r>
              <a:rPr b="1" i="1" lang="en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5272825" y="1617176"/>
            <a:ext cx="3675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Did you know, #Folicacid helps prevent neural tube defects, birth defects, and bone fractures? 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160898" y="2239250"/>
            <a:ext cx="272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2: Folic acid during pregnancy</a:t>
            </a:r>
            <a:endParaRPr b="1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160898" y="2761875"/>
            <a:ext cx="272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b="1" lang="en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It’s National Folic Acid Awareness week </a:t>
            </a:r>
            <a:endParaRPr b="1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60898" y="3294000"/>
            <a:ext cx="2725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Every woman </a:t>
            </a:r>
            <a:r>
              <a:rPr b="1" lang="en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b="1" lang="en" sz="1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#folicacid every day</a:t>
            </a:r>
            <a:endParaRPr b="1" i="0" sz="1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5"/>
          <p:cNvCxnSpPr/>
          <p:nvPr/>
        </p:nvCxnSpPr>
        <p:spPr>
          <a:xfrm>
            <a:off x="4926526" y="1832725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25"/>
          <p:cNvCxnSpPr/>
          <p:nvPr/>
        </p:nvCxnSpPr>
        <p:spPr>
          <a:xfrm>
            <a:off x="4926526" y="2354968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25"/>
          <p:cNvCxnSpPr/>
          <p:nvPr/>
        </p:nvCxnSpPr>
        <p:spPr>
          <a:xfrm>
            <a:off x="4926526" y="2877211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25"/>
          <p:cNvCxnSpPr/>
          <p:nvPr/>
        </p:nvCxnSpPr>
        <p:spPr>
          <a:xfrm>
            <a:off x="4926526" y="3388297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25"/>
          <p:cNvSpPr txBox="1"/>
          <p:nvPr/>
        </p:nvSpPr>
        <p:spPr>
          <a:xfrm>
            <a:off x="5280366" y="2141551"/>
            <a:ext cx="3675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Folic acid during pregnancy may have a protective effect against neural tube defects and birth defects.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5280366" y="2587263"/>
            <a:ext cx="367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National Folic Acid Awareness week and the good news is that folic acid is not only good for pregnant women, but it is also good for us all.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280366" y="3172276"/>
            <a:ext cx="367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woman needs #folicacid every day, even if she doesn't think she is at risk of getting pregnant. It helps prevent birth defects.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03500" y="4479075"/>
            <a:ext cx="7968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From: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Lim, S., &amp; Schmälzle, R. (2023). Artificial Intelligence for Health Message Generation: An Empirical Study Using a Large Language Model (LLM) and Prompt Engineering.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Frontiers in Communication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https://doi.org/10.3389/fcomm.2023.1129082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455700" y="290375"/>
            <a:ext cx="79158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AI-Message Generation Activity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532675" y="919500"/>
            <a:ext cx="48225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Open jupyter notebook template in Google Colab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Come up with 3-5 prompts on any topic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Multiple topics are encouraged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Run 10 messages for each prompt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explore adjusting 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After 10-15 minutes, discuss as a class: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Where can this type of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be used?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 you see applications for health communication?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Did you notice any problems?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450" y="961750"/>
            <a:ext cx="3601651" cy="11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275" y="2151050"/>
            <a:ext cx="3293999" cy="228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SzPts val="4200"/>
              <a:buAutoNum type="romanUcPeriod" startAt="2"/>
            </a:pPr>
            <a:r>
              <a:rPr lang="en"/>
              <a:t>Let’s Build a Health Bot!</a:t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532675" y="919500"/>
            <a:ext cx="80838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an agent (person or machines) masters the connection between a situation and action based on the maximization of reward and minimization of punishments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(Palminteri &amp; Pessiglione, 2013)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455700" y="290375"/>
            <a:ext cx="79158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Reinforcement Learning?</a:t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300" y="2403600"/>
            <a:ext cx="1274800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967350" y="3731200"/>
            <a:ext cx="12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Chatbot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699300" y="3899600"/>
            <a:ext cx="1428600" cy="775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AI-Generated 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525" y="2582603"/>
            <a:ext cx="1891800" cy="9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6490275" y="3499400"/>
            <a:ext cx="15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Human Evaluators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/>
          <p:nvPr/>
        </p:nvSpPr>
        <p:spPr>
          <a:xfrm rot="-1097528">
            <a:off x="5466668" y="3887346"/>
            <a:ext cx="837310" cy="4534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 rot="1658914">
            <a:off x="2575180" y="3770590"/>
            <a:ext cx="837199" cy="4534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 rot="-10241474">
            <a:off x="4721225" y="2051537"/>
            <a:ext cx="1416960" cy="4769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 rot="10126828">
            <a:off x="2706784" y="2077739"/>
            <a:ext cx="1416980" cy="477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3640650" y="2447850"/>
            <a:ext cx="1545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Feedback to Chatbot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5700" y="290375"/>
            <a:ext cx="16239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530350" y="462300"/>
            <a:ext cx="6343200" cy="4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Part I: Background</a:t>
            </a:r>
            <a:endParaRPr u="sng"/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nria Serif"/>
                <a:ea typeface="Inria Serif"/>
                <a:cs typeface="Inria Serif"/>
                <a:sym typeface="Inria Serif"/>
              </a:rPr>
              <a:t>Lecture 1 </a:t>
            </a:r>
            <a:r>
              <a:rPr lang="en" sz="1600"/>
              <a:t>: Word embedding, word2vec</a:t>
            </a:r>
            <a:endParaRPr sz="1600"/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nria Serif"/>
                <a:ea typeface="Inria Serif"/>
                <a:cs typeface="Inria Serif"/>
                <a:sym typeface="Inria Serif"/>
              </a:rPr>
              <a:t>Mini-exercise</a:t>
            </a:r>
            <a:r>
              <a:rPr lang="en" sz="1600"/>
              <a:t>: Generate hot embedding for words</a:t>
            </a:r>
            <a:endParaRPr sz="1600"/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nria Serif"/>
                <a:ea typeface="Inria Serif"/>
                <a:cs typeface="Inria Serif"/>
                <a:sym typeface="Inria Serif"/>
              </a:rPr>
              <a:t>Lecture 2</a:t>
            </a:r>
            <a:r>
              <a:rPr lang="en" sz="1600"/>
              <a:t>: Next-word prediction, sequence modeling</a:t>
            </a:r>
            <a:endParaRPr sz="1600"/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nria Serif"/>
                <a:ea typeface="Inria Serif"/>
                <a:cs typeface="Inria Serif"/>
                <a:sym typeface="Inria Serif"/>
              </a:rPr>
              <a:t>Lecture 3</a:t>
            </a:r>
            <a:r>
              <a:rPr lang="en" sz="1600"/>
              <a:t>: Prompting, language models</a:t>
            </a:r>
            <a:endParaRPr sz="1600"/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nria Serif"/>
                <a:ea typeface="Inria Serif"/>
                <a:cs typeface="Inria Serif"/>
                <a:sym typeface="Inria Serif"/>
              </a:rPr>
              <a:t>Mini-exercise</a:t>
            </a:r>
            <a:r>
              <a:rPr lang="en" sz="1600"/>
              <a:t>: Download Bloom, generate message on Bloom</a:t>
            </a:r>
            <a:endParaRPr sz="1600"/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Part II: Let’s Build a Health Bot! </a:t>
            </a:r>
            <a:endParaRPr u="sng"/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nria Serif"/>
                <a:ea typeface="Inria Serif"/>
                <a:cs typeface="Inria Serif"/>
                <a:sym typeface="Inria Serif"/>
              </a:rPr>
              <a:t>Lecture 4</a:t>
            </a:r>
            <a:r>
              <a:rPr lang="en" sz="1600"/>
              <a:t>: What is reinforcement learning?</a:t>
            </a:r>
            <a:endParaRPr sz="1600"/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nria Serif"/>
                <a:ea typeface="Inria Serif"/>
                <a:cs typeface="Inria Serif"/>
                <a:sym typeface="Inria Serif"/>
              </a:rPr>
              <a:t>Main activity</a:t>
            </a:r>
            <a:r>
              <a:rPr lang="en" sz="1600"/>
              <a:t>: 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Get into pairs and pick a health topic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Download chatbot jupyter notebook template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(10 minutes) Update code to cater to health topic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(5 minutes) Test chatbot with another pair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Continue steps 3 &amp; 4 as many times as needed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Showcase the chatbot in front of the class</a:t>
            </a:r>
            <a:endParaRPr sz="16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129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16571" r="13974" t="0"/>
          <a:stretch/>
        </p:blipFill>
        <p:spPr>
          <a:xfrm>
            <a:off x="606200" y="892225"/>
            <a:ext cx="1351850" cy="8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19225" y="1718325"/>
            <a:ext cx="222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https://bigscience.huggingface.co/blog/bloom</a:t>
            </a:r>
            <a:endParaRPr sz="8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50" y="2865025"/>
            <a:ext cx="1220150" cy="12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19325" y="4225375"/>
            <a:ext cx="22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Bird, Steven, Edward Loper and Ewan Klein (2009), Natural Language Processing with Python. O’Reilly Media Inc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SzPts val="4200"/>
              <a:buAutoNum type="romanUcPeriod"/>
            </a:pPr>
            <a:r>
              <a:rPr lang="en"/>
              <a:t>Background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338" y="843275"/>
            <a:ext cx="1487275" cy="9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400" y="2743175"/>
            <a:ext cx="3512852" cy="150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/>
          <p:nvPr/>
        </p:nvCxnSpPr>
        <p:spPr>
          <a:xfrm flipH="1">
            <a:off x="5255925" y="1928247"/>
            <a:ext cx="9900" cy="7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 txBox="1"/>
          <p:nvPr/>
        </p:nvSpPr>
        <p:spPr>
          <a:xfrm>
            <a:off x="5692550" y="1133525"/>
            <a:ext cx="22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Large corpus of documents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16972" y="4475525"/>
            <a:ext cx="442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55700" y="290375"/>
            <a:ext cx="31107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510075" y="1859313"/>
            <a:ext cx="2208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Words converted to vectors (word embeddings)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481300" y="2839300"/>
            <a:ext cx="14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Language models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750" y="2461649"/>
            <a:ext cx="2208794" cy="11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833700" y="1813638"/>
            <a:ext cx="2208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 of what vectors may look like: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61300" y="1774300"/>
            <a:ext cx="2556900" cy="197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81" y="1139050"/>
            <a:ext cx="3078344" cy="27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800" y="1139050"/>
            <a:ext cx="2725099" cy="27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05725" y="4596550"/>
            <a:ext cx="587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Visualization: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https://projector.tensorflow.org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55700" y="290375"/>
            <a:ext cx="79158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Capturing Meaning Mathematically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455700" y="290375"/>
            <a:ext cx="79158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Mini-Activity 1</a:t>
            </a:r>
            <a:r>
              <a:rPr lang="en"/>
              <a:t>: Generate Word Embeddings</a:t>
            </a:r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236400" y="18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{09A85B3B-B700-430D-BF6D-D6022BDAA75D}</a:tableStyleId>
              </a:tblPr>
              <a:tblGrid>
                <a:gridCol w="807700"/>
                <a:gridCol w="850725"/>
                <a:gridCol w="831525"/>
                <a:gridCol w="817725"/>
                <a:gridCol w="810400"/>
              </a:tblGrid>
              <a:tr h="40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Dim.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Dim.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Dim.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Dim.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 to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36400" y="1073625"/>
            <a:ext cx="22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Template: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699875" y="1073625"/>
            <a:ext cx="22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 u="sng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4699875" y="18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{09A85B3B-B700-430D-BF6D-D6022BDAA75D}</a:tableStyleId>
              </a:tblPr>
              <a:tblGrid>
                <a:gridCol w="807700"/>
                <a:gridCol w="850725"/>
                <a:gridCol w="831525"/>
                <a:gridCol w="817725"/>
                <a:gridCol w="810400"/>
              </a:tblGrid>
              <a:tr h="30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Young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Small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Kitten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Woman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1"/>
          <p:cNvSpPr txBox="1"/>
          <p:nvPr/>
        </p:nvSpPr>
        <p:spPr>
          <a:xfrm>
            <a:off x="236400" y="4102000"/>
            <a:ext cx="8581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Instructions: Pick 4 words and 4 possible meaning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 for the words. Then fill in the estimated values between -1 (furthest from dimension) and 1 (closest to the dimension). See the table to the right as an example.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75" y="1346936"/>
            <a:ext cx="3894650" cy="28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type="title"/>
          </p:nvPr>
        </p:nvSpPr>
        <p:spPr>
          <a:xfrm>
            <a:off x="455700" y="290375"/>
            <a:ext cx="79158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Next-Word Prediction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474" y="926175"/>
            <a:ext cx="3941287" cy="366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532675" y="919500"/>
            <a:ext cx="6792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How does the trained model generate an entire sentence(s)?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75" y="1397701"/>
            <a:ext cx="6236023" cy="21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01175" y="3601825"/>
            <a:ext cx="80751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By calculating the probability of the next word, given the previous sequence of words, over and over again.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This process is important because sentences are ordered sequence of words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455700" y="290375"/>
            <a:ext cx="79158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Modeling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31332" r="0" t="0"/>
          <a:stretch/>
        </p:blipFill>
        <p:spPr>
          <a:xfrm>
            <a:off x="4346325" y="1193750"/>
            <a:ext cx="3495351" cy="260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455700" y="4202975"/>
            <a:ext cx="796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https://app.inferkit.com/demo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Image from: Liu, P., Yuan, W., Fu, J., Jiang, Z., Hayashi, H., &amp; Neubig, G. (2023). Pre-train, prompt, and predict: A systematic survey of prompting methods in natural language processing. 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ACM Computing Surveys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55</a:t>
            </a: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(9), 1-35. https://doi.org/10.1145/3560815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75" y="1389500"/>
            <a:ext cx="3355175" cy="2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type="title"/>
          </p:nvPr>
        </p:nvSpPr>
        <p:spPr>
          <a:xfrm>
            <a:off x="455700" y="290375"/>
            <a:ext cx="7915800" cy="5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Prompting: Getting the language model started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