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8" r:id="rId4"/>
    <p:sldId id="282" r:id="rId5"/>
    <p:sldId id="259" r:id="rId6"/>
    <p:sldId id="260" r:id="rId7"/>
    <p:sldId id="273" r:id="rId8"/>
    <p:sldId id="263" r:id="rId9"/>
    <p:sldId id="264" r:id="rId10"/>
    <p:sldId id="285" r:id="rId11"/>
    <p:sldId id="265" r:id="rId12"/>
    <p:sldId id="286" r:id="rId13"/>
    <p:sldId id="284" r:id="rId14"/>
    <p:sldId id="268" r:id="rId15"/>
    <p:sldId id="283" r:id="rId16"/>
    <p:sldId id="270" r:id="rId17"/>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4000" b="1" strike="noStrike" spc="-1" dirty="0">
                <a:solidFill>
                  <a:schemeClr val="tx1"/>
                </a:solidFill>
                <a:effectLst>
                  <a:outerShdw blurRad="50800" dist="38100" dir="10800000" algn="r" rotWithShape="0">
                    <a:prstClr val="black">
                      <a:alpha val="40000"/>
                    </a:prstClr>
                  </a:outerShdw>
                </a:effectLst>
                <a:uFill>
                  <a:solidFill>
                    <a:srgbClr val="FFFFFF"/>
                  </a:solidFill>
                </a:uFill>
                <a:latin typeface="Times New Roman" panose="02020603050405020304"/>
                <a:ea typeface="SimSun" panose="02010600030101010101" pitchFamily="2" charset="-122"/>
              </a:rPr>
              <a:t>Ecommerce Sentiment Analysis </a:t>
            </a:r>
          </a:p>
        </p:txBody>
      </p:sp>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400"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400" spc="-1" dirty="0">
                <a:solidFill>
                  <a:srgbClr val="000000"/>
                </a:solidFill>
                <a:uFill>
                  <a:solidFill>
                    <a:srgbClr val="FFFFFF"/>
                  </a:solidFill>
                </a:uFill>
                <a:latin typeface="Arial" panose="020B0604020202020204"/>
                <a:ea typeface="SimSun" panose="02010600030101010101" pitchFamily="2" charset="-122"/>
              </a:rPr>
              <a:t>24</a:t>
            </a:r>
            <a:r>
              <a:rPr lang="en-IN" sz="1400" b="0" strike="noStrike" spc="-1" dirty="0">
                <a:solidFill>
                  <a:srgbClr val="000000"/>
                </a:solidFill>
                <a:uFill>
                  <a:solidFill>
                    <a:srgbClr val="FFFFFF"/>
                  </a:solidFill>
                </a:uFill>
                <a:latin typeface="Arial" panose="020B0604020202020204"/>
                <a:ea typeface="SimSun" panose="02010600030101010101" pitchFamily="2" charset="-122"/>
              </a:rPr>
              <a:t>/08/2023</a:t>
            </a: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a:t>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8616315" y="5085080"/>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100000"/>
              </a:lnSpc>
            </a:pP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r>
              <a:rPr lang="en-IN" spc="-1" dirty="0">
                <a:solidFill>
                  <a:srgbClr val="000000"/>
                </a:solidFill>
                <a:uFill>
                  <a:solidFill>
                    <a:srgbClr val="FFFFFF"/>
                  </a:solidFill>
                </a:uFill>
                <a:ea typeface="SimSun" panose="02010600030101010101" pitchFamily="2" charset="-122"/>
              </a:rPr>
              <a:t>Ajay Yadav (</a:t>
            </a:r>
            <a:r>
              <a:rPr lang="en-IN" sz="1800" dirty="0">
                <a:solidFill>
                  <a:srgbClr val="000000"/>
                </a:solidFill>
                <a:effectLst/>
                <a:latin typeface="Times New Roman" panose="02020603050405020304" pitchFamily="18" charset="0"/>
                <a:ea typeface="Times New Roman" panose="02020603050405020304" pitchFamily="18" charset="0"/>
              </a:rPr>
              <a:t>230343025003</a:t>
            </a:r>
            <a:r>
              <a:rPr lang="en-IN" spc="-1" dirty="0">
                <a:solidFill>
                  <a:srgbClr val="000000"/>
                </a:solidFill>
                <a:uFill>
                  <a:solidFill>
                    <a:srgbClr val="FFFFFF"/>
                  </a:solidFill>
                </a:uFill>
                <a:ea typeface="SimSun" panose="02010600030101010101" pitchFamily="2" charset="-122"/>
              </a:rPr>
              <a:t>)</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1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Nomesh</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Verma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230343025035</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Swarup Shinde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230343025044</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sym typeface="+mn-ea"/>
              </a:rPr>
              <a:t>Sanket Zargad(</a:t>
            </a:r>
            <a:r>
              <a:rPr lang="en-IN" sz="1800" dirty="0">
                <a:solidFill>
                  <a:srgbClr val="000000"/>
                </a:solidFill>
                <a:effectLst/>
                <a:latin typeface="Times New Roman" panose="02020603050405020304" pitchFamily="18" charset="0"/>
                <a:ea typeface="Times New Roman" panose="02020603050405020304" pitchFamily="18" charset="0"/>
              </a:rPr>
              <a:t>230343025057</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2"/>
          <a:stretch>
            <a:fillRect/>
          </a:stretch>
        </p:blipFill>
        <p:spPr>
          <a:xfrm>
            <a:off x="4745355" y="2637155"/>
            <a:ext cx="2936875" cy="1099185"/>
          </a:xfrm>
          <a:prstGeom prst="rect">
            <a:avLst/>
          </a:prstGeom>
          <a:ln w="9360">
            <a:noFill/>
          </a:ln>
        </p:spPr>
      </p:pic>
      <p:sp>
        <p:nvSpPr>
          <p:cNvPr id="85" name="CustomShape 5"/>
          <p:cNvSpPr/>
          <p:nvPr/>
        </p:nvSpPr>
        <p:spPr>
          <a:xfrm>
            <a:off x="571635" y="5157325"/>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Guided By:</a:t>
            </a:r>
          </a:p>
          <a:p>
            <a:pPr>
              <a:lnSpc>
                <a:spcPct val="100000"/>
              </a:lnSpc>
            </a:pPr>
            <a:endParaRPr lang="en-IN" sz="1800" b="1"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3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Anay </a:t>
            </a: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Tamhankar</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Prasad Deshmukh </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strike="noStrike" spc="-1" dirty="0">
                <a:solidFill>
                  <a:srgbClr val="C00000"/>
                </a:solidFill>
                <a:uFill>
                  <a:solidFill>
                    <a:srgbClr val="FFFFFF"/>
                  </a:solidFill>
                </a:uFill>
                <a:latin typeface="Arial" panose="020B0604020202020204"/>
                <a:ea typeface="DejaVu Sans"/>
              </a:rPr>
              <a:t>	 </a:t>
            </a:r>
            <a:r>
              <a:rPr lang="en-IN" sz="3600" b="1" strike="noStrike" spc="-1" dirty="0">
                <a:solidFill>
                  <a:srgbClr val="C00000"/>
                </a:solidFill>
                <a:uFill>
                  <a:solidFill>
                    <a:srgbClr val="FFFFFF"/>
                  </a:solidFill>
                </a:uFill>
                <a:latin typeface="Arial" panose="020B0604020202020204"/>
                <a:ea typeface="DejaVu Sans"/>
              </a:rPr>
              <a:t>Data Visualization &amp; Representation </a:t>
            </a:r>
          </a:p>
        </p:txBody>
      </p:sp>
      <p:pic>
        <p:nvPicPr>
          <p:cNvPr id="143" name="Picture 1"/>
          <p:cNvPicPr/>
          <p:nvPr/>
        </p:nvPicPr>
        <p:blipFill>
          <a:blip r:embed="rId2"/>
          <a:stretch>
            <a:fillRect/>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5A7D48-5DE8-E601-7010-47BFADBB232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499621" y="247557"/>
            <a:ext cx="11192758" cy="6362885"/>
          </a:xfrm>
          <a:prstGeom prst="rect">
            <a:avLst/>
          </a:prstGeom>
        </p:spPr>
      </p:pic>
    </p:spTree>
    <p:extLst>
      <p:ext uri="{BB962C8B-B14F-4D97-AF65-F5344CB8AC3E}">
        <p14:creationId xmlns:p14="http://schemas.microsoft.com/office/powerpoint/2010/main" val="338593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F570-1B67-86A9-61AA-065114CE7081}"/>
              </a:ext>
            </a:extLst>
          </p:cNvPr>
          <p:cNvSpPr>
            <a:spLocks noGrp="1"/>
          </p:cNvSpPr>
          <p:nvPr>
            <p:ph type="title"/>
          </p:nvPr>
        </p:nvSpPr>
        <p:spPr/>
        <p:txBody>
          <a:bodyPr/>
          <a:lstStyle/>
          <a:p>
            <a:r>
              <a:rPr lang="en-IN" sz="2400" b="1" spc="-1" dirty="0">
                <a:solidFill>
                  <a:srgbClr val="C00000"/>
                </a:solidFill>
                <a:uFill>
                  <a:solidFill>
                    <a:srgbClr val="FFFFFF"/>
                  </a:solidFill>
                </a:uFill>
                <a:latin typeface="Arial" panose="020B0604020202020204"/>
                <a:ea typeface="SimSun" panose="02010600030101010101" pitchFamily="2" charset="-122"/>
              </a:rPr>
              <a:t>Pie Chart for Text Sentiment: </a:t>
            </a:r>
            <a:br>
              <a:rPr lang="en-IN" sz="1800" b="1" strike="noStrike" spc="-1" dirty="0">
                <a:solidFill>
                  <a:srgbClr val="C00000"/>
                </a:solidFill>
                <a:uFill>
                  <a:solidFill>
                    <a:srgbClr val="FFFFFF"/>
                  </a:solidFill>
                </a:uFill>
                <a:latin typeface="Arial" panose="020B0604020202020204"/>
                <a:ea typeface="SimSun" panose="02010600030101010101" pitchFamily="2" charset="-122"/>
              </a:rPr>
            </a:br>
            <a:endParaRPr lang="en-IN" dirty="0"/>
          </a:p>
        </p:txBody>
      </p:sp>
      <p:pic>
        <p:nvPicPr>
          <p:cNvPr id="5" name="Picture 1">
            <a:extLst>
              <a:ext uri="{FF2B5EF4-FFF2-40B4-BE49-F238E27FC236}">
                <a16:creationId xmlns:a16="http://schemas.microsoft.com/office/drawing/2014/main" id="{A21708FF-88BD-3AE8-B462-7E9C3C761719}"/>
              </a:ext>
            </a:extLst>
          </p:cNvPr>
          <p:cNvPicPr/>
          <p:nvPr/>
        </p:nvPicPr>
        <p:blipFill>
          <a:blip r:embed="rId2"/>
          <a:stretch>
            <a:fillRect/>
          </a:stretch>
        </p:blipFill>
        <p:spPr>
          <a:xfrm>
            <a:off x="9950400" y="-720"/>
            <a:ext cx="2248200" cy="761400"/>
          </a:xfrm>
          <a:prstGeom prst="rect">
            <a:avLst/>
          </a:prstGeom>
          <a:ln w="9360">
            <a:noFill/>
          </a:ln>
        </p:spPr>
      </p:pic>
      <p:pic>
        <p:nvPicPr>
          <p:cNvPr id="1028" name="Picture 4">
            <a:extLst>
              <a:ext uri="{FF2B5EF4-FFF2-40B4-BE49-F238E27FC236}">
                <a16:creationId xmlns:a16="http://schemas.microsoft.com/office/drawing/2014/main" id="{10523EA2-D110-3149-5901-2780FE6C00B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273287" y="1245704"/>
            <a:ext cx="5459896" cy="533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4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800" b="1" u="sng" spc="-1" dirty="0">
                <a:solidFill>
                  <a:srgbClr val="C00000"/>
                </a:solidFill>
                <a:uFill>
                  <a:solidFill>
                    <a:srgbClr val="FFFFFF"/>
                  </a:solidFill>
                </a:uFill>
                <a:latin typeface="Arial" panose="020B0604020202020204"/>
                <a:ea typeface="SimSun" panose="02010600030101010101" pitchFamily="2" charset="-122"/>
              </a:rPr>
              <a:t>D</a:t>
            </a:r>
            <a:r>
              <a:rPr lang="en-IN" sz="2800" b="1" u="sng" spc="-1" dirty="0">
                <a:solidFill>
                  <a:srgbClr val="C00000"/>
                </a:solidFill>
                <a:uFill>
                  <a:solidFill>
                    <a:srgbClr val="FFFFFF"/>
                  </a:solidFill>
                </a:uFill>
                <a:latin typeface="Arial" panose="020B0604020202020204"/>
                <a:ea typeface="SimSun" panose="02010600030101010101" pitchFamily="2" charset="-122"/>
              </a:rPr>
              <a:t>ata Analysis</a:t>
            </a:r>
            <a:endParaRPr lang="en-IN" sz="2800" b="1" u="sng" strike="noStrike" spc="-1" dirty="0">
              <a:solidFill>
                <a:srgbClr val="C00000"/>
              </a:solidFill>
              <a:uFill>
                <a:solidFill>
                  <a:srgbClr val="FFFFFF"/>
                </a:solidFill>
              </a:uFill>
              <a:latin typeface="Arial" panose="020B0604020202020204"/>
            </a:endParaRPr>
          </a:p>
        </p:txBody>
      </p:sp>
      <p:sp>
        <p:nvSpPr>
          <p:cNvPr id="152" name="CustomShape 2"/>
          <p:cNvSpPr/>
          <p:nvPr/>
        </p:nvSpPr>
        <p:spPr>
          <a:xfrm>
            <a:off x="609480" y="1174680"/>
            <a:ext cx="10971720" cy="289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50000"/>
              </a:lnSpc>
            </a:pPr>
            <a:endParaRPr lang="en-IN" sz="1800" b="0" strike="noStrike" spc="-1" dirty="0">
              <a:solidFill>
                <a:srgbClr val="000000"/>
              </a:solidFill>
              <a:uFill>
                <a:solidFill>
                  <a:srgbClr val="FFFFFF"/>
                </a:solidFill>
              </a:uFill>
              <a:latin typeface="Arial" panose="020B0604020202020204"/>
            </a:endParaRPr>
          </a:p>
        </p:txBody>
      </p:sp>
      <p:sp>
        <p:nvSpPr>
          <p:cNvPr id="154"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55" name="Picture 1"/>
          <p:cNvPicPr/>
          <p:nvPr/>
        </p:nvPicPr>
        <p:blipFill>
          <a:blip r:embed="rId2"/>
          <a:stretch>
            <a:fillRect/>
          </a:stretch>
        </p:blipFill>
        <p:spPr>
          <a:xfrm>
            <a:off x="9905400" y="-1440"/>
            <a:ext cx="2281680" cy="773640"/>
          </a:xfrm>
          <a:prstGeom prst="rect">
            <a:avLst/>
          </a:prstGeom>
          <a:ln w="9360">
            <a:noFill/>
          </a:ln>
        </p:spPr>
      </p:pic>
      <p:sp>
        <p:nvSpPr>
          <p:cNvPr id="3" name="TextBox 2">
            <a:extLst>
              <a:ext uri="{FF2B5EF4-FFF2-40B4-BE49-F238E27FC236}">
                <a16:creationId xmlns:a16="http://schemas.microsoft.com/office/drawing/2014/main" id="{31E80752-F4DB-2E3E-6F5E-D5CA329CA265}"/>
              </a:ext>
            </a:extLst>
          </p:cNvPr>
          <p:cNvSpPr txBox="1"/>
          <p:nvPr/>
        </p:nvSpPr>
        <p:spPr>
          <a:xfrm>
            <a:off x="609479" y="1110343"/>
            <a:ext cx="10587255" cy="707886"/>
          </a:xfrm>
          <a:prstGeom prst="rect">
            <a:avLst/>
          </a:prstGeom>
          <a:noFill/>
        </p:spPr>
        <p:txBody>
          <a:bodyPr wrap="square">
            <a:spAutoFit/>
          </a:bodyPr>
          <a:lstStyle/>
          <a:p>
            <a:pPr algn="just"/>
            <a:endParaRPr lang="en-IN" sz="2000" dirty="0"/>
          </a:p>
          <a:p>
            <a:pPr marL="285750" indent="-285750" algn="just">
              <a:buFont typeface="Arial" panose="020B0604020202020204" pitchFamily="34" charset="0"/>
              <a:buChar char="•"/>
            </a:pPr>
            <a:endParaRPr lang="en-IN" sz="2000" dirty="0"/>
          </a:p>
        </p:txBody>
      </p:sp>
      <p:graphicFrame>
        <p:nvGraphicFramePr>
          <p:cNvPr id="2" name="Table 1">
            <a:extLst>
              <a:ext uri="{FF2B5EF4-FFF2-40B4-BE49-F238E27FC236}">
                <a16:creationId xmlns:a16="http://schemas.microsoft.com/office/drawing/2014/main" id="{E0CD121E-FB1D-5D1B-ED60-A156B56FC3F1}"/>
              </a:ext>
            </a:extLst>
          </p:cNvPr>
          <p:cNvGraphicFramePr>
            <a:graphicFrameLocks noGrp="1"/>
          </p:cNvGraphicFramePr>
          <p:nvPr>
            <p:extLst>
              <p:ext uri="{D42A27DB-BD31-4B8C-83A1-F6EECF244321}">
                <p14:modId xmlns:p14="http://schemas.microsoft.com/office/powerpoint/2010/main" val="1689503080"/>
              </p:ext>
            </p:extLst>
          </p:nvPr>
        </p:nvGraphicFramePr>
        <p:xfrm>
          <a:off x="251792" y="1431235"/>
          <a:ext cx="11476383" cy="1737360"/>
        </p:xfrm>
        <a:graphic>
          <a:graphicData uri="http://schemas.openxmlformats.org/drawingml/2006/table">
            <a:tbl>
              <a:tblPr/>
              <a:tblGrid>
                <a:gridCol w="3825461">
                  <a:extLst>
                    <a:ext uri="{9D8B030D-6E8A-4147-A177-3AD203B41FA5}">
                      <a16:colId xmlns:a16="http://schemas.microsoft.com/office/drawing/2014/main" val="3319083905"/>
                    </a:ext>
                  </a:extLst>
                </a:gridCol>
                <a:gridCol w="3825461">
                  <a:extLst>
                    <a:ext uri="{9D8B030D-6E8A-4147-A177-3AD203B41FA5}">
                      <a16:colId xmlns:a16="http://schemas.microsoft.com/office/drawing/2014/main" val="1267139554"/>
                    </a:ext>
                  </a:extLst>
                </a:gridCol>
                <a:gridCol w="3825461">
                  <a:extLst>
                    <a:ext uri="{9D8B030D-6E8A-4147-A177-3AD203B41FA5}">
                      <a16:colId xmlns:a16="http://schemas.microsoft.com/office/drawing/2014/main" val="2351472188"/>
                    </a:ext>
                  </a:extLst>
                </a:gridCol>
              </a:tblGrid>
              <a:tr h="362170">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Kindle Fire 16gb Plasma Tablet</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713894337"/>
                  </a:ext>
                </a:extLst>
              </a:tr>
              <a:tr h="263880">
                <a:tc>
                  <a:txBody>
                    <a:bodyPr/>
                    <a:lstStyle/>
                    <a:p>
                      <a:pPr fontAlgn="t"/>
                      <a:r>
                        <a:rPr lang="en-IN" b="0" i="0" u="none" strike="noStrike" dirty="0">
                          <a:solidFill>
                            <a:srgbClr val="787878"/>
                          </a:solidFill>
                          <a:effectLst/>
                          <a:latin typeface="Tableau Book"/>
                        </a:rPr>
                        <a:t>Sentiment:</a:t>
                      </a:r>
                      <a:endParaRPr lang="en-IN"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negative</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708508201"/>
                  </a:ext>
                </a:extLst>
              </a:tr>
              <a:tr h="263880">
                <a:tc>
                  <a:txBody>
                    <a:bodyPr/>
                    <a:lstStyle/>
                    <a:p>
                      <a:pPr fontAlgn="t"/>
                      <a:r>
                        <a:rPr lang="en-IN" b="0" i="0" u="none" strike="noStrike" dirty="0">
                          <a:solidFill>
                            <a:srgbClr val="787878"/>
                          </a:solidFill>
                          <a:effectLst/>
                          <a:latin typeface="Tableau Book"/>
                        </a:rPr>
                        <a:t>Count of Sentiment:</a:t>
                      </a:r>
                      <a:endParaRPr lang="en-IN"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21</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2051743562"/>
                  </a:ext>
                </a:extLst>
              </a:tr>
              <a:tr h="461791">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0.075%</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738365629"/>
                  </a:ext>
                </a:extLst>
              </a:tr>
            </a:tbl>
          </a:graphicData>
        </a:graphic>
      </p:graphicFrame>
      <p:graphicFrame>
        <p:nvGraphicFramePr>
          <p:cNvPr id="4" name="Table 3">
            <a:extLst>
              <a:ext uri="{FF2B5EF4-FFF2-40B4-BE49-F238E27FC236}">
                <a16:creationId xmlns:a16="http://schemas.microsoft.com/office/drawing/2014/main" id="{CB763C79-CFC9-5542-BBB6-A98AE4F976DF}"/>
              </a:ext>
            </a:extLst>
          </p:cNvPr>
          <p:cNvGraphicFramePr>
            <a:graphicFrameLocks noGrp="1"/>
          </p:cNvGraphicFramePr>
          <p:nvPr>
            <p:extLst>
              <p:ext uri="{D42A27DB-BD31-4B8C-83A1-F6EECF244321}">
                <p14:modId xmlns:p14="http://schemas.microsoft.com/office/powerpoint/2010/main" val="785388835"/>
              </p:ext>
            </p:extLst>
          </p:nvPr>
        </p:nvGraphicFramePr>
        <p:xfrm>
          <a:off x="251791" y="3689406"/>
          <a:ext cx="11476384" cy="1836750"/>
        </p:xfrm>
        <a:graphic>
          <a:graphicData uri="http://schemas.openxmlformats.org/drawingml/2006/table">
            <a:tbl>
              <a:tblPr/>
              <a:tblGrid>
                <a:gridCol w="3760228">
                  <a:extLst>
                    <a:ext uri="{9D8B030D-6E8A-4147-A177-3AD203B41FA5}">
                      <a16:colId xmlns:a16="http://schemas.microsoft.com/office/drawing/2014/main" val="1475556060"/>
                    </a:ext>
                  </a:extLst>
                </a:gridCol>
                <a:gridCol w="3858078">
                  <a:extLst>
                    <a:ext uri="{9D8B030D-6E8A-4147-A177-3AD203B41FA5}">
                      <a16:colId xmlns:a16="http://schemas.microsoft.com/office/drawing/2014/main" val="2670321979"/>
                    </a:ext>
                  </a:extLst>
                </a:gridCol>
                <a:gridCol w="3858078">
                  <a:extLst>
                    <a:ext uri="{9D8B030D-6E8A-4147-A177-3AD203B41FA5}">
                      <a16:colId xmlns:a16="http://schemas.microsoft.com/office/drawing/2014/main" val="636921573"/>
                    </a:ext>
                  </a:extLst>
                </a:gridCol>
              </a:tblGrid>
              <a:tr h="386684">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Amazon Fire Tv 4k</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1127732915"/>
                  </a:ext>
                </a:extLst>
              </a:tr>
              <a:tr h="386684">
                <a:tc>
                  <a:txBody>
                    <a:bodyPr/>
                    <a:lstStyle/>
                    <a:p>
                      <a:pPr fontAlgn="t"/>
                      <a:r>
                        <a:rPr lang="en-IN" b="0" i="0" u="none" strike="noStrike">
                          <a:solidFill>
                            <a:srgbClr val="787878"/>
                          </a:solidFill>
                          <a:effectLst/>
                          <a:latin typeface="Tableau Book"/>
                        </a:rPr>
                        <a:t>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positive</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899336356"/>
                  </a:ext>
                </a:extLst>
              </a:tr>
              <a:tr h="386684">
                <a:tc>
                  <a:txBody>
                    <a:bodyPr/>
                    <a:lstStyle/>
                    <a:p>
                      <a:pPr fontAlgn="t"/>
                      <a:r>
                        <a:rPr lang="en-IN" b="0" i="0" u="none" strike="noStrike">
                          <a:solidFill>
                            <a:srgbClr val="787878"/>
                          </a:solidFill>
                          <a:effectLst/>
                          <a:latin typeface="Tableau Book"/>
                        </a:rPr>
                        <a:t>Count of 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a:solidFill>
                            <a:srgbClr val="333333"/>
                          </a:solidFill>
                          <a:effectLst/>
                          <a:latin typeface="Tableau Book"/>
                        </a:rPr>
                        <a:t>151</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160131145"/>
                  </a:ext>
                </a:extLst>
              </a:tr>
              <a:tr h="676698">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0.541%</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93283687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20D-1FAE-D2D1-DEA8-7995BC6E39ED}"/>
              </a:ext>
            </a:extLst>
          </p:cNvPr>
          <p:cNvSpPr>
            <a:spLocks noGrp="1"/>
          </p:cNvSpPr>
          <p:nvPr>
            <p:ph type="title"/>
          </p:nvPr>
        </p:nvSpPr>
        <p:spPr>
          <a:xfrm>
            <a:off x="1684136" y="652789"/>
            <a:ext cx="10972440" cy="743437"/>
          </a:xfrm>
        </p:spPr>
        <p:txBody>
          <a:bodyPr/>
          <a:lstStyle/>
          <a:p>
            <a:r>
              <a:rPr lang="en-IN" sz="2800" b="1" dirty="0">
                <a:solidFill>
                  <a:srgbClr val="C00000"/>
                </a:solidFill>
              </a:rPr>
              <a:t>CONCLUSION AND FUTURE SCOPE</a:t>
            </a:r>
          </a:p>
        </p:txBody>
      </p:sp>
      <p:sp>
        <p:nvSpPr>
          <p:cNvPr id="3" name="Subtitle 2">
            <a:extLst>
              <a:ext uri="{FF2B5EF4-FFF2-40B4-BE49-F238E27FC236}">
                <a16:creationId xmlns:a16="http://schemas.microsoft.com/office/drawing/2014/main" id="{1CD6CBD1-4F28-C103-F799-5E90F2D02201}"/>
              </a:ext>
            </a:extLst>
          </p:cNvPr>
          <p:cNvSpPr>
            <a:spLocks noGrp="1"/>
          </p:cNvSpPr>
          <p:nvPr>
            <p:ph type="subTitle"/>
          </p:nvPr>
        </p:nvSpPr>
        <p:spPr>
          <a:xfrm>
            <a:off x="840845" y="2324860"/>
            <a:ext cx="9109555" cy="2509935"/>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analyzing dataset, we can conclude that Machine Learning can be effectively used for understanding the customer’s sentiment.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According to the Deep Learning (NLP) model, approximately 74.6% of customers were satisfied with the product, while 7.7% of customers were not satisfied. Additionally, about 17.7% of customers expressed a neutral sentiment towards the product.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In conclusion, leveraging machine learning algorithms enables businesses to make informed decisions by analyzing customer sentiment. This approach aids in prioritizing essential organizational actions and areas of focus.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1">
            <a:extLst>
              <a:ext uri="{FF2B5EF4-FFF2-40B4-BE49-F238E27FC236}">
                <a16:creationId xmlns:a16="http://schemas.microsoft.com/office/drawing/2014/main" id="{47D4AE76-527A-5D90-91E1-0ADC8413C0EF}"/>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6448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15</a:t>
            </a:fld>
            <a:endParaRPr lang="en-IN" sz="1800" b="0" strike="noStrike" spc="-1">
              <a:solidFill>
                <a:srgbClr val="000000"/>
              </a:solidFill>
              <a:uFill>
                <a:solidFill>
                  <a:srgbClr val="FFFFFF"/>
                </a:solidFill>
              </a:uFill>
              <a:latin typeface="Arial" panose="020B0604020202020204"/>
            </a:endParaRPr>
          </a:p>
        </p:txBody>
      </p:sp>
      <p:pic>
        <p:nvPicPr>
          <p:cNvPr id="164" name="Picture 1"/>
          <p:cNvPicPr/>
          <p:nvPr/>
        </p:nvPicPr>
        <p:blipFill>
          <a:blip r:embed="rId2"/>
          <a:stretch>
            <a:fillRect/>
          </a:stretch>
        </p:blipFill>
        <p:spPr>
          <a:xfrm>
            <a:off x="9905400" y="-1440"/>
            <a:ext cx="2281680" cy="773640"/>
          </a:xfrm>
          <a:prstGeom prst="rect">
            <a:avLst/>
          </a:prstGeom>
          <a:ln w="9360">
            <a:noFill/>
          </a:ln>
        </p:spPr>
      </p:pic>
      <p:sp>
        <p:nvSpPr>
          <p:cNvPr id="2" name="Text Box 1"/>
          <p:cNvSpPr txBox="1"/>
          <p:nvPr/>
        </p:nvSpPr>
        <p:spPr>
          <a:xfrm>
            <a:off x="3791585" y="2492375"/>
            <a:ext cx="4147185" cy="922020"/>
          </a:xfrm>
          <a:prstGeom prst="rect">
            <a:avLst/>
          </a:prstGeom>
          <a:noFill/>
        </p:spPr>
        <p:txBody>
          <a:bodyPr wrap="none" rtlCol="0">
            <a:spAutoFit/>
          </a:bodyPr>
          <a:lstStyle/>
          <a:p>
            <a:r>
              <a:rPr lang="en-IN" altLang="en-US" sz="5400" b="1"/>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10140" y="666661"/>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b="0" strike="noStrike" spc="-1" dirty="0">
              <a:solidFill>
                <a:srgbClr val="000000"/>
              </a:solidFill>
              <a:uFill>
                <a:solidFill>
                  <a:srgbClr val="FFFFFF"/>
                </a:solidFill>
              </a:uFill>
              <a:latin typeface="Arial" panose="020B0604020202020204"/>
            </a:endParaRPr>
          </a:p>
          <a:p>
            <a:r>
              <a:rPr lang="en-IN" sz="2800" b="1" u="sng" strike="noStrike" spc="-1" dirty="0">
                <a:solidFill>
                  <a:srgbClr val="C00000"/>
                </a:solidFill>
                <a:uFill>
                  <a:solidFill>
                    <a:srgbClr val="FFFFFF"/>
                  </a:solidFill>
                </a:uFill>
                <a:latin typeface="Arial" panose="020B0604020202020204"/>
                <a:ea typeface="SimSun" panose="02010600030101010101" pitchFamily="2" charset="-122"/>
              </a:rPr>
              <a:t>Introduction</a:t>
            </a:r>
            <a:endParaRPr lang="en-IN" b="0" strike="noStrike" spc="-1" dirty="0">
              <a:solidFill>
                <a:srgbClr val="000000"/>
              </a:solidFill>
              <a:uFill>
                <a:solidFill>
                  <a:srgbClr val="FFFFFF"/>
                </a:solidFill>
              </a:uFill>
              <a:latin typeface="Arial" panose="020B0604020202020204"/>
            </a:endParaRPr>
          </a:p>
          <a:p>
            <a:endParaRPr lang="en-IN" b="0" strike="noStrike" spc="-1" dirty="0">
              <a:solidFill>
                <a:srgbClr val="000000"/>
              </a:solidFill>
              <a:uFill>
                <a:solidFill>
                  <a:srgbClr val="FFFFFF"/>
                </a:solidFill>
              </a:uFill>
              <a:latin typeface="Arial" panose="020B0604020202020204"/>
            </a:endParaRPr>
          </a:p>
          <a:p>
            <a:pPr>
              <a:lnSpc>
                <a:spcPct val="100000"/>
              </a:lnSpc>
            </a:pPr>
            <a:endParaRPr lang="en-IN"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3"/>
          <a:stretch>
            <a:fillRect/>
          </a:stretch>
        </p:blipFill>
        <p:spPr>
          <a:xfrm>
            <a:off x="9916920" y="-1440"/>
            <a:ext cx="2281680" cy="773640"/>
          </a:xfrm>
          <a:prstGeom prst="rect">
            <a:avLst/>
          </a:prstGeom>
          <a:ln>
            <a:noFill/>
          </a:ln>
        </p:spPr>
      </p:pic>
      <p:sp>
        <p:nvSpPr>
          <p:cNvPr id="93" name="CustomShape 2"/>
          <p:cNvSpPr/>
          <p:nvPr/>
        </p:nvSpPr>
        <p:spPr>
          <a:xfrm>
            <a:off x="609480" y="1153882"/>
            <a:ext cx="9741151"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1270" algn="just">
              <a:lnSpc>
                <a:spcPct val="150000"/>
              </a:lnSpc>
              <a:buClr>
                <a:srgbClr val="000000"/>
              </a:buClr>
            </a:pPr>
            <a:endParaRPr lang="en-US" sz="2000" b="0"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US" sz="2000" b="0" strike="noStrike" spc="-1" dirty="0">
              <a:solidFill>
                <a:srgbClr val="000000"/>
              </a:solidFill>
              <a:uFill>
                <a:solidFill>
                  <a:srgbClr val="FFFFFF"/>
                </a:solidFill>
              </a:uFill>
              <a:latin typeface="Arial" panose="020B0604020202020204"/>
            </a:endParaRPr>
          </a:p>
          <a:p>
            <a:pPr marL="1270" algn="just">
              <a:lnSpc>
                <a:spcPct val="150000"/>
              </a:lnSpc>
              <a:buClr>
                <a:srgbClr val="000000"/>
              </a:buClr>
            </a:pPr>
            <a:r>
              <a:rPr lang="en-US" sz="2000" b="0" strike="noStrike" spc="-1" dirty="0">
                <a:solidFill>
                  <a:srgbClr val="000000"/>
                </a:solidFill>
                <a:uFill>
                  <a:solidFill>
                    <a:srgbClr val="FFFFFF"/>
                  </a:solidFill>
                </a:uFill>
                <a:latin typeface="Arial" panose="020B0604020202020204"/>
              </a:rPr>
              <a:t>The "</a:t>
            </a:r>
            <a:r>
              <a:rPr lang="en-IN" sz="2000" strike="noStrike" spc="-1" dirty="0">
                <a:solidFill>
                  <a:schemeClr val="tx1"/>
                </a:solidFill>
                <a:uFill>
                  <a:solidFill>
                    <a:srgbClr val="FFFFFF"/>
                  </a:solidFill>
                </a:uFill>
                <a:latin typeface="+mj-lt"/>
                <a:ea typeface="SimSun" panose="02010600030101010101" pitchFamily="2" charset="-122"/>
              </a:rPr>
              <a:t>Ecommerce Sentiment Analysis</a:t>
            </a:r>
            <a:r>
              <a:rPr lang="en-US" sz="2000" b="0" strike="noStrike" spc="-1" dirty="0">
                <a:solidFill>
                  <a:srgbClr val="000000"/>
                </a:solidFill>
                <a:uFill>
                  <a:solidFill>
                    <a:srgbClr val="FFFFFF"/>
                  </a:solidFill>
                </a:uFill>
                <a:latin typeface="Arial" panose="020B0604020202020204"/>
              </a:rPr>
              <a:t>" project focuses on analyzing customer sentiment towards products available on Amazon. By using natural language processing (NLP) techniques, the project aims to extract and analyze customer reviews to understand the overall sentiment associated with different products and categories.</a:t>
            </a:r>
            <a:endParaRPr lang="en-IN" sz="20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9890" y="553720"/>
            <a:ext cx="11267440" cy="1569660"/>
          </a:xfrm>
          <a:prstGeom prst="rect">
            <a:avLst/>
          </a:prstGeom>
          <a:noFill/>
        </p:spPr>
        <p:txBody>
          <a:bodyPr wrap="square" rtlCol="0">
            <a:spAutoFit/>
          </a:bodyPr>
          <a:lstStyle/>
          <a:p>
            <a:pPr marL="1270" algn="just">
              <a:lnSpc>
                <a:spcPct val="150000"/>
              </a:lnSpc>
              <a:buClr>
                <a:srgbClr val="000000"/>
              </a:buCl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a16="http://schemas.microsoft.com/office/drawing/2014/main" id="{7D3D069C-7C34-E6E4-44D4-EF22EE1DCE01}"/>
              </a:ext>
            </a:extLst>
          </p:cNvPr>
          <p:cNvPicPr/>
          <p:nvPr/>
        </p:nvPicPr>
        <p:blipFill>
          <a:blip r:embed="rId2"/>
          <a:stretch>
            <a:fillRect/>
          </a:stretch>
        </p:blipFill>
        <p:spPr>
          <a:xfrm>
            <a:off x="9916920" y="-1440"/>
            <a:ext cx="2281680" cy="773640"/>
          </a:xfrm>
          <a:prstGeom prst="rect">
            <a:avLst/>
          </a:prstGeom>
          <a:ln>
            <a:noFill/>
          </a:ln>
        </p:spPr>
      </p:pic>
      <p:pic>
        <p:nvPicPr>
          <p:cNvPr id="1028" name="Picture 4" descr="Sentiment Analysis using BERT">
            <a:extLst>
              <a:ext uri="{FF2B5EF4-FFF2-40B4-BE49-F238E27FC236}">
                <a16:creationId xmlns:a16="http://schemas.microsoft.com/office/drawing/2014/main" id="{3BA93698-016F-6EE4-8182-1BCF92825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227"/>
          <a:stretch/>
        </p:blipFill>
        <p:spPr bwMode="auto">
          <a:xfrm>
            <a:off x="2065275" y="882614"/>
            <a:ext cx="7916670" cy="5092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67487" y="741798"/>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dirty="0">
                <a:solidFill>
                  <a:srgbClr val="C00000"/>
                </a:solidFill>
                <a:uFill>
                  <a:solidFill>
                    <a:srgbClr val="FFFFFF"/>
                  </a:solidFill>
                </a:uFill>
                <a:latin typeface="Arial" panose="020B0604020202020204"/>
                <a:ea typeface="SimSun" panose="02010600030101010101" pitchFamily="2" charset="-122"/>
              </a:rPr>
              <a:t>Problem Statement</a:t>
            </a:r>
          </a:p>
        </p:txBody>
      </p:sp>
      <p:sp>
        <p:nvSpPr>
          <p:cNvPr id="97" name="CustomShape 2"/>
          <p:cNvSpPr/>
          <p:nvPr/>
        </p:nvSpPr>
        <p:spPr>
          <a:xfrm>
            <a:off x="609480" y="1174680"/>
            <a:ext cx="10971720" cy="4951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rgbClr val="FFFFFF"/>
          </a:lnRef>
          <a:fillRef idx="0">
            <a:srgbClr val="FFFFFF"/>
          </a:fillRef>
          <a:effectRef idx="0">
            <a:srgbClr val="FFFFFF"/>
          </a:effectRef>
          <a:fontRef idx="minor"/>
        </p:style>
        <p:txBody>
          <a:bodyPr/>
          <a:lstStyle/>
          <a:p>
            <a:endParaRPr lang="en-IN"/>
          </a:p>
        </p:txBody>
      </p:sp>
      <p:sp>
        <p:nvSpPr>
          <p:cNvPr id="99" name="CustomShape 4"/>
          <p:cNvSpPr/>
          <p:nvPr/>
        </p:nvSpPr>
        <p:spPr>
          <a:xfrm>
            <a:off x="609480" y="988200"/>
            <a:ext cx="9941040" cy="191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635" indent="0" algn="just">
              <a:lnSpc>
                <a:spcPct val="100000"/>
              </a:lnSpc>
              <a:buClr>
                <a:srgbClr val="000000"/>
              </a:buClr>
              <a:buFont typeface="Arial" panose="020B0604020202020204"/>
              <a:buNone/>
            </a:pPr>
            <a:endParaRPr lang="en-IN" sz="2000" b="0" strike="noStrike" spc="-1">
              <a:solidFill>
                <a:srgbClr val="000000"/>
              </a:solidFill>
              <a:uFill>
                <a:solidFill>
                  <a:srgbClr val="FFFFFF"/>
                </a:solidFill>
              </a:uFill>
              <a:latin typeface="Arial" panose="020B0604020202020204"/>
              <a:ea typeface="SimSun" panose="02010600030101010101" pitchFamily="2" charset="-122"/>
            </a:endParaRPr>
          </a:p>
        </p:txBody>
      </p:sp>
      <p:pic>
        <p:nvPicPr>
          <p:cNvPr id="100" name="Picture 1"/>
          <p:cNvPicPr/>
          <p:nvPr/>
        </p:nvPicPr>
        <p:blipFill>
          <a:blip r:embed="rId2"/>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ext Box 1"/>
          <p:cNvSpPr txBox="1"/>
          <p:nvPr/>
        </p:nvSpPr>
        <p:spPr>
          <a:xfrm>
            <a:off x="482449" y="1786855"/>
            <a:ext cx="10405509" cy="3727450"/>
          </a:xfrm>
          <a:prstGeom prst="rect">
            <a:avLst/>
          </a:prstGeom>
          <a:noFill/>
        </p:spPr>
        <p:txBody>
          <a:bodyPr wrap="square" rtlCol="0">
            <a:spAutoFit/>
          </a:bodyPr>
          <a:lstStyle/>
          <a:p>
            <a:pPr algn="l">
              <a:lnSpc>
                <a:spcPct val="110000"/>
              </a:lnSpc>
            </a:pPr>
            <a:r>
              <a:rPr lang="en-US" sz="2400" b="1" dirty="0"/>
              <a:t>In the rapidly evolving e-commerce landscape, businesses struggle to effectively understand customer sentiments from a plethora of Amazon product reviews. This leads to missed opportunities for improving customer satisfaction and making data-driven decisions. </a:t>
            </a:r>
          </a:p>
          <a:p>
            <a:pPr algn="l">
              <a:lnSpc>
                <a:spcPct val="110000"/>
              </a:lnSpc>
            </a:pPr>
            <a:endParaRPr lang="en-US" sz="2400" b="1" dirty="0"/>
          </a:p>
          <a:p>
            <a:pPr algn="l">
              <a:lnSpc>
                <a:spcPct val="110000"/>
              </a:lnSpc>
            </a:pPr>
            <a:r>
              <a:rPr lang="en-US" sz="2400" b="1" dirty="0"/>
              <a:t>The lack of a tailored sentiment analysis system for Amazon reviews hinders businesses from gaining insights into customer preferences, trends, and satisfaction levels, which are essential for maintaining a competitive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341340" y="896115"/>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112795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925603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2"/>
          <a:stretch>
            <a:fillRect/>
          </a:stretch>
        </p:blipFill>
        <p:spPr>
          <a:xfrm>
            <a:off x="9822315" y="70465"/>
            <a:ext cx="2277360" cy="772200"/>
          </a:xfrm>
          <a:prstGeom prst="rect">
            <a:avLst/>
          </a:prstGeom>
          <a:ln w="9360">
            <a:noFill/>
          </a:ln>
        </p:spPr>
      </p:pic>
      <p:sp>
        <p:nvSpPr>
          <p:cNvPr id="2" name="Rounded Rectangle 1"/>
          <p:cNvSpPr/>
          <p:nvPr/>
        </p:nvSpPr>
        <p:spPr>
          <a:xfrm>
            <a:off x="7046910" y="236855"/>
            <a:ext cx="1627505" cy="8115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t>D</a:t>
            </a:r>
            <a:r>
              <a:rPr lang="en-IN" altLang="en-US" dirty="0" err="1"/>
              <a:t>ata</a:t>
            </a:r>
            <a:r>
              <a:rPr lang="en-IN" altLang="en-US" dirty="0"/>
              <a:t> Input</a:t>
            </a:r>
          </a:p>
        </p:txBody>
      </p:sp>
      <p:sp>
        <p:nvSpPr>
          <p:cNvPr id="6" name="Rounded Rectangle 5"/>
          <p:cNvSpPr/>
          <p:nvPr/>
        </p:nvSpPr>
        <p:spPr>
          <a:xfrm>
            <a:off x="6254430" y="1772920"/>
            <a:ext cx="3628390" cy="18865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en-IN" altLang="en-US" dirty="0"/>
          </a:p>
          <a:p>
            <a:pPr algn="l"/>
            <a:endParaRPr lang="en-IN" altLang="en-US" dirty="0"/>
          </a:p>
          <a:p>
            <a:pPr algn="l"/>
            <a:r>
              <a:rPr lang="en-IN" altLang="en-US" dirty="0"/>
              <a:t> Pre-Processing using </a:t>
            </a:r>
            <a:r>
              <a:rPr lang="en-IN" altLang="en-US" b="1" dirty="0" err="1"/>
              <a:t>PySpark</a:t>
            </a:r>
            <a:endParaRPr lang="en-IN" altLang="en-US" b="1" dirty="0"/>
          </a:p>
          <a:p>
            <a:pPr algn="l"/>
            <a:endParaRPr lang="en-IN" altLang="en-US" b="1" u="sng" dirty="0"/>
          </a:p>
          <a:p>
            <a:pPr algn="ctr">
              <a:lnSpc>
                <a:spcPct val="100000"/>
              </a:lnSpc>
            </a:pPr>
            <a:r>
              <a:rPr lang="en-IN" altLang="en-US" b="1" u="sng" dirty="0"/>
              <a:t>(</a:t>
            </a:r>
            <a:r>
              <a:rPr lang="en-IN" altLang="en-US" dirty="0">
                <a:sym typeface="+mn-ea"/>
              </a:rPr>
              <a:t>Clean missing values,</a:t>
            </a:r>
          </a:p>
          <a:p>
            <a:pPr algn="ctr">
              <a:lnSpc>
                <a:spcPct val="20000"/>
              </a:lnSpc>
            </a:pPr>
            <a:endParaRPr lang="en-IN" altLang="en-US" dirty="0"/>
          </a:p>
          <a:p>
            <a:pPr algn="ctr"/>
            <a:r>
              <a:rPr lang="en-IN" altLang="en-US" dirty="0">
                <a:sym typeface="+mn-ea"/>
              </a:rPr>
              <a:t>Selecting important features.)</a:t>
            </a:r>
            <a:endParaRPr lang="en-IN" altLang="en-US" dirty="0"/>
          </a:p>
          <a:p>
            <a:pPr algn="ctr"/>
            <a:endParaRPr lang="en-IN" altLang="en-US" dirty="0"/>
          </a:p>
          <a:p>
            <a:pPr algn="l"/>
            <a:endParaRPr lang="en-IN" altLang="en-US" b="1" u="sng" dirty="0"/>
          </a:p>
        </p:txBody>
      </p:sp>
      <p:sp>
        <p:nvSpPr>
          <p:cNvPr id="8" name="Rounded Rectangle 7"/>
          <p:cNvSpPr/>
          <p:nvPr/>
        </p:nvSpPr>
        <p:spPr>
          <a:xfrm>
            <a:off x="2051365" y="1917065"/>
            <a:ext cx="2930525" cy="10458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ltLang="en-US" b="1" dirty="0"/>
              <a:t>Deep Learning(NLP</a:t>
            </a:r>
            <a:r>
              <a:rPr lang="en-IN" altLang="en-US" b="1" u="sng" dirty="0"/>
              <a:t>)</a:t>
            </a:r>
          </a:p>
        </p:txBody>
      </p:sp>
      <p:sp>
        <p:nvSpPr>
          <p:cNvPr id="10" name="Rounded Rectangle 9"/>
          <p:cNvSpPr/>
          <p:nvPr/>
        </p:nvSpPr>
        <p:spPr>
          <a:xfrm>
            <a:off x="2365689" y="3665031"/>
            <a:ext cx="2301875" cy="8305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000" b="1" i="0" dirty="0">
                <a:solidFill>
                  <a:srgbClr val="1F2328"/>
                </a:solidFill>
                <a:effectLst/>
                <a:latin typeface="-apple-system"/>
              </a:rPr>
              <a:t>Sentiment Analysis</a:t>
            </a:r>
          </a:p>
          <a:p>
            <a:pPr algn="just"/>
            <a:r>
              <a:rPr lang="en-IN" altLang="en-US" sz="2000" b="1" dirty="0">
                <a:solidFill>
                  <a:srgbClr val="1F2328"/>
                </a:solidFill>
                <a:latin typeface="-apple-system"/>
              </a:rPr>
              <a:t>using NLTK</a:t>
            </a:r>
            <a:endParaRPr lang="en-IN" altLang="en-US" sz="2000" dirty="0"/>
          </a:p>
        </p:txBody>
      </p:sp>
      <p:sp>
        <p:nvSpPr>
          <p:cNvPr id="11" name="Rounded Rectangle 10"/>
          <p:cNvSpPr/>
          <p:nvPr/>
        </p:nvSpPr>
        <p:spPr>
          <a:xfrm>
            <a:off x="2544125" y="5445125"/>
            <a:ext cx="1945005" cy="67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230000"/>
              </a:lnSpc>
            </a:pPr>
            <a:r>
              <a:rPr lang="en-IN" altLang="en-US" dirty="0"/>
              <a:t>Run Model</a:t>
            </a:r>
          </a:p>
          <a:p>
            <a:pPr algn="ctr"/>
            <a:endParaRPr lang="en-IN" altLang="en-US" dirty="0"/>
          </a:p>
        </p:txBody>
      </p:sp>
      <p:sp>
        <p:nvSpPr>
          <p:cNvPr id="12" name="Rounded Rectangle 11"/>
          <p:cNvSpPr/>
          <p:nvPr/>
        </p:nvSpPr>
        <p:spPr>
          <a:xfrm>
            <a:off x="6827200" y="5483860"/>
            <a:ext cx="2179320" cy="6273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tLang="en-US" sz="1200" dirty="0"/>
          </a:p>
          <a:p>
            <a:pPr algn="ctr"/>
            <a:r>
              <a:rPr lang="en-IN" altLang="en-US" b="1" u="sng" dirty="0"/>
              <a:t>Visualization</a:t>
            </a:r>
            <a:r>
              <a:rPr lang="en-IN" altLang="en-US" sz="1400" b="1" u="sng" dirty="0"/>
              <a:t>.</a:t>
            </a:r>
            <a:r>
              <a:rPr lang="en-IN" altLang="en-US" sz="1200" dirty="0"/>
              <a:t>.</a:t>
            </a:r>
          </a:p>
          <a:p>
            <a:pPr algn="ctr"/>
            <a:endParaRPr lang="en-IN" altLang="en-US" sz="1200" dirty="0"/>
          </a:p>
        </p:txBody>
      </p:sp>
      <p:sp>
        <p:nvSpPr>
          <p:cNvPr id="21" name="Text Box 20"/>
          <p:cNvSpPr txBox="1"/>
          <p:nvPr/>
        </p:nvSpPr>
        <p:spPr>
          <a:xfrm>
            <a:off x="420320" y="525165"/>
            <a:ext cx="3773805" cy="523220"/>
          </a:xfrm>
          <a:prstGeom prst="rect">
            <a:avLst/>
          </a:prstGeom>
          <a:noFill/>
        </p:spPr>
        <p:txBody>
          <a:bodyPr wrap="square" rtlCol="0">
            <a:spAutoFit/>
          </a:bodyPr>
          <a:lstStyle/>
          <a:p>
            <a:pPr algn="l"/>
            <a:r>
              <a:rPr lang="en-IN" altLang="en-US" sz="2800" b="1" dirty="0">
                <a:solidFill>
                  <a:srgbClr val="C00000"/>
                </a:solidFill>
                <a:latin typeface="+mj-lt"/>
                <a:cs typeface="+mj-lt"/>
                <a:sym typeface="+mn-ea"/>
              </a:rPr>
              <a:t>System A</a:t>
            </a:r>
            <a:r>
              <a:rPr lang="en-IN" altLang="en-US" sz="2800" b="1" dirty="0">
                <a:solidFill>
                  <a:srgbClr val="C00000"/>
                </a:solidFill>
                <a:latin typeface="+mj-lt"/>
                <a:cs typeface="+mj-lt"/>
              </a:rPr>
              <a:t>rchitecture</a:t>
            </a:r>
          </a:p>
        </p:txBody>
      </p:sp>
      <p:cxnSp>
        <p:nvCxnSpPr>
          <p:cNvPr id="23" name="Straight Arrow Connector 22"/>
          <p:cNvCxnSpPr>
            <a:stCxn id="2" idx="2"/>
          </p:cNvCxnSpPr>
          <p:nvPr/>
        </p:nvCxnSpPr>
        <p:spPr>
          <a:xfrm>
            <a:off x="7860980" y="1048385"/>
            <a:ext cx="635" cy="770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12" idx="0"/>
          </p:cNvCxnSpPr>
          <p:nvPr/>
        </p:nvCxnSpPr>
        <p:spPr>
          <a:xfrm>
            <a:off x="7909240" y="3732530"/>
            <a:ext cx="7620" cy="175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958395" y="2493010"/>
            <a:ext cx="1293495" cy="27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3516627" y="2962910"/>
            <a:ext cx="1" cy="70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3516627" y="4495611"/>
            <a:ext cx="1" cy="949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1180" y="2250153"/>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Data Preprocessing</a:t>
            </a:r>
            <a:endParaRPr lang="en-US" altLang="en-US" sz="2000" b="1" dirty="0">
              <a:sym typeface="+mn-ea"/>
            </a:endParaRPr>
          </a:p>
        </p:txBody>
      </p:sp>
      <p:sp>
        <p:nvSpPr>
          <p:cNvPr id="5" name="Rounded Rectangle 4"/>
          <p:cNvSpPr/>
          <p:nvPr/>
        </p:nvSpPr>
        <p:spPr>
          <a:xfrm>
            <a:off x="551180" y="1019592"/>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en-IN" altLang="en-US" b="1" dirty="0"/>
          </a:p>
          <a:p>
            <a:pPr algn="l"/>
            <a:r>
              <a:rPr lang="en-IN" altLang="en-US" sz="2000" b="1" dirty="0"/>
              <a:t>1) Text Review</a:t>
            </a:r>
            <a:endParaRPr lang="en-US" sz="2000" b="1" dirty="0"/>
          </a:p>
          <a:p>
            <a:pPr algn="l"/>
            <a:r>
              <a:rPr lang="en-IN" altLang="en-US" b="1" dirty="0"/>
              <a:t> </a:t>
            </a:r>
            <a:r>
              <a:rPr lang="en-IN" altLang="en-US" dirty="0"/>
              <a:t> </a:t>
            </a:r>
          </a:p>
        </p:txBody>
      </p:sp>
      <p:sp>
        <p:nvSpPr>
          <p:cNvPr id="6" name="Rounded Rectangle 5"/>
          <p:cNvSpPr/>
          <p:nvPr/>
        </p:nvSpPr>
        <p:spPr>
          <a:xfrm>
            <a:off x="551180" y="342900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Sentiment Analysis</a:t>
            </a:r>
            <a:endParaRPr lang="en-US" altLang="en-US" sz="2000" b="1" dirty="0">
              <a:sym typeface="+mn-ea"/>
            </a:endParaRPr>
          </a:p>
        </p:txBody>
      </p:sp>
      <p:sp>
        <p:nvSpPr>
          <p:cNvPr id="7" name="Rounded Rectangle 6"/>
          <p:cNvSpPr/>
          <p:nvPr/>
        </p:nvSpPr>
        <p:spPr>
          <a:xfrm>
            <a:off x="551180" y="453605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Sentiment Classification</a:t>
            </a:r>
            <a:endParaRPr lang="en-US" altLang="en-US" sz="2000" b="1" dirty="0">
              <a:sym typeface="+mn-ea"/>
            </a:endParaRPr>
          </a:p>
        </p:txBody>
      </p:sp>
      <p:sp>
        <p:nvSpPr>
          <p:cNvPr id="8" name="Rounded Rectangle 7"/>
          <p:cNvSpPr/>
          <p:nvPr/>
        </p:nvSpPr>
        <p:spPr>
          <a:xfrm>
            <a:off x="551180" y="565467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Result</a:t>
            </a:r>
            <a:endParaRPr lang="en-US" altLang="en-US" sz="2000" b="1" dirty="0">
              <a:sym typeface="+mn-ea"/>
            </a:endParaRPr>
          </a:p>
        </p:txBody>
      </p:sp>
      <p:sp>
        <p:nvSpPr>
          <p:cNvPr id="2" name="Text Box 1"/>
          <p:cNvSpPr txBox="1"/>
          <p:nvPr/>
        </p:nvSpPr>
        <p:spPr>
          <a:xfrm>
            <a:off x="551815" y="188595"/>
            <a:ext cx="4208011" cy="830997"/>
          </a:xfrm>
          <a:prstGeom prst="rect">
            <a:avLst/>
          </a:prstGeom>
          <a:noFill/>
        </p:spPr>
        <p:txBody>
          <a:bodyPr wrap="none" rtlCol="0">
            <a:spAutoFit/>
          </a:bodyPr>
          <a:lstStyle/>
          <a:p>
            <a:r>
              <a:rPr lang="en-IN" altLang="en-US" sz="2400" b="1" dirty="0">
                <a:solidFill>
                  <a:srgbClr val="C00000"/>
                </a:solidFill>
              </a:rPr>
              <a:t>Sentiment Analysis model:-</a:t>
            </a:r>
          </a:p>
          <a:p>
            <a:endParaRPr lang="en-IN" altLang="en-US" sz="2400" b="1" dirty="0">
              <a:solidFill>
                <a:srgbClr val="C00000"/>
              </a:solidFill>
            </a:endParaRPr>
          </a:p>
        </p:txBody>
      </p:sp>
      <p:sp>
        <p:nvSpPr>
          <p:cNvPr id="10" name="Text Box 9"/>
          <p:cNvSpPr txBox="1"/>
          <p:nvPr/>
        </p:nvSpPr>
        <p:spPr>
          <a:xfrm>
            <a:off x="11438255" y="6340475"/>
            <a:ext cx="298480" cy="338554"/>
          </a:xfrm>
          <a:prstGeom prst="rect">
            <a:avLst/>
          </a:prstGeom>
          <a:noFill/>
        </p:spPr>
        <p:txBody>
          <a:bodyPr wrap="none" rtlCol="0">
            <a:spAutoFit/>
          </a:bodyPr>
          <a:lstStyle/>
          <a:p>
            <a:r>
              <a:rPr lang="en-IN" altLang="en-US" sz="1600"/>
              <a:t>6</a:t>
            </a:r>
          </a:p>
        </p:txBody>
      </p:sp>
      <p:pic>
        <p:nvPicPr>
          <p:cNvPr id="3" name="Picture 1">
            <a:extLst>
              <a:ext uri="{FF2B5EF4-FFF2-40B4-BE49-F238E27FC236}">
                <a16:creationId xmlns:a16="http://schemas.microsoft.com/office/drawing/2014/main" id="{37069E51-6AA3-70BA-D448-9E47983FB662}"/>
              </a:ext>
            </a:extLst>
          </p:cNvPr>
          <p:cNvPicPr/>
          <p:nvPr/>
        </p:nvPicPr>
        <p:blipFill>
          <a:blip r:embed="rId2"/>
          <a:stretch>
            <a:fillRect/>
          </a:stretch>
        </p:blipFill>
        <p:spPr>
          <a:xfrm>
            <a:off x="9916920" y="-1440"/>
            <a:ext cx="2281680" cy="773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21605" y="213431"/>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400" b="1" strike="noStrike" spc="-1" dirty="0">
                <a:solidFill>
                  <a:srgbClr val="C00000"/>
                </a:solidFill>
                <a:uFill>
                  <a:solidFill>
                    <a:srgbClr val="FFFFFF"/>
                  </a:solidFill>
                </a:uFill>
                <a:latin typeface="Arial" panose="020B0604020202020204"/>
                <a:ea typeface="SimSun" panose="02010600030101010101" pitchFamily="2" charset="-122"/>
              </a:rPr>
              <a:t>Machine Learning A</a:t>
            </a:r>
            <a:r>
              <a:rPr lang="en-US" sz="2400" b="1" spc="-1" dirty="0">
                <a:solidFill>
                  <a:srgbClr val="C00000"/>
                </a:solidFill>
                <a:uFill>
                  <a:solidFill>
                    <a:srgbClr val="FFFFFF"/>
                  </a:solidFill>
                </a:uFill>
                <a:latin typeface="Arial" panose="020B0604020202020204"/>
                <a:ea typeface="SimSun" panose="02010600030101010101" pitchFamily="2" charset="-122"/>
              </a:rPr>
              <a:t>lgorithms</a:t>
            </a:r>
            <a:endParaRPr lang="en-IN" sz="2400" b="1" strike="noStrike" spc="-1" dirty="0">
              <a:solidFill>
                <a:srgbClr val="C00000"/>
              </a:solidFill>
              <a:uFill>
                <a:solidFill>
                  <a:srgbClr val="FFFFFF"/>
                </a:solidFill>
              </a:uFill>
              <a:latin typeface="Arial" panose="020B0604020202020204"/>
              <a:ea typeface="SimSun" panose="02010600030101010101" pitchFamily="2" charset="-122"/>
            </a:endParaRPr>
          </a:p>
        </p:txBody>
      </p:sp>
      <p:pic>
        <p:nvPicPr>
          <p:cNvPr id="133" name="Picture 1"/>
          <p:cNvPicPr/>
          <p:nvPr/>
        </p:nvPicPr>
        <p:blipFill>
          <a:blip r:embed="rId2"/>
          <a:stretch>
            <a:fillRect/>
          </a:stretch>
        </p:blipFill>
        <p:spPr>
          <a:xfrm>
            <a:off x="9950400" y="-720"/>
            <a:ext cx="2248200" cy="761400"/>
          </a:xfrm>
          <a:prstGeom prst="rect">
            <a:avLst/>
          </a:prstGeom>
          <a:ln w="9360">
            <a:noFill/>
          </a:ln>
        </p:spPr>
      </p:pic>
      <p:sp>
        <p:nvSpPr>
          <p:cNvPr id="134" name="CustomShape 2"/>
          <p:cNvSpPr/>
          <p:nvPr/>
        </p:nvSpPr>
        <p:spPr>
          <a:xfrm>
            <a:off x="609480" y="541839"/>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2800" b="1" u="sng" spc="-1" dirty="0">
              <a:solidFill>
                <a:srgbClr val="000000"/>
              </a:solidFill>
              <a:uFill>
                <a:solidFill>
                  <a:srgbClr val="FFFFFF"/>
                </a:solidFill>
              </a:uFill>
              <a:latin typeface="Arial" panose="020B0604020202020204"/>
            </a:endParaRPr>
          </a:p>
          <a:p>
            <a:r>
              <a:rPr lang="en-US" altLang="en-IN" sz="2000" b="1" strike="noStrike" spc="-1" dirty="0">
                <a:solidFill>
                  <a:srgbClr val="000000"/>
                </a:solidFill>
                <a:uFill>
                  <a:solidFill>
                    <a:srgbClr val="FFFFFF"/>
                  </a:solidFill>
                </a:uFill>
                <a:latin typeface="Arial" panose="020B0604020202020204"/>
              </a:rPr>
              <a:t>NLP(Natural Language Processing) </a:t>
            </a:r>
            <a:r>
              <a:rPr lang="en-IN" sz="2000" b="1" strike="noStrike" spc="-1" dirty="0">
                <a:solidFill>
                  <a:srgbClr val="000000"/>
                </a:solidFill>
                <a:uFill>
                  <a:solidFill>
                    <a:srgbClr val="FFFFFF"/>
                  </a:solidFill>
                </a:uFill>
                <a:latin typeface="Arial" panose="020B0604020202020204"/>
              </a:rPr>
              <a:t>–</a:t>
            </a:r>
          </a:p>
          <a:p>
            <a:pPr>
              <a:lnSpc>
                <a:spcPct val="100000"/>
              </a:lnSpc>
            </a:pPr>
            <a:endParaRPr lang="en-IN" sz="3200" u="sng" spc="-1" dirty="0">
              <a:solidFill>
                <a:srgbClr val="000000"/>
              </a:solidFill>
              <a:uFill>
                <a:solidFill>
                  <a:srgbClr val="FFFFFF"/>
                </a:solidFill>
              </a:uFill>
              <a:latin typeface="Arial" panose="020B0604020202020204"/>
            </a:endParaRPr>
          </a:p>
          <a:p>
            <a:pPr marL="514350" indent="-514350">
              <a:lnSpc>
                <a:spcPct val="100000"/>
              </a:lnSpc>
              <a:buAutoNum type="arabicPeriod"/>
            </a:pPr>
            <a:r>
              <a:rPr lang="en-IN" sz="2000" b="0" strike="noStrike" spc="-1" dirty="0">
                <a:solidFill>
                  <a:srgbClr val="000000"/>
                </a:solidFill>
                <a:uFill>
                  <a:solidFill>
                    <a:srgbClr val="FFFFFF"/>
                  </a:solidFill>
                </a:uFill>
                <a:latin typeface="Arial" panose="020B0604020202020204"/>
              </a:rPr>
              <a:t>Text Processing :-</a:t>
            </a:r>
          </a:p>
          <a:p>
            <a:pPr marL="514350" indent="-514350">
              <a:lnSpc>
                <a:spcPct val="100000"/>
              </a:lnSpc>
              <a:buAutoNum type="arabicPeriod"/>
            </a:pPr>
            <a:endParaRPr lang="en-IN" sz="2400" b="0" strike="noStrike"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u="sng"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T</a:t>
            </a:r>
            <a:r>
              <a:rPr lang="en-US" sz="1600" strike="noStrike" spc="-1" dirty="0">
                <a:solidFill>
                  <a:srgbClr val="000000"/>
                </a:solidFill>
                <a:uFill>
                  <a:solidFill>
                    <a:srgbClr val="FFFFFF"/>
                  </a:solidFill>
                </a:uFill>
                <a:latin typeface="Arial" panose="020B0604020202020204"/>
              </a:rPr>
              <a:t>okenization (splitting text into words or sentences) </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S</a:t>
            </a:r>
            <a:r>
              <a:rPr lang="en-US" sz="1600" strike="noStrike" spc="-1" dirty="0">
                <a:solidFill>
                  <a:srgbClr val="000000"/>
                </a:solidFill>
                <a:uFill>
                  <a:solidFill>
                    <a:srgbClr val="FFFFFF"/>
                  </a:solidFill>
                </a:uFill>
                <a:latin typeface="Arial" panose="020B0604020202020204"/>
              </a:rPr>
              <a:t>temming (reducing words to their base form)</a:t>
            </a:r>
          </a:p>
          <a:p>
            <a:pPr marL="800100" lvl="1" indent="-342900">
              <a:buFont typeface="Wingdings" panose="05000000000000000000" pitchFamily="2" charset="2"/>
              <a:buChar char="q"/>
            </a:pPr>
            <a:r>
              <a:rPr lang="en-US" sz="1600" strike="noStrike" spc="-1" dirty="0">
                <a:solidFill>
                  <a:srgbClr val="000000"/>
                </a:solidFill>
                <a:uFill>
                  <a:solidFill>
                    <a:srgbClr val="FFFFFF"/>
                  </a:solidFill>
                </a:uFill>
                <a:latin typeface="Arial" panose="020B0604020202020204"/>
              </a:rPr>
              <a:t> Lemmatization (reducing words to their dictionary form)</a:t>
            </a:r>
          </a:p>
          <a:p>
            <a:pPr marL="800100" lvl="1" indent="-342900">
              <a:buFont typeface="Arial" panose="020B0604020202020204" pitchFamily="34" charset="0"/>
              <a:buChar char="•"/>
            </a:pPr>
            <a:endParaRPr lang="en-IN" sz="1600" u="sng" strike="noStrike" spc="-1" dirty="0">
              <a:solidFill>
                <a:srgbClr val="000000"/>
              </a:solidFill>
              <a:uFill>
                <a:solidFill>
                  <a:srgbClr val="FFFFFF"/>
                </a:solidFill>
              </a:uFill>
              <a:latin typeface="Arial" panose="020B0604020202020204"/>
            </a:endParaRPr>
          </a:p>
          <a:p>
            <a:pPr>
              <a:lnSpc>
                <a:spcPct val="100000"/>
              </a:lnSpc>
            </a:pPr>
            <a:r>
              <a:rPr lang="en-IN" sz="2000" spc="-1" dirty="0">
                <a:solidFill>
                  <a:srgbClr val="000000"/>
                </a:solidFill>
                <a:uFill>
                  <a:solidFill>
                    <a:srgbClr val="FFFFFF"/>
                  </a:solidFill>
                </a:uFill>
                <a:latin typeface="Arial" panose="020B0604020202020204"/>
              </a:rPr>
              <a:t>2</a:t>
            </a:r>
            <a:r>
              <a:rPr lang="en-IN" sz="2400" b="0" strike="noStrike" spc="-1" dirty="0">
                <a:solidFill>
                  <a:srgbClr val="000000"/>
                </a:solidFill>
                <a:uFill>
                  <a:solidFill>
                    <a:srgbClr val="FFFFFF"/>
                  </a:solidFill>
                </a:uFill>
                <a:latin typeface="Arial" panose="020B0604020202020204"/>
              </a:rPr>
              <a:t>.   </a:t>
            </a:r>
            <a:r>
              <a:rPr lang="en-IN" sz="2000" b="0" strike="noStrike" spc="-1" dirty="0">
                <a:solidFill>
                  <a:srgbClr val="000000"/>
                </a:solidFill>
                <a:uFill>
                  <a:solidFill>
                    <a:srgbClr val="FFFFFF"/>
                  </a:solidFill>
                </a:uFill>
                <a:latin typeface="Arial" panose="020B0604020202020204"/>
              </a:rPr>
              <a:t>Sentiment Analysis :-</a:t>
            </a:r>
          </a:p>
          <a:p>
            <a:pPr>
              <a:lnSpc>
                <a:spcPct val="100000"/>
              </a:lnSpc>
            </a:pPr>
            <a:endParaRPr lang="en-US" sz="1600" u="sng"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Emotional tone expressed in text</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Review is positive or negative.</a:t>
            </a:r>
          </a:p>
          <a:p>
            <a:pPr lvl="1"/>
            <a:endParaRPr lang="en-IN" sz="2000" b="0" strike="noStrike" spc="-1" dirty="0">
              <a:solidFill>
                <a:srgbClr val="000000"/>
              </a:solidFill>
              <a:uFill>
                <a:solidFill>
                  <a:srgbClr val="FFFFFF"/>
                </a:solidFill>
              </a:uFill>
              <a:latin typeface="Arial" panose="020B0604020202020204"/>
            </a:endParaRPr>
          </a:p>
          <a:p>
            <a:pPr>
              <a:lnSpc>
                <a:spcPct val="100000"/>
              </a:lnSpc>
            </a:pPr>
            <a:r>
              <a:rPr lang="en-IN" sz="2000" b="0" strike="noStrike" spc="-1" dirty="0">
                <a:solidFill>
                  <a:srgbClr val="000000"/>
                </a:solidFill>
                <a:uFill>
                  <a:solidFill>
                    <a:srgbClr val="FFFFFF"/>
                  </a:solidFill>
                </a:uFill>
                <a:latin typeface="Arial" panose="020B0604020202020204"/>
              </a:rPr>
              <a:t>3.   Text Summarization :-</a:t>
            </a:r>
          </a:p>
          <a:p>
            <a:pPr>
              <a:lnSpc>
                <a:spcPct val="100000"/>
              </a:lnSpc>
            </a:pPr>
            <a:endParaRPr lang="en-IN" sz="2400" b="0" strike="noStrike" spc="-1" dirty="0">
              <a:solidFill>
                <a:srgbClr val="000000"/>
              </a:solidFill>
              <a:uFill>
                <a:solidFill>
                  <a:srgbClr val="FFFFFF"/>
                </a:solidFill>
              </a:uFill>
              <a:latin typeface="Arial" panose="020B0604020202020204"/>
            </a:endParaRPr>
          </a:p>
          <a:p>
            <a:pPr marL="914400" lvl="1" indent="-4572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Summaries of long texts, making it easier for users to grasp the main points</a:t>
            </a:r>
            <a:endParaRPr lang="en-IN" sz="1600"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marL="457200" indent="-457200">
              <a:lnSpc>
                <a:spcPct val="100000"/>
              </a:lnSpc>
              <a:buAutoNum type="arabicParenR"/>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2000" b="0" strike="noStrike" spc="-1" dirty="0">
              <a:solidFill>
                <a:srgbClr val="000000"/>
              </a:solidFill>
              <a:uFill>
                <a:solidFill>
                  <a:srgbClr val="FFFFFF"/>
                </a:solidFill>
              </a:uFill>
              <a:latin typeface="Arial" panose="020B0604020202020204"/>
            </a:endParaRPr>
          </a:p>
          <a:p>
            <a:pPr>
              <a:lnSpc>
                <a:spcPct val="100000"/>
              </a:lnSpc>
            </a:pPr>
            <a:endParaRPr lang="en-US" sz="3200" b="1" i="0" dirty="0">
              <a:solidFill>
                <a:srgbClr val="374151"/>
              </a:solidFill>
              <a:effectLst/>
              <a:latin typeface="Söhne"/>
            </a:endParaRPr>
          </a:p>
          <a:p>
            <a:pPr marL="457200" indent="-457200">
              <a:lnSpc>
                <a:spcPct val="100000"/>
              </a:lnSpc>
              <a:buFont typeface="+mj-lt"/>
              <a:buAutoNum type="arabicPeriod"/>
            </a:pPr>
            <a:endParaRPr lang="en-IN" sz="2400" spc="-1" dirty="0">
              <a:solidFill>
                <a:srgbClr val="000000"/>
              </a:solidFill>
              <a:uFill>
                <a:solidFill>
                  <a:srgbClr val="FFFFFF"/>
                </a:solidFill>
              </a:uFill>
              <a:latin typeface="Arial" panose="020B0604020202020204"/>
            </a:endParaRPr>
          </a:p>
          <a:p>
            <a:pPr>
              <a:lnSpc>
                <a:spcPct val="10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975240" y="379980"/>
            <a:ext cx="10971720" cy="5459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r>
              <a:rPr lang="en-US" sz="2000" b="1" dirty="0">
                <a:solidFill>
                  <a:srgbClr val="374151"/>
                </a:solidFill>
                <a:latin typeface="Söhne"/>
              </a:rPr>
              <a:t>2) </a:t>
            </a:r>
            <a:r>
              <a:rPr lang="en-US" altLang="en-IN" sz="2000" b="1" strike="noStrike" spc="-1" dirty="0">
                <a:solidFill>
                  <a:srgbClr val="000000"/>
                </a:solidFill>
                <a:uFill>
                  <a:solidFill>
                    <a:srgbClr val="FFFFFF"/>
                  </a:solidFill>
                </a:uFill>
                <a:latin typeface="Arial" panose="020B0604020202020204"/>
              </a:rPr>
              <a:t>Sentiment Analyzer </a:t>
            </a:r>
            <a:r>
              <a:rPr lang="en-IN" sz="2000" b="1" strike="noStrike" spc="-1" dirty="0">
                <a:solidFill>
                  <a:srgbClr val="000000"/>
                </a:solidFill>
                <a:uFill>
                  <a:solidFill>
                    <a:srgbClr val="FFFFFF"/>
                  </a:solidFill>
                </a:uFill>
                <a:latin typeface="Arial" panose="020B0604020202020204"/>
              </a:rPr>
              <a:t>–</a:t>
            </a:r>
            <a:r>
              <a:rPr lang="en-IN" sz="2000" b="0" strike="noStrike" spc="-1" dirty="0">
                <a:solidFill>
                  <a:srgbClr val="000000"/>
                </a:solidFill>
                <a:uFill>
                  <a:solidFill>
                    <a:srgbClr val="FFFFFF"/>
                  </a:solidFill>
                </a:uFill>
                <a:latin typeface="Arial" panose="020B0604020202020204"/>
              </a:rPr>
              <a:t> </a:t>
            </a:r>
          </a:p>
          <a:p>
            <a:endParaRPr lang="en-IN" sz="2000" b="0" strike="noStrike" spc="-1" dirty="0">
              <a:solidFill>
                <a:srgbClr val="000000"/>
              </a:solidFill>
              <a:uFill>
                <a:solidFill>
                  <a:srgbClr val="FFFFFF"/>
                </a:solidFill>
              </a:uFill>
              <a:latin typeface="Arial" panose="020B0604020202020204"/>
            </a:endParaRPr>
          </a:p>
          <a:p>
            <a:pPr marL="457200" indent="-457200">
              <a:lnSpc>
                <a:spcPct val="100000"/>
              </a:lnSpc>
              <a:buFont typeface="Wingdings" panose="05000000000000000000" pitchFamily="2" charset="2"/>
              <a:buChar char="q"/>
            </a:pPr>
            <a:r>
              <a:rPr lang="en-US" sz="1600" b="0" i="0" dirty="0">
                <a:solidFill>
                  <a:srgbClr val="374151"/>
                </a:solidFill>
                <a:effectLst/>
                <a:latin typeface="+mj-lt"/>
              </a:rPr>
              <a:t>NLTK (Natural Language Toolkit) is a widely-used Python library for natural language processing tasks.</a:t>
            </a:r>
          </a:p>
          <a:p>
            <a:pPr marL="285750" indent="-285750">
              <a:lnSpc>
                <a:spcPct val="100000"/>
              </a:lnSpc>
              <a:buFont typeface="Wingdings" panose="05000000000000000000" pitchFamily="2" charset="2"/>
              <a:buChar char="q"/>
            </a:pPr>
            <a:endParaRPr lang="en-US" sz="1600" dirty="0">
              <a:solidFill>
                <a:srgbClr val="374151"/>
              </a:solidFill>
              <a:latin typeface="+mj-lt"/>
            </a:endParaRPr>
          </a:p>
          <a:p>
            <a:pPr marL="342900" indent="-342900">
              <a:lnSpc>
                <a:spcPct val="100000"/>
              </a:lnSpc>
              <a:buFont typeface="Wingdings" panose="05000000000000000000" pitchFamily="2" charset="2"/>
              <a:buChar char="q"/>
            </a:pPr>
            <a:r>
              <a:rPr lang="en-US" sz="1600" b="0" i="0" dirty="0">
                <a:solidFill>
                  <a:srgbClr val="374151"/>
                </a:solidFill>
                <a:effectLst/>
                <a:latin typeface="+mj-lt"/>
              </a:rPr>
              <a:t>It provides various tools and resources that can be leveraged to create a simple sentiment analyzer.</a:t>
            </a: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r>
              <a:rPr lang="en-US" sz="2000" b="1" dirty="0">
                <a:solidFill>
                  <a:srgbClr val="374151"/>
                </a:solidFill>
                <a:latin typeface="+mj-lt"/>
              </a:rPr>
              <a:t> Tools and Technologies</a:t>
            </a:r>
            <a:r>
              <a:rPr lang="en-IN" sz="2000" b="1" strike="noStrike" spc="-1" dirty="0">
                <a:solidFill>
                  <a:srgbClr val="000000"/>
                </a:solidFill>
                <a:uFill>
                  <a:solidFill>
                    <a:srgbClr val="FFFFFF"/>
                  </a:solidFill>
                </a:uFill>
                <a:latin typeface="+mj-lt"/>
              </a:rPr>
              <a:t>– </a:t>
            </a:r>
          </a:p>
          <a:p>
            <a:pPr>
              <a:lnSpc>
                <a:spcPct val="100000"/>
              </a:lnSpc>
            </a:pPr>
            <a:endParaRPr lang="en-US" sz="1600" dirty="0">
              <a:solidFill>
                <a:srgbClr val="374151"/>
              </a:solidFill>
              <a:latin typeface="+mj-lt"/>
            </a:endParaRPr>
          </a:p>
          <a:p>
            <a:pPr marL="342900" indent="-342900">
              <a:lnSpc>
                <a:spcPct val="100000"/>
              </a:lnSpc>
              <a:buAutoNum type="arabicPeriod" startAt="2"/>
            </a:pPr>
            <a:endParaRPr lang="en-US" sz="1600" b="0" i="0" dirty="0">
              <a:solidFill>
                <a:srgbClr val="374151"/>
              </a:solidFill>
              <a:effectLst/>
              <a:latin typeface="+mj-lt"/>
            </a:endParaRPr>
          </a:p>
          <a:p>
            <a:pPr marL="285750" indent="-285750">
              <a:lnSpc>
                <a:spcPct val="100000"/>
              </a:lnSpc>
              <a:buFont typeface="Wingdings" panose="05000000000000000000" pitchFamily="2" charset="2"/>
              <a:buChar char="q"/>
            </a:pPr>
            <a:r>
              <a:rPr lang="en-US" sz="1600" b="0" i="0" dirty="0" err="1">
                <a:effectLst/>
                <a:latin typeface="+mj-lt"/>
              </a:rPr>
              <a:t>PySpark</a:t>
            </a:r>
            <a:r>
              <a:rPr lang="en-US" sz="1600" b="0" i="0" dirty="0">
                <a:effectLst/>
                <a:latin typeface="+mj-lt"/>
              </a:rPr>
              <a:t> is the Python API for Apache Spark. It enables you to perform real-time, large-scale data processing in a distributed environment using Python. It also provides a </a:t>
            </a:r>
            <a:r>
              <a:rPr lang="en-US" sz="1600" b="0" i="0" dirty="0" err="1">
                <a:effectLst/>
                <a:latin typeface="+mj-lt"/>
              </a:rPr>
              <a:t>PySpark</a:t>
            </a:r>
            <a:r>
              <a:rPr lang="en-US" sz="1600" b="0" i="0" dirty="0">
                <a:effectLst/>
                <a:latin typeface="+mj-lt"/>
              </a:rPr>
              <a:t> shell for interactively analyzing your data.</a:t>
            </a:r>
          </a:p>
          <a:p>
            <a:pPr marL="285750" indent="-285750">
              <a:lnSpc>
                <a:spcPct val="100000"/>
              </a:lnSpc>
              <a:buFont typeface="Wingdings" panose="05000000000000000000" pitchFamily="2" charset="2"/>
              <a:buChar char="q"/>
            </a:pPr>
            <a:endParaRPr lang="en-US" sz="1600" dirty="0">
              <a:latin typeface="+mj-lt"/>
            </a:endParaRPr>
          </a:p>
          <a:p>
            <a:pPr marL="285750" indent="-285750">
              <a:lnSpc>
                <a:spcPct val="100000"/>
              </a:lnSpc>
              <a:buFont typeface="Wingdings" panose="05000000000000000000" pitchFamily="2" charset="2"/>
              <a:buChar char="q"/>
            </a:pPr>
            <a:r>
              <a:rPr lang="en-US" sz="1600" dirty="0">
                <a:latin typeface="+mj-lt"/>
              </a:rPr>
              <a:t>Tableau </a:t>
            </a:r>
            <a:endParaRPr lang="en-US" sz="1600" b="0" i="0" dirty="0">
              <a:effectLst/>
              <a:latin typeface="+mj-lt"/>
            </a:endParaRPr>
          </a:p>
          <a:p>
            <a:pPr>
              <a:lnSpc>
                <a:spcPct val="110000"/>
              </a:lnSpc>
            </a:pPr>
            <a:endParaRPr lang="en-IN" sz="1600" strike="noStrike" spc="-1" dirty="0">
              <a:solidFill>
                <a:srgbClr val="000000"/>
              </a:solidFill>
              <a:uFill>
                <a:solidFill>
                  <a:srgbClr val="FFFFFF"/>
                </a:solidFill>
              </a:uFill>
              <a:latin typeface="+mj-lt"/>
            </a:endParaRPr>
          </a:p>
        </p:txBody>
      </p:sp>
      <p:sp>
        <p:nvSpPr>
          <p:cNvPr id="138"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39"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40" name="Picture 1"/>
          <p:cNvPicPr/>
          <p:nvPr/>
        </p:nvPicPr>
        <p:blipFill>
          <a:blip r:embed="rId2"/>
          <a:stretch>
            <a:fillRect/>
          </a:stretch>
        </p:blipFill>
        <p:spPr>
          <a:xfrm>
            <a:off x="9950400" y="-720"/>
            <a:ext cx="2248200" cy="761400"/>
          </a:xfrm>
          <a:prstGeom prst="rect">
            <a:avLst/>
          </a:prstGeom>
          <a:ln w="936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B99973-45F7-97BE-436A-03BD46D0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761296"/>
            <a:ext cx="7562850" cy="4086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320455-58AE-B0B5-889C-C7CE02250E74}"/>
              </a:ext>
            </a:extLst>
          </p:cNvPr>
          <p:cNvSpPr>
            <a:spLocks noGrp="1"/>
          </p:cNvSpPr>
          <p:nvPr>
            <p:ph type="title"/>
          </p:nvPr>
        </p:nvSpPr>
        <p:spPr>
          <a:xfrm>
            <a:off x="2853359" y="320957"/>
            <a:ext cx="6177519" cy="1144800"/>
          </a:xfrm>
        </p:spPr>
        <p:txBody>
          <a:bodyPr/>
          <a:lstStyle/>
          <a:p>
            <a:pPr algn="l"/>
            <a:r>
              <a:rPr lang="en-US" dirty="0">
                <a:solidFill>
                  <a:schemeClr val="accent2"/>
                </a:solidFill>
              </a:rPr>
              <a:t> </a:t>
            </a:r>
            <a:r>
              <a:rPr lang="en-US" sz="3200" dirty="0">
                <a:solidFill>
                  <a:schemeClr val="accent2"/>
                </a:solidFill>
              </a:rPr>
              <a:t>Most Common Texted Words</a:t>
            </a:r>
            <a:endParaRPr lang="en-IN" sz="3200" dirty="0">
              <a:solidFill>
                <a:schemeClr val="accent2"/>
              </a:solidFill>
            </a:endParaRPr>
          </a:p>
        </p:txBody>
      </p:sp>
      <p:pic>
        <p:nvPicPr>
          <p:cNvPr id="7" name="Picture 6">
            <a:extLst>
              <a:ext uri="{FF2B5EF4-FFF2-40B4-BE49-F238E27FC236}">
                <a16:creationId xmlns:a16="http://schemas.microsoft.com/office/drawing/2014/main" id="{F00ECA26-AF61-380B-804C-B47DDCF04BD6}"/>
              </a:ext>
            </a:extLst>
          </p:cNvPr>
          <p:cNvPicPr>
            <a:picLocks noChangeAspect="1"/>
          </p:cNvPicPr>
          <p:nvPr/>
        </p:nvPicPr>
        <p:blipFill>
          <a:blip r:embed="rId3"/>
          <a:stretch>
            <a:fillRect/>
          </a:stretch>
        </p:blipFill>
        <p:spPr>
          <a:xfrm>
            <a:off x="9942381" y="273600"/>
            <a:ext cx="2249619" cy="762066"/>
          </a:xfrm>
          <a:prstGeom prst="rect">
            <a:avLst/>
          </a:prstGeom>
        </p:spPr>
      </p:pic>
    </p:spTree>
    <p:extLst>
      <p:ext uri="{BB962C8B-B14F-4D97-AF65-F5344CB8AC3E}">
        <p14:creationId xmlns:p14="http://schemas.microsoft.com/office/powerpoint/2010/main" val="261644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TotalTime>
  <Words>569</Words>
  <Application>Microsoft Office PowerPoint</Application>
  <PresentationFormat>Widescreen</PresentationFormat>
  <Paragraphs>151</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-apple-system</vt:lpstr>
      <vt:lpstr>Arial</vt:lpstr>
      <vt:lpstr>Söhne</vt:lpstr>
      <vt:lpstr>Symbol</vt:lpstr>
      <vt:lpstr>Tableau Book</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Most Common Texted Words</vt:lpstr>
      <vt:lpstr>PowerPoint Presentation</vt:lpstr>
      <vt:lpstr>PowerPoint Presentation</vt:lpstr>
      <vt:lpstr>Pie Chart for Text Sentiment:  </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Ajay Yadav</cp:lastModifiedBy>
  <cp:revision>141</cp:revision>
  <dcterms:created xsi:type="dcterms:W3CDTF">2019-08-03T06:37:00Z</dcterms:created>
  <dcterms:modified xsi:type="dcterms:W3CDTF">2023-08-25T09:48:54Z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